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532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3064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596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28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661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9193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725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257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3552" autoAdjust="0"/>
  </p:normalViewPr>
  <p:slideViewPr>
    <p:cSldViewPr snapToGrid="0" snapToObjects="1">
      <p:cViewPr>
        <p:scale>
          <a:sx n="47" d="100"/>
          <a:sy n="47" d="100"/>
        </p:scale>
        <p:origin x="-138" y="-3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31556" marR="0" indent="-731556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319804" marR="0" indent="-85669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943547" marR="0" indent="-101732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531594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99470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45782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920933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38404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84716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6532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53064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79596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06128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32661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59193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85725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612257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9F533B47-17F0-55C5-A124-B53F7A21C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271" y="17779166"/>
            <a:ext cx="9951041" cy="3880904"/>
          </a:xfrm>
          <a:prstGeom prst="rect">
            <a:avLst/>
          </a:prstGeom>
        </p:spPr>
      </p:pic>
      <p:sp>
        <p:nvSpPr>
          <p:cNvPr id="30" name="TextBox 35"/>
          <p:cNvSpPr txBox="1"/>
          <p:nvPr/>
        </p:nvSpPr>
        <p:spPr>
          <a:xfrm>
            <a:off x="968275" y="784521"/>
            <a:ext cx="12246060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="" xmlns:m="http://schemas.openxmlformats.org/officeDocument/2006/math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6000" dirty="0"/>
              <a:t>On Fine-Grained Distinct Element Estimation </a:t>
            </a:r>
          </a:p>
        </p:txBody>
      </p:sp>
      <p:sp>
        <p:nvSpPr>
          <p:cNvPr id="33" name="TextBox 38"/>
          <p:cNvSpPr txBox="1"/>
          <p:nvPr/>
        </p:nvSpPr>
        <p:spPr>
          <a:xfrm>
            <a:off x="1024250" y="3195823"/>
            <a:ext cx="906453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4800" dirty="0"/>
              <a:t>Distinct Elements</a:t>
            </a:r>
            <a:endParaRPr sz="4800" dirty="0"/>
          </a:p>
        </p:txBody>
      </p:sp>
      <p:sp>
        <p:nvSpPr>
          <p:cNvPr id="34" name="TextBox 39"/>
          <p:cNvSpPr txBox="1"/>
          <p:nvPr/>
        </p:nvSpPr>
        <p:spPr>
          <a:xfrm>
            <a:off x="986246" y="5018530"/>
            <a:ext cx="9064534" cy="444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spcBef>
                <a:spcPts val="1000"/>
              </a:spcBef>
            </a:pPr>
            <a:endParaRPr dirty="0"/>
          </a:p>
        </p:txBody>
      </p:sp>
      <p:sp>
        <p:nvSpPr>
          <p:cNvPr id="39" name="TextBox 45"/>
          <p:cNvSpPr txBox="1"/>
          <p:nvPr/>
        </p:nvSpPr>
        <p:spPr>
          <a:xfrm>
            <a:off x="968275" y="12122420"/>
            <a:ext cx="906453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4800" dirty="0"/>
              <a:t>Previous Results</a:t>
            </a:r>
            <a:endParaRPr sz="4800" dirty="0"/>
          </a:p>
        </p:txBody>
      </p:sp>
      <p:sp>
        <p:nvSpPr>
          <p:cNvPr id="50" name="TextBox 37"/>
          <p:cNvSpPr txBox="1"/>
          <p:nvPr/>
        </p:nvSpPr>
        <p:spPr>
          <a:xfrm>
            <a:off x="12914100" y="481307"/>
            <a:ext cx="6566892" cy="2010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1000"/>
              </a:spcBef>
            </a:pPr>
            <a:r>
              <a:rPr lang="en-US" sz="3600" dirty="0"/>
              <a:t>Ilias </a:t>
            </a:r>
            <a:r>
              <a:rPr lang="en-US" sz="3600" dirty="0" err="1"/>
              <a:t>Diakonikolas</a:t>
            </a:r>
            <a:r>
              <a:rPr lang="en-US" sz="3600" dirty="0"/>
              <a:t> (UW Madison)</a:t>
            </a:r>
          </a:p>
          <a:p>
            <a:pPr>
              <a:spcBef>
                <a:spcPts val="1000"/>
              </a:spcBef>
            </a:pPr>
            <a:r>
              <a:rPr lang="en-US" sz="3600" dirty="0"/>
              <a:t>Daniel M. Kane (UC San Diego)</a:t>
            </a:r>
          </a:p>
          <a:p>
            <a:pPr>
              <a:spcBef>
                <a:spcPts val="1000"/>
              </a:spcBef>
            </a:pPr>
            <a:r>
              <a:rPr lang="en-US" sz="3600" dirty="0"/>
              <a:t>Jasper C.H. Lee (UC Davis)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1CCBE68A-7706-4EBA-1BEC-882286515D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0521" y="4149675"/>
                <a:ext cx="9610789" cy="278286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731556" marR="0" indent="-731556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1pPr>
                <a:lvl2pPr marL="2319804" marR="0" indent="-856691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2pPr>
                <a:lvl3pPr marL="3943547" marR="0" indent="-1017321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3pPr>
                <a:lvl4pPr marL="5531594" marR="0" indent="-1142255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4pPr>
                <a:lvl5pPr marL="6994707" marR="0" indent="-1142255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5pPr>
                <a:lvl6pPr marL="8457820" marR="0" indent="-1142255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6pPr>
                <a:lvl7pPr marL="9920933" marR="0" indent="-1142255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11384047" marR="0" indent="-1142255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12847160" marR="0" indent="-1142255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1000"/>
                  </a:spcBef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servers, server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has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⊆[1,2,3,…,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US" sz="3200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1000"/>
                  </a:spcBef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1000"/>
                  </a:spcBef>
                  <a:buClr>
                    <a:schemeClr val="tx1"/>
                  </a:buClr>
                </a:pPr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Number of distinct elements in dataset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𝑆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</m:d>
                  </m:oMath>
                </a14:m>
                <a:endParaRPr lang="en-US" sz="3200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1000"/>
                  </a:spcBef>
                  <a:buClr>
                    <a:schemeClr val="tx1"/>
                  </a:buClr>
                </a:pPr>
                <a:endParaRPr lang="en-US" sz="3200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1CCBE68A-7706-4EBA-1BEC-882286515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21" y="4149675"/>
                <a:ext cx="9610789" cy="2782860"/>
              </a:xfrm>
              <a:prstGeom prst="rect">
                <a:avLst/>
              </a:prstGeom>
              <a:blipFill>
                <a:blip r:embed="rId3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2B5B449-F82F-779E-0D5C-D91938A4AC8C}"/>
                  </a:ext>
                </a:extLst>
              </p:cNvPr>
              <p:cNvSpPr txBox="1"/>
              <p:nvPr/>
            </p:nvSpPr>
            <p:spPr>
              <a:xfrm>
                <a:off x="948242" y="13026919"/>
                <a:ext cx="10206319" cy="47774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rgbClr val="C00000"/>
                    </a:solidFill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Theorem [KNW10, Bla20]</a:t>
                </a:r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: There exists a distributed protocol that outputs a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-multiplicative 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, using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 bits of communication</a:t>
                </a:r>
              </a:p>
              <a:p>
                <a:pPr marL="457200" indent="-457200"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rgbClr val="C00000"/>
                    </a:solidFill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Theorem [WZ14]</a:t>
                </a:r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: Any distributed protocol that outputs a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-multiplicative 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Ω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 bits of communication</a:t>
                </a:r>
              </a:p>
              <a:p>
                <a:pPr marL="457200" indent="-457200"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2B5B449-F82F-779E-0D5C-D91938A4A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42" y="13026919"/>
                <a:ext cx="10206319" cy="4777462"/>
              </a:xfrm>
              <a:prstGeom prst="rect">
                <a:avLst/>
              </a:prstGeom>
              <a:blipFill>
                <a:blip r:embed="rId4"/>
                <a:stretch>
                  <a:fillRect l="-1374" t="-1658" r="-161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43">
            <a:extLst>
              <a:ext uri="{FF2B5EF4-FFF2-40B4-BE49-F238E27FC236}">
                <a16:creationId xmlns:a16="http://schemas.microsoft.com/office/drawing/2014/main" id="{E5D97AEE-0BE2-DD06-E8BE-FD52E0710686}"/>
              </a:ext>
            </a:extLst>
          </p:cNvPr>
          <p:cNvSpPr txBox="1"/>
          <p:nvPr/>
        </p:nvSpPr>
        <p:spPr>
          <a:xfrm>
            <a:off x="948242" y="17385973"/>
            <a:ext cx="906453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4800" dirty="0"/>
              <a:t>Bridging Theory and Practice</a:t>
            </a:r>
            <a:endParaRPr sz="4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6D6CE8F-481B-8A3E-41E4-4A165F8690FD}"/>
              </a:ext>
            </a:extLst>
          </p:cNvPr>
          <p:cNvSpPr txBox="1"/>
          <p:nvPr/>
        </p:nvSpPr>
        <p:spPr>
          <a:xfrm>
            <a:off x="968275" y="18287670"/>
            <a:ext cx="9555283" cy="3303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There is usually a large number of servers and we want good accuracy, so this means we should require </a:t>
            </a:r>
            <a:r>
              <a:rPr lang="en-US" sz="3200" i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 lot</a:t>
            </a:r>
            <a:r>
              <a:rPr lang="en-US" sz="32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of communication!</a:t>
            </a: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Algorithms behave well in practice with little communication</a:t>
            </a:r>
          </a:p>
          <a:p>
            <a:pPr marL="457200" indent="-45720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What’s going on?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717BCC8-7C00-DCF4-7D3E-36740E4B3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5383" y="7750125"/>
            <a:ext cx="7405587" cy="3177466"/>
          </a:xfrm>
          <a:prstGeom prst="rect">
            <a:avLst/>
          </a:prstGeom>
        </p:spPr>
      </p:pic>
      <p:sp>
        <p:nvSpPr>
          <p:cNvPr id="31" name="TextBox 38">
            <a:extLst>
              <a:ext uri="{FF2B5EF4-FFF2-40B4-BE49-F238E27FC236}">
                <a16:creationId xmlns:a16="http://schemas.microsoft.com/office/drawing/2014/main" id="{00CDF5F3-B13D-10BB-2A25-FF0F00A194E5}"/>
              </a:ext>
            </a:extLst>
          </p:cNvPr>
          <p:cNvSpPr txBox="1"/>
          <p:nvPr/>
        </p:nvSpPr>
        <p:spPr>
          <a:xfrm>
            <a:off x="948241" y="6950458"/>
            <a:ext cx="906453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4800" dirty="0"/>
              <a:t>Communication Model</a:t>
            </a:r>
          </a:p>
        </p:txBody>
      </p:sp>
      <p:sp>
        <p:nvSpPr>
          <p:cNvPr id="32" name="TextBox 39">
            <a:extLst>
              <a:ext uri="{FF2B5EF4-FFF2-40B4-BE49-F238E27FC236}">
                <a16:creationId xmlns:a16="http://schemas.microsoft.com/office/drawing/2014/main" id="{BA0CEE5B-6008-0CE8-16F9-2DEB8960C384}"/>
              </a:ext>
            </a:extLst>
          </p:cNvPr>
          <p:cNvSpPr txBox="1"/>
          <p:nvPr/>
        </p:nvSpPr>
        <p:spPr>
          <a:xfrm>
            <a:off x="948242" y="8523637"/>
            <a:ext cx="9064534" cy="444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spcBef>
                <a:spcPts val="1000"/>
              </a:spcBef>
            </a:pP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3">
                <a:extLst>
                  <a:ext uri="{FF2B5EF4-FFF2-40B4-BE49-F238E27FC236}">
                    <a16:creationId xmlns:a16="http://schemas.microsoft.com/office/drawing/2014/main" id="{F54660CF-61C9-F2CC-BC38-CB55D398A5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8242" y="7976078"/>
                <a:ext cx="10515600" cy="392590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731556" marR="0" indent="-731556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1pPr>
                <a:lvl2pPr marL="2319804" marR="0" indent="-856691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2pPr>
                <a:lvl3pPr marL="3943547" marR="0" indent="-1017321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3pPr>
                <a:lvl4pPr marL="5531594" marR="0" indent="-1142255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4pPr>
                <a:lvl5pPr marL="6994707" marR="0" indent="-1142255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5pPr>
                <a:lvl6pPr marL="8457820" marR="0" indent="-1142255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6pPr>
                <a:lvl7pPr marL="9920933" marR="0" indent="-1142255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11384047" marR="0" indent="-1142255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12847160" marR="0" indent="-1142255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Each server can talk to any other server, but only on private channel</a:t>
                </a:r>
              </a:p>
              <a:p>
                <a:pPr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Can designate a specific server as the </a:t>
                </a:r>
                <a:r>
                  <a:rPr lang="en-US" sz="3200" i="1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coordinator</a:t>
                </a:r>
                <a:endParaRPr lang="en-US" sz="3200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Communication over channel is measured in bits</a:t>
                </a:r>
              </a:p>
              <a:p>
                <a:pPr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Goal</a:t>
                </a:r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: Using minimum total communication, output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-multiplicative 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, i.e., output some number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𝑍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 such that</a:t>
                </a:r>
              </a:p>
              <a:p>
                <a:pPr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5" name="Content Placeholder 3">
                <a:extLst>
                  <a:ext uri="{FF2B5EF4-FFF2-40B4-BE49-F238E27FC236}">
                    <a16:creationId xmlns:a16="http://schemas.microsoft.com/office/drawing/2014/main" id="{F54660CF-61C9-F2CC-BC38-CB55D398A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42" y="7976078"/>
                <a:ext cx="10515600" cy="3925905"/>
              </a:xfrm>
              <a:prstGeom prst="rect">
                <a:avLst/>
              </a:prstGeom>
              <a:blipFill>
                <a:blip r:embed="rId6"/>
                <a:stretch>
                  <a:fillRect l="-1333" t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C5C934C-35B1-CB3A-D740-50717FA8F179}"/>
                  </a:ext>
                </a:extLst>
              </p:cNvPr>
              <p:cNvSpPr txBox="1"/>
              <p:nvPr/>
            </p:nvSpPr>
            <p:spPr>
              <a:xfrm>
                <a:off x="5039360" y="11080996"/>
                <a:ext cx="712105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𝑍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1+</m:t>
                          </m:r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𝜀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⋅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𝑍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C5C934C-35B1-CB3A-D740-50717FA8F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360" y="11080996"/>
                <a:ext cx="712105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43">
            <a:extLst>
              <a:ext uri="{FF2B5EF4-FFF2-40B4-BE49-F238E27FC236}">
                <a16:creationId xmlns:a16="http://schemas.microsoft.com/office/drawing/2014/main" id="{CB2382AF-3125-F8D1-64ED-8E1108409AD8}"/>
              </a:ext>
            </a:extLst>
          </p:cNvPr>
          <p:cNvSpPr txBox="1"/>
          <p:nvPr/>
        </p:nvSpPr>
        <p:spPr>
          <a:xfrm>
            <a:off x="11382271" y="2868560"/>
            <a:ext cx="906453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4800" dirty="0"/>
              <a:t>Our Observations</a:t>
            </a:r>
            <a:endParaRPr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83C3086-DA59-D8A5-B7B2-72310BAE36B1}"/>
                  </a:ext>
                </a:extLst>
              </p:cNvPr>
              <p:cNvSpPr txBox="1"/>
              <p:nvPr/>
            </p:nvSpPr>
            <p:spPr>
              <a:xfrm>
                <a:off x="11210536" y="3800809"/>
                <a:ext cx="9555283" cy="37959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In the lower bound instance, all servers have roughly the same number of items in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 marL="457200" indent="-457200"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In practice, the datasets are “skewed” so a small number of servers have a large number of items, e.g., Zipf’s Law, 80-20 Rule, or Pareto’s Principle</a:t>
                </a:r>
              </a:p>
              <a:p>
                <a:pPr marL="457200" indent="-457200"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This does change the complexity of the problem? If so, how to characterize the complexity?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83C3086-DA59-D8A5-B7B2-72310BAE3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0536" y="3800809"/>
                <a:ext cx="9555283" cy="3795911"/>
              </a:xfrm>
              <a:prstGeom prst="rect">
                <a:avLst/>
              </a:prstGeom>
              <a:blipFill>
                <a:blip r:embed="rId8"/>
                <a:stretch>
                  <a:fillRect l="-1468" t="-2087" r="-1914" b="-433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3">
            <a:extLst>
              <a:ext uri="{FF2B5EF4-FFF2-40B4-BE49-F238E27FC236}">
                <a16:creationId xmlns:a16="http://schemas.microsoft.com/office/drawing/2014/main" id="{1C97B5E1-CBF1-105E-6DEE-FF948771C9EF}"/>
              </a:ext>
            </a:extLst>
          </p:cNvPr>
          <p:cNvSpPr txBox="1"/>
          <p:nvPr/>
        </p:nvSpPr>
        <p:spPr>
          <a:xfrm>
            <a:off x="11382270" y="11186304"/>
            <a:ext cx="9064533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4800" dirty="0"/>
              <a:t>New Parameterization: Pairwise Collisions</a:t>
            </a:r>
            <a:endParaRPr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00E312-E9E6-B5AA-2990-C7DFE187855F}"/>
                  </a:ext>
                </a:extLst>
              </p:cNvPr>
              <p:cNvSpPr txBox="1"/>
              <p:nvPr/>
            </p:nvSpPr>
            <p:spPr>
              <a:xfrm>
                <a:off x="11500111" y="12801423"/>
                <a:ext cx="9555283" cy="48203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We define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 to be the number of pairwise collisions, i.e., number of triplets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 so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 but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endParaRPr lang="en-US" sz="3200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 marL="457200" indent="-457200"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Note that if a single server has most of the items, they will not be repeated across the other servers, so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 is low and can be constant</a:t>
                </a:r>
              </a:p>
              <a:p>
                <a:pPr marL="457200" indent="-457200"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When all servers have similar number of items and there are many intersections,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 can be as large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</m:d>
                  </m:oMath>
                </a14:m>
                <a:endParaRPr lang="en-US" sz="3200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00E312-E9E6-B5AA-2990-C7DFE1878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0111" y="12801423"/>
                <a:ext cx="9555283" cy="4820359"/>
              </a:xfrm>
              <a:prstGeom prst="rect">
                <a:avLst/>
              </a:prstGeom>
              <a:blipFill>
                <a:blip r:embed="rId9"/>
                <a:stretch>
                  <a:fillRect l="-1468" t="-1517" r="-127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3">
            <a:extLst>
              <a:ext uri="{FF2B5EF4-FFF2-40B4-BE49-F238E27FC236}">
                <a16:creationId xmlns:a16="http://schemas.microsoft.com/office/drawing/2014/main" id="{1FB376CE-ABAA-11EE-ADA5-DFE7E0656980}"/>
              </a:ext>
            </a:extLst>
          </p:cNvPr>
          <p:cNvSpPr txBox="1"/>
          <p:nvPr/>
        </p:nvSpPr>
        <p:spPr>
          <a:xfrm>
            <a:off x="21866155" y="3520353"/>
            <a:ext cx="906453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4800" dirty="0"/>
              <a:t>Results</a:t>
            </a:r>
            <a:endParaRPr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BB25FCA-86AB-2A1E-B331-52779B06BC5D}"/>
                  </a:ext>
                </a:extLst>
              </p:cNvPr>
              <p:cNvSpPr txBox="1"/>
              <p:nvPr/>
            </p:nvSpPr>
            <p:spPr>
              <a:xfrm>
                <a:off x="21742219" y="4445211"/>
                <a:ext cx="10744381" cy="102464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rgbClr val="C00000"/>
                    </a:solidFill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Theorem</a:t>
                </a:r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: Suppose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𝜀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. There exists a distributed protocol that outputs a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-multiplicative 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, using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𝜀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⋅</m:t>
                        </m:r>
                        <m:rad>
                          <m:radPr>
                            <m:degHide m:val="on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</m:rad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 bits of communication</a:t>
                </a:r>
              </a:p>
              <a:p>
                <a:pPr marL="457200" indent="-457200"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Point of comparison</a:t>
                </a:r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: Previously, first term was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, which happens if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, i.e., many items appear across many servers</a:t>
                </a:r>
              </a:p>
              <a:p>
                <a:pPr marL="457200" indent="-457200"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rgbClr val="C00000"/>
                    </a:solidFill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Theorem</a:t>
                </a:r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: Suppose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𝜀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. Any distributed protocol that outputs a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-multiplicative 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Ω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𝜀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⋅</m:t>
                        </m:r>
                        <m:rad>
                          <m:radPr>
                            <m:degHide m:val="on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</m:ra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 bits of communication</a:t>
                </a:r>
              </a:p>
              <a:p>
                <a:pPr marL="457200" indent="-457200"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Point of comparison</a:t>
                </a:r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: Tight up to 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 factor in the first term</a:t>
                </a:r>
              </a:p>
              <a:p>
                <a:pPr marL="457200" indent="-457200"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Context</a:t>
                </a:r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: Shows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 is a parameter that characterizes the complexity of the problem</a:t>
                </a:r>
              </a:p>
              <a:p>
                <a:pPr marL="457200" indent="-457200"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BB25FCA-86AB-2A1E-B331-52779B06B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2219" y="4445211"/>
                <a:ext cx="10744381" cy="10246459"/>
              </a:xfrm>
              <a:prstGeom prst="rect">
                <a:avLst/>
              </a:prstGeom>
              <a:blipFill>
                <a:blip r:embed="rId10"/>
                <a:stretch>
                  <a:fillRect l="-1305" r="-153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FA9CD145-0DC5-5494-5E15-46A2B5F3088F}"/>
              </a:ext>
            </a:extLst>
          </p:cNvPr>
          <p:cNvSpPr txBox="1"/>
          <p:nvPr/>
        </p:nvSpPr>
        <p:spPr>
          <a:xfrm>
            <a:off x="19154051" y="510937"/>
            <a:ext cx="7592677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sz="3600" dirty="0"/>
              <a:t>Thanasis Pittas (UW Wisconsin)</a:t>
            </a:r>
          </a:p>
          <a:p>
            <a:pPr>
              <a:spcBef>
                <a:spcPts val="1000"/>
              </a:spcBef>
            </a:pPr>
            <a:r>
              <a:rPr lang="en-US" sz="3600" dirty="0"/>
              <a:t>David P. Woodruff (Carnegie Mellon University)</a:t>
            </a:r>
          </a:p>
          <a:p>
            <a:pPr>
              <a:spcBef>
                <a:spcPts val="1000"/>
              </a:spcBef>
            </a:pPr>
            <a:r>
              <a:rPr lang="en-US" sz="3600" dirty="0"/>
              <a:t>Samson Zhou (Texas A&amp;M University)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62697B7-CE6A-6483-228A-97FACAFEAB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600257" y="15132285"/>
            <a:ext cx="10635338" cy="5344191"/>
          </a:xfrm>
          <a:prstGeom prst="rect">
            <a:avLst/>
          </a:prstGeom>
        </p:spPr>
      </p:pic>
      <p:pic>
        <p:nvPicPr>
          <p:cNvPr id="52" name="Picture 51" descr="A black and white logo&#10;&#10;AI-generated content may be incorrect.">
            <a:extLst>
              <a:ext uri="{FF2B5EF4-FFF2-40B4-BE49-F238E27FC236}">
                <a16:creationId xmlns:a16="http://schemas.microsoft.com/office/drawing/2014/main" id="{7319F8A3-808B-E14B-6C82-3D0A2469C9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5476" y="573878"/>
            <a:ext cx="5568674" cy="286439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553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Zhou</dc:creator>
  <cp:lastModifiedBy>Zhou, Samson S</cp:lastModifiedBy>
  <cp:revision>9</cp:revision>
  <dcterms:modified xsi:type="dcterms:W3CDTF">2025-07-15T13:10:14Z</dcterms:modified>
</cp:coreProperties>
</file>