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sldIdLst>
    <p:sldId id="861" r:id="rId2"/>
    <p:sldId id="989" r:id="rId3"/>
    <p:sldId id="1082" r:id="rId4"/>
    <p:sldId id="1067" r:id="rId5"/>
    <p:sldId id="969" r:id="rId6"/>
    <p:sldId id="986" r:id="rId7"/>
    <p:sldId id="1058" r:id="rId8"/>
    <p:sldId id="1059" r:id="rId9"/>
    <p:sldId id="1075" r:id="rId10"/>
    <p:sldId id="1070" r:id="rId11"/>
    <p:sldId id="1074" r:id="rId12"/>
    <p:sldId id="1073" r:id="rId13"/>
    <p:sldId id="1072" r:id="rId14"/>
    <p:sldId id="1071" r:id="rId15"/>
    <p:sldId id="1068" r:id="rId16"/>
    <p:sldId id="1076" r:id="rId17"/>
    <p:sldId id="1063" r:id="rId18"/>
    <p:sldId id="1064" r:id="rId19"/>
    <p:sldId id="1077" r:id="rId20"/>
    <p:sldId id="1051" r:id="rId21"/>
    <p:sldId id="1053" r:id="rId22"/>
    <p:sldId id="1052" r:id="rId23"/>
    <p:sldId id="1054" r:id="rId24"/>
    <p:sldId id="993" r:id="rId25"/>
    <p:sldId id="994" r:id="rId26"/>
    <p:sldId id="995" r:id="rId27"/>
    <p:sldId id="996" r:id="rId28"/>
    <p:sldId id="997" r:id="rId29"/>
    <p:sldId id="998" r:id="rId30"/>
    <p:sldId id="999" r:id="rId31"/>
    <p:sldId id="1000" r:id="rId32"/>
    <p:sldId id="1001" r:id="rId33"/>
    <p:sldId id="1002" r:id="rId34"/>
    <p:sldId id="1003" r:id="rId35"/>
    <p:sldId id="1004" r:id="rId36"/>
    <p:sldId id="1005" r:id="rId37"/>
    <p:sldId id="1006" r:id="rId38"/>
    <p:sldId id="1007" r:id="rId39"/>
    <p:sldId id="1008" r:id="rId40"/>
    <p:sldId id="1009" r:id="rId41"/>
    <p:sldId id="1011" r:id="rId42"/>
    <p:sldId id="1010" r:id="rId43"/>
    <p:sldId id="1012" r:id="rId44"/>
    <p:sldId id="1014" r:id="rId45"/>
    <p:sldId id="1013" r:id="rId46"/>
    <p:sldId id="1015" r:id="rId47"/>
    <p:sldId id="1017" r:id="rId48"/>
    <p:sldId id="1018" r:id="rId49"/>
    <p:sldId id="1016" r:id="rId50"/>
    <p:sldId id="1020" r:id="rId51"/>
    <p:sldId id="1021" r:id="rId52"/>
    <p:sldId id="1022" r:id="rId53"/>
    <p:sldId id="1023" r:id="rId54"/>
    <p:sldId id="1024" r:id="rId55"/>
    <p:sldId id="1025" r:id="rId56"/>
    <p:sldId id="1026" r:id="rId57"/>
    <p:sldId id="1027" r:id="rId58"/>
    <p:sldId id="1028" r:id="rId59"/>
    <p:sldId id="1029" r:id="rId60"/>
    <p:sldId id="1030" r:id="rId61"/>
    <p:sldId id="1031" r:id="rId62"/>
    <p:sldId id="1032" r:id="rId63"/>
    <p:sldId id="1033" r:id="rId64"/>
    <p:sldId id="1034" r:id="rId65"/>
    <p:sldId id="1035" r:id="rId66"/>
    <p:sldId id="1036" r:id="rId67"/>
    <p:sldId id="1037" r:id="rId68"/>
    <p:sldId id="1038" r:id="rId69"/>
    <p:sldId id="1039" r:id="rId70"/>
    <p:sldId id="1042" r:id="rId71"/>
    <p:sldId id="1040" r:id="rId72"/>
    <p:sldId id="1046" r:id="rId73"/>
    <p:sldId id="1047" r:id="rId74"/>
    <p:sldId id="1048" r:id="rId75"/>
    <p:sldId id="1041" r:id="rId76"/>
    <p:sldId id="1049" r:id="rId77"/>
    <p:sldId id="1050" r:id="rId78"/>
    <p:sldId id="787" r:id="rId79"/>
    <p:sldId id="788" r:id="rId80"/>
    <p:sldId id="504" r:id="rId8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537D21-4956-405D-A5CA-BB641A2397D6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3E47D-D8CC-4128-B7E3-D85F88C7D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02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76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75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9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608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921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204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129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356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582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936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33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815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499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245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511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417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762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026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90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865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27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90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565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144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123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803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6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503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865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1267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217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391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6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094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283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3547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377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23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5934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2372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385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0498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9104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22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1844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8462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0458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2992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645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7824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2781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8601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833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8422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05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6882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114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4983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6999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4123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7481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0893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021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6757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1678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06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8954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3407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5399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8629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7964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1742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34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60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50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ECAA2-4317-DE1F-70DA-8A691518A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239ECF-6F8C-A2FC-5CC3-4A0585951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0B4A3-78E3-37A4-1B7C-95EE08165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22CAE-05A3-41A0-9C0F-4CB201A7926B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94049-8474-6DA1-6E87-153A4A9D8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B0A46-D2CA-B48D-C54F-ADB8DAC49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6E003-7824-454A-AF55-BE78C4E29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12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691E9-97F5-4127-938D-A1C6CD0A4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AB7F0-B29D-FF47-B5A6-731FB809E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2F7A1-0F6C-CD0B-F369-098776E4D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22CAE-05A3-41A0-9C0F-4CB201A7926B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C9880-BEF8-FCEA-561C-6A3E9E630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D2DB6-A271-5D33-CD57-23EFAD30E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6E003-7824-454A-AF55-BE78C4E29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78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7EFBC4-D03F-CB2E-0ACE-095A71D834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30FCE0-66F4-F00B-4EFC-C237E5434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8348E-BD82-BC98-B93F-E7FAABCC2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22CAE-05A3-41A0-9C0F-4CB201A7926B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BB7D7-3BE6-64CE-7FAF-54A9DECD9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4D0B6-33D7-2891-D20D-F1FE75708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6E003-7824-454A-AF55-BE78C4E29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0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10492-65BD-EFFB-6849-D8338EE6B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8F8EE-F638-CDF1-CDBD-C27A3D48B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CF9F1-BCFE-1C2D-25FD-74E090486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22CAE-05A3-41A0-9C0F-4CB201A7926B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C8790-43C4-77D2-2661-F6EEAEBC5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67D34-253D-E2E3-1B8C-F4A5A7603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6E003-7824-454A-AF55-BE78C4E29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4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87E9E-AE44-2DAC-0379-1815BE3A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39F67-8768-A203-0BA5-0F0AEB847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71B07-905B-BFE0-E5E7-B39C7EE3C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22CAE-05A3-41A0-9C0F-4CB201A7926B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2A1F5-82AA-05BE-B1A8-1F99A96A2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A68D5-3CCF-4C4F-D074-93BE6E239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6E003-7824-454A-AF55-BE78C4E29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62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997CD-F964-0EE9-F278-9E7030FFB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500DB-1AA1-D8B4-E50B-33B141178D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90D61-EF01-4C76-E99E-8B8237708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0EAF4-D75B-8805-D0F1-3D9BE5D6C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22CAE-05A3-41A0-9C0F-4CB201A7926B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70BFD-2C08-C7DE-3B5A-963739FA6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C0ABB-F26F-287E-2827-14144B580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6E003-7824-454A-AF55-BE78C4E29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47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CB60F-5999-361F-D3D9-ED6C01118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65985-F2F3-E59B-A5EE-2748CAEF4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CDB97-391A-4428-F792-900A8DA88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F00D1A-21B9-A495-D089-86B1630533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C4D4B0-DD90-312C-6E7A-7F5C2B62B6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48DD52-4CC7-A103-18E6-7D064E7DE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22CAE-05A3-41A0-9C0F-4CB201A7926B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27F535-728D-3409-1E67-A02A2EB21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0747DA-9A35-4EDB-7875-0FAD33D93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6E003-7824-454A-AF55-BE78C4E29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67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6241B-E3AE-8DD3-C571-56F9C8489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65F295-4ACB-699C-CAC2-18B3009AE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22CAE-05A3-41A0-9C0F-4CB201A7926B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D4D734-B2C4-BA06-D4E7-9BD36BE97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A3B046-AE8D-C38D-131D-3F124A56E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6E003-7824-454A-AF55-BE78C4E29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7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878263-EEEB-376B-72F2-50A176A8D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22CAE-05A3-41A0-9C0F-4CB201A7926B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263074-8D20-C681-E5E4-E5F93CFC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2FEE0-C078-E5E0-0F75-15DE0CF12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6E003-7824-454A-AF55-BE78C4E29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9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2E76-5338-E6A0-41DB-E272A38D8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84150-8786-C3E3-CB1B-1E30A841E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924A7-750B-EDF8-DBF8-9CEA0C9A8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7F96-838E-319E-3148-F5F8427A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22CAE-05A3-41A0-9C0F-4CB201A7926B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F5D1F-F7ED-008A-2871-5C085F828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53DCE-80B7-1E6C-0922-307088F19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6E003-7824-454A-AF55-BE78C4E29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69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E0FF9-8ADA-CF0F-4D8E-54BAEAAB2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D2337B-50C5-FEB2-8D2F-C3F4B0C5F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F9833-0121-2365-6CB1-A84758AA8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7F90E-6661-3BB2-1CCE-9B8FB37A1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22CAE-05A3-41A0-9C0F-4CB201A7926B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BFC7C-4DA8-6ED8-701B-376C21CEB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C131D-C489-031A-F89C-AA0485C3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6E003-7824-454A-AF55-BE78C4E29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03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01F069-0291-9EBD-A8DF-1DDE6B13F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E3D6B-4F0A-316E-8E33-B34E96EFC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BC626-648C-5BE6-C05B-68857171A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22CAE-05A3-41A0-9C0F-4CB201A7926B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DA419-830A-ACE5-9015-2CD3A48762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0B820-210F-903C-4807-71E0750E2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6E003-7824-454A-AF55-BE78C4E29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39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6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0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0.png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0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/>
              <a:t>Lecture 13</a:t>
            </a:r>
            <a:endParaRPr lang="en-US" sz="3600" dirty="0"/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latin typeface="Cambria Math" panose="02040503050406030204" pitchFamily="18" charset="0"/>
                  </a:rPr>
                  <a:t>What is the expectation of the error term for</a:t>
                </a:r>
                <a:r>
                  <a:rPr lang="en-US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?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m:rPr>
                                <m:sty m:val="p"/>
                                <m:brk m:alnAt="9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ith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latin typeface="Cambria Math" panose="02040503050406030204" pitchFamily="18" charset="0"/>
                  </a:rPr>
                  <a:t>What is the variance of the error term for</a:t>
                </a:r>
                <a:r>
                  <a:rPr lang="en-US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  <a:blipFill>
                <a:blip r:embed="rId3"/>
                <a:stretch>
                  <a:fillRect l="-1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3693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latin typeface="Cambria Math" panose="02040503050406030204" pitchFamily="18" charset="0"/>
                  </a:rPr>
                  <a:t>Variance is at most the 2</a:t>
                </a:r>
                <a:r>
                  <a:rPr lang="en-US" baseline="30000" dirty="0">
                    <a:latin typeface="Cambria Math" panose="02040503050406030204" pitchFamily="18" charset="0"/>
                  </a:rPr>
                  <a:t>nd</a:t>
                </a:r>
                <a:r>
                  <a:rPr lang="en-US" dirty="0">
                    <a:latin typeface="Cambria Math" panose="02040503050406030204" pitchFamily="18" charset="0"/>
                  </a:rPr>
                  <a:t> moment of the error term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1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m:rPr>
                                        <m:sty m:val="p"/>
                                        <m:brk m:alnAt="9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ith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9"/>
                                          </m:r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  <a:blipFill>
                <a:blip r:embed="rId3"/>
                <a:stretch>
                  <a:fillRect l="-1024" t="-2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5032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latin typeface="Cambria Math" panose="02040503050406030204" pitchFamily="18" charset="0"/>
                  </a:rPr>
                  <a:t>Variance is at most the 2</a:t>
                </a:r>
                <a:r>
                  <a:rPr lang="en-US" baseline="30000" dirty="0">
                    <a:latin typeface="Cambria Math" panose="02040503050406030204" pitchFamily="18" charset="0"/>
                  </a:rPr>
                  <a:t>nd</a:t>
                </a:r>
                <a:r>
                  <a:rPr lang="en-US" dirty="0">
                    <a:latin typeface="Cambria Math" panose="02040503050406030204" pitchFamily="18" charset="0"/>
                  </a:rPr>
                  <a:t> moment of the error term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1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m:rPr>
                                        <m:sty m:val="p"/>
                                        <m:brk m:alnAt="9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ith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9"/>
                                          </m:r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  <a:blipFill>
                <a:blip r:embed="rId3"/>
                <a:stretch>
                  <a:fillRect l="-1024" t="-2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9854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latin typeface="Cambria Math" panose="02040503050406030204" pitchFamily="18" charset="0"/>
                  </a:rPr>
                  <a:t>Variance is at most the 2</a:t>
                </a:r>
                <a:r>
                  <a:rPr lang="en-US" baseline="30000" dirty="0">
                    <a:latin typeface="Cambria Math" panose="02040503050406030204" pitchFamily="18" charset="0"/>
                  </a:rPr>
                  <a:t>nd</a:t>
                </a:r>
                <a:r>
                  <a:rPr lang="en-US" dirty="0">
                    <a:latin typeface="Cambria Math" panose="02040503050406030204" pitchFamily="18" charset="0"/>
                  </a:rPr>
                  <a:t> moment of the error term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1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m:rPr>
                                        <m:sty m:val="p"/>
                                        <m:brk m:alnAt="9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ith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9"/>
                                          </m:r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  <a:blipFill>
                <a:blip r:embed="rId3"/>
                <a:stretch>
                  <a:fillRect l="-1024" t="-2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2DC579-EEB0-28A3-B8CD-EB59C3B3617B}"/>
                  </a:ext>
                </a:extLst>
              </p:cNvPr>
              <p:cNvSpPr txBox="1"/>
              <p:nvPr/>
            </p:nvSpPr>
            <p:spPr>
              <a:xfrm>
                <a:off x="5573810" y="2858549"/>
                <a:ext cx="6094674" cy="6806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2DC579-EEB0-28A3-B8CD-EB59C3B36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810" y="2858549"/>
                <a:ext cx="6094674" cy="680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2706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latin typeface="Cambria Math" panose="02040503050406030204" pitchFamily="18" charset="0"/>
                  </a:rPr>
                  <a:t>Variance is at most the 2</a:t>
                </a:r>
                <a:r>
                  <a:rPr lang="en-US" baseline="30000" dirty="0">
                    <a:latin typeface="Cambria Math" panose="02040503050406030204" pitchFamily="18" charset="0"/>
                  </a:rPr>
                  <a:t>nd</a:t>
                </a:r>
                <a:r>
                  <a:rPr lang="en-US" dirty="0">
                    <a:latin typeface="Cambria Math" panose="02040503050406030204" pitchFamily="18" charset="0"/>
                  </a:rPr>
                  <a:t> moment of the error term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1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m:rPr>
                                        <m:sty m:val="p"/>
                                        <m:brk m:alnAt="9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ith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9"/>
                                          </m:r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  <a:blipFill>
                <a:blip r:embed="rId3"/>
                <a:stretch>
                  <a:fillRect l="-1024" t="-2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2DC579-EEB0-28A3-B8CD-EB59C3B3617B}"/>
                  </a:ext>
                </a:extLst>
              </p:cNvPr>
              <p:cNvSpPr txBox="1"/>
              <p:nvPr/>
            </p:nvSpPr>
            <p:spPr>
              <a:xfrm>
                <a:off x="5573810" y="2858549"/>
                <a:ext cx="6094674" cy="6806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2DC579-EEB0-28A3-B8CD-EB59C3B36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810" y="2858549"/>
                <a:ext cx="6094674" cy="680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3E5B22-7D9F-386D-3B2A-B192E70E3361}"/>
                  </a:ext>
                </a:extLst>
              </p:cNvPr>
              <p:cNvSpPr txBox="1"/>
              <p:nvPr/>
            </p:nvSpPr>
            <p:spPr>
              <a:xfrm>
                <a:off x="5845904" y="3528842"/>
                <a:ext cx="6094674" cy="6738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3E5B22-7D9F-386D-3B2A-B192E70E3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904" y="3528842"/>
                <a:ext cx="6094674" cy="6738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445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latin typeface="Cambria Math" panose="02040503050406030204" pitchFamily="18" charset="0"/>
                  </a:rPr>
                  <a:t>Variance is at most the 2</a:t>
                </a:r>
                <a:r>
                  <a:rPr lang="en-US" baseline="30000" dirty="0">
                    <a:latin typeface="Cambria Math" panose="02040503050406030204" pitchFamily="18" charset="0"/>
                  </a:rPr>
                  <a:t>nd</a:t>
                </a:r>
                <a:r>
                  <a:rPr lang="en-US" dirty="0">
                    <a:latin typeface="Cambria Math" panose="02040503050406030204" pitchFamily="18" charset="0"/>
                  </a:rPr>
                  <a:t> moment of the error term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1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m:rPr>
                                        <m:sty m:val="p"/>
                                        <m:brk m:alnAt="9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ith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9"/>
                                          </m:r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  <a:blipFill>
                <a:blip r:embed="rId3"/>
                <a:stretch>
                  <a:fillRect l="-1024" t="-2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2DC579-EEB0-28A3-B8CD-EB59C3B3617B}"/>
                  </a:ext>
                </a:extLst>
              </p:cNvPr>
              <p:cNvSpPr txBox="1"/>
              <p:nvPr/>
            </p:nvSpPr>
            <p:spPr>
              <a:xfrm>
                <a:off x="5573810" y="2858549"/>
                <a:ext cx="6094674" cy="6806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2DC579-EEB0-28A3-B8CD-EB59C3B36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810" y="2858549"/>
                <a:ext cx="6094674" cy="680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3E5B22-7D9F-386D-3B2A-B192E70E3361}"/>
                  </a:ext>
                </a:extLst>
              </p:cNvPr>
              <p:cNvSpPr txBox="1"/>
              <p:nvPr/>
            </p:nvSpPr>
            <p:spPr>
              <a:xfrm>
                <a:off x="5845904" y="3528842"/>
                <a:ext cx="6094674" cy="6738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3E5B22-7D9F-386D-3B2A-B192E70E3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904" y="3528842"/>
                <a:ext cx="6094674" cy="6738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6C0032-788B-7EF4-53F7-18A0F850D490}"/>
                  </a:ext>
                </a:extLst>
              </p:cNvPr>
              <p:cNvSpPr txBox="1"/>
              <p:nvPr/>
            </p:nvSpPr>
            <p:spPr>
              <a:xfrm>
                <a:off x="5330529" y="4035320"/>
                <a:ext cx="6094674" cy="9636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6C0032-788B-7EF4-53F7-18A0F850D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529" y="4035320"/>
                <a:ext cx="6094674" cy="9636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693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latin typeface="Cambria Math" panose="02040503050406030204" pitchFamily="18" charset="0"/>
                  </a:rPr>
                  <a:t>Variance is at most the 2</a:t>
                </a:r>
                <a:r>
                  <a:rPr lang="en-US" baseline="30000" dirty="0">
                    <a:latin typeface="Cambria Math" panose="02040503050406030204" pitchFamily="18" charset="0"/>
                  </a:rPr>
                  <a:t>nd</a:t>
                </a:r>
                <a:r>
                  <a:rPr lang="en-US" dirty="0">
                    <a:latin typeface="Cambria Math" panose="02040503050406030204" pitchFamily="18" charset="0"/>
                  </a:rPr>
                  <a:t> moment of the error term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1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m:rPr>
                                        <m:sty m:val="p"/>
                                        <m:brk m:alnAt="9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ith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9"/>
                                          </m:r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then the variance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  <a:blipFill>
                <a:blip r:embed="rId3"/>
                <a:stretch>
                  <a:fillRect l="-1024" t="-2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2DC579-EEB0-28A3-B8CD-EB59C3B3617B}"/>
                  </a:ext>
                </a:extLst>
              </p:cNvPr>
              <p:cNvSpPr txBox="1"/>
              <p:nvPr/>
            </p:nvSpPr>
            <p:spPr>
              <a:xfrm>
                <a:off x="5573810" y="2858549"/>
                <a:ext cx="6094674" cy="6806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2DC579-EEB0-28A3-B8CD-EB59C3B36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810" y="2858549"/>
                <a:ext cx="6094674" cy="680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3E5B22-7D9F-386D-3B2A-B192E70E3361}"/>
                  </a:ext>
                </a:extLst>
              </p:cNvPr>
              <p:cNvSpPr txBox="1"/>
              <p:nvPr/>
            </p:nvSpPr>
            <p:spPr>
              <a:xfrm>
                <a:off x="5845904" y="3528842"/>
                <a:ext cx="6094674" cy="6738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3E5B22-7D9F-386D-3B2A-B192E70E3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904" y="3528842"/>
                <a:ext cx="6094674" cy="6738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6C0032-788B-7EF4-53F7-18A0F850D490}"/>
                  </a:ext>
                </a:extLst>
              </p:cNvPr>
              <p:cNvSpPr txBox="1"/>
              <p:nvPr/>
            </p:nvSpPr>
            <p:spPr>
              <a:xfrm>
                <a:off x="5330529" y="4035320"/>
                <a:ext cx="6094674" cy="9636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6C0032-788B-7EF4-53F7-18A0F850D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529" y="4035320"/>
                <a:ext cx="6094674" cy="9636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2702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then the variance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Sup>
                          <m:sSub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By Chebyshev’s inequality, the error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How to ensure accuracy for all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05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By Chebyshev’s inequality, the error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How to ensure accuracy for all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Repeat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ℓ≔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times to get estimates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/>
                  <a:t> for each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and set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median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6220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For all estimated frequencies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by </a:t>
                </a:r>
                <a:r>
                  <a:rPr lang="en-US" dirty="0" err="1"/>
                  <a:t>CountSketch</a:t>
                </a:r>
                <a:r>
                  <a:rPr lang="en-US" dirty="0"/>
                  <a:t>, we have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/>
              <p:nvPr/>
            </p:nvSpPr>
            <p:spPr>
              <a:xfrm>
                <a:off x="3137648" y="2456677"/>
                <a:ext cx="6096000" cy="938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648" y="2456677"/>
                <a:ext cx="6096000" cy="9389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039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Presentation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September 25</a:t>
            </a:r>
            <a:r>
              <a:rPr lang="en-US" dirty="0"/>
              <a:t>: Team DAP, Team </a:t>
            </a:r>
            <a:r>
              <a:rPr lang="en-US" dirty="0" err="1"/>
              <a:t>Bokun</a:t>
            </a:r>
            <a:r>
              <a:rPr lang="en-US" dirty="0"/>
              <a:t>, Team Jason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September 27</a:t>
            </a:r>
            <a:r>
              <a:rPr lang="en-US" dirty="0"/>
              <a:t>: Galaxy AI, Team STMI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September 29</a:t>
            </a:r>
            <a:r>
              <a:rPr lang="en-US" dirty="0"/>
              <a:t>: Jung, Anmol, </a:t>
            </a:r>
            <a:r>
              <a:rPr lang="en-US" dirty="0" err="1"/>
              <a:t>Chunkai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64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/>
                  <a:t>Suppose we have an insertion-deletion stream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and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Recover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 and their frequencies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5194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Applications of Sparse Recovery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Anomaly detection and network traffic analysis: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Noiseless sparse recovery can be used to identify anomalies or outliers in streaming data. By modeling normal behavior as a sparse signal, deviations from this model can be detected in real-time. This is valuable for cybersecurity, fraud detection, and monitoring network traffic for unusual patterns.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Noiseless sparse recovery can be applied to analyze network traffic in real-time, identifying patterns and trends, and helping in network management, intrusion detection, and quality of service (QoS) optimization</a:t>
            </a:r>
          </a:p>
        </p:txBody>
      </p:sp>
    </p:spTree>
    <p:extLst>
      <p:ext uri="{BB962C8B-B14F-4D97-AF65-F5344CB8AC3E}">
        <p14:creationId xmlns:p14="http://schemas.microsoft.com/office/powerpoint/2010/main" val="410125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Applications of Sparse Recovery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Online Natural Language Processing (NLP): </a:t>
            </a:r>
            <a:r>
              <a:rPr lang="en-US" dirty="0"/>
              <a:t>In real-time natural language processing tasks, noiseless sparse recovery can assist in extracting relevant features or patterns from streaming text data, making it useful for sentiment analysis, topic modeling, and summarization</a:t>
            </a:r>
          </a:p>
        </p:txBody>
      </p:sp>
    </p:spTree>
    <p:extLst>
      <p:ext uri="{BB962C8B-B14F-4D97-AF65-F5344CB8AC3E}">
        <p14:creationId xmlns:p14="http://schemas.microsoft.com/office/powerpoint/2010/main" val="3787733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Applications of Sparse Recovery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Real-time Compressive Imaging</a:t>
            </a:r>
            <a:r>
              <a:rPr lang="en-US" dirty="0"/>
              <a:t>: Compressive imaging techniques can be applied to streaming video or image data. By capturing and processing fewer measurements, noiseless sparse recovery can provide real-time reconstruction of high-resolution images or videos.</a:t>
            </a:r>
          </a:p>
        </p:txBody>
      </p:sp>
    </p:spTree>
    <p:extLst>
      <p:ext uri="{BB962C8B-B14F-4D97-AF65-F5344CB8AC3E}">
        <p14:creationId xmlns:p14="http://schemas.microsoft.com/office/powerpoint/2010/main" val="279923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/>
                  <a:t>Suppose we have an insertion-deletion stream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How do we recover the vector?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31566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4152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59014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33421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080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815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0">
                    <a:solidFill>
                      <a:srgbClr val="C00000"/>
                    </a:solidFill>
                  </a:rPr>
                  <a:t>Last Time: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Heavy-Hitters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that induces a frequency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a </a:t>
                </a:r>
                <a:r>
                  <a:rPr lang="en-US" dirty="0">
                    <a:solidFill>
                      <a:srgbClr val="FF0000"/>
                    </a:solidFill>
                  </a:rPr>
                  <a:t>threshold</a:t>
                </a:r>
                <a:r>
                  <a:rPr lang="en-US" dirty="0">
                    <a:solidFill>
                      <a:schemeClr val="tx1"/>
                    </a:solidFill>
                  </a:rPr>
                  <a:t>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/>
                  <a:t>, output a list that includes: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The items </a:t>
                </a:r>
                <a:r>
                  <a:rPr lang="en-US" sz="2800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that have frequency at least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No items with frequency less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043" t="-2204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9361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4308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48506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10296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971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7614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93288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02513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1529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54921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5409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</a:t>
            </a:r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, i.e., </a:t>
            </a:r>
            <a:r>
              <a:rPr lang="en-US" dirty="0" err="1">
                <a:solidFill>
                  <a:srgbClr val="C00000"/>
                </a:solidFill>
              </a:rPr>
              <a:t>CountMin</a:t>
            </a:r>
            <a:r>
              <a:rPr lang="en-US" dirty="0">
                <a:solidFill>
                  <a:srgbClr val="C00000"/>
                </a:solidFill>
              </a:rPr>
              <a:t> and the Power of Random Signs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Initalization</a:t>
                </a:r>
                <a:r>
                  <a:rPr lang="en-US" dirty="0"/>
                  <a:t>: Create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buckets of counters and use a random 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FF0000"/>
                    </a:solidFill>
                  </a:rPr>
                  <a:t>and a uniformly random sign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{−1,+1}</m:t>
                    </m:r>
                  </m:oMath>
                </a14:m>
                <a:r>
                  <a:rPr lang="en-US" dirty="0"/>
                  <a:t>,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=+1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For each insertion (or deletion)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:r>
                  <a:rPr lang="en-US" sz="2800" dirty="0">
                    <a:solidFill>
                      <a:srgbClr val="FF0000"/>
                    </a:solidFill>
                  </a:rPr>
                  <a:t>change the counter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FF0000"/>
                    </a:solidFill>
                  </a:rPr>
                  <a:t>by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FF0000"/>
                    </a:solidFill>
                  </a:rPr>
                  <a:t>(or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)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At the end of the stream, output the </a:t>
                </a:r>
                <a:r>
                  <a:rPr lang="en-US" dirty="0">
                    <a:solidFill>
                      <a:srgbClr val="FF0000"/>
                    </a:solidFill>
                  </a:rPr>
                  <a:t>quantity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as the estimate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1964" b="-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E1EA1B43-00D8-FBB7-F3A2-66874C78B59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281366" y="4255255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E1EA1B43-00D8-FBB7-F3A2-66874C78B5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754156"/>
                  </p:ext>
                </p:extLst>
              </p:nvPr>
            </p:nvGraphicFramePr>
            <p:xfrm>
              <a:off x="3281366" y="4255255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2632" r="-302404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2632" r="-202404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2632" r="-102404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2632" r="-2404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163390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8898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38681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62702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19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8600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left?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6476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left?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231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running sum of all the coordinates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29697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running sum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each insertion to coordinate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each deletion to coordinate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5576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running sum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each insertion to coordinate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each deletion to coordinate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Running sum of coordinates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4334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b="0" i="1" strike="sngStrike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running sum of all the coordinates?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1585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be the estimated frequency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so that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Note that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 includes the signed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occurrences of any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including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itself</a:t>
                </a:r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1504" r="-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9482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b="0" i="1" strike="sngStrike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running sum of all the coordinates AND a different linear combination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56704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b="0" i="1" strike="sngStrike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running sum of all the coordinates AND a different linear combination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Keep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73124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2248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2308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30289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83785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68665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57323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10611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3439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Note that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 includes the signed number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occurrences of any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including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itself</a:t>
                </a:r>
              </a:p>
              <a:p>
                <a:pPr>
                  <a:buClr>
                    <a:schemeClr val="tx1"/>
                  </a:buClr>
                </a:pPr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Estimated frequency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1504" r="-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23420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34194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00298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2482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1125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26457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260510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12319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94848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606941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435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∈{−1,+1}</m:t>
                    </m:r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b="0" i="0" dirty="0">
                    <a:latin typeface="Cambria Math" panose="02040503050406030204" pitchFamily="18" charset="0"/>
                  </a:rPr>
                  <a:t>What is the expected error for</a:t>
                </a:r>
                <a:r>
                  <a:rPr lang="en-US" b="0" i="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?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65410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state of our algorithm?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160206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state of our algorithm?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6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=8</m:t>
                        </m:r>
                      </m:e>
                    </m:nary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blipFill>
                <a:blip r:embed="rId4"/>
                <a:stretch>
                  <a:fillRect t="-7258" b="-20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3262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state of our algorithm?</a:t>
                </a:r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We know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6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=8</m:t>
                        </m:r>
                      </m:e>
                    </m:nary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blipFill>
                <a:blip r:embed="rId4"/>
                <a:stretch>
                  <a:fillRect t="-7258" b="-20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12237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state of our algorithm?</a:t>
                </a:r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We know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6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=8</m:t>
                        </m:r>
                      </m:e>
                    </m:nary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blipFill>
                <a:blip r:embed="rId4"/>
                <a:stretch>
                  <a:fillRect t="-7258" b="-20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292481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state of our algorithm?</a:t>
                </a:r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We know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6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=8</m:t>
                        </m:r>
                      </m:e>
                    </m:nary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blipFill>
                <a:blip r:embed="rId4"/>
                <a:stretch>
                  <a:fillRect t="-7258" b="-20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73F0C584-6D0A-FFDB-9479-41CF3E20F91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778303" y="5898481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73F0C584-6D0A-FFDB-9479-41CF3E20F9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3712485"/>
                  </p:ext>
                </p:extLst>
              </p:nvPr>
            </p:nvGraphicFramePr>
            <p:xfrm>
              <a:off x="1778303" y="5898481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538" r="-6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538" r="-5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538" r="-4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538" r="-3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0481" t="-1538" r="-2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00481" t="-1538" r="-1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00481" t="-1538" r="-2404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8684761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: Keep running sum of all the coordinates AND a different linear combination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61028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running sum of different linear combinations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equations and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unknown variables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Correctness can be shown from linear algebra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947938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running sum of different linear combinations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Space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words of space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78713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Heavy-Hitters (Frequent Items)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be the norm of the frequency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threshold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the elements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...and no elements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DDoS prevention, iceberg queries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084D-A1B2-4D22-92B3-FEB7B458DCC7}"/>
                  </a:ext>
                </a:extLst>
              </p:cNvPr>
              <p:cNvSpPr/>
              <p:nvPr/>
            </p:nvSpPr>
            <p:spPr>
              <a:xfrm>
                <a:off x="2369574" y="3263998"/>
                <a:ext cx="6253315" cy="10944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084D-A1B2-4D22-92B3-FEB7B458DC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574" y="3263998"/>
                <a:ext cx="6253315" cy="10944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00656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Frequency Moments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Norm)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73497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be the frequency moment of the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a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Entropy estimation, linear regression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734973"/>
              </a:xfrm>
              <a:blipFill>
                <a:blip r:embed="rId3"/>
                <a:stretch>
                  <a:fillRect l="-1071" t="-2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/>
              <p:nvPr/>
            </p:nvSpPr>
            <p:spPr>
              <a:xfrm>
                <a:off x="3263654" y="3369518"/>
                <a:ext cx="6253315" cy="6317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654" y="3369518"/>
                <a:ext cx="6253315" cy="6317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624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21829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latin typeface="Cambria Math" panose="02040503050406030204" pitchFamily="18" charset="0"/>
                  </a:rPr>
                  <a:t>What is the expectation of the error term for</a:t>
                </a:r>
                <a:r>
                  <a:rPr lang="en-US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?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m:rPr>
                                <m:sty m:val="p"/>
                                <m:brk m:alnAt="9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ith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21829" cy="4859260"/>
              </a:xfrm>
              <a:blipFill>
                <a:blip r:embed="rId3"/>
                <a:stretch>
                  <a:fillRect l="-1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929316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be the frequency moment of the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a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Traffic monitoring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351338"/>
              </a:xfrm>
              <a:blipFill>
                <a:blip r:embed="rId3"/>
                <a:stretch>
                  <a:fillRect l="-10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/>
              <p:nvPr/>
            </p:nvSpPr>
            <p:spPr>
              <a:xfrm>
                <a:off x="3842774" y="3314798"/>
                <a:ext cx="625331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i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|{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≠0}|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774" y="3314798"/>
                <a:ext cx="625331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920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latin typeface="Cambria Math" panose="02040503050406030204" pitchFamily="18" charset="0"/>
                  </a:rPr>
                  <a:t>What is the expectation of the error term for</a:t>
                </a:r>
                <a:r>
                  <a:rPr lang="en-US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?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m:rPr>
                                <m:sty m:val="p"/>
                                <m:brk m:alnAt="9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ith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  <a:blipFill>
                <a:blip r:embed="rId3"/>
                <a:stretch>
                  <a:fillRect l="-1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2441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3480</Words>
  <Application>Microsoft Office PowerPoint</Application>
  <PresentationFormat>Widescreen</PresentationFormat>
  <Paragraphs>497</Paragraphs>
  <Slides>80</Slides>
  <Notes>75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5" baseType="lpstr">
      <vt:lpstr>Arial</vt:lpstr>
      <vt:lpstr>Calibri</vt:lpstr>
      <vt:lpstr>Calibri Light</vt:lpstr>
      <vt:lpstr>Cambria Math</vt:lpstr>
      <vt:lpstr>Office Theme</vt:lpstr>
      <vt:lpstr>CSCE 689: Special Topics in Modern Algorithms for Data Science </vt:lpstr>
      <vt:lpstr>Presentation Schedule</vt:lpstr>
      <vt:lpstr>Last Time: L_2 Heavy-Hitters</vt:lpstr>
      <vt:lpstr>Last Time: CountSketch, i.e., CountMin and the Power of Random Signs</vt:lpstr>
      <vt:lpstr>CountSketch</vt:lpstr>
      <vt:lpstr>CountSketch</vt:lpstr>
      <vt:lpstr>CountSketch Error Analysis</vt:lpstr>
      <vt:lpstr>CountSketch Error Analysis</vt:lpstr>
      <vt:lpstr>CountSketch Error Analysis</vt:lpstr>
      <vt:lpstr>CountSketch Error Analysis</vt:lpstr>
      <vt:lpstr>CountSketch Error Analysis</vt:lpstr>
      <vt:lpstr>CountSketch Error Analysis</vt:lpstr>
      <vt:lpstr>CountSketch Error Analysis</vt:lpstr>
      <vt:lpstr>CountSketch Error Analysis</vt:lpstr>
      <vt:lpstr>CountSketch Error Analysis</vt:lpstr>
      <vt:lpstr>CountSketch Error Analysis</vt:lpstr>
      <vt:lpstr>CountSketch Error Analysis</vt:lpstr>
      <vt:lpstr>CountSketch Error Analysis</vt:lpstr>
      <vt:lpstr>CountSketch Error Analysis</vt:lpstr>
      <vt:lpstr>Sparse Recovery</vt:lpstr>
      <vt:lpstr>Applications of Sparse Recovery</vt:lpstr>
      <vt:lpstr>Applications of Sparse Recovery</vt:lpstr>
      <vt:lpstr>Applications of 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Heavy-Hitters (Frequent Items)</vt:lpstr>
      <vt:lpstr>Frequency Moments (L_p Norm)</vt:lpstr>
      <vt:lpstr>Distinct Elements (F_0 Estimation)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in Modern Algorithms for Data Science </dc:title>
  <dc:creator>Samson Zhou</dc:creator>
  <cp:lastModifiedBy>Samson Zhou</cp:lastModifiedBy>
  <cp:revision>4</cp:revision>
  <dcterms:created xsi:type="dcterms:W3CDTF">2023-09-18T20:40:12Z</dcterms:created>
  <dcterms:modified xsi:type="dcterms:W3CDTF">2023-09-20T17:46:25Z</dcterms:modified>
</cp:coreProperties>
</file>