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257" r:id="rId2"/>
    <p:sldId id="491" r:id="rId3"/>
    <p:sldId id="264" r:id="rId4"/>
    <p:sldId id="623" r:id="rId5"/>
    <p:sldId id="500" r:id="rId6"/>
    <p:sldId id="504" r:id="rId7"/>
    <p:sldId id="575" r:id="rId8"/>
    <p:sldId id="493" r:id="rId9"/>
    <p:sldId id="495" r:id="rId10"/>
    <p:sldId id="496" r:id="rId11"/>
    <p:sldId id="497" r:id="rId12"/>
    <p:sldId id="498" r:id="rId13"/>
    <p:sldId id="499" r:id="rId14"/>
    <p:sldId id="577" r:id="rId15"/>
    <p:sldId id="579" r:id="rId16"/>
    <p:sldId id="578" r:id="rId17"/>
    <p:sldId id="574" r:id="rId18"/>
    <p:sldId id="580" r:id="rId19"/>
    <p:sldId id="494" r:id="rId20"/>
    <p:sldId id="296" r:id="rId21"/>
    <p:sldId id="297" r:id="rId22"/>
    <p:sldId id="298" r:id="rId23"/>
    <p:sldId id="581" r:id="rId24"/>
    <p:sldId id="582" r:id="rId25"/>
    <p:sldId id="583" r:id="rId26"/>
    <p:sldId id="501" r:id="rId27"/>
    <p:sldId id="503" r:id="rId28"/>
    <p:sldId id="502" r:id="rId29"/>
    <p:sldId id="584" r:id="rId30"/>
    <p:sldId id="586" r:id="rId31"/>
    <p:sldId id="587" r:id="rId32"/>
    <p:sldId id="589" r:id="rId33"/>
    <p:sldId id="590" r:id="rId34"/>
    <p:sldId id="591" r:id="rId35"/>
    <p:sldId id="592" r:id="rId36"/>
    <p:sldId id="594" r:id="rId37"/>
    <p:sldId id="595" r:id="rId38"/>
    <p:sldId id="596" r:id="rId39"/>
    <p:sldId id="597" r:id="rId40"/>
    <p:sldId id="599" r:id="rId41"/>
    <p:sldId id="600" r:id="rId42"/>
    <p:sldId id="601" r:id="rId43"/>
    <p:sldId id="602" r:id="rId44"/>
    <p:sldId id="603" r:id="rId45"/>
    <p:sldId id="605" r:id="rId46"/>
    <p:sldId id="604" r:id="rId47"/>
    <p:sldId id="606" r:id="rId48"/>
    <p:sldId id="607" r:id="rId49"/>
    <p:sldId id="609" r:id="rId50"/>
    <p:sldId id="608" r:id="rId51"/>
    <p:sldId id="611" r:id="rId52"/>
    <p:sldId id="618" r:id="rId53"/>
    <p:sldId id="612" r:id="rId54"/>
    <p:sldId id="622" r:id="rId55"/>
    <p:sldId id="614" r:id="rId56"/>
    <p:sldId id="620" r:id="rId57"/>
    <p:sldId id="621" r:id="rId58"/>
    <p:sldId id="615" r:id="rId59"/>
    <p:sldId id="616" r:id="rId60"/>
    <p:sldId id="613" r:id="rId61"/>
    <p:sldId id="624" r:id="rId62"/>
    <p:sldId id="300" r:id="rId63"/>
    <p:sldId id="265" r:id="rId64"/>
    <p:sldId id="294" r:id="rId65"/>
    <p:sldId id="266" r:id="rId66"/>
    <p:sldId id="267" r:id="rId67"/>
    <p:sldId id="492" r:id="rId68"/>
    <p:sldId id="585" r:id="rId69"/>
    <p:sldId id="268" r:id="rId70"/>
    <p:sldId id="269" r:id="rId71"/>
    <p:sldId id="270" r:id="rId72"/>
    <p:sldId id="271" r:id="rId73"/>
    <p:sldId id="273"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6E46E-9DF9-472C-9070-1427854C7C81}"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4B69C-A94C-49A3-874F-0DC394D2019E}" type="slidenum">
              <a:rPr lang="en-US" smtClean="0"/>
              <a:t>‹#›</a:t>
            </a:fld>
            <a:endParaRPr lang="en-US"/>
          </a:p>
        </p:txBody>
      </p:sp>
    </p:spTree>
    <p:extLst>
      <p:ext uri="{BB962C8B-B14F-4D97-AF65-F5344CB8AC3E}">
        <p14:creationId xmlns:p14="http://schemas.microsoft.com/office/powerpoint/2010/main" val="3195693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2</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16</a:t>
            </a:fld>
            <a:endParaRPr lang="en-US"/>
          </a:p>
        </p:txBody>
      </p:sp>
    </p:spTree>
    <p:extLst>
      <p:ext uri="{BB962C8B-B14F-4D97-AF65-F5344CB8AC3E}">
        <p14:creationId xmlns:p14="http://schemas.microsoft.com/office/powerpoint/2010/main" val="3493586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17</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4259461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6847797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982854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736434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2454108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1598606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1322576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2041442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2487394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3561841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240359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1285730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1206417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a:p>
        </p:txBody>
      </p:sp>
    </p:spTree>
    <p:extLst>
      <p:ext uri="{BB962C8B-B14F-4D97-AF65-F5344CB8AC3E}">
        <p14:creationId xmlns:p14="http://schemas.microsoft.com/office/powerpoint/2010/main" val="292026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a:p>
        </p:txBody>
      </p:sp>
    </p:spTree>
    <p:extLst>
      <p:ext uri="{BB962C8B-B14F-4D97-AF65-F5344CB8AC3E}">
        <p14:creationId xmlns:p14="http://schemas.microsoft.com/office/powerpoint/2010/main" val="919784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8</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9</a:t>
            </a:fld>
            <a:endParaRPr lang="en-US"/>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10</a:t>
            </a:fld>
            <a:endParaRPr lang="en-US"/>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11</a:t>
            </a:fld>
            <a:endParaRPr lang="en-US"/>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12</a:t>
            </a:fld>
            <a:endParaRPr lang="en-US"/>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13</a:t>
            </a:fld>
            <a:endParaRPr lang="en-US"/>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EAB-CA46-8EE3-F64E-62E0F2CCDC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814D95-9745-ED6F-C08A-7A6A2B4C1C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ABD66A-EA44-7632-E843-0D7A8D833E6A}"/>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3EE3AA5B-98F2-37E4-BC0F-380784CBFE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8AD98C-EF4C-EB7B-BCB4-01FE0DD1A066}"/>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06285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D174-0C6A-7754-E724-46011A3831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DE050C-9C10-02AA-9A2F-2F8FEC2C1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19FC0-0636-2DFB-ADE5-AF893BB67C3A}"/>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9A43E2F1-7551-CB39-E82D-F6B396F24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A52F4-81E3-406E-0F37-CA5F4E8C117B}"/>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91615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2C6AD-58AB-6A8F-F647-BEF554BC74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CFF8B0-B3E7-B7F6-5B24-F71E6AC45E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91BD1-B1D9-647F-6527-32785CE6BC2E}"/>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B8ABD9CC-2CB2-FD61-830E-7CA343664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7D95-A58C-A663-A871-D1A0787D8D30}"/>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83046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D4D21-5EE3-2414-AB16-DBD18D27A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BA89A-EEBF-9EC0-A2C7-11EFDCFB7C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AE138-9CF1-18E2-EBD1-126E0BD94DE8}"/>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4408DF05-36A9-0D3D-CDF6-D8A8788DB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AAB4E-9DD8-52CC-4825-5255B27FD9C8}"/>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589789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E9A-CB41-BA83-17AD-A99BD6CA11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A52C8B-BD9D-EAEC-5F7F-5288FA2D86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4766AC-F36D-395C-4026-6718FDDD020A}"/>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C65E5210-93F6-40D2-C7D3-4D48A940F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C2155-97FA-6269-EC1E-0100DD49AE6F}"/>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95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199B-C436-39DF-FA50-8942128F3D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C61884-ED64-7F22-314D-DD240A448B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9D0D90-25A1-BEE1-B5AF-A5FF1DD49F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7A60A3-A6E8-0B86-3370-AAF0CC990412}"/>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6" name="Footer Placeholder 5">
            <a:extLst>
              <a:ext uri="{FF2B5EF4-FFF2-40B4-BE49-F238E27FC236}">
                <a16:creationId xmlns:a16="http://schemas.microsoft.com/office/drawing/2014/main" id="{FB033B28-6EA6-246A-550F-ABA221DAB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94160-D8CB-1FC8-04BC-8B9BDE2FC18B}"/>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650157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A2EA-E03C-F90F-4E50-37701972A0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18A7B-EA52-B5C1-84A4-8B92D76F57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0EF25-E7E7-4BA2-FE9D-E066427544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B9D265-FAA0-7BEE-0826-40635E86A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CF320-A07F-95E5-EB21-8E831CA30F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8D5B3C-6602-AD6B-76B0-45129CE40CD8}"/>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8" name="Footer Placeholder 7">
            <a:extLst>
              <a:ext uri="{FF2B5EF4-FFF2-40B4-BE49-F238E27FC236}">
                <a16:creationId xmlns:a16="http://schemas.microsoft.com/office/drawing/2014/main" id="{8A67BBAF-0E86-9EBC-FD51-EB8748BFD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E6D704-E10D-7432-E7C0-CB77C15C8FAD}"/>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32749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599A-E581-A065-2F33-8A5AFDE5C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8D3BD-5CBC-BFE7-5421-CD9F0E322A24}"/>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4" name="Footer Placeholder 3">
            <a:extLst>
              <a:ext uri="{FF2B5EF4-FFF2-40B4-BE49-F238E27FC236}">
                <a16:creationId xmlns:a16="http://schemas.microsoft.com/office/drawing/2014/main" id="{A12EE3F8-BC4D-3A90-9BD0-663C80209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5D7775-E8B9-2D2A-E886-5BC4AC1BBDD0}"/>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06773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FA6E1-88F8-54C5-7610-71FA4FD07099}"/>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3" name="Footer Placeholder 2">
            <a:extLst>
              <a:ext uri="{FF2B5EF4-FFF2-40B4-BE49-F238E27FC236}">
                <a16:creationId xmlns:a16="http://schemas.microsoft.com/office/drawing/2014/main" id="{0EEDB9A4-35B6-04B9-ABFC-4AA89D172B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FF831-C64B-7243-F71D-F2D491881E82}"/>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2223931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C7FD-52BF-21D7-CBE1-DBF5B6675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F2DEF-CED6-8889-4EBB-74A921346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A2521B-CDB0-E3D7-2A62-C44E85A30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E8EA8-EF3B-046A-7648-169200459959}"/>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6" name="Footer Placeholder 5">
            <a:extLst>
              <a:ext uri="{FF2B5EF4-FFF2-40B4-BE49-F238E27FC236}">
                <a16:creationId xmlns:a16="http://schemas.microsoft.com/office/drawing/2014/main" id="{8484D0AB-C072-5E1B-DF0A-061A2F017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692AD5-9CBC-BD5A-E27F-4E7BC5F9602F}"/>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3710947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442B-95B7-0D5C-F301-94C798646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9AFFA-C988-824E-63D0-6DEE85E2CE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5355CC-9AE0-8B3F-7723-EEDD8518B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93D8F-A353-100E-34FB-2B6B8BC78D92}"/>
              </a:ext>
            </a:extLst>
          </p:cNvPr>
          <p:cNvSpPr>
            <a:spLocks noGrp="1"/>
          </p:cNvSpPr>
          <p:nvPr>
            <p:ph type="dt" sz="half" idx="10"/>
          </p:nvPr>
        </p:nvSpPr>
        <p:spPr/>
        <p:txBody>
          <a:bodyPr/>
          <a:lstStyle/>
          <a:p>
            <a:fld id="{DE316B47-5835-4999-9902-5316CDBE6B3E}" type="datetimeFigureOut">
              <a:rPr lang="en-US" smtClean="0"/>
              <a:t>11/6/2023</a:t>
            </a:fld>
            <a:endParaRPr lang="en-US"/>
          </a:p>
        </p:txBody>
      </p:sp>
      <p:sp>
        <p:nvSpPr>
          <p:cNvPr id="6" name="Footer Placeholder 5">
            <a:extLst>
              <a:ext uri="{FF2B5EF4-FFF2-40B4-BE49-F238E27FC236}">
                <a16:creationId xmlns:a16="http://schemas.microsoft.com/office/drawing/2014/main" id="{761526C2-0291-46F4-271D-3E4D79BFC6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3FD22-7B92-009F-0889-B8FD978A37F9}"/>
              </a:ext>
            </a:extLst>
          </p:cNvPr>
          <p:cNvSpPr>
            <a:spLocks noGrp="1"/>
          </p:cNvSpPr>
          <p:nvPr>
            <p:ph type="sldNum" sz="quarter" idx="12"/>
          </p:nvPr>
        </p:nvSpPr>
        <p:spPr/>
        <p:txBody>
          <a:bodyPr/>
          <a:lstStyle/>
          <a:p>
            <a:fld id="{2F7D6F24-24CE-4884-B24F-B44F8697D765}" type="slidenum">
              <a:rPr lang="en-US" smtClean="0"/>
              <a:t>‹#›</a:t>
            </a:fld>
            <a:endParaRPr lang="en-US"/>
          </a:p>
        </p:txBody>
      </p:sp>
    </p:spTree>
    <p:extLst>
      <p:ext uri="{BB962C8B-B14F-4D97-AF65-F5344CB8AC3E}">
        <p14:creationId xmlns:p14="http://schemas.microsoft.com/office/powerpoint/2010/main" val="176816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7FD05-E86D-4E28-00ED-6F0F285A9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2D7ED1-6FF8-EA4D-DDA0-98B8CAEE2B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3A48D8-E355-05EB-5E67-455945C8E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16B47-5835-4999-9902-5316CDBE6B3E}" type="datetimeFigureOut">
              <a:rPr lang="en-US" smtClean="0"/>
              <a:t>11/6/2023</a:t>
            </a:fld>
            <a:endParaRPr lang="en-US"/>
          </a:p>
        </p:txBody>
      </p:sp>
      <p:sp>
        <p:nvSpPr>
          <p:cNvPr id="5" name="Footer Placeholder 4">
            <a:extLst>
              <a:ext uri="{FF2B5EF4-FFF2-40B4-BE49-F238E27FC236}">
                <a16:creationId xmlns:a16="http://schemas.microsoft.com/office/drawing/2014/main" id="{7FAC85BF-A708-89F4-ACE6-C18BF383A0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C14729-BD49-7CE6-9A14-9F74C52F32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D6F24-24CE-4884-B24F-B44F8697D765}" type="slidenum">
              <a:rPr lang="en-US" smtClean="0"/>
              <a:t>‹#›</a:t>
            </a:fld>
            <a:endParaRPr lang="en-US"/>
          </a:p>
        </p:txBody>
      </p:sp>
    </p:spTree>
    <p:extLst>
      <p:ext uri="{BB962C8B-B14F-4D97-AF65-F5344CB8AC3E}">
        <p14:creationId xmlns:p14="http://schemas.microsoft.com/office/powerpoint/2010/main" val="1931357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68.png"/></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4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0.png"/><Relationship Id="rId2" Type="http://schemas.openxmlformats.org/officeDocument/2006/relationships/image" Target="../media/image770.png"/><Relationship Id="rId1" Type="http://schemas.openxmlformats.org/officeDocument/2006/relationships/slideLayout" Target="../slideLayouts/slideLayout2.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3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gif"/></Relationships>
</file>

<file path=ppt/slides/_rels/slide5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5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5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20.png"/><Relationship Id="rId4" Type="http://schemas.openxmlformats.org/officeDocument/2006/relationships/image" Target="../media/image85.png"/></Relationships>
</file>

<file path=ppt/slides/_rels/slide5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58.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56AD-A654-48F2-B3B7-D835899B7FAE}"/>
              </a:ext>
            </a:extLst>
          </p:cNvPr>
          <p:cNvSpPr>
            <a:spLocks noGrp="1"/>
          </p:cNvSpPr>
          <p:nvPr>
            <p:ph type="ctrTitle"/>
          </p:nvPr>
        </p:nvSpPr>
        <p:spPr/>
        <p:txBody>
          <a:bodyPr>
            <a:normAutofit fontScale="90000"/>
          </a:bodyPr>
          <a:lstStyle/>
          <a:p>
            <a:r>
              <a:rPr lang="en-US" dirty="0">
                <a:solidFill>
                  <a:srgbClr val="C00000"/>
                </a:solidFill>
              </a:rPr>
              <a:t>Tight Bounds for </a:t>
            </a:r>
            <a:r>
              <a:rPr lang="en-US" dirty="0" err="1">
                <a:solidFill>
                  <a:srgbClr val="C00000"/>
                </a:solidFill>
              </a:rPr>
              <a:t>Adversarially</a:t>
            </a:r>
            <a:r>
              <a:rPr lang="en-US" dirty="0">
                <a:solidFill>
                  <a:srgbClr val="C00000"/>
                </a:solidFill>
              </a:rPr>
              <a:t> Robust Streams and Sliding Windows via Difference Estimators</a:t>
            </a:r>
            <a:endParaRPr lang="en-US" dirty="0"/>
          </a:p>
        </p:txBody>
      </p:sp>
      <p:pic>
        <p:nvPicPr>
          <p:cNvPr id="4" name="Picture 3">
            <a:extLst>
              <a:ext uri="{FF2B5EF4-FFF2-40B4-BE49-F238E27FC236}">
                <a16:creationId xmlns:a16="http://schemas.microsoft.com/office/drawing/2014/main" id="{AF6AAA76-BF13-4483-89E4-063C280E4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296" y="3509963"/>
            <a:ext cx="1323899" cy="1379061"/>
          </a:xfrm>
          <a:prstGeom prst="rect">
            <a:avLst/>
          </a:prstGeom>
        </p:spPr>
      </p:pic>
      <p:pic>
        <p:nvPicPr>
          <p:cNvPr id="5" name="Picture 4">
            <a:extLst>
              <a:ext uri="{FF2B5EF4-FFF2-40B4-BE49-F238E27FC236}">
                <a16:creationId xmlns:a16="http://schemas.microsoft.com/office/drawing/2014/main" id="{875C4471-6E8C-4FEB-8EDA-BA8BE9E211BE}"/>
              </a:ext>
            </a:extLst>
          </p:cNvPr>
          <p:cNvPicPr>
            <a:picLocks noChangeAspect="1"/>
          </p:cNvPicPr>
          <p:nvPr/>
        </p:nvPicPr>
        <p:blipFill>
          <a:blip r:embed="rId3"/>
          <a:stretch>
            <a:fillRect/>
          </a:stretch>
        </p:blipFill>
        <p:spPr>
          <a:xfrm>
            <a:off x="10080295" y="3509963"/>
            <a:ext cx="1175409" cy="1640499"/>
          </a:xfrm>
          <a:prstGeom prst="rect">
            <a:avLst/>
          </a:prstGeom>
        </p:spPr>
      </p:pic>
      <p:sp>
        <p:nvSpPr>
          <p:cNvPr id="6" name="TextBox 5">
            <a:extLst>
              <a:ext uri="{FF2B5EF4-FFF2-40B4-BE49-F238E27FC236}">
                <a16:creationId xmlns:a16="http://schemas.microsoft.com/office/drawing/2014/main" id="{E017C5DB-AE96-4ABC-9639-4774E76A5101}"/>
              </a:ext>
            </a:extLst>
          </p:cNvPr>
          <p:cNvSpPr txBox="1"/>
          <p:nvPr/>
        </p:nvSpPr>
        <p:spPr>
          <a:xfrm>
            <a:off x="4632718" y="3889511"/>
            <a:ext cx="2926558" cy="954107"/>
          </a:xfrm>
          <a:prstGeom prst="rect">
            <a:avLst/>
          </a:prstGeom>
          <a:noFill/>
        </p:spPr>
        <p:txBody>
          <a:bodyPr wrap="square" rtlCol="0">
            <a:spAutoFit/>
          </a:bodyPr>
          <a:lstStyle/>
          <a:p>
            <a:r>
              <a:rPr lang="en-US" sz="2800" dirty="0"/>
              <a:t>David P. Woodruff</a:t>
            </a:r>
          </a:p>
          <a:p>
            <a:pPr algn="ctr"/>
            <a:r>
              <a:rPr lang="en-US" sz="2800" dirty="0"/>
              <a:t>Samson Zhou</a:t>
            </a:r>
          </a:p>
        </p:txBody>
      </p:sp>
      <p:pic>
        <p:nvPicPr>
          <p:cNvPr id="9" name="Picture 6" descr="Image result for carnegie mellon logo">
            <a:extLst>
              <a:ext uri="{FF2B5EF4-FFF2-40B4-BE49-F238E27FC236}">
                <a16:creationId xmlns:a16="http://schemas.microsoft.com/office/drawing/2014/main" id="{CB82845D-EBE3-4A85-8AD8-B906660F17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821" y="5393496"/>
            <a:ext cx="1973951" cy="12574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0F4B571-C238-78CC-9D6D-82529F6D45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60408" y="5193511"/>
            <a:ext cx="1815182" cy="1815182"/>
          </a:xfrm>
          <a:prstGeom prst="rect">
            <a:avLst/>
          </a:prstGeom>
        </p:spPr>
      </p:pic>
    </p:spTree>
    <p:extLst>
      <p:ext uri="{BB962C8B-B14F-4D97-AF65-F5344CB8AC3E}">
        <p14:creationId xmlns:p14="http://schemas.microsoft.com/office/powerpoint/2010/main" val="4470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r>
              <a:rPr lang="en-US" sz="4000" dirty="0"/>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r>
              <a:rPr lang="en-US" sz="4000" dirty="0"/>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C00000"/>
                </a:solidFill>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solidFill>
                    <a:srgbClr val="C00000"/>
                  </a:solidFill>
                </a:endParaRPr>
              </a:p>
              <a:p>
                <a:pPr>
                  <a:buFont typeface="Wingdings" panose="05000000000000000000" pitchFamily="2" charset="2"/>
                  <a:buChar char="v"/>
                </a:pPr>
                <a:r>
                  <a:rPr lang="en-US" dirty="0"/>
                  <a:t> </a:t>
                </a:r>
                <a:r>
                  <a:rPr lang="en-US" dirty="0" err="1">
                    <a:solidFill>
                      <a:srgbClr val="00B050"/>
                    </a:solidFill>
                  </a:rPr>
                  <a:t>Adversarially</a:t>
                </a:r>
                <a:r>
                  <a:rPr lang="en-US" dirty="0">
                    <a:solidFill>
                      <a:srgbClr val="00B050"/>
                    </a:solidFill>
                  </a:rPr>
                  <a:t> Robust</a:t>
                </a:r>
                <a:r>
                  <a:rPr lang="en-US" dirty="0"/>
                  <a:t>: “Future queries may depend on previous queries”</a:t>
                </a:r>
              </a:p>
              <a:p>
                <a:pPr>
                  <a:buFont typeface="Wingdings" panose="05000000000000000000" pitchFamily="2" charset="2"/>
                  <a:buChar char="v"/>
                </a:pPr>
                <a:r>
                  <a:rPr lang="en-US" dirty="0"/>
                  <a:t> </a:t>
                </a: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[Ben-EliezerJayaramWoodruffYogev20]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lstStyle/>
              <a:p>
                <a:pPr marL="457200" indent="-457200">
                  <a:buFont typeface="Wingdings" panose="05000000000000000000" pitchFamily="2" charset="2"/>
                  <a:buChar char="v"/>
                </a:pPr>
                <a:r>
                  <a:rPr lang="en-US" dirty="0"/>
                  <a:t>Statista: </a:t>
                </a:r>
                <a14:m>
                  <m:oMath xmlns:m="http://schemas.openxmlformats.org/officeDocument/2006/math">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3</m:t>
                    </m:r>
                    <m:r>
                      <a:rPr lang="en-US" b="0" i="1" smtClean="0">
                        <a:solidFill>
                          <a:srgbClr val="C00000"/>
                        </a:solidFill>
                        <a:latin typeface="Cambria Math" panose="02040503050406030204" pitchFamily="18" charset="0"/>
                      </a:rPr>
                      <m:t>00</m:t>
                    </m:r>
                    <m:r>
                      <a:rPr lang="en-US" b="0" i="1" smtClean="0">
                        <a:solidFill>
                          <a:srgbClr val="C00000"/>
                        </a:solidFill>
                        <a:latin typeface="Cambria Math" panose="02040503050406030204" pitchFamily="18" charset="0"/>
                      </a:rPr>
                      <m:t>𝐵</m:t>
                    </m:r>
                  </m:oMath>
                </a14:m>
                <a:r>
                  <a:rPr lang="en-US" dirty="0"/>
                  <a:t> e-mails sent per day</a:t>
                </a:r>
              </a:p>
              <a:p>
                <a:pPr marL="457200" indent="-457200">
                  <a:buFont typeface="Wingdings" panose="05000000000000000000" pitchFamily="2" charset="2"/>
                  <a:buChar char="v"/>
                </a:pPr>
                <a:r>
                  <a:rPr lang="en-US" dirty="0"/>
                  <a:t>Unsigned integer range: </a:t>
                </a:r>
                <a14:m>
                  <m:oMath xmlns:m="http://schemas.openxmlformats.org/officeDocument/2006/math">
                    <m:r>
                      <a:rPr lang="en-US" b="0" i="1" smtClean="0">
                        <a:solidFill>
                          <a:srgbClr val="C00000"/>
                        </a:solidFill>
                        <a:latin typeface="Cambria Math" panose="02040503050406030204" pitchFamily="18" charset="0"/>
                      </a:rPr>
                      <m:t>𝑛</m:t>
                    </m:r>
                    <m:r>
                      <a:rPr lang="en-US" b="0" i="0"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32</m:t>
                        </m:r>
                      </m:sup>
                    </m:sSup>
                    <m:r>
                      <a:rPr lang="en-US" b="0" i="1" smtClean="0">
                        <a:solidFill>
                          <a:srgbClr val="C00000"/>
                        </a:solidFill>
                        <a:latin typeface="Cambria Math" panose="02040503050406030204" pitchFamily="18" charset="0"/>
                      </a:rPr>
                      <m:t>∼4</m:t>
                    </m:r>
                    <m:r>
                      <a:rPr lang="en-US" b="0" i="1" smtClean="0">
                        <a:solidFill>
                          <a:srgbClr val="C00000"/>
                        </a:solidFill>
                        <a:latin typeface="Cambria Math" panose="02040503050406030204" pitchFamily="18" charset="0"/>
                      </a:rPr>
                      <m:t>𝐵</m:t>
                    </m:r>
                  </m:oMath>
                </a14:m>
                <a:endParaRPr lang="en-US" dirty="0"/>
              </a:p>
              <a:p>
                <a:pPr marL="457200" indent="-457200">
                  <a:buFont typeface="Wingdings" panose="05000000000000000000" pitchFamily="2" charset="2"/>
                  <a:buChar char="v"/>
                </a:pPr>
                <a:r>
                  <a:rPr lang="en-US" dirty="0"/>
                  <a:t>Accuracy: </a:t>
                </a:r>
                <a14:m>
                  <m:oMath xmlns:m="http://schemas.openxmlformats.org/officeDocument/2006/math">
                    <m:r>
                      <a:rPr lang="en-US" i="1" smtClean="0">
                        <a:solidFill>
                          <a:srgbClr val="C00000"/>
                        </a:solidFill>
                        <a:latin typeface="Cambria Math" panose="02040503050406030204" pitchFamily="18" charset="0"/>
                      </a:rPr>
                      <m:t>𝜖</m:t>
                    </m:r>
                    <m:r>
                      <a:rPr lang="en-US" b="0" i="0" smtClean="0">
                        <a:solidFill>
                          <a:srgbClr val="C00000"/>
                        </a:solidFill>
                        <a:latin typeface="Cambria Math" panose="02040503050406030204" pitchFamily="18" charset="0"/>
                      </a:rPr>
                      <m:t>=0.01</m:t>
                    </m:r>
                  </m:oMath>
                </a14:m>
                <a:endParaRPr lang="en-US" i="1" dirty="0">
                  <a:solidFill>
                    <a:srgbClr val="00B0F0"/>
                  </a:solidFill>
                  <a:latin typeface="Cambria Math" panose="02040503050406030204" pitchFamily="18" charset="0"/>
                </a:endParaRPr>
              </a:p>
              <a:p>
                <a:pPr marL="457200" indent="-457200">
                  <a:buFont typeface="Wingdings" panose="05000000000000000000" pitchFamily="2" charset="2"/>
                  <a:buChar char="v"/>
                </a:pPr>
                <a:r>
                  <a:rPr lang="en-US" dirty="0"/>
                  <a:t>Since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r>
                      <a:rPr lang="en-US" b="0" i="0" smtClean="0">
                        <a:solidFill>
                          <a:srgbClr val="C00000"/>
                        </a:solidFill>
                        <a:latin typeface="Cambria Math" panose="02040503050406030204" pitchFamily="18" charset="0"/>
                      </a:rPr>
                      <m:t>&gt;</m:t>
                    </m:r>
                    <m:r>
                      <m:rPr>
                        <m:sty m:val="p"/>
                      </m:rPr>
                      <a:rPr lang="en-US" b="0" i="0" smtClean="0">
                        <a:solidFill>
                          <a:srgbClr val="C00000"/>
                        </a:solidFill>
                        <a:latin typeface="Cambria Math" panose="02040503050406030204" pitchFamily="18" charset="0"/>
                      </a:rPr>
                      <m:t>log</m:t>
                    </m:r>
                    <m:r>
                      <a:rPr lang="en-US" b="0" i="1" smtClean="0">
                        <a:solidFill>
                          <a:srgbClr val="C00000"/>
                        </a:solidFill>
                        <a:latin typeface="Cambria Math" panose="02040503050406030204" pitchFamily="18" charset="0"/>
                      </a:rPr>
                      <m:t> </m:t>
                    </m:r>
                    <m:r>
                      <a:rPr lang="en-US" i="1">
                        <a:solidFill>
                          <a:srgbClr val="C00000"/>
                        </a:solidFill>
                        <a:latin typeface="Cambria Math" panose="02040503050406030204" pitchFamily="18" charset="0"/>
                      </a:rPr>
                      <m:t>𝑛</m:t>
                    </m:r>
                  </m:oMath>
                </a14:m>
                <a:r>
                  <a:rPr lang="en-US" dirty="0"/>
                  <a:t>, we should care about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r>
                  <a:rPr lang="en-US" dirty="0">
                    <a:solidFill>
                      <a:srgbClr val="00B0F0"/>
                    </a:solidFill>
                  </a:rPr>
                  <a:t>[HassidimKaplanMansourMatiasStemmer20]</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pPr marL="0" indent="0">
                  <a:buNone/>
                </a:pP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3223463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-Robust Algorithms </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92858" y="1475403"/>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43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#3: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Font typeface="Wingdings" panose="05000000000000000000" pitchFamily="2" charset="2"/>
                  <a:buChar char="v"/>
                </a:pPr>
                <a:r>
                  <a:rPr lang="en-US" dirty="0"/>
                  <a:t> Emphasizes recent interactions, appropriate for time sensitive settings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[BravermanGrigorescuLangWoodruffZhou18]</a:t>
                </a:r>
                <a:r>
                  <a:rPr lang="en-US" dirty="0"/>
                  <a:t> </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r>
                      <a:rPr lang="en-US" i="1">
                        <a:solidFill>
                          <a:srgbClr val="C00000"/>
                        </a:solidFill>
                        <a:latin typeface="Cambria Math" panose="02040503050406030204" pitchFamily="18" charset="0"/>
                      </a:rPr>
                      <m:t> </m:t>
                    </m:r>
                  </m:oMath>
                </a14:m>
                <a:r>
                  <a:rPr lang="en-US" dirty="0"/>
                  <a:t>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[BravermanGrigorescuLangWoodruffZhou18]</a:t>
                </a:r>
                <a:r>
                  <a:rPr lang="en-US" dirty="0"/>
                  <a:t>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438588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∈(0,1)</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𝑝</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r>
                  <a:rPr lang="en-US" dirty="0"/>
                  <a:t> </a:t>
                </a:r>
                <a:r>
                  <a:rPr lang="en-US" dirty="0">
                    <a:solidFill>
                      <a:srgbClr val="00B0F0"/>
                    </a:solidFill>
                  </a:rPr>
                  <a:t>[BravermanOstrovsky07]</a:t>
                </a: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[BravermanOstrovsky07]</a:t>
                </a: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2B21A66-0809-49BE-B09D-40938AC94F27}"/>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62B21A66-0809-49BE-B09D-40938AC94F27}"/>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2037723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Sliding Window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3</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A64E9DC-6E54-4F48-98E8-14A2678BDE3F}"/>
              </a:ext>
            </a:extLst>
          </p:cNvPr>
          <p:cNvPicPr>
            <a:picLocks noChangeAspect="1"/>
          </p:cNvPicPr>
          <p:nvPr/>
        </p:nvPicPr>
        <p:blipFill>
          <a:blip r:embed="rId5"/>
          <a:stretch>
            <a:fillRect/>
          </a:stretch>
        </p:blipFill>
        <p:spPr>
          <a:xfrm>
            <a:off x="2113163" y="2605255"/>
            <a:ext cx="7219950" cy="3228975"/>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55765A4-801C-4B61-8705-C2FCF15FAAE5}"/>
                  </a:ext>
                </a:extLst>
              </p:cNvPr>
              <p:cNvSpPr/>
              <p:nvPr/>
            </p:nvSpPr>
            <p:spPr>
              <a:xfrm>
                <a:off x="3568700" y="5829003"/>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𝜖</m:t>
                        </m:r>
                      </m:den>
                    </m:f>
                  </m:oMath>
                </a14:m>
                <a:r>
                  <a:rPr lang="en-US" sz="3200" dirty="0">
                    <a:solidFill>
                      <a:srgbClr val="00B050"/>
                    </a:solidFill>
                  </a:rPr>
                  <a:t> losses are not necessary”</a:t>
                </a:r>
              </a:p>
            </p:txBody>
          </p:sp>
        </mc:Choice>
        <mc:Fallback xmlns="">
          <p:sp>
            <p:nvSpPr>
              <p:cNvPr id="8" name="Rectangle 7">
                <a:extLst>
                  <a:ext uri="{FF2B5EF4-FFF2-40B4-BE49-F238E27FC236}">
                    <a16:creationId xmlns:a16="http://schemas.microsoft.com/office/drawing/2014/main" id="{355765A4-801C-4B61-8705-C2FCF15FAAE5}"/>
                  </a:ext>
                </a:extLst>
              </p:cNvPr>
              <p:cNvSpPr>
                <a:spLocks noRot="1" noChangeAspect="1" noMove="1" noResize="1" noEditPoints="1" noAdjustHandles="1" noChangeArrowheads="1" noChangeShapeType="1" noTextEdit="1"/>
              </p:cNvSpPr>
              <p:nvPr/>
            </p:nvSpPr>
            <p:spPr>
              <a:xfrm>
                <a:off x="3568700" y="5829003"/>
                <a:ext cx="5054600" cy="790088"/>
              </a:xfrm>
              <a:prstGeom prst="rect">
                <a:avLst/>
              </a:prstGeom>
              <a:blipFill>
                <a:blip r:embed="rId6"/>
                <a:stretch>
                  <a:fillRect l="-3012" b="-11538"/>
                </a:stretch>
              </a:blipFill>
            </p:spPr>
            <p:txBody>
              <a:bodyPr/>
              <a:lstStyle/>
              <a:p>
                <a:r>
                  <a:rPr lang="en-US">
                    <a:noFill/>
                  </a:rPr>
                  <a:t> </a:t>
                </a:r>
              </a:p>
            </p:txBody>
          </p:sp>
        </mc:Fallback>
      </mc:AlternateContent>
    </p:spTree>
    <p:extLst>
      <p:ext uri="{BB962C8B-B14F-4D97-AF65-F5344CB8AC3E}">
        <p14:creationId xmlns:p14="http://schemas.microsoft.com/office/powerpoint/2010/main" val="134814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AMS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 </m:t>
                    </m:r>
                  </m:oMath>
                </a14:m>
                <a:r>
                  <a:rPr lang="en-US" dirty="0">
                    <a:solidFill>
                      <a:srgbClr val="C00000"/>
                    </a:solidFill>
                  </a:rPr>
                  <a:t>Algorithm</a:t>
                </a:r>
                <a:endParaRPr lang="en-US" dirty="0"/>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sign vector of length </a:t>
                </a:r>
                <a14:m>
                  <m:oMath xmlns:m="http://schemas.openxmlformats.org/officeDocument/2006/math">
                    <m:r>
                      <a:rPr lang="en-US" b="0" i="1" smtClean="0">
                        <a:solidFill>
                          <a:srgbClr val="C00000"/>
                        </a:solidFill>
                        <a:latin typeface="Cambria Math" panose="02040503050406030204" pitchFamily="18" charset="0"/>
                      </a:rPr>
                      <m:t>𝑛</m:t>
                    </m:r>
                  </m:oMath>
                </a14:m>
                <a:endParaRPr lang="en-US" dirty="0">
                  <a:solidFill>
                    <a:schemeClr val="tx1"/>
                  </a:solidFill>
                </a:endParaRPr>
              </a:p>
              <a:p>
                <a:pPr>
                  <a:buFont typeface="Wingdings" panose="05000000000000000000" pitchFamily="2" charset="2"/>
                  <a:buChar char="v"/>
                </a:pPr>
                <a:r>
                  <a:rPr lang="en-US" dirty="0"/>
                  <a:t> 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r>
                  <a:rPr lang="en-US" dirty="0">
                    <a:solidFill>
                      <a:schemeClr val="tx1"/>
                    </a:solidFill>
                  </a:rPr>
                  <a:t> </a:t>
                </a:r>
                <a:r>
                  <a:rPr lang="en-US" dirty="0"/>
                  <a:t>and consider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oMath>
                </a14:m>
                <a:endParaRPr lang="en-US" dirty="0">
                  <a:solidFill>
                    <a:schemeClr val="tx1"/>
                  </a:solidFill>
                </a:endParaRPr>
              </a:p>
              <a:p>
                <a:pPr>
                  <a:buFont typeface="Wingdings" panose="05000000000000000000" pitchFamily="2" charset="2"/>
                  <a:buChar char="v"/>
                </a:pPr>
                <a:endParaRPr lang="en-US" dirty="0"/>
              </a:p>
              <a:p>
                <a:pPr>
                  <a:buFont typeface="Wingdings" panose="05000000000000000000" pitchFamily="2" charset="2"/>
                  <a:buChar char="v"/>
                </a:pPr>
                <a:endParaRPr lang="en-US" dirty="0">
                  <a:solidFill>
                    <a:schemeClr val="tx1"/>
                  </a:solidFill>
                </a:endParaRPr>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solidFill>
                      <a:schemeClr val="tx1"/>
                    </a:solidFill>
                  </a:rPr>
                  <a:t> Take the mean of </a:t>
                </a:r>
                <a14:m>
                  <m:oMath xmlns:m="http://schemas.openxmlformats.org/officeDocument/2006/math">
                    <m:r>
                      <a:rPr lang="en-US"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inner products for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a:t>
                </a:r>
                <a:r>
                  <a:rPr lang="en-US" dirty="0">
                    <a:solidFill>
                      <a:srgbClr val="00B0F0"/>
                    </a:solidFill>
                  </a:rPr>
                  <a:t>[AlonMatiasSzegedy99] </a:t>
                </a:r>
              </a:p>
              <a:p>
                <a:pPr marL="0" indent="0">
                  <a:buNone/>
                </a:pPr>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3"/>
                <a:stretch>
                  <a:fillRect l="-1071" t="-2241" r="-1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2001520" y="3157669"/>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e>
                        </m:d>
                      </m:e>
                    </m:nary>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2</m:t>
                        </m:r>
                      </m:sup>
                    </m:sSubSup>
                    <m:r>
                      <a:rPr lang="en-US" sz="3200" b="0" i="1" smtClean="0">
                        <a:solidFill>
                          <a:srgbClr val="C00000"/>
                        </a:solidFill>
                        <a:latin typeface="Cambria Math" panose="02040503050406030204" pitchFamily="18" charset="0"/>
                      </a:rPr>
                      <m:t>+…+</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2001520" y="3157669"/>
                <a:ext cx="7650480" cy="67614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3AA5B8-8DF2-48A8-AB73-B8A511479AD0}"/>
                  </a:ext>
                </a:extLst>
              </p:cNvPr>
              <p:cNvSpPr/>
              <p:nvPr/>
            </p:nvSpPr>
            <p:spPr>
              <a:xfrm>
                <a:off x="2001520" y="4001294"/>
                <a:ext cx="7650480" cy="676147"/>
              </a:xfrm>
              <a:prstGeom prst="rect">
                <a:avLst/>
              </a:prstGeom>
            </p:spPr>
            <p:txBody>
              <a:bodyPr wrap="square">
                <a:spAutoFit/>
              </a:bodyPr>
              <a:lstStyle/>
              <a:p>
                <a14:m>
                  <m:oMath xmlns:m="http://schemas.openxmlformats.org/officeDocument/2006/math">
                    <m:r>
                      <a:rPr lang="en-US" sz="3200" b="0" i="1" smtClean="0">
                        <a:solidFill>
                          <a:srgbClr val="C00000"/>
                        </a:solidFill>
                        <a:latin typeface="Cambria Math" panose="02040503050406030204" pitchFamily="18" charset="0"/>
                      </a:rPr>
                      <m:t>𝑉𝑎𝑟</m:t>
                    </m:r>
                    <m:d>
                      <m:dPr>
                        <m:begChr m:val="["/>
                        <m:endChr m:val="]"/>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e>
                    </m:d>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𝑗</m:t>
                        </m:r>
                      </m:sub>
                      <m:sup/>
                      <m:e>
                        <m:r>
                          <a:rPr lang="en-US" sz="3200" b="0" i="1" smtClean="0">
                            <a:solidFill>
                              <a:srgbClr val="C00000"/>
                            </a:solidFill>
                            <a:latin typeface="Cambria Math" panose="02040503050406030204" pitchFamily="18" charset="0"/>
                          </a:rPr>
                          <m:t>𝐸</m:t>
                        </m:r>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𝑙</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𝑗</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𝑘</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𝑙</m:t>
                                </m:r>
                              </m:sub>
                            </m:sSub>
                          </m:e>
                        </m:d>
                      </m:e>
                    </m:nary>
                    <m:r>
                      <a:rPr lang="en-US" sz="3200" b="0" i="1" smtClean="0">
                        <a:solidFill>
                          <a:srgbClr val="C00000"/>
                        </a:solidFill>
                        <a:latin typeface="Cambria Math" panose="02040503050406030204" pitchFamily="18" charset="0"/>
                      </a:rPr>
                      <m:t>≤2</m:t>
                    </m:r>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2</m:t>
                        </m:r>
                      </m:sup>
                    </m:sSubSup>
                  </m:oMath>
                </a14:m>
                <a:endParaRPr lang="en-US" sz="3200" dirty="0"/>
              </a:p>
            </p:txBody>
          </p:sp>
        </mc:Choice>
        <mc:Fallback xmlns="">
          <p:sp>
            <p:nvSpPr>
              <p:cNvPr id="7" name="Rectangle 6">
                <a:extLst>
                  <a:ext uri="{FF2B5EF4-FFF2-40B4-BE49-F238E27FC236}">
                    <a16:creationId xmlns:a16="http://schemas.microsoft.com/office/drawing/2014/main" id="{133AA5B8-8DF2-48A8-AB73-B8A511479AD0}"/>
                  </a:ext>
                </a:extLst>
              </p:cNvPr>
              <p:cNvSpPr>
                <a:spLocks noRot="1" noChangeAspect="1" noMove="1" noResize="1" noEditPoints="1" noAdjustHandles="1" noChangeArrowheads="1" noChangeShapeType="1" noTextEdit="1"/>
              </p:cNvSpPr>
              <p:nvPr/>
            </p:nvSpPr>
            <p:spPr>
              <a:xfrm>
                <a:off x="2001520" y="4001294"/>
                <a:ext cx="7650480" cy="67614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3261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Font typeface="Wingdings" panose="05000000000000000000" pitchFamily="2" charset="2"/>
                  <a:buChar char="v"/>
                </a:pPr>
                <a:r>
                  <a:rPr lang="en-US" dirty="0"/>
                  <a:t> Can learn whether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0"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oMath>
                </a14:m>
                <a:r>
                  <a:rPr lang="en-US" dirty="0"/>
                  <a:t> from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𝑒</m:t>
                            </m:r>
                          </m:e>
                          <m:sub>
                            <m:r>
                              <a:rPr lang="en-US" b="0" i="1" smtClean="0">
                                <a:solidFill>
                                  <a:srgbClr val="C00000"/>
                                </a:solidFill>
                                <a:latin typeface="Cambria Math" panose="02040503050406030204" pitchFamily="18" charset="0"/>
                              </a:rPr>
                              <m:t>𝑗</m:t>
                            </m:r>
                          </m:sub>
                        </m:sSub>
                      </m:e>
                    </m:d>
                  </m:oMath>
                </a14:m>
                <a:r>
                  <a:rPr lang="en-US" dirty="0"/>
                  <a:t> </a:t>
                </a:r>
              </a:p>
              <a:p>
                <a:pPr>
                  <a:buFont typeface="Wingdings" panose="05000000000000000000" pitchFamily="2" charset="2"/>
                  <a:buChar char="v"/>
                </a:pPr>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r>
                  <a:rPr lang="en-US"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=−1</m:t>
                    </m:r>
                  </m:oMath>
                </a14:m>
                <a:r>
                  <a:rPr lang="en-US" dirty="0"/>
                  <a:t> 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solidFill>
                      <a:schemeClr val="tx1"/>
                    </a:solidFill>
                  </a:rPr>
                  <a: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m:t>
                    </m:r>
                  </m:oMath>
                </a14:m>
                <a:r>
                  <a:rPr lang="en-US" dirty="0">
                    <a:solidFill>
                      <a:schemeClr val="tx1"/>
                    </a:solidFill>
                  </a:rPr>
                  <a:t> and </a:t>
                </a:r>
                <a14:m>
                  <m:oMath xmlns:m="http://schemas.openxmlformats.org/officeDocument/2006/math">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𝑍</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m:t>
                    </m:r>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𝑚</m:t>
                        </m:r>
                      </m:e>
                      <m:sup>
                        <m:r>
                          <a:rPr lang="en-US" sz="2800" b="0" i="1" smtClean="0">
                            <a:solidFill>
                              <a:srgbClr val="C00000"/>
                            </a:solidFill>
                            <a:latin typeface="Cambria Math" panose="02040503050406030204" pitchFamily="18" charset="0"/>
                          </a:rPr>
                          <m:t>2</m:t>
                        </m:r>
                      </m:sup>
                    </m:sSup>
                  </m:oMath>
                </a14:m>
                <a:r>
                  <a:rPr lang="en-US" dirty="0">
                    <a:solidFill>
                      <a:schemeClr val="tx1"/>
                    </a:solidFill>
                  </a:rPr>
                  <a:t> deterministically</a:t>
                </a:r>
              </a:p>
              <a:p>
                <a:pPr>
                  <a:buFont typeface="Wingdings" panose="05000000000000000000" pitchFamily="2" charset="2"/>
                  <a:buChar char="v"/>
                </a:pPr>
                <a:endParaRPr lang="en-US" dirty="0"/>
              </a:p>
              <a:p>
                <a:pPr>
                  <a:buFont typeface="Wingdings" panose="05000000000000000000" pitchFamily="2" charset="2"/>
                  <a:buChar char="v"/>
                </a:pPr>
                <a:r>
                  <a:rPr lang="en-US" dirty="0">
                    <a:solidFill>
                      <a:schemeClr val="tx1"/>
                    </a:solidFill>
                  </a:rPr>
                  <a:t> What happened?</a:t>
                </a:r>
                <a:r>
                  <a:rPr lang="en-US"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071" t="-140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chemeClr val="tx1"/>
                    </a:solidFill>
                  </a:rPr>
                  <a:t> space </a:t>
                </a:r>
                <a:r>
                  <a:rPr lang="en-US" dirty="0">
                    <a:solidFill>
                      <a:srgbClr val="00B0F0"/>
                    </a:solidFill>
                  </a:rPr>
                  <a:t>[HardtWoodruff13] </a:t>
                </a:r>
              </a:p>
              <a:p>
                <a:pPr>
                  <a:buFont typeface="Wingdings" panose="05000000000000000000" pitchFamily="2" charset="2"/>
                  <a:buChar char="v"/>
                </a:pPr>
                <a:r>
                  <a:rPr lang="en-US" dirty="0"/>
                  <a:t> 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Font typeface="Wingdings" panose="05000000000000000000" pitchFamily="2" charset="2"/>
                  <a:buChar char="v"/>
                </a:pPr>
                <a:r>
                  <a:rPr lang="en-US" dirty="0">
                    <a:solidFill>
                      <a:schemeClr val="tx1"/>
                    </a:solidFill>
                  </a:rPr>
                  <a:t> 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Correlation finding</a:t>
                </a:r>
                <a:r>
                  <a:rPr lang="en-US" dirty="0"/>
                  <a:t>: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Boosting</a:t>
                </a:r>
                <a:r>
                  <a:rPr lang="en-US" dirty="0"/>
                  <a:t>: Use these vectors to find strongly correlated vector</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p>
              <a:p>
                <a:pPr>
                  <a:buFont typeface="Wingdings" panose="05000000000000000000" pitchFamily="2" charset="2"/>
                  <a:buChar char="v"/>
                </a:pPr>
                <a:r>
                  <a:rPr lang="en-US" dirty="0">
                    <a:solidFill>
                      <a:schemeClr val="tx1"/>
                    </a:solidFill>
                  </a:rPr>
                  <a:t> </a:t>
                </a: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solidFill>
                  <a:schemeClr val="tx1"/>
                </a:solidFill>
              </a:rPr>
              <a:t> </a:t>
            </a:r>
            <a:r>
              <a:rPr lang="en-US" dirty="0">
                <a:solidFill>
                  <a:srgbClr val="00B050"/>
                </a:solidFill>
              </a:rPr>
              <a:t>Key</a:t>
            </a:r>
            <a:r>
              <a:rPr lang="en-US" dirty="0">
                <a:solidFill>
                  <a:schemeClr val="tx1"/>
                </a:solidFill>
              </a:rPr>
              <a:t>: Deletions are needed to perform this attack</a:t>
            </a:r>
          </a:p>
          <a:p>
            <a:pPr>
              <a:buFont typeface="Wingdings" panose="05000000000000000000" pitchFamily="2" charset="2"/>
              <a:buChar char="v"/>
            </a:pPr>
            <a:r>
              <a:rPr lang="en-US" dirty="0"/>
              <a:t> Similar lower bounds for the sliding window model </a:t>
            </a:r>
            <a:r>
              <a:rPr lang="en-US" dirty="0">
                <a:solidFill>
                  <a:srgbClr val="00B0F0"/>
                </a:solidFill>
              </a:rPr>
              <a:t>[DatarGionisIndykMotwani02]</a:t>
            </a: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r>
              <a:rPr lang="en-US" dirty="0">
                <a:solidFill>
                  <a:schemeClr val="tx1"/>
                </a:solidFill>
              </a:rPr>
              <a:t> Assume insertion-only updates</a:t>
            </a:r>
          </a:p>
          <a:p>
            <a:pPr>
              <a:buFont typeface="Wingdings" panose="05000000000000000000" pitchFamily="2" charset="2"/>
              <a:buChar char="v"/>
            </a:pPr>
            <a:r>
              <a:rPr lang="en-US" dirty="0"/>
              <a:t> How do the previous results work?</a:t>
            </a:r>
            <a:endParaRPr lang="en-US"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r>
                  <a:rPr lang="en-US" sz="4000" dirty="0"/>
                  <a:t>1 1 2 1 2 1 1 2 3 </a:t>
                </a:r>
                <a:r>
                  <a:rPr lang="en-US" sz="4000" dirty="0">
                    <a:sym typeface="Wingdings 3" panose="05040102010807070707" pitchFamily="18" charset="2"/>
                  </a:rPr>
                  <a:t> </a:t>
                </a:r>
                <a14:m>
                  <m:oMath xmlns:m="http://schemas.openxmlformats.org/officeDocument/2006/math">
                    <m:d>
                      <m:dPr>
                        <m:begChr m:val="["/>
                        <m:endChr m:val="]"/>
                        <m:ctrlPr>
                          <a:rPr lang="en-US" sz="4000" b="0" i="1" smtClean="0">
                            <a:solidFill>
                              <a:srgbClr val="C00000"/>
                            </a:solidFill>
                            <a:latin typeface="Cambria Math" panose="02040503050406030204" pitchFamily="18" charset="0"/>
                          </a:rPr>
                        </m:ctrlPr>
                      </m:dPr>
                      <m:e>
                        <m:r>
                          <a:rPr lang="en-US" sz="4000" b="0" i="1" smtClean="0">
                            <a:solidFill>
                              <a:srgbClr val="C00000"/>
                            </a:solidFill>
                            <a:latin typeface="Cambria Math" panose="02040503050406030204" pitchFamily="18" charset="0"/>
                          </a:rPr>
                          <m:t>5, 3, 1, 0</m:t>
                        </m:r>
                      </m:e>
                    </m:d>
                    <m:r>
                      <a:rPr lang="en-US" sz="4000" b="0" i="1" smtClean="0">
                        <a:solidFill>
                          <a:srgbClr val="C00000"/>
                        </a:solidFill>
                        <a:latin typeface="Cambria Math" panose="02040503050406030204" pitchFamily="18" charset="0"/>
                      </a:rPr>
                      <m:t>≔</m:t>
                    </m:r>
                    <m:r>
                      <a:rPr lang="en-US" sz="4000" b="0" i="1" smtClean="0">
                        <a:solidFill>
                          <a:srgbClr val="C00000"/>
                        </a:solidFill>
                        <a:latin typeface="Cambria Math" panose="02040503050406030204" pitchFamily="18" charset="0"/>
                      </a:rPr>
                      <m:t>𝑓</m:t>
                    </m:r>
                  </m:oMath>
                </a14:m>
                <a:endParaRPr lang="en-US" sz="4000" dirty="0"/>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monotonic and the stream is insertion-only</a:t>
                </a:r>
              </a:p>
              <a:p>
                <a:pPr>
                  <a:buFont typeface="Wingdings" panose="05000000000000000000" pitchFamily="2" charset="2"/>
                  <a:buChar char="v"/>
                </a:pPr>
                <a:r>
                  <a:rPr lang="en-US" dirty="0"/>
                  <a:t> Sketch switching framework </a:t>
                </a:r>
                <a:r>
                  <a:rPr lang="en-US" dirty="0">
                    <a:solidFill>
                      <a:srgbClr val="00B0F0"/>
                    </a:solidFill>
                  </a:rPr>
                  <a:t>[Ben-EliezerJayaramWoodruffYogev20] </a:t>
                </a:r>
                <a:r>
                  <a:rPr lang="en-US" dirty="0"/>
                  <a:t>gives a robust for this function </a:t>
                </a:r>
              </a:p>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pPr>
                  <a:buFont typeface="Wingdings" panose="05000000000000000000" pitchFamily="2" charset="2"/>
                  <a:buChar char="v"/>
                </a:pPr>
                <a:r>
                  <a:rPr lang="en-US" dirty="0"/>
                  <a:t> Start many instances of the streaming algorithm at the beginning</a:t>
                </a:r>
              </a:p>
              <a:p>
                <a:pPr>
                  <a:buFont typeface="Wingdings" panose="05000000000000000000" pitchFamily="2" charset="2"/>
                  <a:buChar char="v"/>
                </a:pPr>
                <a:r>
                  <a:rPr lang="en-US" dirty="0"/>
                  <a:t> Use an instance of the algorithm but “freeze” the output</a:t>
                </a:r>
              </a:p>
              <a:p>
                <a:pPr>
                  <a:buFont typeface="Wingdings" panose="05000000000000000000" pitchFamily="2" charset="2"/>
                  <a:buChar char="v"/>
                </a:pPr>
                <a:r>
                  <a:rPr lang="en-US" dirty="0"/>
                  <a:t> 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𝜖</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the  stream (2-approximation)</a:t>
            </a:r>
          </a:p>
          <a:p>
            <a:pPr marL="514350" indent="-514350">
              <a:buFont typeface="Wingdings" panose="05000000000000000000" pitchFamily="2" charset="2"/>
              <a:buChar char="v"/>
            </a:pPr>
            <a:r>
              <a:rPr lang="en-US" sz="2800" dirty="0"/>
              <a:t>Number of ones stream is at least 4 and at most 8</a:t>
            </a:r>
          </a:p>
          <a:p>
            <a:pPr marL="514350" indent="-514350">
              <a:buFont typeface="Wingdings" panose="05000000000000000000" pitchFamily="2" charset="2"/>
              <a:buChar char="v"/>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Sketch switching for robust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smtClean="0">
                            <a:solidFill>
                              <a:srgbClr val="C00000"/>
                            </a:solidFill>
                            <a:latin typeface="Cambria Math" panose="02040503050406030204" pitchFamily="18" charset="0"/>
                          </a:rPr>
                          <m:t>𝜖</m:t>
                        </m:r>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0,1</m:t>
                        </m:r>
                      </m:e>
                    </m:d>
                  </m:oMath>
                </a14:m>
                <a:r>
                  <a:rPr lang="en-US" dirty="0"/>
                  <a:t> </a:t>
                </a:r>
              </a:p>
              <a:p>
                <a:pPr>
                  <a:buFont typeface="Wingdings" panose="05000000000000000000" pitchFamily="2" charset="2"/>
                  <a:buChar char="v"/>
                </a:pPr>
                <a:r>
                  <a:rPr lang="en-US" dirty="0"/>
                  <a:t> Smooth histogram for sliding window algorithms uses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r>
                      <a:rPr lang="en-US" b="0" i="1" smtClean="0">
                        <a:solidFill>
                          <a:srgbClr val="C00000"/>
                        </a:solidFill>
                        <a:latin typeface="Cambria Math" panose="02040503050406030204" pitchFamily="18" charset="0"/>
                      </a:rPr>
                      <m:t>)</m:t>
                    </m:r>
                  </m:oMath>
                </a14:m>
                <a:r>
                  <a:rPr lang="en-US" dirty="0"/>
                  <a:t> and function increases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𝑝</m:t>
                            </m:r>
                          </m:sup>
                        </m:sSup>
                      </m:den>
                    </m:f>
                  </m:oMath>
                </a14:m>
                <a:r>
                  <a:rPr lang="en-US" dirty="0"/>
                  <a:t> times for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∈(1,2)</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r="-232"/>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𝜖</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1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𝐿</m:t>
                          </m:r>
                        </m:e>
                        <m:sub>
                          <m:r>
                            <a:rPr lang="en-US" sz="3200" i="1">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i="1">
                                  <a:solidFill>
                                    <a:srgbClr val="C00000"/>
                                  </a:solidFill>
                                  <a:latin typeface="Cambria Math" panose="02040503050406030204" pitchFamily="18" charset="0"/>
                                </a:rPr>
                                <m:t>2</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i="1">
                                  <a:solidFill>
                                    <a:srgbClr val="C00000"/>
                                  </a:solidFill>
                                  <a:latin typeface="Cambria Math" panose="02040503050406030204" pitchFamily="18" charset="0"/>
                                </a:rPr>
                                <m:t>2</m:t>
                              </m:r>
                            </m:sup>
                          </m:sSubSup>
                        </m:e>
                      </m:rad>
                    </m:oMath>
                  </m:oMathPara>
                </a14:m>
                <a:endParaRPr lang="en-US" sz="3200" dirty="0"/>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we really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𝜖</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3838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5" y="3994243"/>
            <a:ext cx="3351072"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886847" y="5126449"/>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886847" y="5126449"/>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7662307" y="471856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7662307" y="471856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7847706" y="2980790"/>
            <a:ext cx="375919" cy="324941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5273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74900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5747585" y="6023530"/>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5747585" y="6023530"/>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671742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6717427" y="5203606"/>
                <a:ext cx="865332" cy="400110"/>
              </a:xfrm>
              <a:prstGeom prst="rect">
                <a:avLst/>
              </a:prstGeom>
              <a:blipFill>
                <a:blip r:embed="rId8"/>
                <a:stretch>
                  <a:fillRect/>
                </a:stretch>
              </a:blipFill>
            </p:spPr>
            <p:txBody>
              <a:bodyPr/>
              <a:lstStyle/>
              <a:p>
                <a:r>
                  <a:rPr lang="en-US">
                    <a:noFill/>
                  </a:rPr>
                  <a:t> </a:t>
                </a:r>
              </a:p>
            </p:txBody>
          </p:sp>
        </mc:Fallback>
      </mc:AlternateContent>
      <p:sp>
        <p:nvSpPr>
          <p:cNvPr id="15" name="Right Brace 14">
            <a:extLst>
              <a:ext uri="{FF2B5EF4-FFF2-40B4-BE49-F238E27FC236}">
                <a16:creationId xmlns:a16="http://schemas.microsoft.com/office/drawing/2014/main" id="{55E90D7A-6DDE-424B-8CEB-3C40B81D4BD7}"/>
              </a:ext>
            </a:extLst>
          </p:cNvPr>
          <p:cNvSpPr/>
          <p:nvPr/>
        </p:nvSpPr>
        <p:spPr>
          <a:xfrm rot="5400000">
            <a:off x="6973542" y="4145889"/>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7461C8EC-7A62-48C1-9A1B-66BF8FB0BB2B}"/>
              </a:ext>
            </a:extLst>
          </p:cNvPr>
          <p:cNvSpPr txBox="1"/>
          <p:nvPr/>
        </p:nvSpPr>
        <p:spPr>
          <a:xfrm>
            <a:off x="6322920" y="4344028"/>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8" name="TextBox 17">
            <a:extLst>
              <a:ext uri="{FF2B5EF4-FFF2-40B4-BE49-F238E27FC236}">
                <a16:creationId xmlns:a16="http://schemas.microsoft.com/office/drawing/2014/main" id="{A32CAFFE-F0F6-4F10-A048-0FAABC86B43B}"/>
              </a:ext>
            </a:extLst>
          </p:cNvPr>
          <p:cNvSpPr txBox="1"/>
          <p:nvPr/>
        </p:nvSpPr>
        <p:spPr>
          <a:xfrm>
            <a:off x="7977266" y="4350368"/>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20" name="Right Brace 19">
            <a:extLst>
              <a:ext uri="{FF2B5EF4-FFF2-40B4-BE49-F238E27FC236}">
                <a16:creationId xmlns:a16="http://schemas.microsoft.com/office/drawing/2014/main" id="{34BBD8FD-218B-4002-9234-1296349C8FEE}"/>
              </a:ext>
            </a:extLst>
          </p:cNvPr>
          <p:cNvSpPr/>
          <p:nvPr/>
        </p:nvSpPr>
        <p:spPr>
          <a:xfrm rot="5400000">
            <a:off x="8631294" y="4145890"/>
            <a:ext cx="375919" cy="163152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3786FA5-CAF7-479F-AA80-5B4C1AD8A6EF}"/>
                  </a:ext>
                </a:extLst>
              </p:cNvPr>
              <p:cNvSpPr txBox="1"/>
              <p:nvPr/>
            </p:nvSpPr>
            <p:spPr>
              <a:xfrm>
                <a:off x="8386587"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21" name="TextBox 20">
                <a:extLst>
                  <a:ext uri="{FF2B5EF4-FFF2-40B4-BE49-F238E27FC236}">
                    <a16:creationId xmlns:a16="http://schemas.microsoft.com/office/drawing/2014/main" id="{53786FA5-CAF7-479F-AA80-5B4C1AD8A6EF}"/>
                  </a:ext>
                </a:extLst>
              </p:cNvPr>
              <p:cNvSpPr txBox="1">
                <a:spLocks noRot="1" noChangeAspect="1" noMove="1" noResize="1" noEditPoints="1" noAdjustHandles="1" noChangeArrowheads="1" noChangeShapeType="1" noTextEdit="1"/>
              </p:cNvSpPr>
              <p:nvPr/>
            </p:nvSpPr>
            <p:spPr>
              <a:xfrm>
                <a:off x="8386587"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66BDAC-03C5-40B7-A2F9-9D22F2527A62}"/>
                  </a:ext>
                </a:extLst>
              </p:cNvPr>
              <p:cNvSpPr txBox="1"/>
              <p:nvPr/>
            </p:nvSpPr>
            <p:spPr>
              <a:xfrm>
                <a:off x="7570823" y="56577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2" name="TextBox 21">
                <a:extLst>
                  <a:ext uri="{FF2B5EF4-FFF2-40B4-BE49-F238E27FC236}">
                    <a16:creationId xmlns:a16="http://schemas.microsoft.com/office/drawing/2014/main" id="{C366BDAC-03C5-40B7-A2F9-9D22F2527A62}"/>
                  </a:ext>
                </a:extLst>
              </p:cNvPr>
              <p:cNvSpPr txBox="1">
                <a:spLocks noRot="1" noChangeAspect="1" noMove="1" noResize="1" noEditPoints="1" noAdjustHandles="1" noChangeArrowheads="1" noChangeShapeType="1" noTextEdit="1"/>
              </p:cNvSpPr>
              <p:nvPr/>
            </p:nvSpPr>
            <p:spPr>
              <a:xfrm>
                <a:off x="7570823" y="5657708"/>
                <a:ext cx="865332" cy="40011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7632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Stitching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Suppose we want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r>
                      <a:rPr lang="en-US" i="1">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oMath>
                </a14:m>
                <a:endParaRPr lang="en-US"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 </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𝑣</m:t>
                                </m:r>
                              </m:e>
                              <m:sub>
                                <m:r>
                                  <a:rPr lang="en-US" b="0" i="1" smtClean="0">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b="0" i="0"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oMath>
                </a14:m>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1859"/>
                </a:stretch>
              </a:blipFill>
            </p:spPr>
            <p:txBody>
              <a:bodyPr/>
              <a:lstStyle/>
              <a:p>
                <a:r>
                  <a:rPr lang="en-US">
                    <a:noFill/>
                  </a:rPr>
                  <a:t> </a:t>
                </a:r>
              </a:p>
            </p:txBody>
          </p:sp>
        </mc:Fallback>
      </mc:AlternateContent>
    </p:spTree>
    <p:extLst>
      <p:ext uri="{BB962C8B-B14F-4D97-AF65-F5344CB8AC3E}">
        <p14:creationId xmlns:p14="http://schemas.microsoft.com/office/powerpoint/2010/main" val="3974523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125"/>
                </a:stretch>
              </a:blipFill>
            </p:spPr>
            <p:txBody>
              <a:bodyPr/>
              <a:lstStyle/>
              <a:p>
                <a:r>
                  <a:rPr lang="en-US">
                    <a:noFill/>
                  </a:rPr>
                  <a:t> </a:t>
                </a:r>
              </a:p>
            </p:txBody>
          </p:sp>
        </mc:Fallback>
      </mc:AlternateContent>
    </p:spTree>
    <p:extLst>
      <p:ext uri="{BB962C8B-B14F-4D97-AF65-F5344CB8AC3E}">
        <p14:creationId xmlns:p14="http://schemas.microsoft.com/office/powerpoint/2010/main" val="29774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1304366"/>
              </a:xfrm>
            </p:spPr>
            <p:txBody>
              <a:bodyPr>
                <a:normAutofit/>
              </a:bodyPr>
              <a:lstStyle/>
              <a:p>
                <a:pPr>
                  <a:buClr>
                    <a:schemeClr val="tx1"/>
                  </a:buClr>
                  <a:buFont typeface="Wingdings" panose="05000000000000000000" pitchFamily="2" charset="2"/>
                  <a:buChar char="v"/>
                </a:pPr>
                <a14:m>
                  <m:oMath xmlns:m="http://schemas.openxmlformats.org/officeDocument/2006/math">
                    <m:r>
                      <a:rPr lang="en-US" b="0" i="1" smtClean="0">
                        <a:solidFill>
                          <a:srgbClr val="C00000"/>
                        </a:solidFill>
                        <a:latin typeface="Cambria Math" panose="02040503050406030204" pitchFamily="18" charset="0"/>
                      </a:rPr>
                      <m:t> </m:t>
                    </m:r>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1304366"/>
              </a:xfr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4015243-F4CC-4D40-9A11-D3E775CEE548}"/>
              </a:ext>
            </a:extLst>
          </p:cNvPr>
          <p:cNvSpPr txBox="1"/>
          <p:nvPr/>
        </p:nvSpPr>
        <p:spPr>
          <a:xfrm>
            <a:off x="3080211" y="39988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E68DCE-7093-44F6-97A1-681EECC65AB9}"/>
                  </a:ext>
                </a:extLst>
              </p:cNvPr>
              <p:cNvSpPr txBox="1"/>
              <p:nvPr/>
            </p:nvSpPr>
            <p:spPr>
              <a:xfrm>
                <a:off x="4414506" y="47031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21" name="TextBox 20">
                <a:extLst>
                  <a:ext uri="{FF2B5EF4-FFF2-40B4-BE49-F238E27FC236}">
                    <a16:creationId xmlns:a16="http://schemas.microsoft.com/office/drawing/2014/main" id="{9CE68DCE-7093-44F6-97A1-681EECC65AB9}"/>
                  </a:ext>
                </a:extLst>
              </p:cNvPr>
              <p:cNvSpPr txBox="1">
                <a:spLocks noRot="1" noChangeAspect="1" noMove="1" noResize="1" noEditPoints="1" noAdjustHandles="1" noChangeArrowheads="1" noChangeShapeType="1" noTextEdit="1"/>
              </p:cNvSpPr>
              <p:nvPr/>
            </p:nvSpPr>
            <p:spPr>
              <a:xfrm>
                <a:off x="4414506" y="4703177"/>
                <a:ext cx="629920" cy="400110"/>
              </a:xfrm>
              <a:prstGeom prst="rect">
                <a:avLst/>
              </a:prstGeom>
              <a:blipFill>
                <a:blip r:embed="rId3"/>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F8BEC39-E07E-4037-8F94-5D512264D285}"/>
              </a:ext>
            </a:extLst>
          </p:cNvPr>
          <p:cNvSpPr txBox="1"/>
          <p:nvPr/>
        </p:nvSpPr>
        <p:spPr>
          <a:xfrm>
            <a:off x="6319513" y="3994243"/>
            <a:ext cx="3351073"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11AE83-AA9E-4CDF-B901-18A806D15DEB}"/>
                  </a:ext>
                </a:extLst>
              </p:cNvPr>
              <p:cNvSpPr txBox="1"/>
              <p:nvPr/>
            </p:nvSpPr>
            <p:spPr>
              <a:xfrm>
                <a:off x="5527904" y="529068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23" name="TextBox 22">
                <a:extLst>
                  <a:ext uri="{FF2B5EF4-FFF2-40B4-BE49-F238E27FC236}">
                    <a16:creationId xmlns:a16="http://schemas.microsoft.com/office/drawing/2014/main" id="{5111AE83-AA9E-4CDF-B901-18A806D15DEB}"/>
                  </a:ext>
                </a:extLst>
              </p:cNvPr>
              <p:cNvSpPr txBox="1">
                <a:spLocks noRot="1" noChangeAspect="1" noMove="1" noResize="1" noEditPoints="1" noAdjustHandles="1" noChangeArrowheads="1" noChangeShapeType="1" noTextEdit="1"/>
              </p:cNvSpPr>
              <p:nvPr/>
            </p:nvSpPr>
            <p:spPr>
              <a:xfrm>
                <a:off x="5527904" y="5290685"/>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0C77127-8ED8-4A2A-B2F5-07A6CE0EBA8E}"/>
                  </a:ext>
                </a:extLst>
              </p:cNvPr>
              <p:cNvSpPr txBox="1"/>
              <p:nvPr/>
            </p:nvSpPr>
            <p:spPr>
              <a:xfrm>
                <a:off x="4257039" y="3417633"/>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4" name="TextBox 23">
                <a:extLst>
                  <a:ext uri="{FF2B5EF4-FFF2-40B4-BE49-F238E27FC236}">
                    <a16:creationId xmlns:a16="http://schemas.microsoft.com/office/drawing/2014/main" id="{A0C77127-8ED8-4A2A-B2F5-07A6CE0EBA8E}"/>
                  </a:ext>
                </a:extLst>
              </p:cNvPr>
              <p:cNvSpPr txBox="1">
                <a:spLocks noRot="1" noChangeAspect="1" noMove="1" noResize="1" noEditPoints="1" noAdjustHandles="1" noChangeArrowheads="1" noChangeShapeType="1" noTextEdit="1"/>
              </p:cNvSpPr>
              <p:nvPr/>
            </p:nvSpPr>
            <p:spPr>
              <a:xfrm>
                <a:off x="4257039" y="3417633"/>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7F180CF-0EF9-42EE-8631-1143B385943D}"/>
                  </a:ext>
                </a:extLst>
              </p:cNvPr>
              <p:cNvSpPr txBox="1"/>
              <p:nvPr/>
            </p:nvSpPr>
            <p:spPr>
              <a:xfrm>
                <a:off x="5527904" y="3122465"/>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25" name="TextBox 24">
                <a:extLst>
                  <a:ext uri="{FF2B5EF4-FFF2-40B4-BE49-F238E27FC236}">
                    <a16:creationId xmlns:a16="http://schemas.microsoft.com/office/drawing/2014/main" id="{67F180CF-0EF9-42EE-8631-1143B385943D}"/>
                  </a:ext>
                </a:extLst>
              </p:cNvPr>
              <p:cNvSpPr txBox="1">
                <a:spLocks noRot="1" noChangeAspect="1" noMove="1" noResize="1" noEditPoints="1" noAdjustHandles="1" noChangeArrowheads="1" noChangeShapeType="1" noTextEdit="1"/>
              </p:cNvSpPr>
              <p:nvPr/>
            </p:nvSpPr>
            <p:spPr>
              <a:xfrm>
                <a:off x="5527904" y="3122465"/>
                <a:ext cx="1304694" cy="423770"/>
              </a:xfrm>
              <a:prstGeom prst="rect">
                <a:avLst/>
              </a:prstGeom>
              <a:blipFill>
                <a:blip r:embed="rId6"/>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2446C7F-B1E7-4C64-8004-EFC1063DD672}"/>
                  </a:ext>
                </a:extLst>
              </p:cNvPr>
              <p:cNvSpPr txBox="1"/>
              <p:nvPr/>
            </p:nvSpPr>
            <p:spPr>
              <a:xfrm>
                <a:off x="5886847" y="3429000"/>
                <a:ext cx="4561049" cy="7315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oMath>
                  </m:oMathPara>
                </a14:m>
                <a:endParaRPr lang="en-US" sz="2000" dirty="0"/>
              </a:p>
              <a:p>
                <a:r>
                  <a:rPr lang="en-US" sz="2000" dirty="0"/>
                  <a:t> </a:t>
                </a:r>
              </a:p>
            </p:txBody>
          </p:sp>
        </mc:Choice>
        <mc:Fallback xmlns="">
          <p:sp>
            <p:nvSpPr>
              <p:cNvPr id="26" name="TextBox 25">
                <a:extLst>
                  <a:ext uri="{FF2B5EF4-FFF2-40B4-BE49-F238E27FC236}">
                    <a16:creationId xmlns:a16="http://schemas.microsoft.com/office/drawing/2014/main" id="{42446C7F-B1E7-4C64-8004-EFC1063DD672}"/>
                  </a:ext>
                </a:extLst>
              </p:cNvPr>
              <p:cNvSpPr txBox="1">
                <a:spLocks noRot="1" noChangeAspect="1" noMove="1" noResize="1" noEditPoints="1" noAdjustHandles="1" noChangeArrowheads="1" noChangeShapeType="1" noTextEdit="1"/>
              </p:cNvSpPr>
              <p:nvPr/>
            </p:nvSpPr>
            <p:spPr>
              <a:xfrm>
                <a:off x="5886847" y="3429000"/>
                <a:ext cx="4561049" cy="731547"/>
              </a:xfrm>
              <a:prstGeom prst="rect">
                <a:avLst/>
              </a:prstGeom>
              <a:blipFill>
                <a:blip r:embed="rId7"/>
                <a:stretch>
                  <a:fillRect/>
                </a:stretch>
              </a:blipFill>
            </p:spPr>
            <p:txBody>
              <a:bodyPr/>
              <a:lstStyle/>
              <a:p>
                <a:r>
                  <a:rPr lang="en-US">
                    <a:noFill/>
                  </a:rPr>
                  <a:t> </a:t>
                </a:r>
              </a:p>
            </p:txBody>
          </p:sp>
        </mc:Fallback>
      </mc:AlternateContent>
      <p:sp>
        <p:nvSpPr>
          <p:cNvPr id="27" name="Right Brace 26">
            <a:extLst>
              <a:ext uri="{FF2B5EF4-FFF2-40B4-BE49-F238E27FC236}">
                <a16:creationId xmlns:a16="http://schemas.microsoft.com/office/drawing/2014/main" id="{7CB2F620-DB29-4D91-917B-54DD9BAD169D}"/>
              </a:ext>
            </a:extLst>
          </p:cNvPr>
          <p:cNvSpPr/>
          <p:nvPr/>
        </p:nvSpPr>
        <p:spPr>
          <a:xfrm rot="5400000">
            <a:off x="4542265" y="30162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980035-2BCA-419A-9ED5-06B550366F86}"/>
                  </a:ext>
                </a:extLst>
              </p:cNvPr>
              <p:cNvSpPr txBox="1"/>
              <p:nvPr/>
            </p:nvSpPr>
            <p:spPr>
              <a:xfrm>
                <a:off x="7083602" y="52105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8" name="TextBox 27">
                <a:extLst>
                  <a:ext uri="{FF2B5EF4-FFF2-40B4-BE49-F238E27FC236}">
                    <a16:creationId xmlns:a16="http://schemas.microsoft.com/office/drawing/2014/main" id="{B2980035-2BCA-419A-9ED5-06B550366F86}"/>
                  </a:ext>
                </a:extLst>
              </p:cNvPr>
              <p:cNvSpPr txBox="1">
                <a:spLocks noRot="1" noChangeAspect="1" noMove="1" noResize="1" noEditPoints="1" noAdjustHandles="1" noChangeArrowheads="1" noChangeShapeType="1" noTextEdit="1"/>
              </p:cNvSpPr>
              <p:nvPr/>
            </p:nvSpPr>
            <p:spPr>
              <a:xfrm>
                <a:off x="7083602" y="5210508"/>
                <a:ext cx="865332" cy="400110"/>
              </a:xfrm>
              <a:prstGeom prst="rect">
                <a:avLst/>
              </a:prstGeom>
              <a:blipFill>
                <a:blip r:embed="rId8"/>
                <a:stretch>
                  <a:fillRect/>
                </a:stretch>
              </a:blipFill>
            </p:spPr>
            <p:txBody>
              <a:bodyPr/>
              <a:lstStyle/>
              <a:p>
                <a:r>
                  <a:rPr lang="en-US">
                    <a:noFill/>
                  </a:rPr>
                  <a:t> </a:t>
                </a:r>
              </a:p>
            </p:txBody>
          </p:sp>
        </mc:Fallback>
      </mc:AlternateContent>
      <p:sp>
        <p:nvSpPr>
          <p:cNvPr id="29" name="Right Brace 28">
            <a:extLst>
              <a:ext uri="{FF2B5EF4-FFF2-40B4-BE49-F238E27FC236}">
                <a16:creationId xmlns:a16="http://schemas.microsoft.com/office/drawing/2014/main" id="{DFE9F758-339C-47F4-915F-88564331C6B7}"/>
              </a:ext>
            </a:extLst>
          </p:cNvPr>
          <p:cNvSpPr/>
          <p:nvPr/>
        </p:nvSpPr>
        <p:spPr>
          <a:xfrm rot="5400000">
            <a:off x="7328309" y="37911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3835AA80-5E18-484A-93F7-6B814621907B}"/>
              </a:ext>
            </a:extLst>
          </p:cNvPr>
          <p:cNvSpPr txBox="1"/>
          <p:nvPr/>
        </p:nvSpPr>
        <p:spPr>
          <a:xfrm>
            <a:off x="6322919" y="43440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31" name="TextBox 30">
            <a:extLst>
              <a:ext uri="{FF2B5EF4-FFF2-40B4-BE49-F238E27FC236}">
                <a16:creationId xmlns:a16="http://schemas.microsoft.com/office/drawing/2014/main" id="{1004594A-C068-4C83-8D69-FB9A616EBE58}"/>
              </a:ext>
            </a:extLst>
          </p:cNvPr>
          <p:cNvSpPr txBox="1"/>
          <p:nvPr/>
        </p:nvSpPr>
        <p:spPr>
          <a:xfrm>
            <a:off x="8778240" y="43503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2" name="Right Brace 31">
            <a:extLst>
              <a:ext uri="{FF2B5EF4-FFF2-40B4-BE49-F238E27FC236}">
                <a16:creationId xmlns:a16="http://schemas.microsoft.com/office/drawing/2014/main" id="{7460BF50-3ABC-4AE8-9C18-DD6F15004557}"/>
              </a:ext>
            </a:extLst>
          </p:cNvPr>
          <p:cNvSpPr/>
          <p:nvPr/>
        </p:nvSpPr>
        <p:spPr>
          <a:xfrm rot="5400000">
            <a:off x="9014391" y="45289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644F850-E0D9-4432-A854-949F1CABCCD6}"/>
                  </a:ext>
                </a:extLst>
              </p:cNvPr>
              <p:cNvSpPr txBox="1"/>
              <p:nvPr/>
            </p:nvSpPr>
            <p:spPr>
              <a:xfrm>
                <a:off x="8769684" y="52036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33" name="TextBox 32">
                <a:extLst>
                  <a:ext uri="{FF2B5EF4-FFF2-40B4-BE49-F238E27FC236}">
                    <a16:creationId xmlns:a16="http://schemas.microsoft.com/office/drawing/2014/main" id="{0644F850-E0D9-4432-A854-949F1CABCCD6}"/>
                  </a:ext>
                </a:extLst>
              </p:cNvPr>
              <p:cNvSpPr txBox="1">
                <a:spLocks noRot="1" noChangeAspect="1" noMove="1" noResize="1" noEditPoints="1" noAdjustHandles="1" noChangeArrowheads="1" noChangeShapeType="1" noTextEdit="1"/>
              </p:cNvSpPr>
              <p:nvPr/>
            </p:nvSpPr>
            <p:spPr>
              <a:xfrm>
                <a:off x="8769684" y="5203606"/>
                <a:ext cx="865332" cy="400110"/>
              </a:xfrm>
              <a:prstGeom prst="rect">
                <a:avLst/>
              </a:prstGeom>
              <a:blipFill>
                <a:blip r:embed="rId9"/>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A677FF6-44F7-4A3D-8693-A530ACB13FED}"/>
                  </a:ext>
                </a:extLst>
              </p:cNvPr>
              <p:cNvSpPr txBox="1"/>
              <p:nvPr/>
            </p:nvSpPr>
            <p:spPr>
              <a:xfrm>
                <a:off x="7926643" y="5308533"/>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34" name="TextBox 33">
                <a:extLst>
                  <a:ext uri="{FF2B5EF4-FFF2-40B4-BE49-F238E27FC236}">
                    <a16:creationId xmlns:a16="http://schemas.microsoft.com/office/drawing/2014/main" id="{CA677FF6-44F7-4A3D-8693-A530ACB13FED}"/>
                  </a:ext>
                </a:extLst>
              </p:cNvPr>
              <p:cNvSpPr txBox="1">
                <a:spLocks noRot="1" noChangeAspect="1" noMove="1" noResize="1" noEditPoints="1" noAdjustHandles="1" noChangeArrowheads="1" noChangeShapeType="1" noTextEdit="1"/>
              </p:cNvSpPr>
              <p:nvPr/>
            </p:nvSpPr>
            <p:spPr>
              <a:xfrm>
                <a:off x="7926643" y="5308533"/>
                <a:ext cx="865332" cy="400110"/>
              </a:xfrm>
              <a:prstGeom prst="rect">
                <a:avLst/>
              </a:prstGeom>
              <a:blipFill>
                <a:blip r:embed="rId10"/>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95E61B48-4C6A-45C9-B6D3-AC5656309F54}"/>
              </a:ext>
            </a:extLst>
          </p:cNvPr>
          <p:cNvSpPr txBox="1"/>
          <p:nvPr/>
        </p:nvSpPr>
        <p:spPr>
          <a:xfrm>
            <a:off x="6345737" y="5951744"/>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59" name="TextBox 58">
            <a:extLst>
              <a:ext uri="{FF2B5EF4-FFF2-40B4-BE49-F238E27FC236}">
                <a16:creationId xmlns:a16="http://schemas.microsoft.com/office/drawing/2014/main" id="{B3E14BE2-B13F-44B2-895A-33B78DFE7ACF}"/>
              </a:ext>
            </a:extLst>
          </p:cNvPr>
          <p:cNvSpPr txBox="1"/>
          <p:nvPr/>
        </p:nvSpPr>
        <p:spPr>
          <a:xfrm>
            <a:off x="7995049" y="5944842"/>
            <a:ext cx="1700142"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63" name="TextBox 62">
            <a:extLst>
              <a:ext uri="{FF2B5EF4-FFF2-40B4-BE49-F238E27FC236}">
                <a16:creationId xmlns:a16="http://schemas.microsoft.com/office/drawing/2014/main" id="{345CEE7E-008C-4FEB-8DDA-8C56607F8B70}"/>
              </a:ext>
            </a:extLst>
          </p:cNvPr>
          <p:cNvSpPr txBox="1"/>
          <p:nvPr/>
        </p:nvSpPr>
        <p:spPr>
          <a:xfrm>
            <a:off x="4555076" y="5878852"/>
            <a:ext cx="1764437" cy="461665"/>
          </a:xfrm>
          <a:prstGeom prst="rect">
            <a:avLst/>
          </a:prstGeom>
          <a:noFill/>
        </p:spPr>
        <p:txBody>
          <a:bodyPr wrap="square">
            <a:spAutoFit/>
          </a:bodyPr>
          <a:lstStyle/>
          <a:p>
            <a:r>
              <a:rPr lang="en-US" sz="2400" dirty="0"/>
              <a:t>Previously:</a:t>
            </a:r>
          </a:p>
        </p:txBody>
      </p:sp>
    </p:spTree>
    <p:extLst>
      <p:ext uri="{BB962C8B-B14F-4D97-AF65-F5344CB8AC3E}">
        <p14:creationId xmlns:p14="http://schemas.microsoft.com/office/powerpoint/2010/main" val="3005875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Granularity Change</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961256"/>
              </a:xfrm>
            </p:spPr>
            <p:txBody>
              <a:bodyPr>
                <a:normAutofit/>
              </a:bodyPr>
              <a:lstStyle/>
              <a:p>
                <a:pPr>
                  <a:buClr>
                    <a:schemeClr val="tx1"/>
                  </a:buClr>
                  <a:buFont typeface="Wingdings" panose="05000000000000000000" pitchFamily="2" charset="2"/>
                  <a:buChar char="v"/>
                </a:pPr>
                <a:r>
                  <a:rPr lang="en-US" dirty="0"/>
                  <a:t> Set each difference to be exponentially decreasing</a:t>
                </a:r>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 </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−2</m:t>
                                </m:r>
                              </m:sub>
                            </m:sSub>
                          </m:e>
                        </m:d>
                      </m:e>
                    </m:d>
                    <m:r>
                      <a:rPr lang="en-US">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r>
                      <a:rPr lang="en-US" b="0" i="1"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den>
                    </m:f>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Just need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0"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sub>
                        </m:sSub>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1</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𝑣</m:t>
                            </m:r>
                          </m:e>
                          <m:sub>
                            <m:r>
                              <a:rPr lang="en-US" i="1">
                                <a:solidFill>
                                  <a:srgbClr val="C00000"/>
                                </a:solidFill>
                                <a:latin typeface="Cambria Math" panose="02040503050406030204" pitchFamily="18" charset="0"/>
                              </a:rPr>
                              <m:t>𝑏</m:t>
                            </m:r>
                            <m:r>
                              <a:rPr lang="en-US" i="1">
                                <a:solidFill>
                                  <a:srgbClr val="C00000"/>
                                </a:solidFill>
                                <a:latin typeface="Cambria Math" panose="02040503050406030204" pitchFamily="18" charset="0"/>
                              </a:rPr>
                              <m:t>−1</m:t>
                            </m:r>
                          </m:sub>
                        </m:sSub>
                      </m:e>
                    </m:d>
                  </m:oMath>
                </a14:m>
                <a:endParaRPr lang="en-US" dirty="0"/>
              </a:p>
              <a:p>
                <a:pPr>
                  <a:buClr>
                    <a:schemeClr val="tx1"/>
                  </a:buClr>
                  <a:buFont typeface="Wingdings" panose="05000000000000000000" pitchFamily="2" charset="2"/>
                  <a:buChar char="v"/>
                </a:pPr>
                <a:r>
                  <a:rPr lang="en-US" dirty="0"/>
                  <a:t> Hope is to use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961256"/>
              </a:xfrm>
              <a:blipFill>
                <a:blip r:embed="rId2"/>
                <a:stretch>
                  <a:fillRect l="-1043" t="-1966"/>
                </a:stretch>
              </a:blipFill>
            </p:spPr>
            <p:txBody>
              <a:bodyPr/>
              <a:lstStyle/>
              <a:p>
                <a:r>
                  <a:rPr lang="en-US">
                    <a:noFill/>
                  </a:rPr>
                  <a:t> </a:t>
                </a:r>
              </a:p>
            </p:txBody>
          </p:sp>
        </mc:Fallback>
      </mc:AlternateContent>
    </p:spTree>
    <p:extLst>
      <p:ext uri="{BB962C8B-B14F-4D97-AF65-F5344CB8AC3E}">
        <p14:creationId xmlns:p14="http://schemas.microsoft.com/office/powerpoint/2010/main" val="2934312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Framework</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Clr>
                    <a:schemeClr val="tx1"/>
                  </a:buClr>
                  <a:buFont typeface="Wingdings" panose="05000000000000000000" pitchFamily="2" charset="2"/>
                  <a:buChar char="v"/>
                </a:pPr>
                <a:r>
                  <a:rPr lang="en-US" dirty="0"/>
                  <a:t> Algorithms simultaneously running for each granularity</a:t>
                </a:r>
              </a:p>
              <a:p>
                <a:pPr>
                  <a:buClr>
                    <a:schemeClr val="tx1"/>
                  </a:buClr>
                  <a:buFont typeface="Wingdings" panose="05000000000000000000" pitchFamily="2" charset="2"/>
                  <a:buChar char="v"/>
                </a:pPr>
                <a:r>
                  <a:rPr lang="en-US" dirty="0"/>
                  <a:t> Want space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for granularity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r>
                  <a:rPr lang="en-US" dirty="0"/>
                  <a:t> Need </a:t>
                </a:r>
                <a14:m>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oMath>
                </a14:m>
                <a:r>
                  <a:rPr lang="en-US" dirty="0"/>
                  <a:t> instances for granularity</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den>
                    </m:f>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Total space </a:t>
                </a:r>
                <a14:m>
                  <m:oMath xmlns:m="http://schemas.openxmlformats.org/officeDocument/2006/math">
                    <m:r>
                      <a:rPr lang="en-US" b="0" i="1" smtClean="0">
                        <a:solidFill>
                          <a:srgbClr val="C00000"/>
                        </a:solidFill>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r>
                      <a:rPr lang="en-US" b="0" i="1" smtClean="0">
                        <a:solidFill>
                          <a:srgbClr val="C00000"/>
                        </a:solidFill>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oMath>
                </a14:m>
                <a:r>
                  <a:rPr lang="en-US" dirty="0"/>
                  <a:t> </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208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320D5D-7CD3-4453-8520-76EE317030FA}"/>
              </a:ext>
            </a:extLst>
          </p:cNvPr>
          <p:cNvSpPr txBox="1"/>
          <p:nvPr/>
        </p:nvSpPr>
        <p:spPr>
          <a:xfrm>
            <a:off x="5325571" y="4405250"/>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1C9E4D-ABA7-45EE-95D5-D6730C5D7A13}"/>
                  </a:ext>
                </a:extLst>
              </p:cNvPr>
              <p:cNvSpPr txBox="1"/>
              <p:nvPr/>
            </p:nvSpPr>
            <p:spPr>
              <a:xfrm>
                <a:off x="6659866" y="5109577"/>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5" name="TextBox 4">
                <a:extLst>
                  <a:ext uri="{FF2B5EF4-FFF2-40B4-BE49-F238E27FC236}">
                    <a16:creationId xmlns:a16="http://schemas.microsoft.com/office/drawing/2014/main" id="{751C9E4D-ABA7-45EE-95D5-D6730C5D7A13}"/>
                  </a:ext>
                </a:extLst>
              </p:cNvPr>
              <p:cNvSpPr txBox="1">
                <a:spLocks noRot="1" noChangeAspect="1" noMove="1" noResize="1" noEditPoints="1" noAdjustHandles="1" noChangeArrowheads="1" noChangeShapeType="1" noTextEdit="1"/>
              </p:cNvSpPr>
              <p:nvPr/>
            </p:nvSpPr>
            <p:spPr>
              <a:xfrm>
                <a:off x="6659866" y="5109577"/>
                <a:ext cx="62992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EB167-F5A0-4144-8F31-0EF8862195CC}"/>
              </a:ext>
            </a:extLst>
          </p:cNvPr>
          <p:cNvSpPr txBox="1"/>
          <p:nvPr/>
        </p:nvSpPr>
        <p:spPr>
          <a:xfrm>
            <a:off x="8564873" y="4400643"/>
            <a:ext cx="3351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0" name="Right Brace 9">
            <a:extLst>
              <a:ext uri="{FF2B5EF4-FFF2-40B4-BE49-F238E27FC236}">
                <a16:creationId xmlns:a16="http://schemas.microsoft.com/office/drawing/2014/main" id="{1E5A5803-4E78-4A5C-B01E-2734ABE424E6}"/>
              </a:ext>
            </a:extLst>
          </p:cNvPr>
          <p:cNvSpPr/>
          <p:nvPr/>
        </p:nvSpPr>
        <p:spPr>
          <a:xfrm rot="5400000">
            <a:off x="6787625" y="3422607"/>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5FFB48E-ADD8-4FFD-9E3B-7264DD30843F}"/>
                  </a:ext>
                </a:extLst>
              </p:cNvPr>
              <p:cNvSpPr txBox="1"/>
              <p:nvPr/>
            </p:nvSpPr>
            <p:spPr>
              <a:xfrm>
                <a:off x="9328962" y="561690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11" name="TextBox 10">
                <a:extLst>
                  <a:ext uri="{FF2B5EF4-FFF2-40B4-BE49-F238E27FC236}">
                    <a16:creationId xmlns:a16="http://schemas.microsoft.com/office/drawing/2014/main" id="{85FFB48E-ADD8-4FFD-9E3B-7264DD30843F}"/>
                  </a:ext>
                </a:extLst>
              </p:cNvPr>
              <p:cNvSpPr txBox="1">
                <a:spLocks noRot="1" noChangeAspect="1" noMove="1" noResize="1" noEditPoints="1" noAdjustHandles="1" noChangeArrowheads="1" noChangeShapeType="1" noTextEdit="1"/>
              </p:cNvSpPr>
              <p:nvPr/>
            </p:nvSpPr>
            <p:spPr>
              <a:xfrm>
                <a:off x="9328962" y="5616908"/>
                <a:ext cx="865332" cy="400110"/>
              </a:xfrm>
              <a:prstGeom prst="rect">
                <a:avLst/>
              </a:prstGeom>
              <a:blipFill>
                <a:blip r:embed="rId4"/>
                <a:stretch>
                  <a:fillRect/>
                </a:stretch>
              </a:blipFill>
            </p:spPr>
            <p:txBody>
              <a:bodyPr/>
              <a:lstStyle/>
              <a:p>
                <a:r>
                  <a:rPr lang="en-US">
                    <a:noFill/>
                  </a:rPr>
                  <a:t> </a:t>
                </a:r>
              </a:p>
            </p:txBody>
          </p:sp>
        </mc:Fallback>
      </mc:AlternateContent>
      <p:sp>
        <p:nvSpPr>
          <p:cNvPr id="12" name="Right Brace 11">
            <a:extLst>
              <a:ext uri="{FF2B5EF4-FFF2-40B4-BE49-F238E27FC236}">
                <a16:creationId xmlns:a16="http://schemas.microsoft.com/office/drawing/2014/main" id="{AE4EF448-6CDA-45E2-9FC4-D039F163C9B1}"/>
              </a:ext>
            </a:extLst>
          </p:cNvPr>
          <p:cNvSpPr/>
          <p:nvPr/>
        </p:nvSpPr>
        <p:spPr>
          <a:xfrm rot="5400000">
            <a:off x="9573669" y="4197523"/>
            <a:ext cx="375919" cy="2341062"/>
          </a:xfrm>
          <a:prstGeom prst="rightBrace">
            <a:avLst>
              <a:gd name="adj1" fmla="val 8332"/>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Box 12">
            <a:extLst>
              <a:ext uri="{FF2B5EF4-FFF2-40B4-BE49-F238E27FC236}">
                <a16:creationId xmlns:a16="http://schemas.microsoft.com/office/drawing/2014/main" id="{817DE208-9AFE-4DA3-8C62-B55EDB14B8AD}"/>
              </a:ext>
            </a:extLst>
          </p:cNvPr>
          <p:cNvSpPr txBox="1"/>
          <p:nvPr/>
        </p:nvSpPr>
        <p:spPr>
          <a:xfrm>
            <a:off x="8568279" y="4750428"/>
            <a:ext cx="2455319"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4" name="TextBox 13">
            <a:extLst>
              <a:ext uri="{FF2B5EF4-FFF2-40B4-BE49-F238E27FC236}">
                <a16:creationId xmlns:a16="http://schemas.microsoft.com/office/drawing/2014/main" id="{3456DEA8-CBFC-406D-8794-F266BC9D1175}"/>
              </a:ext>
            </a:extLst>
          </p:cNvPr>
          <p:cNvSpPr txBox="1"/>
          <p:nvPr/>
        </p:nvSpPr>
        <p:spPr>
          <a:xfrm>
            <a:off x="11023600" y="4756768"/>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5" name="Right Brace 14">
            <a:extLst>
              <a:ext uri="{FF2B5EF4-FFF2-40B4-BE49-F238E27FC236}">
                <a16:creationId xmlns:a16="http://schemas.microsoft.com/office/drawing/2014/main" id="{62321E79-47C1-418A-8E22-ED96383040CD}"/>
              </a:ext>
            </a:extLst>
          </p:cNvPr>
          <p:cNvSpPr/>
          <p:nvPr/>
        </p:nvSpPr>
        <p:spPr>
          <a:xfrm rot="5400000">
            <a:off x="11259751" y="4935388"/>
            <a:ext cx="375919" cy="865333"/>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D65860-93B9-4B6F-8EE3-CA01B18ED7B4}"/>
                  </a:ext>
                </a:extLst>
              </p:cNvPr>
              <p:cNvSpPr txBox="1"/>
              <p:nvPr/>
            </p:nvSpPr>
            <p:spPr>
              <a:xfrm>
                <a:off x="11015044" y="5610006"/>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2</m:t>
                          </m:r>
                        </m:sub>
                      </m:sSub>
                    </m:oMath>
                  </m:oMathPara>
                </a14:m>
                <a:endParaRPr lang="en-US" sz="2000" dirty="0"/>
              </a:p>
            </p:txBody>
          </p:sp>
        </mc:Choice>
        <mc:Fallback xmlns="">
          <p:sp>
            <p:nvSpPr>
              <p:cNvPr id="16" name="TextBox 15">
                <a:extLst>
                  <a:ext uri="{FF2B5EF4-FFF2-40B4-BE49-F238E27FC236}">
                    <a16:creationId xmlns:a16="http://schemas.microsoft.com/office/drawing/2014/main" id="{6ED65860-93B9-4B6F-8EE3-CA01B18ED7B4}"/>
                  </a:ext>
                </a:extLst>
              </p:cNvPr>
              <p:cNvSpPr txBox="1">
                <a:spLocks noRot="1" noChangeAspect="1" noMove="1" noResize="1" noEditPoints="1" noAdjustHandles="1" noChangeArrowheads="1" noChangeShapeType="1" noTextEdit="1"/>
              </p:cNvSpPr>
              <p:nvPr/>
            </p:nvSpPr>
            <p:spPr>
              <a:xfrm>
                <a:off x="11015044" y="5610006"/>
                <a:ext cx="865332" cy="400110"/>
              </a:xfrm>
              <a:prstGeom prst="rect">
                <a:avLst/>
              </a:prstGeom>
              <a:blipFill>
                <a:blip r:embed="rId5"/>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78B2F9B-C6F7-4CF2-965B-AFE67C406A95}"/>
              </a:ext>
            </a:extLst>
          </p:cNvPr>
          <p:cNvSpPr txBox="1"/>
          <p:nvPr/>
        </p:nvSpPr>
        <p:spPr>
          <a:xfrm>
            <a:off x="499830" y="4386888"/>
            <a:ext cx="3239303"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567C2FF-7AB9-4221-A53A-9BCCD0D3494E}"/>
                  </a:ext>
                </a:extLst>
              </p:cNvPr>
              <p:cNvSpPr txBox="1"/>
              <p:nvPr/>
            </p:nvSpPr>
            <p:spPr>
              <a:xfrm>
                <a:off x="1834125" y="5091215"/>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18" name="TextBox 17">
                <a:extLst>
                  <a:ext uri="{FF2B5EF4-FFF2-40B4-BE49-F238E27FC236}">
                    <a16:creationId xmlns:a16="http://schemas.microsoft.com/office/drawing/2014/main" id="{4567C2FF-7AB9-4221-A53A-9BCCD0D3494E}"/>
                  </a:ext>
                </a:extLst>
              </p:cNvPr>
              <p:cNvSpPr txBox="1">
                <a:spLocks noRot="1" noChangeAspect="1" noMove="1" noResize="1" noEditPoints="1" noAdjustHandles="1" noChangeArrowheads="1" noChangeShapeType="1" noTextEdit="1"/>
              </p:cNvSpPr>
              <p:nvPr/>
            </p:nvSpPr>
            <p:spPr>
              <a:xfrm>
                <a:off x="1834125" y="5091215"/>
                <a:ext cx="629920" cy="400110"/>
              </a:xfrm>
              <a:prstGeom prst="rect">
                <a:avLst/>
              </a:prstGeom>
              <a:blipFill>
                <a:blip r:embed="rId6"/>
                <a:stretch>
                  <a:fillRect/>
                </a:stretch>
              </a:blipFill>
            </p:spPr>
            <p:txBody>
              <a:bodyPr/>
              <a:lstStyle/>
              <a:p>
                <a:r>
                  <a:rPr lang="en-US">
                    <a:noFill/>
                  </a:rPr>
                  <a:t> </a:t>
                </a:r>
              </a:p>
            </p:txBody>
          </p:sp>
        </mc:Fallback>
      </mc:AlternateContent>
      <p:sp>
        <p:nvSpPr>
          <p:cNvPr id="24" name="Right Brace 23">
            <a:extLst>
              <a:ext uri="{FF2B5EF4-FFF2-40B4-BE49-F238E27FC236}">
                <a16:creationId xmlns:a16="http://schemas.microsoft.com/office/drawing/2014/main" id="{197A9D11-9EE6-44A9-85B2-55657E1466ED}"/>
              </a:ext>
            </a:extLst>
          </p:cNvPr>
          <p:cNvSpPr/>
          <p:nvPr/>
        </p:nvSpPr>
        <p:spPr>
          <a:xfrm rot="5400000">
            <a:off x="1961884" y="3404245"/>
            <a:ext cx="375919" cy="3178577"/>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65547-94FC-4292-AF77-EA236490803B}"/>
                  </a:ext>
                </a:extLst>
              </p:cNvPr>
              <p:cNvSpPr txBox="1"/>
              <p:nvPr/>
            </p:nvSpPr>
            <p:spPr>
              <a:xfrm>
                <a:off x="3944009" y="5094051"/>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𝑣</m:t>
                          </m:r>
                        </m:e>
                        <m:sub>
                          <m:r>
                            <a:rPr lang="en-US" sz="2000" b="0" i="1" smtClean="0">
                              <a:solidFill>
                                <a:srgbClr val="C00000"/>
                              </a:solidFill>
                              <a:latin typeface="Cambria Math" panose="02040503050406030204" pitchFamily="18" charset="0"/>
                            </a:rPr>
                            <m:t>1</m:t>
                          </m:r>
                        </m:sub>
                      </m:sSub>
                    </m:oMath>
                  </m:oMathPara>
                </a14:m>
                <a:endParaRPr lang="en-US" sz="2000" dirty="0"/>
              </a:p>
            </p:txBody>
          </p:sp>
        </mc:Choice>
        <mc:Fallback xmlns="">
          <p:sp>
            <p:nvSpPr>
              <p:cNvPr id="25" name="TextBox 24">
                <a:extLst>
                  <a:ext uri="{FF2B5EF4-FFF2-40B4-BE49-F238E27FC236}">
                    <a16:creationId xmlns:a16="http://schemas.microsoft.com/office/drawing/2014/main" id="{2CC65547-94FC-4292-AF77-EA236490803B}"/>
                  </a:ext>
                </a:extLst>
              </p:cNvPr>
              <p:cNvSpPr txBox="1">
                <a:spLocks noRot="1" noChangeAspect="1" noMove="1" noResize="1" noEditPoints="1" noAdjustHandles="1" noChangeArrowheads="1" noChangeShapeType="1" noTextEdit="1"/>
              </p:cNvSpPr>
              <p:nvPr/>
            </p:nvSpPr>
            <p:spPr>
              <a:xfrm>
                <a:off x="3944009" y="5094051"/>
                <a:ext cx="865332" cy="400110"/>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D9B7C415-214F-475C-B787-9F4CBACA24F5}"/>
              </a:ext>
            </a:extLst>
          </p:cNvPr>
          <p:cNvSpPr txBox="1"/>
          <p:nvPr/>
        </p:nvSpPr>
        <p:spPr>
          <a:xfrm>
            <a:off x="3722215" y="4382281"/>
            <a:ext cx="899168"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1" name="Right Brace 30">
            <a:extLst>
              <a:ext uri="{FF2B5EF4-FFF2-40B4-BE49-F238E27FC236}">
                <a16:creationId xmlns:a16="http://schemas.microsoft.com/office/drawing/2014/main" id="{710DD4BE-A315-4A5C-AB8F-5B804A665D7A}"/>
              </a:ext>
            </a:extLst>
          </p:cNvPr>
          <p:cNvSpPr/>
          <p:nvPr/>
        </p:nvSpPr>
        <p:spPr>
          <a:xfrm rot="5400000">
            <a:off x="4008722" y="4587195"/>
            <a:ext cx="375919" cy="849402"/>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3857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667251"/>
              </a:xfrm>
            </p:spPr>
            <p:txBody>
              <a:bodyPr>
                <a:normAutofit/>
              </a:bodyPr>
              <a:lstStyle/>
              <a:p>
                <a:pPr>
                  <a:buFont typeface="Wingdings" panose="05000000000000000000" pitchFamily="2" charset="2"/>
                  <a:buChar char="v"/>
                </a:pPr>
                <a:r>
                  <a:rPr lang="en-US" dirty="0"/>
                  <a:t> If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2</m:t>
                        </m:r>
                      </m:e>
                      <m:sup>
                        <m:r>
                          <a:rPr lang="en-US" b="0" i="1" smtClean="0">
                            <a:solidFill>
                              <a:srgbClr val="C00000"/>
                            </a:solidFill>
                            <a:latin typeface="Cambria Math" panose="02040503050406030204" pitchFamily="18" charset="0"/>
                          </a:rPr>
                          <m:t>𝑏</m:t>
                        </m:r>
                      </m:sup>
                    </m:sSup>
                    <m:r>
                      <a:rPr lang="en-US" sz="2800" b="0" i="1" smtClean="0">
                        <a:solidFill>
                          <a:srgbClr val="C00000"/>
                        </a:solidFill>
                        <a:latin typeface="Cambria Math" panose="02040503050406030204" pitchFamily="18" charset="0"/>
                      </a:rPr>
                      <m:t>𝜖</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does there exist algorithm that approximates the difference with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sSup>
                              <m:sSupPr>
                                <m:ctrlPr>
                                  <a:rPr lang="en-US" i="1">
                                    <a:solidFill>
                                      <a:srgbClr val="C00000"/>
                                    </a:solidFill>
                                    <a:latin typeface="Cambria Math" panose="02040503050406030204" pitchFamily="18" charset="0"/>
                                  </a:rPr>
                                </m:ctrlPr>
                              </m:sSupPr>
                              <m:e>
                                <m:r>
                                  <a:rPr lang="en-US">
                                    <a:solidFill>
                                      <a:srgbClr val="C00000"/>
                                    </a:solidFill>
                                    <a:latin typeface="Cambria Math" panose="02040503050406030204" pitchFamily="18" charset="0"/>
                                  </a:rPr>
                                  <m:t>2</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𝑏</m:t>
                                </m:r>
                              </m:sup>
                            </m:sSup>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𝛾</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1043" t="-1567"/>
                </a:stretch>
              </a:blipFill>
            </p:spPr>
            <p:txBody>
              <a:bodyPr/>
              <a:lstStyle/>
              <a:p>
                <a:r>
                  <a:rPr lang="en-US">
                    <a:noFill/>
                  </a:rPr>
                  <a:t> </a:t>
                </a:r>
              </a:p>
            </p:txBody>
          </p:sp>
        </mc:Fallback>
      </mc:AlternateContent>
      <p:pic>
        <p:nvPicPr>
          <p:cNvPr id="1026" name="Picture 2" descr="Image result for lightbulb clipart">
            <a:extLst>
              <a:ext uri="{FF2B5EF4-FFF2-40B4-BE49-F238E27FC236}">
                <a16:creationId xmlns:a16="http://schemas.microsoft.com/office/drawing/2014/main" id="{BE5E12BD-8702-4949-AEE5-8206E3A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535" y="4548823"/>
            <a:ext cx="1466850"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r>
                      <a:rPr lang="en-US" sz="3200" b="0" i="1" smtClean="0">
                        <a:solidFill>
                          <a:srgbClr val="C00000"/>
                        </a:solidFill>
                        <a:latin typeface="Cambria Math" panose="02040503050406030204" pitchFamily="18" charset="0"/>
                      </a:rPr>
                      <m:t>=</m:t>
                    </m:r>
                  </m:oMath>
                </a14:m>
                <a:r>
                  <a:rPr lang="en-US" sz="3200" dirty="0">
                    <a:solidFill>
                      <a:srgbClr val="C00000"/>
                    </a:solidFill>
                  </a:rPr>
                  <a:t> </a:t>
                </a:r>
                <a14:m>
                  <m:oMath xmlns:m="http://schemas.openxmlformats.org/officeDocument/2006/math">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2</m:t>
                        </m:r>
                      </m:sub>
                      <m:sup>
                        <m:r>
                          <a:rPr lang="en-US" sz="3200" b="0" i="1" smtClean="0">
                            <a:solidFill>
                              <a:srgbClr val="C00000"/>
                            </a:solidFill>
                            <a:latin typeface="Cambria Math" panose="02040503050406030204" pitchFamily="18" charset="0"/>
                          </a:rPr>
                          <m:t>𝑝</m:t>
                        </m:r>
                      </m:sup>
                    </m:sSubSup>
                    <m:r>
                      <a:rPr lang="en-US" sz="3200" i="1">
                        <a:solidFill>
                          <a:srgbClr val="C00000"/>
                        </a:solidFill>
                        <a:latin typeface="Cambria Math" panose="02040503050406030204" pitchFamily="18" charset="0"/>
                      </a:rPr>
                      <m:t>+…+</m:t>
                    </m:r>
                    <m:sSubSup>
                      <m:sSubSupPr>
                        <m:ctrlPr>
                          <a:rPr lang="en-US" sz="3200" i="1">
                            <a:solidFill>
                              <a:srgbClr val="C00000"/>
                            </a:solidFill>
                            <a:latin typeface="Cambria Math" panose="02040503050406030204" pitchFamily="18" charset="0"/>
                          </a:rPr>
                        </m:ctrlPr>
                      </m:sSubSupPr>
                      <m:e>
                        <m:r>
                          <a:rPr lang="en-US" sz="3200" i="1">
                            <a:solidFill>
                              <a:srgbClr val="C00000"/>
                            </a:solidFill>
                            <a:latin typeface="Cambria Math" panose="02040503050406030204" pitchFamily="18" charset="0"/>
                          </a:rPr>
                          <m:t>𝑓</m:t>
                        </m:r>
                      </m:e>
                      <m:sub>
                        <m:r>
                          <a:rPr lang="en-US" sz="3200" i="1">
                            <a:solidFill>
                              <a:srgbClr val="C00000"/>
                            </a:solidFill>
                            <a:latin typeface="Cambria Math" panose="02040503050406030204" pitchFamily="18" charset="0"/>
                          </a:rPr>
                          <m:t>𝑛</m:t>
                        </m:r>
                      </m:sub>
                      <m:sup>
                        <m:r>
                          <a:rPr lang="en-US" sz="3200" b="0" i="1" smtClean="0">
                            <a:solidFill>
                              <a:srgbClr val="C00000"/>
                            </a:solidFill>
                            <a:latin typeface="Cambria Math" panose="02040503050406030204" pitchFamily="18" charset="0"/>
                          </a:rPr>
                          <m:t>𝑝</m:t>
                        </m:r>
                      </m:sup>
                    </m:sSubSup>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 </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495277"/>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endParaRPr lang="en-US" dirty="0"/>
              </a:p>
              <a:p>
                <a:pPr>
                  <a:buFont typeface="Wingdings" panose="05000000000000000000" pitchFamily="2" charset="2"/>
                  <a:buChar char="v"/>
                </a:pPr>
                <a:r>
                  <a:rPr lang="en-US" dirty="0"/>
                  <a:t> </a:t>
                </a:r>
                <a14:m>
                  <m:oMath xmlns:m="http://schemas.openxmlformats.org/officeDocument/2006/math">
                    <m:r>
                      <a:rPr lang="en-US" i="1" smtClean="0">
                        <a:solidFill>
                          <a:srgbClr val="C00000"/>
                        </a:solidFill>
                        <a:latin typeface="Cambria Math" panose="02040503050406030204" pitchFamily="18" charset="0"/>
                      </a:rPr>
                      <m:t>𝐹</m:t>
                    </m:r>
                  </m:oMath>
                </a14:m>
                <a:r>
                  <a:rPr lang="en-US" dirty="0"/>
                  <a:t> is generally non-linear</a:t>
                </a:r>
              </a:p>
              <a:p>
                <a:pPr>
                  <a:buFont typeface="Wingdings" panose="05000000000000000000" pitchFamily="2" charset="2"/>
                  <a:buChar char="v"/>
                </a:pPr>
                <a:r>
                  <a:rPr lang="en-US" dirty="0"/>
                  <a:t> Ex: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0" smtClean="0">
                        <a:solidFill>
                          <a:srgbClr val="C00000"/>
                        </a:solidFill>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𝜖</m:t>
                            </m:r>
                          </m:e>
                          <m:sup>
                            <m:r>
                              <a:rPr lang="en-US" b="0" i="0" smtClean="0">
                                <a:solidFill>
                                  <a:srgbClr val="C00000"/>
                                </a:solidFill>
                                <a:latin typeface="Cambria Math" panose="02040503050406030204" pitchFamily="18" charset="0"/>
                              </a:rPr>
                              <m:t>4</m:t>
                            </m:r>
                          </m:sup>
                        </m:sSup>
                      </m:den>
                    </m:f>
                  </m:oMath>
                </a14:m>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oMath>
                </a14:m>
                <a:endParaRPr lang="en-US" dirty="0"/>
              </a:p>
              <a:p>
                <a:pPr>
                  <a:buFont typeface="Wingdings" panose="05000000000000000000" pitchFamily="2" charset="2"/>
                  <a:buChar char="v"/>
                </a:pPr>
                <a:r>
                  <a:rPr lang="en-US" dirty="0"/>
                  <a:t>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give multiplicative approximation to the difference but use space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oMath>
                </a14:m>
                <a:endParaRPr lang="en-US" dirty="0"/>
              </a:p>
              <a:p>
                <a:pPr>
                  <a:buFont typeface="Wingdings" panose="05000000000000000000" pitchFamily="2" charset="2"/>
                  <a:buChar char="v"/>
                </a:pPr>
                <a:r>
                  <a:rPr lang="en-US" dirty="0"/>
                  <a:t> Constant factor approximations to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 do not give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to the difference</a:t>
                </a:r>
              </a:p>
              <a:p>
                <a:pPr marL="0" indent="0">
                  <a:buClr>
                    <a:schemeClr val="tx1"/>
                  </a:buClr>
                  <a:buNone/>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495277"/>
              </a:xfrm>
              <a:blipFill>
                <a:blip r:embed="rId2"/>
                <a:stretch>
                  <a:fillRect l="-1043" t="-1897"/>
                </a:stretch>
              </a:blipFill>
            </p:spPr>
            <p:txBody>
              <a:bodyPr/>
              <a:lstStyle/>
              <a:p>
                <a:r>
                  <a:rPr lang="en-US">
                    <a:noFill/>
                  </a:rPr>
                  <a:t> </a:t>
                </a:r>
              </a:p>
            </p:txBody>
          </p:sp>
        </mc:Fallback>
      </mc:AlternateContent>
      <p:pic>
        <p:nvPicPr>
          <p:cNvPr id="1028" name="Picture 4" descr="Image result for questions clipart">
            <a:extLst>
              <a:ext uri="{FF2B5EF4-FFF2-40B4-BE49-F238E27FC236}">
                <a16:creationId xmlns:a16="http://schemas.microsoft.com/office/drawing/2014/main" id="{16293361-8482-436E-9E46-F8022150B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3276" y="2447364"/>
            <a:ext cx="1924215" cy="1455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32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Our Results: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488924"/>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𝛾</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𝑝</m:t>
                                </m:r>
                              </m:sup>
                            </m:sSup>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pPr marL="457200" indent="-457200">
                  <a:buFont typeface="Wingdings" panose="05000000000000000000" pitchFamily="2" charset="2"/>
                  <a:buChar char="v"/>
                </a:pPr>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𝛾</m:t>
                            </m:r>
                          </m:num>
                          <m:den>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b="0" dirty="0">
                  <a:solidFill>
                    <a:srgbClr val="C00000"/>
                  </a:solidFill>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488924"/>
              </a:xfrm>
              <a:blipFill>
                <a:blip r:embed="rId3"/>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516641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Future Directions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282212"/>
              </a:xfrm>
            </p:spPr>
            <p:txBody>
              <a:bodyPr>
                <a:normAutofit/>
              </a:bodyPr>
              <a:lstStyle/>
              <a:p>
                <a:pPr>
                  <a:buClr>
                    <a:schemeClr val="tx1"/>
                  </a:buClr>
                  <a:buFont typeface="Wingdings" panose="05000000000000000000" pitchFamily="2" charset="2"/>
                  <a:buChar char="v"/>
                </a:pPr>
                <a:r>
                  <a:rPr lang="en-US" dirty="0"/>
                  <a:t> Other applications of difference estimators?</a:t>
                </a:r>
              </a:p>
              <a:p>
                <a:pPr>
                  <a:buClr>
                    <a:schemeClr val="tx1"/>
                  </a:buClr>
                  <a:buFont typeface="Wingdings" panose="05000000000000000000" pitchFamily="2" charset="2"/>
                  <a:buChar char="v"/>
                </a:pPr>
                <a:r>
                  <a:rPr lang="en-US" dirty="0"/>
                  <a:t> Tighter bounds for difference estimators</a:t>
                </a:r>
              </a:p>
              <a:p>
                <a:pPr>
                  <a:buClr>
                    <a:schemeClr val="tx1"/>
                  </a:buClr>
                  <a:buFont typeface="Wingdings" panose="05000000000000000000" pitchFamily="2" charset="2"/>
                  <a:buChar char="v"/>
                </a:pPr>
                <a:r>
                  <a:rPr lang="en-US" dirty="0"/>
                  <a:t> Difference estimators for general </a:t>
                </a:r>
                <a14:m>
                  <m:oMath xmlns:m="http://schemas.openxmlformats.org/officeDocument/2006/math">
                    <m:r>
                      <a:rPr lang="en-US"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a:t>
                </a:r>
              </a:p>
              <a:p>
                <a:pPr>
                  <a:buClr>
                    <a:schemeClr val="tx1"/>
                  </a:buClr>
                  <a:buFont typeface="Wingdings" panose="05000000000000000000" pitchFamily="2" charset="2"/>
                  <a:buChar char="v"/>
                </a:pPr>
                <a:r>
                  <a:rPr lang="en-US" dirty="0"/>
                  <a:t> Other </a:t>
                </a:r>
                <a:r>
                  <a:rPr lang="en-US" dirty="0" err="1"/>
                  <a:t>adversarially</a:t>
                </a:r>
                <a:r>
                  <a:rPr lang="en-US" dirty="0"/>
                  <a:t> robust algorithms?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282212"/>
              </a:xfrm>
              <a:blipFill>
                <a:blip r:embed="rId3"/>
                <a:stretch>
                  <a:fillRect l="-1043" t="-2276"/>
                </a:stretch>
              </a:blipFill>
            </p:spPr>
            <p:txBody>
              <a:bodyPr/>
              <a:lstStyle/>
              <a:p>
                <a:r>
                  <a:rPr lang="en-US">
                    <a:noFill/>
                  </a:rPr>
                  <a:t> </a:t>
                </a:r>
              </a:p>
            </p:txBody>
          </p:sp>
        </mc:Fallback>
      </mc:AlternateContent>
      <p:pic>
        <p:nvPicPr>
          <p:cNvPr id="4" name="Picture 2" descr="Image result for thank you">
            <a:extLst>
              <a:ext uri="{FF2B5EF4-FFF2-40B4-BE49-F238E27FC236}">
                <a16:creationId xmlns:a16="http://schemas.microsoft.com/office/drawing/2014/main" id="{51E421DB-01B1-458C-BEE7-C16F7E95975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4110654" y="4410219"/>
            <a:ext cx="3970691" cy="223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518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Font typeface="Wingdings" panose="05000000000000000000" pitchFamily="2" charset="2"/>
                  <a:buChar char="v"/>
                </a:pPr>
                <a:r>
                  <a:rPr lang="en-US" dirty="0"/>
                  <a:t> </a:t>
                </a:r>
                <a:r>
                  <a:rPr lang="en-US" dirty="0">
                    <a:solidFill>
                      <a:srgbClr val="00B050"/>
                    </a:solidFill>
                  </a:rPr>
                  <a:t>Definition</a:t>
                </a: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output an estimate to the difference with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endParaRPr lang="en-US" b="0" dirty="0"/>
              </a:p>
              <a:p>
                <a:pPr>
                  <a:buFont typeface="Wingdings" panose="05000000000000000000" pitchFamily="2" charset="2"/>
                  <a:buChar char="v"/>
                </a:pPr>
                <a:r>
                  <a:rPr lang="en-US" dirty="0"/>
                  <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=2</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2</m:t>
                        </m:r>
                      </m:sup>
                    </m:sSup>
                  </m:oMath>
                </a14:m>
                <a:endParaRPr lang="en-US" b="0" dirty="0"/>
              </a:p>
              <a:p>
                <a:pPr>
                  <a:buFont typeface="Wingdings" panose="05000000000000000000" pitchFamily="2" charset="2"/>
                  <a:buChar char="v"/>
                </a:pPr>
                <a:r>
                  <a:rPr lang="en-US" dirty="0"/>
                  <a:t> </a:t>
                </a:r>
                <a:r>
                  <a:rPr lang="en-US" dirty="0">
                    <a:solidFill>
                      <a:srgbClr val="00B050"/>
                    </a:solidFill>
                  </a:rPr>
                  <a:t>Inner product property</a:t>
                </a:r>
                <a:r>
                  <a:rPr lang="en-US" dirty="0"/>
                  <a:t>: </a:t>
                </a:r>
                <a14:m>
                  <m:oMath xmlns:m="http://schemas.openxmlformats.org/officeDocument/2006/math">
                    <m:d>
                      <m:dPr>
                        <m:ctrlPr>
                          <a:rPr lang="en-US" i="1" smtClean="0">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𝜖</m:t>
                        </m:r>
                      </m:e>
                    </m:d>
                  </m:oMath>
                </a14:m>
                <a:r>
                  <a:rPr lang="en-US" dirty="0"/>
                  <a:t>-approximations to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gives an </a:t>
                </a:r>
                <a14:m>
                  <m:oMath xmlns:m="http://schemas.openxmlformats.org/officeDocument/2006/math">
                    <m:sSub>
                      <m:sSubPr>
                        <m:ctrlPr>
                          <a:rPr lang="en-US" i="1">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e>
                      <m:sub>
                        <m:r>
                          <a:rPr lang="en-US" i="1">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oMath>
                </a14:m>
                <a:r>
                  <a:rPr lang="en-US" b="0" dirty="0"/>
                  <a:t> additive approximation to </a:t>
                </a:r>
                <a14:m>
                  <m:oMath xmlns:m="http://schemas.openxmlformats.org/officeDocument/2006/math">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endParaRPr lang="en-US" b="0" dirty="0"/>
              </a:p>
              <a:p>
                <a:pPr>
                  <a:buFont typeface="Wingdings" panose="05000000000000000000" pitchFamily="2" charset="2"/>
                  <a:buChar char="v"/>
                </a:pPr>
                <a:r>
                  <a:rPr lang="en-US" b="0" dirty="0"/>
                  <a:t> </a:t>
                </a:r>
                <a14:m>
                  <m:oMath xmlns:m="http://schemas.openxmlformats.org/officeDocument/2006/math">
                    <m:r>
                      <a:rPr lang="en-US" i="1" smtClean="0">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2</m:t>
                        </m:r>
                      </m:sup>
                    </m:sSup>
                  </m:oMath>
                </a14:m>
                <a:r>
                  <a:rPr lang="en-US" b="0" dirty="0"/>
                  <a:t> implies </a:t>
                </a:r>
                <a14:m>
                  <m:oMath xmlns:m="http://schemas.openxmlformats.org/officeDocument/2006/math">
                    <m:r>
                      <a:rPr lang="en-US" i="1">
                        <a:solidFill>
                          <a:srgbClr val="C00000"/>
                        </a:solidFill>
                        <a:latin typeface="Cambria Math" panose="02040503050406030204" pitchFamily="18" charset="0"/>
                      </a:rPr>
                      <m:t>2</m:t>
                    </m:r>
                    <m:d>
                      <m:dPr>
                        <m:begChr m:val="⟨"/>
                        <m:endChr m:val="⟩"/>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≤2</m:t>
                    </m:r>
                    <m:sSub>
                      <m:sSubPr>
                        <m:ctrlPr>
                          <a:rPr lang="en-US" b="0" i="1" smtClean="0">
                            <a:solidFill>
                              <a:srgbClr val="C00000"/>
                            </a:solidFill>
                            <a:latin typeface="Cambria Math" panose="02040503050406030204" pitchFamily="18" charset="0"/>
                          </a:rPr>
                        </m:ctrlPr>
                      </m:sSub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e>
                      <m:sub>
                        <m:r>
                          <a:rPr lang="en-US" b="0" i="1" smtClean="0">
                            <a:solidFill>
                              <a:srgbClr val="C00000"/>
                            </a:solidFill>
                            <a:latin typeface="Cambria Math" panose="02040503050406030204" pitchFamily="18" charset="0"/>
                          </a:rPr>
                          <m:t>2</m:t>
                        </m:r>
                      </m:sub>
                    </m:sSub>
                    <m:sSub>
                      <m:sSubPr>
                        <m:ctrlPr>
                          <a:rPr lang="en-US" i="1">
                            <a:solidFill>
                              <a:srgbClr val="C00000"/>
                            </a:solidFill>
                            <a:latin typeface="Cambria Math" panose="02040503050406030204" pitchFamily="18" charset="0"/>
                          </a:rPr>
                        </m:ctrlPr>
                      </m:sSubPr>
                      <m:e>
                        <m:d>
                          <m:dPr>
                            <m:begChr m:val="‖"/>
                            <m:endChr m:val="‖"/>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e>
                      <m:sub>
                        <m:r>
                          <a:rPr lang="en-US" i="1">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≤2</m:t>
                    </m:r>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oMath>
                </a14:m>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a:p>
                <a:pPr>
                  <a:buFont typeface="Wingdings" panose="05000000000000000000" pitchFamily="2" charset="2"/>
                  <a:buChar char="v"/>
                </a:pPr>
                <a:r>
                  <a:rPr lang="en-US" b="0" dirty="0"/>
                  <a:t> Just need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𝜖</m:t>
                        </m:r>
                      </m:num>
                      <m:den>
                        <m:rad>
                          <m:radPr>
                            <m:degHide m:val="on"/>
                            <m:ctrlPr>
                              <a:rPr lang="en-US" b="0" i="1" smtClean="0">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oMath>
                </a14:m>
                <a:r>
                  <a:rPr lang="en-US" b="0" dirty="0"/>
                  <a:t>  </a:t>
                </a:r>
                <a:r>
                  <a:rPr lang="en-US" dirty="0"/>
                  <a:t>multiplicative</a:t>
                </a:r>
                <a:r>
                  <a:rPr lang="en-US" b="0" dirty="0"/>
                  <a:t> approximation: </a:t>
                </a:r>
                <a14:m>
                  <m:oMath xmlns:m="http://schemas.openxmlformats.org/officeDocument/2006/math">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𝛾</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b="0" dirty="0"/>
                  <a:t> space!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t="-2443" r="-116"/>
                </a:stretch>
              </a:blipFill>
            </p:spPr>
            <p:txBody>
              <a:bodyPr/>
              <a:lstStyle/>
              <a:p>
                <a:r>
                  <a:rPr lang="en-US">
                    <a:noFill/>
                  </a:rPr>
                  <a:t> </a:t>
                </a:r>
              </a:p>
            </p:txBody>
          </p:sp>
        </mc:Fallback>
      </mc:AlternateContent>
    </p:spTree>
    <p:extLst>
      <p:ext uri="{BB962C8B-B14F-4D97-AF65-F5344CB8AC3E}">
        <p14:creationId xmlns:p14="http://schemas.microsoft.com/office/powerpoint/2010/main" val="4197907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a:t>
                </a:r>
                <a:r>
                  <a:rPr lang="en-US" dirty="0">
                    <a:solidFill>
                      <a:srgbClr val="C00000"/>
                    </a:solidFill>
                  </a:rPr>
                  <a:t>Difference Estimator</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rad>
                              <m:radPr>
                                <m:degHide m:val="on"/>
                                <m:ctrlPr>
                                  <a:rPr lang="en-US" i="1">
                                    <a:solidFill>
                                      <a:srgbClr val="C00000"/>
                                    </a:solidFill>
                                    <a:latin typeface="Cambria Math" panose="02040503050406030204" pitchFamily="18" charset="0"/>
                                  </a:rPr>
                                </m:ctrlPr>
                              </m:radPr>
                              <m:deg/>
                              <m:e>
                                <m:r>
                                  <a:rPr lang="en-US" i="1">
                                    <a:solidFill>
                                      <a:srgbClr val="C00000"/>
                                    </a:solidFill>
                                    <a:latin typeface="Cambria Math" panose="02040503050406030204" pitchFamily="18" charset="0"/>
                                  </a:rPr>
                                  <m:t>𝛾</m:t>
                                </m:r>
                              </m:e>
                            </m:rad>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AMS sketch</a:t>
                </a:r>
              </a:p>
              <a:p>
                <a:pPr>
                  <a:buClr>
                    <a:schemeClr val="tx1"/>
                  </a:buClr>
                  <a:buFont typeface="Wingdings" panose="05000000000000000000" pitchFamily="2" charset="2"/>
                  <a:buChar char="v"/>
                </a:pPr>
                <a:r>
                  <a:rPr lang="en-US" dirty="0"/>
                  <a:t>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𝛾</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oMath>
                </a14:m>
                <a:r>
                  <a:rPr lang="en-US" dirty="0"/>
                  <a:t>, difference of the outputs is an additive approximation </a:t>
                </a:r>
                <a14:m>
                  <m:oMath xmlns:m="http://schemas.openxmlformats.org/officeDocument/2006/math">
                    <m:r>
                      <a:rPr lang="en-US" i="1">
                        <a:solidFill>
                          <a:srgbClr val="C00000"/>
                        </a:solidFill>
                        <a:latin typeface="Cambria Math" panose="02040503050406030204" pitchFamily="18" charset="0"/>
                      </a:rPr>
                      <m:t>𝜖</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oMath>
                </a14:m>
                <a:r>
                  <a:rPr lang="en-US" dirty="0"/>
                  <a:t>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b="0"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34106080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045039"/>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Use </a:t>
                </a:r>
                <a14:m>
                  <m:oMath xmlns:m="http://schemas.openxmlformats.org/officeDocument/2006/math">
                    <m:r>
                      <a:rPr lang="en-US" i="1">
                        <a:solidFill>
                          <a:srgbClr val="C00000"/>
                        </a:solidFill>
                        <a:latin typeface="Cambria Math" panose="02040503050406030204" pitchFamily="18" charset="0"/>
                      </a:rPr>
                      <m:t>𝑝</m:t>
                    </m:r>
                  </m:oMath>
                </a14:m>
                <a:r>
                  <a:rPr lang="en-US" b="0" dirty="0"/>
                  <a:t>-stable random variables 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≤2</m:t>
                    </m:r>
                  </m:oMath>
                </a14:m>
                <a:r>
                  <a:rPr lang="en-US" b="0" dirty="0"/>
                  <a:t>?</a:t>
                </a:r>
              </a:p>
              <a:p>
                <a:pPr>
                  <a:buClr>
                    <a:schemeClr val="tx1"/>
                  </a:buClr>
                  <a:buFont typeface="Wingdings" panose="05000000000000000000" pitchFamily="2" charset="2"/>
                  <a:buChar char="v"/>
                </a:pPr>
                <a:r>
                  <a:rPr lang="en-US" dirty="0"/>
                  <a:t> How to use approach of </a:t>
                </a:r>
                <a:r>
                  <a:rPr lang="en-US" dirty="0">
                    <a:solidFill>
                      <a:srgbClr val="00B0F0"/>
                    </a:solidFill>
                  </a:rPr>
                  <a:t>[BlasiokDingNelson17]</a:t>
                </a:r>
                <a:r>
                  <a:rPr lang="en-US" dirty="0"/>
                  <a:t>?</a:t>
                </a:r>
              </a:p>
              <a:p>
                <a:pPr>
                  <a:buClr>
                    <a:schemeClr val="tx1"/>
                  </a:buClr>
                  <a:buFont typeface="Wingdings" panose="05000000000000000000" pitchFamily="2" charset="2"/>
                  <a:buChar char="v"/>
                </a:pPr>
                <a:r>
                  <a:rPr lang="en-US" b="0" dirty="0">
                    <a:solidFill>
                      <a:srgbClr val="C00000"/>
                    </a:solidFill>
                  </a:rPr>
                  <a:t>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𝑍</m:t>
                            </m:r>
                          </m:e>
                          <m:sub>
                            <m:r>
                              <a:rPr lang="en-US" b="0" i="1" smtClean="0">
                                <a:solidFill>
                                  <a:srgbClr val="C00000"/>
                                </a:solidFill>
                                <a:latin typeface="Cambria Math" panose="02040503050406030204" pitchFamily="18" charset="0"/>
                              </a:rPr>
                              <m:t>𝑝</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oMath>
                </a14:m>
                <a:r>
                  <a:rPr lang="en-US" dirty="0"/>
                  <a:t> where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oMath>
                </a14:m>
                <a:r>
                  <a:rPr lang="en-US" dirty="0"/>
                  <a:t> has entries drawn from </a:t>
                </a:r>
                <a14:m>
                  <m:oMath xmlns:m="http://schemas.openxmlformats.org/officeDocument/2006/math">
                    <m:r>
                      <a:rPr lang="en-US" i="1">
                        <a:solidFill>
                          <a:srgbClr val="C00000"/>
                        </a:solidFill>
                        <a:latin typeface="Cambria Math" panose="02040503050406030204" pitchFamily="18" charset="0"/>
                      </a:rPr>
                      <m:t>𝑝</m:t>
                    </m:r>
                  </m:oMath>
                </a14:m>
                <a:r>
                  <a:rPr lang="en-US" dirty="0"/>
                  <a:t>-stable distribution</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045039"/>
              </a:xfrm>
              <a:blipFill>
                <a:blip r:embed="rId3"/>
                <a:stretch>
                  <a:fillRect l="-1043" t="-4167"/>
                </a:stretch>
              </a:blipFill>
            </p:spPr>
            <p:txBody>
              <a:bodyPr/>
              <a:lstStyle/>
              <a:p>
                <a:r>
                  <a:rPr lang="en-US">
                    <a:noFill/>
                  </a:rPr>
                  <a:t> </a:t>
                </a:r>
              </a:p>
            </p:txBody>
          </p:sp>
        </mc:Fallback>
      </mc:AlternateContent>
      <p:pic>
        <p:nvPicPr>
          <p:cNvPr id="5" name="Picture 4" descr="Chart, histogram&#10;&#10;Description automatically generated">
            <a:extLst>
              <a:ext uri="{FF2B5EF4-FFF2-40B4-BE49-F238E27FC236}">
                <a16:creationId xmlns:a16="http://schemas.microsoft.com/office/drawing/2014/main" id="{8FE2E8A8-29EE-48D1-825E-50C1669F7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5246" y="3403314"/>
            <a:ext cx="5124379" cy="345468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8EF3DD-03C2-487D-8407-F2AEBFA99F6B}"/>
                  </a:ext>
                </a:extLst>
              </p:cNvPr>
              <p:cNvSpPr txBox="1"/>
              <p:nvPr/>
            </p:nvSpPr>
            <p:spPr>
              <a:xfrm>
                <a:off x="257986" y="4160952"/>
                <a:ext cx="2920220" cy="9595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𝑝</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1</m:t>
                          </m:r>
                        </m:num>
                        <m:den>
                          <m:r>
                            <a:rPr lang="en-US" sz="2800" b="0" i="1" smtClean="0">
                              <a:solidFill>
                                <a:srgbClr val="C00000"/>
                              </a:solidFill>
                              <a:latin typeface="Cambria Math" panose="02040503050406030204" pitchFamily="18" charset="0"/>
                            </a:rPr>
                            <m:t>1+</m:t>
                          </m:r>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+1</m:t>
                              </m:r>
                            </m:sup>
                          </m:sSup>
                        </m:den>
                      </m:f>
                    </m:oMath>
                  </m:oMathPara>
                </a14:m>
                <a:endParaRPr lang="en-US" sz="2800" dirty="0"/>
              </a:p>
            </p:txBody>
          </p:sp>
        </mc:Choice>
        <mc:Fallback xmlns="">
          <p:sp>
            <p:nvSpPr>
              <p:cNvPr id="7" name="TextBox 6">
                <a:extLst>
                  <a:ext uri="{FF2B5EF4-FFF2-40B4-BE49-F238E27FC236}">
                    <a16:creationId xmlns:a16="http://schemas.microsoft.com/office/drawing/2014/main" id="{508EF3DD-03C2-487D-8407-F2AEBFA99F6B}"/>
                  </a:ext>
                </a:extLst>
              </p:cNvPr>
              <p:cNvSpPr txBox="1">
                <a:spLocks noRot="1" noChangeAspect="1" noMove="1" noResize="1" noEditPoints="1" noAdjustHandles="1" noChangeArrowheads="1" noChangeShapeType="1" noTextEdit="1"/>
              </p:cNvSpPr>
              <p:nvPr/>
            </p:nvSpPr>
            <p:spPr>
              <a:xfrm>
                <a:off x="257986" y="4160952"/>
                <a:ext cx="2920220" cy="959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472887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3989250"/>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r>
                      <a:rPr lang="en-US" i="1">
                        <a:solidFill>
                          <a:srgbClr val="C00000"/>
                        </a:solidFill>
                        <a:latin typeface="Cambria Math" panose="02040503050406030204" pitchFamily="18" charset="0"/>
                      </a:rPr>
                      <m:t>𝑍</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𝑚𝑒𝑑𝑖𝑎𝑛</m:t>
                    </m:r>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p>
              <a:p>
                <a:pPr>
                  <a:buClr>
                    <a:schemeClr val="tx1"/>
                  </a:buClr>
                  <a:buFont typeface="Wingdings" panose="05000000000000000000" pitchFamily="2" charset="2"/>
                  <a:buChar char="v"/>
                </a:pPr>
                <a:r>
                  <a:rPr lang="en-US" dirty="0"/>
                  <a:t> How to analyze median of each estimate of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dirty="0"/>
                  <a:t>?</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Li’s geometric mean algorithm </a:t>
                </a:r>
                <a:r>
                  <a:rPr lang="en-US" dirty="0">
                    <a:solidFill>
                      <a:srgbClr val="00B0F0"/>
                    </a:solidFill>
                  </a:rPr>
                  <a:t>[Li08]</a:t>
                </a:r>
              </a:p>
              <a:p>
                <a:pPr>
                  <a:buClr>
                    <a:schemeClr val="tx1"/>
                  </a:buClr>
                  <a:buFont typeface="Wingdings" panose="05000000000000000000" pitchFamily="2" charset="2"/>
                  <a:buChar char="v"/>
                </a:pPr>
                <a:r>
                  <a:rPr lang="en-US" dirty="0">
                    <a:solidFill>
                      <a:srgbClr val="00B0F0"/>
                    </a:solidFill>
                  </a:rPr>
                  <a:t> </a:t>
                </a:r>
                <a:r>
                  <a:rPr lang="en-US" dirty="0"/>
                  <a:t>Take the geometric mean of 3 inner products </a:t>
                </a:r>
                <a14:m>
                  <m:oMath xmlns:m="http://schemas.openxmlformats.org/officeDocument/2006/math">
                    <m:d>
                      <m:dPr>
                        <m:begChr m:val="⟨"/>
                        <m:endChr m:val="⟩"/>
                        <m:ctrlPr>
                          <a:rPr lang="en-US" i="1" smtClean="0">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𝑍</m:t>
                            </m:r>
                          </m:e>
                          <m:sub>
                            <m:r>
                              <a:rPr lang="en-US" i="1">
                                <a:solidFill>
                                  <a:srgbClr val="C00000"/>
                                </a:solidFill>
                                <a:latin typeface="Cambria Math" panose="02040503050406030204" pitchFamily="18" charset="0"/>
                              </a:rPr>
                              <m:t>𝑝</m:t>
                            </m:r>
                          </m:sub>
                        </m:sSub>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𝑓</m:t>
                        </m:r>
                      </m:e>
                    </m:d>
                  </m:oMath>
                </a14:m>
                <a:endParaRPr lang="en-US" dirty="0">
                  <a:solidFill>
                    <a:srgbClr val="00B0F0"/>
                  </a:solidFill>
                </a:endParaRPr>
              </a:p>
              <a:p>
                <a:pPr>
                  <a:buClr>
                    <a:schemeClr val="tx1"/>
                  </a:buClr>
                  <a:buFont typeface="Wingdings" panose="05000000000000000000" pitchFamily="2" charset="2"/>
                  <a:buChar char="v"/>
                </a:pPr>
                <a:r>
                  <a:rPr lang="en-US" dirty="0"/>
                  <a:t> Take the average of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e>
                    </m:d>
                  </m:oMath>
                </a14:m>
                <a:r>
                  <a:rPr lang="en-US" dirty="0"/>
                  <a:t> geometric means</a:t>
                </a:r>
              </a:p>
              <a:p>
                <a:pPr>
                  <a:buClr>
                    <a:schemeClr val="tx1"/>
                  </a:buClr>
                  <a:buFont typeface="Wingdings" panose="05000000000000000000" pitchFamily="2" charset="2"/>
                  <a:buChar char="v"/>
                </a:pPr>
                <a:endParaRPr lang="en-US" dirty="0"/>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3989250"/>
              </a:xfrm>
              <a:blipFill>
                <a:blip r:embed="rId3"/>
                <a:stretch>
                  <a:fillRect l="-1043" t="-1069"/>
                </a:stretch>
              </a:blipFill>
            </p:spPr>
            <p:txBody>
              <a:bodyPr/>
              <a:lstStyle/>
              <a:p>
                <a:r>
                  <a:rPr lang="en-US">
                    <a:noFill/>
                  </a:rPr>
                  <a:t> </a:t>
                </a:r>
              </a:p>
            </p:txBody>
          </p:sp>
        </mc:Fallback>
      </mc:AlternateContent>
    </p:spTree>
    <p:extLst>
      <p:ext uri="{BB962C8B-B14F-4D97-AF65-F5344CB8AC3E}">
        <p14:creationId xmlns:p14="http://schemas.microsoft.com/office/powerpoint/2010/main" val="1036139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4667250"/>
              </a:xfrm>
            </p:spPr>
            <p:txBody>
              <a:bodyPr>
                <a:normAutofit/>
              </a:bodyPr>
              <a:lstStyle/>
              <a:p>
                <a:pPr>
                  <a:buClr>
                    <a:schemeClr val="tx1"/>
                  </a:buClr>
                  <a:buFont typeface="Wingdings" panose="05000000000000000000" pitchFamily="2" charset="2"/>
                  <a:buChar char="v"/>
                </a:pPr>
                <a:r>
                  <a:rPr lang="en-US" dirty="0"/>
                  <a:t> </a:t>
                </a:r>
                <a:r>
                  <a:rPr lang="en-US" dirty="0">
                    <a:solidFill>
                      <a:srgbClr val="00B050"/>
                    </a:solidFill>
                  </a:rPr>
                  <a:t>Difference estimator</a:t>
                </a:r>
                <a:r>
                  <a:rPr lang="en-US" dirty="0"/>
                  <a:t>: Maintain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𝜖</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𝛾</m:t>
                                </m:r>
                              </m:e>
                              <m:sup>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𝑝</m:t>
                                </m:r>
                              </m:sup>
                            </m:sSup>
                          </m:den>
                        </m:f>
                      </m:e>
                    </m:d>
                  </m:oMath>
                </a14:m>
                <a:r>
                  <a:rPr lang="en-US" b="0" dirty="0"/>
                  <a:t>-approximations to</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oMath>
                </a14:m>
                <a:r>
                  <a:rPr lang="en-US" b="0"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r>
                  <a:rPr lang="en-US" b="0" dirty="0"/>
                  <a:t> using Li’s geometric mean estimator</a:t>
                </a:r>
                <a:endParaRPr lang="en-US" dirty="0"/>
              </a:p>
              <a:p>
                <a:pPr>
                  <a:buClr>
                    <a:schemeClr val="tx1"/>
                  </a:buClr>
                  <a:buFont typeface="Wingdings" panose="05000000000000000000" pitchFamily="2" charset="2"/>
                  <a:buChar char="v"/>
                </a:pPr>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𝐴</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2</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oMath>
                </a14:m>
                <a:r>
                  <a:rPr lang="en-US" dirty="0">
                    <a:solidFill>
                      <a:srgbClr val="C00000"/>
                    </a:solidFill>
                  </a:rPr>
                  <a:t>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3</m:t>
                                </m:r>
                              </m:sub>
                            </m:sSub>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i="1">
                            <a:solidFill>
                              <a:srgbClr val="C00000"/>
                            </a:solidFill>
                            <a:latin typeface="Cambria Math" panose="02040503050406030204" pitchFamily="18" charset="0"/>
                          </a:rPr>
                          <m:t>𝑝</m:t>
                        </m:r>
                        <m:r>
                          <a:rPr lang="en-US" i="1">
                            <a:solidFill>
                              <a:srgbClr val="C00000"/>
                            </a:solidFill>
                            <a:latin typeface="Cambria Math" panose="02040503050406030204" pitchFamily="18" charset="0"/>
                          </a:rPr>
                          <m:t>/3</m:t>
                        </m:r>
                      </m:sup>
                    </m:sSup>
                    <m:r>
                      <a:rPr lang="en-US" b="0" i="1" smtClean="0">
                        <a:solidFill>
                          <a:srgbClr val="C00000"/>
                        </a:solidFill>
                        <a:latin typeface="Cambria Math" panose="02040503050406030204" pitchFamily="18" charset="0"/>
                      </a:rPr>
                      <m:t>+</m:t>
                    </m:r>
                  </m:oMath>
                </a14:m>
                <a:endParaRPr lang="en-US" b="0" dirty="0">
                  <a:solidFill>
                    <a:srgbClr val="C00000"/>
                  </a:solidFill>
                </a:endParaRP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Each summand has </a:t>
                </a:r>
                <a14:m>
                  <m:oMath xmlns:m="http://schemas.openxmlformats.org/officeDocument/2006/math">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𝑝</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e>
                      <m:sup>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/3</m:t>
                        </m:r>
                      </m:sup>
                    </m:sSup>
                  </m:oMath>
                </a14:m>
                <a:r>
                  <a:rPr lang="en-US" dirty="0"/>
                  <a:t> term, which has much smaller variance</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5E2E46-A82D-40B7-8180-7BFA2472F72D}"/>
                  </a:ext>
                </a:extLst>
              </p:cNvPr>
              <p:cNvSpPr txBox="1"/>
              <p:nvPr/>
            </p:nvSpPr>
            <p:spPr>
              <a:xfrm>
                <a:off x="4201357" y="3429000"/>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6" name="TextBox 5">
                <a:extLst>
                  <a:ext uri="{FF2B5EF4-FFF2-40B4-BE49-F238E27FC236}">
                    <a16:creationId xmlns:a16="http://schemas.microsoft.com/office/drawing/2014/main" id="{835E2E46-A82D-40B7-8180-7BFA2472F72D}"/>
                  </a:ext>
                </a:extLst>
              </p:cNvPr>
              <p:cNvSpPr txBox="1">
                <a:spLocks noRot="1" noChangeAspect="1" noMove="1" noResize="1" noEditPoints="1" noAdjustHandles="1" noChangeArrowheads="1" noChangeShapeType="1" noTextEdit="1"/>
              </p:cNvSpPr>
              <p:nvPr/>
            </p:nvSpPr>
            <p:spPr>
              <a:xfrm>
                <a:off x="4201357" y="3429000"/>
                <a:ext cx="6094520" cy="53931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EB41AF-C4E9-459E-BE2F-39DB89174AA5}"/>
                  </a:ext>
                </a:extLst>
              </p:cNvPr>
              <p:cNvSpPr txBox="1"/>
              <p:nvPr/>
            </p:nvSpPr>
            <p:spPr>
              <a:xfrm>
                <a:off x="4201357" y="3968315"/>
                <a:ext cx="6094520" cy="539315"/>
              </a:xfrm>
              <a:prstGeom prst="rect">
                <a:avLst/>
              </a:prstGeom>
              <a:noFill/>
            </p:spPr>
            <p:txBody>
              <a:bodyPr wrap="square">
                <a:spAutoFit/>
              </a:bodyPr>
              <a:lstStyle/>
              <a:p>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begChr m:val="⟨"/>
                            <m:endChr m:val="⟩"/>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1</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b="0" i="1" smtClean="0">
                            <a:solidFill>
                              <a:srgbClr val="C00000"/>
                            </a:solidFill>
                            <a:latin typeface="Cambria Math" panose="02040503050406030204" pitchFamily="18" charset="0"/>
                          </a:rPr>
                          <m:t>𝑝</m:t>
                        </m:r>
                        <m:r>
                          <a:rPr lang="en-US" sz="2800" b="0" i="1" smtClean="0">
                            <a:solidFill>
                              <a:srgbClr val="C00000"/>
                            </a:solidFill>
                            <a:latin typeface="Cambria Math" panose="02040503050406030204" pitchFamily="18" charset="0"/>
                          </a:rPr>
                          <m:t>/3</m:t>
                        </m:r>
                      </m:sup>
                    </m:sSup>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b="0" i="1" smtClean="0">
                                    <a:solidFill>
                                      <a:srgbClr val="C00000"/>
                                    </a:solidFill>
                                    <a:latin typeface="Cambria Math" panose="02040503050406030204" pitchFamily="18" charset="0"/>
                                  </a:rPr>
                                  <m:t>2</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oMath>
                </a14:m>
                <a:r>
                  <a:rPr lang="en-US" sz="2800" dirty="0">
                    <a:solidFill>
                      <a:srgbClr val="C00000"/>
                    </a:solidFill>
                  </a:rPr>
                  <a:t> </a:t>
                </a:r>
                <a14:m>
                  <m:oMath xmlns:m="http://schemas.openxmlformats.org/officeDocument/2006/math">
                    <m:sSup>
                      <m:sSupPr>
                        <m:ctrlPr>
                          <a:rPr lang="en-US" sz="2800" i="1">
                            <a:solidFill>
                              <a:srgbClr val="C00000"/>
                            </a:solidFill>
                            <a:latin typeface="Cambria Math" panose="02040503050406030204" pitchFamily="18" charset="0"/>
                          </a:rPr>
                        </m:ctrlPr>
                      </m:sSupPr>
                      <m:e>
                        <m:d>
                          <m:dPr>
                            <m:begChr m:val="⟨"/>
                            <m:endChr m:val="⟩"/>
                            <m:ctrlPr>
                              <a:rPr lang="en-US" sz="2800" i="1">
                                <a:solidFill>
                                  <a:srgbClr val="C00000"/>
                                </a:solidFill>
                                <a:latin typeface="Cambria Math" panose="02040503050406030204" pitchFamily="18" charset="0"/>
                              </a:rPr>
                            </m:ctrlPr>
                          </m:dPr>
                          <m:e>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𝑝</m:t>
                                </m:r>
                              </m:e>
                              <m:sub>
                                <m:r>
                                  <a:rPr lang="en-US" sz="2800" i="1">
                                    <a:solidFill>
                                      <a:srgbClr val="C00000"/>
                                    </a:solidFill>
                                    <a:latin typeface="Cambria Math" panose="02040503050406030204" pitchFamily="18" charset="0"/>
                                  </a:rPr>
                                  <m:t>1</m:t>
                                </m:r>
                              </m:sub>
                            </m:sSub>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𝑣</m:t>
                            </m:r>
                          </m:e>
                        </m:d>
                      </m:e>
                      <m:sup>
                        <m:r>
                          <a:rPr lang="en-US" sz="2800" i="1">
                            <a:solidFill>
                              <a:srgbClr val="C00000"/>
                            </a:solidFill>
                            <a:latin typeface="Cambria Math" panose="02040503050406030204" pitchFamily="18" charset="0"/>
                          </a:rPr>
                          <m:t>𝑝</m:t>
                        </m:r>
                        <m:r>
                          <a:rPr lang="en-US" sz="2800" i="1">
                            <a:solidFill>
                              <a:srgbClr val="C00000"/>
                            </a:solidFill>
                            <a:latin typeface="Cambria Math" panose="02040503050406030204" pitchFamily="18" charset="0"/>
                          </a:rPr>
                          <m:t>/3</m:t>
                        </m:r>
                      </m:sup>
                    </m:sSup>
                    <m:r>
                      <a:rPr lang="en-US" sz="2800" b="0" i="1" smtClean="0">
                        <a:solidFill>
                          <a:srgbClr val="C00000"/>
                        </a:solidFill>
                        <a:latin typeface="Cambria Math" panose="02040503050406030204" pitchFamily="18" charset="0"/>
                      </a:rPr>
                      <m:t>+…</m:t>
                    </m:r>
                  </m:oMath>
                </a14:m>
                <a:endParaRPr lang="en-US" sz="2800" dirty="0"/>
              </a:p>
            </p:txBody>
          </p:sp>
        </mc:Choice>
        <mc:Fallback xmlns="">
          <p:sp>
            <p:nvSpPr>
              <p:cNvPr id="7" name="TextBox 6">
                <a:extLst>
                  <a:ext uri="{FF2B5EF4-FFF2-40B4-BE49-F238E27FC236}">
                    <a16:creationId xmlns:a16="http://schemas.microsoft.com/office/drawing/2014/main" id="{97EB41AF-C4E9-459E-BE2F-39DB89174AA5}"/>
                  </a:ext>
                </a:extLst>
              </p:cNvPr>
              <p:cNvSpPr txBox="1">
                <a:spLocks noRot="1" noChangeAspect="1" noMove="1" noResize="1" noEditPoints="1" noAdjustHandles="1" noChangeArrowheads="1" noChangeShapeType="1" noTextEdit="1"/>
              </p:cNvSpPr>
              <p:nvPr/>
            </p:nvSpPr>
            <p:spPr>
              <a:xfrm>
                <a:off x="4201357" y="3968315"/>
                <a:ext cx="6094520" cy="53931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9541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5"/>
                <a:ext cx="10515600" cy="2701987"/>
              </a:xfrm>
            </p:spPr>
            <p:txBody>
              <a:bodyPr>
                <a:normAutofit/>
              </a:bodyPr>
              <a:lstStyle/>
              <a:p>
                <a:pPr>
                  <a:buClr>
                    <a:schemeClr val="tx1"/>
                  </a:buClr>
                  <a:buFont typeface="Wingdings" panose="05000000000000000000" pitchFamily="2" charset="2"/>
                  <a:buChar char="v"/>
                </a:pPr>
                <a:r>
                  <a:rPr lang="en-US" dirty="0"/>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r>
                  <a:rPr lang="en-US" dirty="0"/>
                  <a:t> </a:t>
                </a:r>
                <a:r>
                  <a:rPr lang="en-US" dirty="0">
                    <a:solidFill>
                      <a:srgbClr val="00B050"/>
                    </a:solidFill>
                  </a:rPr>
                  <a:t>difference estimator</a:t>
                </a:r>
                <a:r>
                  <a:rPr lang="en-US" dirty="0"/>
                  <a:t>: Generalization of inner products </a:t>
                </a:r>
                <a:r>
                  <a:rPr lang="en-US" b="0" dirty="0"/>
                  <a:t>for </a:t>
                </a:r>
                <a14:m>
                  <m:oMath xmlns:m="http://schemas.openxmlformats.org/officeDocument/2006/math">
                    <m:r>
                      <a:rPr lang="en-US" i="1">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b="0" dirty="0"/>
                  <a:t>?</a:t>
                </a:r>
              </a:p>
              <a:p>
                <a:pPr>
                  <a:buClr>
                    <a:schemeClr val="tx1"/>
                  </a:buClr>
                  <a:buFont typeface="Wingdings" panose="05000000000000000000" pitchFamily="2" charset="2"/>
                  <a:buChar char="v"/>
                </a:pPr>
                <a:r>
                  <a:rPr lang="en-US" dirty="0"/>
                  <a:t> Variance can be much larger!</a:t>
                </a:r>
              </a:p>
              <a:p>
                <a:pPr>
                  <a:buClr>
                    <a:schemeClr val="tx1"/>
                  </a:buClr>
                  <a:buFont typeface="Wingdings" panose="05000000000000000000" pitchFamily="2" charset="2"/>
                  <a:buChar char="v"/>
                </a:pPr>
                <a:r>
                  <a:rPr lang="en-US" dirty="0"/>
                  <a:t> Use heavy-hitter algorithm to explicitly track “heavy” elements</a:t>
                </a:r>
              </a:p>
              <a:p>
                <a:pPr>
                  <a:buClr>
                    <a:schemeClr val="tx1"/>
                  </a:buClr>
                  <a:buFont typeface="Wingdings" panose="05000000000000000000" pitchFamily="2" charset="2"/>
                  <a:buChar char="v"/>
                </a:pPr>
                <a:r>
                  <a:rPr lang="en-US" dirty="0"/>
                  <a:t> Use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sampling algorithm with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oMath>
                </a14:m>
                <a:r>
                  <a:rPr lang="en-US" dirty="0"/>
                  <a:t> buckets to sample “light” elements </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5"/>
                <a:ext cx="10515600" cy="2701987"/>
              </a:xfrm>
              <a:blipFill>
                <a:blip r:embed="rId3"/>
                <a:stretch>
                  <a:fillRect l="-1043" t="-3153"/>
                </a:stretch>
              </a:blipFill>
            </p:spPr>
            <p:txBody>
              <a:bodyPr/>
              <a:lstStyle/>
              <a:p>
                <a:r>
                  <a:rPr lang="en-US">
                    <a:noFill/>
                  </a:rPr>
                  <a:t> </a:t>
                </a:r>
              </a:p>
            </p:txBody>
          </p:sp>
        </mc:Fallback>
      </mc:AlternateContent>
    </p:spTree>
    <p:extLst>
      <p:ext uri="{BB962C8B-B14F-4D97-AF65-F5344CB8AC3E}">
        <p14:creationId xmlns:p14="http://schemas.microsoft.com/office/powerpoint/2010/main" val="36503283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Challenges for Difference Estimators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43851"/>
              </a:xfrm>
            </p:spPr>
            <p:txBody>
              <a:bodyPr>
                <a:normAutofit/>
              </a:bodyPr>
              <a:lstStyle/>
              <a:p>
                <a:pPr>
                  <a:buClr>
                    <a:schemeClr val="tx1"/>
                  </a:buClr>
                  <a:buFont typeface="Wingdings" panose="05000000000000000000" pitchFamily="2" charset="2"/>
                  <a:buChar char="v"/>
                </a:pPr>
                <a:r>
                  <a:rPr lang="en-US" dirty="0"/>
                  <a:t> Use known structural results from chaining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difference estimator</a:t>
                </a:r>
              </a:p>
              <a:p>
                <a:pPr>
                  <a:buClr>
                    <a:schemeClr val="tx1"/>
                  </a:buClr>
                  <a:buFont typeface="Wingdings" panose="05000000000000000000" pitchFamily="2" charset="2"/>
                  <a:buChar char="v"/>
                </a:pPr>
                <a:r>
                  <a:rPr lang="en-US" dirty="0"/>
                  <a:t> Avoids typical Chernoff + union bound argument by considering the expected supremum of a process, “strong tracking”</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Use suffix argument to remove </a:t>
                </a:r>
                <a14:m>
                  <m:oMath xmlns:m="http://schemas.openxmlformats.org/officeDocument/2006/math">
                    <m:func>
                      <m:funcPr>
                        <m:ctrlPr>
                          <a:rPr lang="en-US" i="1" smtClean="0">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oMath>
                </a14:m>
                <a:r>
                  <a:rPr lang="en-US" dirty="0"/>
                  <a:t> factor in framework</a:t>
                </a:r>
              </a:p>
              <a:p>
                <a:pPr>
                  <a:buClr>
                    <a:schemeClr val="tx1"/>
                  </a:buClr>
                  <a:buFont typeface="Wingdings" panose="05000000000000000000" pitchFamily="2" charset="2"/>
                  <a:buChar char="v"/>
                </a:pPr>
                <a:endParaRPr lang="en-US" dirty="0"/>
              </a:p>
              <a:p>
                <a:pPr>
                  <a:buClr>
                    <a:schemeClr val="tx1"/>
                  </a:buClr>
                  <a:buFont typeface="Wingdings" panose="05000000000000000000" pitchFamily="2" charset="2"/>
                  <a:buChar char="v"/>
                </a:pPr>
                <a:r>
                  <a:rPr lang="en-US" dirty="0"/>
                  <a:t> Adaptation to sliding window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43851"/>
              </a:xfrm>
              <a:blipFill>
                <a:blip r:embed="rId3"/>
                <a:stretch>
                  <a:fillRect l="-1043" t="-2054" r="-1043"/>
                </a:stretch>
              </a:blipFill>
            </p:spPr>
            <p:txBody>
              <a:bodyPr/>
              <a:lstStyle/>
              <a:p>
                <a:r>
                  <a:rPr lang="en-US">
                    <a:noFill/>
                  </a:rPr>
                  <a:t> </a:t>
                </a:r>
              </a:p>
            </p:txBody>
          </p:sp>
        </mc:Fallback>
      </mc:AlternateContent>
    </p:spTree>
    <p:extLst>
      <p:ext uri="{BB962C8B-B14F-4D97-AF65-F5344CB8AC3E}">
        <p14:creationId xmlns:p14="http://schemas.microsoft.com/office/powerpoint/2010/main" val="416800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Font typeface="Wingdings" panose="05000000000000000000" pitchFamily="2" charset="2"/>
                  <a:buChar char="v"/>
                </a:pPr>
                <a:r>
                  <a:rPr lang="en-US" dirty="0"/>
                  <a:t> 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Font typeface="Wingdings" panose="05000000000000000000" pitchFamily="2" charset="2"/>
                  <a:buChar char="v"/>
                </a:pPr>
                <a:r>
                  <a:rPr lang="en-US" dirty="0">
                    <a:solidFill>
                      <a:schemeClr val="tx1"/>
                    </a:solidFill>
                  </a:rPr>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Font typeface="Wingdings" panose="05000000000000000000" pitchFamily="2" charset="2"/>
                  <a:buChar char="v"/>
                </a:pPr>
                <a:endParaRPr lang="en-US" dirty="0">
                  <a:solidFill>
                    <a:schemeClr val="tx1"/>
                  </a:solidFill>
                </a:endParaRPr>
              </a:p>
              <a:p>
                <a:pPr lvl="1">
                  <a:buFont typeface="Wingdings" panose="05000000000000000000" pitchFamily="2" charset="2"/>
                  <a:buChar char="v"/>
                </a:pPr>
                <a:endParaRPr lang="en-US" dirty="0"/>
              </a:p>
              <a:p>
                <a:pPr marL="457200" lvl="1" indent="0">
                  <a:buNone/>
                </a:pPr>
                <a:endParaRPr lang="en-US" dirty="0">
                  <a:solidFill>
                    <a:schemeClr val="tx1"/>
                  </a:solidFill>
                </a:endParaRPr>
              </a:p>
              <a:p>
                <a:pPr>
                  <a:buFont typeface="Wingdings" panose="05000000000000000000" pitchFamily="2" charset="2"/>
                  <a:buChar char="v"/>
                </a:pPr>
                <a:r>
                  <a:rPr lang="en-US" dirty="0"/>
                  <a:t> </a:t>
                </a: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𝜖</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Font typeface="Wingdings" panose="05000000000000000000" pitchFamily="2" charset="2"/>
                  <a:buChar char="v"/>
                </a:pPr>
                <a:r>
                  <a:rPr lang="en-US" dirty="0"/>
                  <a:t> </a:t>
                </a: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0</m:t>
                        </m:r>
                      </m:sub>
                    </m:sSub>
                    <m:r>
                      <a:rPr lang="en-US" sz="3200" b="0" i="1" smtClean="0">
                        <a:solidFill>
                          <a:srgbClr val="C00000"/>
                        </a:solidFill>
                        <a:latin typeface="Cambria Math" panose="02040503050406030204" pitchFamily="18" charset="0"/>
                      </a:rPr>
                      <m:t>=</m:t>
                    </m:r>
                  </m:oMath>
                </a14:m>
                <a:r>
                  <a:rPr lang="en-US" sz="3200" i="1" dirty="0">
                    <a:solidFill>
                      <a:srgbClr val="C00000"/>
                    </a:solidFill>
                  </a:rPr>
                  <a:t>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 :</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≠0}|</m:t>
                    </m:r>
                  </m:oMath>
                </a14:m>
                <a:endParaRPr lang="en-US" sz="3200" dirty="0"/>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B5A4308-689F-447B-95BA-00C0FAA54BC5}"/>
              </a:ext>
            </a:extLst>
          </p:cNvPr>
          <p:cNvSpPr/>
          <p:nvPr/>
        </p:nvSpPr>
        <p:spPr>
          <a:xfrm>
            <a:off x="6604986" y="4725140"/>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Difference Estimators</a:t>
            </a:r>
          </a:p>
        </p:txBody>
      </p:sp>
      <p:sp>
        <p:nvSpPr>
          <p:cNvPr id="7" name="Thought Bubble: Cloud 6">
            <a:extLst>
              <a:ext uri="{FF2B5EF4-FFF2-40B4-BE49-F238E27FC236}">
                <a16:creationId xmlns:a16="http://schemas.microsoft.com/office/drawing/2014/main" id="{04D518B8-A054-4D65-A9A0-E73C9390C8F3}"/>
              </a:ext>
            </a:extLst>
          </p:cNvPr>
          <p:cNvSpPr/>
          <p:nvPr/>
        </p:nvSpPr>
        <p:spPr>
          <a:xfrm>
            <a:off x="1785891" y="2705425"/>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Sketch Stitching</a:t>
            </a:r>
          </a:p>
        </p:txBody>
      </p:sp>
      <p:sp>
        <p:nvSpPr>
          <p:cNvPr id="8" name="Thought Bubble: Cloud 7">
            <a:extLst>
              <a:ext uri="{FF2B5EF4-FFF2-40B4-BE49-F238E27FC236}">
                <a16:creationId xmlns:a16="http://schemas.microsoft.com/office/drawing/2014/main" id="{58263603-9614-4494-A94F-2983FF0CDB39}"/>
              </a:ext>
            </a:extLst>
          </p:cNvPr>
          <p:cNvSpPr/>
          <p:nvPr/>
        </p:nvSpPr>
        <p:spPr>
          <a:xfrm>
            <a:off x="6421515" y="2618128"/>
            <a:ext cx="3293616" cy="144714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Granularity Change</a:t>
            </a:r>
          </a:p>
        </p:txBody>
      </p:sp>
      <p:sp>
        <p:nvSpPr>
          <p:cNvPr id="9" name="Thought Bubble: Cloud 8">
            <a:extLst>
              <a:ext uri="{FF2B5EF4-FFF2-40B4-BE49-F238E27FC236}">
                <a16:creationId xmlns:a16="http://schemas.microsoft.com/office/drawing/2014/main" id="{4E87C465-C9AC-4437-9A70-B0462D20F7C5}"/>
              </a:ext>
            </a:extLst>
          </p:cNvPr>
          <p:cNvSpPr/>
          <p:nvPr/>
        </p:nvSpPr>
        <p:spPr>
          <a:xfrm>
            <a:off x="2432482" y="218144"/>
            <a:ext cx="5060272" cy="16416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New Framework for Streaming Algorithms</a:t>
            </a:r>
          </a:p>
        </p:txBody>
      </p:sp>
      <p:cxnSp>
        <p:nvCxnSpPr>
          <p:cNvPr id="13" name="Straight Arrow Connector 12">
            <a:extLst>
              <a:ext uri="{FF2B5EF4-FFF2-40B4-BE49-F238E27FC236}">
                <a16:creationId xmlns:a16="http://schemas.microsoft.com/office/drawing/2014/main" id="{C2D52593-0CC4-465A-A61C-3841A0E582E3}"/>
              </a:ext>
            </a:extLst>
          </p:cNvPr>
          <p:cNvCxnSpPr>
            <a:cxnSpLocks/>
            <a:stCxn id="7" idx="3"/>
          </p:cNvCxnSpPr>
          <p:nvPr/>
        </p:nvCxnSpPr>
        <p:spPr>
          <a:xfrm flipV="1">
            <a:off x="3432699" y="1907092"/>
            <a:ext cx="1139301" cy="881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1B5478-A7BD-47E8-9CFA-3DDF5FBF3E47}"/>
              </a:ext>
            </a:extLst>
          </p:cNvPr>
          <p:cNvCxnSpPr>
            <a:cxnSpLocks/>
            <a:stCxn id="8" idx="3"/>
          </p:cNvCxnSpPr>
          <p:nvPr/>
        </p:nvCxnSpPr>
        <p:spPr>
          <a:xfrm flipH="1" flipV="1">
            <a:off x="6096000" y="1859817"/>
            <a:ext cx="1972323" cy="8410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B70F917-06C0-4DDA-B704-3B5C89CCA87F}"/>
              </a:ext>
            </a:extLst>
          </p:cNvPr>
          <p:cNvCxnSpPr>
            <a:cxnSpLocks/>
            <a:stCxn id="6" idx="3"/>
          </p:cNvCxnSpPr>
          <p:nvPr/>
        </p:nvCxnSpPr>
        <p:spPr>
          <a:xfrm flipH="1" flipV="1">
            <a:off x="7492754" y="4340796"/>
            <a:ext cx="759040" cy="4670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366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3EB045-47AF-4428-8927-25340EB726BC}"/>
              </a:ext>
            </a:extLst>
          </p:cNvPr>
          <p:cNvPicPr>
            <a:picLocks noChangeAspect="1"/>
          </p:cNvPicPr>
          <p:nvPr/>
        </p:nvPicPr>
        <p:blipFill>
          <a:blip r:embed="rId2"/>
          <a:stretch>
            <a:fillRect/>
          </a:stretch>
        </p:blipFill>
        <p:spPr>
          <a:xfrm>
            <a:off x="742950" y="660158"/>
            <a:ext cx="10706100" cy="3267075"/>
          </a:xfrm>
          <a:prstGeom prst="rect">
            <a:avLst/>
          </a:prstGeom>
        </p:spPr>
      </p:pic>
      <p:sp>
        <p:nvSpPr>
          <p:cNvPr id="2" name="Title 1">
            <a:extLst>
              <a:ext uri="{FF2B5EF4-FFF2-40B4-BE49-F238E27FC236}">
                <a16:creationId xmlns:a16="http://schemas.microsoft.com/office/drawing/2014/main" id="{2233F44B-FA02-42C6-AE80-7EF4EE5C8BD8}"/>
              </a:ext>
            </a:extLst>
          </p:cNvPr>
          <p:cNvSpPr>
            <a:spLocks noGrp="1"/>
          </p:cNvSpPr>
          <p:nvPr>
            <p:ph type="title"/>
          </p:nvPr>
        </p:nvSpPr>
        <p:spPr/>
        <p:txBody>
          <a:bodyPr/>
          <a:lstStyle/>
          <a:p>
            <a:r>
              <a:rPr lang="en-US" dirty="0">
                <a:solidFill>
                  <a:srgbClr val="C00000"/>
                </a:solidFill>
              </a:rPr>
              <a:t>Robust vs. Sliding Window</a:t>
            </a:r>
            <a:endParaRPr lang="en-US" dirty="0"/>
          </a:p>
        </p:txBody>
      </p:sp>
      <p:pic>
        <p:nvPicPr>
          <p:cNvPr id="9" name="Picture 8">
            <a:extLst>
              <a:ext uri="{FF2B5EF4-FFF2-40B4-BE49-F238E27FC236}">
                <a16:creationId xmlns:a16="http://schemas.microsoft.com/office/drawing/2014/main" id="{1D3E7F77-4836-48B6-9869-6D52ED045687}"/>
              </a:ext>
            </a:extLst>
          </p:cNvPr>
          <p:cNvPicPr>
            <a:picLocks noChangeAspect="1"/>
          </p:cNvPicPr>
          <p:nvPr/>
        </p:nvPicPr>
        <p:blipFill>
          <a:blip r:embed="rId3"/>
          <a:stretch>
            <a:fillRect/>
          </a:stretch>
        </p:blipFill>
        <p:spPr>
          <a:xfrm>
            <a:off x="1475961" y="3927233"/>
            <a:ext cx="9677400" cy="2609850"/>
          </a:xfrm>
          <a:prstGeom prst="rect">
            <a:avLst/>
          </a:prstGeom>
        </p:spPr>
      </p:pic>
    </p:spTree>
    <p:extLst>
      <p:ext uri="{BB962C8B-B14F-4D97-AF65-F5344CB8AC3E}">
        <p14:creationId xmlns:p14="http://schemas.microsoft.com/office/powerpoint/2010/main" val="3623195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91E7EE-1AA9-49CB-81B0-50E6EE28287D}"/>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marL="914400" lvl="1" indent="-457200">
                  <a:buFont typeface="+mj-lt"/>
                  <a:buAutoNum type="arabicPeriod"/>
                </a:pPr>
                <a:r>
                  <a:rPr lang="en-US" dirty="0"/>
                  <a:t>Suppose we have a streaming algorithm for this function</a:t>
                </a:r>
              </a:p>
              <a:p>
                <a:pPr marL="914400" lvl="1" indent="-457200">
                  <a:buFont typeface="+mj-lt"/>
                  <a:buAutoNum type="arabicPeriod"/>
                </a:pPr>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r>
                  <a:rPr lang="en-US" dirty="0"/>
                  <a:t> 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201140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pPr>
              <a:buFont typeface="Wingdings" panose="05000000000000000000" pitchFamily="2" charset="2"/>
              <a:buChar char="v"/>
            </a:pPr>
            <a:r>
              <a:rPr lang="en-US" dirty="0"/>
              <a:t> Suppose we are trying to approximate some given function</a:t>
            </a:r>
          </a:p>
          <a:p>
            <a:pPr>
              <a:buFont typeface="Wingdings" panose="05000000000000000000" pitchFamily="2" charset="2"/>
              <a:buChar char="v"/>
            </a:pPr>
            <a:r>
              <a:rPr lang="en-US" dirty="0"/>
              <a:t> Smooth histogram framework </a:t>
            </a:r>
            <a:r>
              <a:rPr lang="en-US" dirty="0">
                <a:solidFill>
                  <a:srgbClr val="00B0F0"/>
                </a:solidFill>
              </a:rPr>
              <a:t>[BO07] </a:t>
            </a:r>
            <a:r>
              <a:rPr lang="en-US" dirty="0"/>
              <a:t>gives a sliding window algorithm for this function </a:t>
            </a:r>
          </a:p>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Tree>
    <p:extLst>
      <p:ext uri="{BB962C8B-B14F-4D97-AF65-F5344CB8AC3E}">
        <p14:creationId xmlns:p14="http://schemas.microsoft.com/office/powerpoint/2010/main" val="11695400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4CF2AFC1-F1D5-433A-A30F-70594FCBBED1}"/>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B138EB92-64B4-43C8-BD4C-30A069D51EC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AFEAA89-B34E-4C9F-B086-23E647E0593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3BCBBA84-C8E9-4F61-A4AB-B536566C673D}"/>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96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940B109E-50F1-4B68-BD71-4EB669514D7F}"/>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04AB309-83EF-408D-9B80-05A0F2D8C52C}"/>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490D3CAB-699C-47FF-8698-8F747E1AA61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9" name="Rectangle 8">
            <a:extLst>
              <a:ext uri="{FF2B5EF4-FFF2-40B4-BE49-F238E27FC236}">
                <a16:creationId xmlns:a16="http://schemas.microsoft.com/office/drawing/2014/main" id="{268F4FC5-43BD-4775-85D2-98DF675DD0D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6354A90-5095-42F5-B928-79F645C98574}"/>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5F5D0E1-733F-4164-9152-70E96C94B4F7}"/>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16705119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9D2604A-92CA-475F-8A6C-99393CE312E5}"/>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5B53DE3-9099-4F16-BC2E-F6C4CAAB8C5B}"/>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4042200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2836034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BB020D4C-B6EC-42ED-9E10-7375430394C4}"/>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FAF76478-21D5-4864-A630-38DE26A6F060}"/>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29CA9C16-C612-4AB0-9286-0D302D24C6C7}"/>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0" name="Rectangle 9">
            <a:extLst>
              <a:ext uri="{FF2B5EF4-FFF2-40B4-BE49-F238E27FC236}">
                <a16:creationId xmlns:a16="http://schemas.microsoft.com/office/drawing/2014/main" id="{EFFA7164-5095-4774-B817-77BD93DF9FB8}"/>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1" name="Rectangle 10">
            <a:extLst>
              <a:ext uri="{FF2B5EF4-FFF2-40B4-BE49-F238E27FC236}">
                <a16:creationId xmlns:a16="http://schemas.microsoft.com/office/drawing/2014/main" id="{44A440AD-27A3-487B-872B-392E895BEE39}"/>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524E6F-1C1F-4BB8-AFBC-E05F529F572E}"/>
              </a:ext>
            </a:extLst>
          </p:cNvPr>
          <p:cNvSpPr/>
          <p:nvPr/>
        </p:nvSpPr>
        <p:spPr>
          <a:xfrm>
            <a:off x="831935" y="5148001"/>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18763350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16DD9148-061E-4323-B68E-D40D7100BEA4}"/>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3" name="Rectangle 12">
            <a:extLst>
              <a:ext uri="{FF2B5EF4-FFF2-40B4-BE49-F238E27FC236}">
                <a16:creationId xmlns:a16="http://schemas.microsoft.com/office/drawing/2014/main" id="{577971B2-8648-4DB4-985F-EE49EFC1D8F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6211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𝜖</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rgbClr val="00B0F0"/>
                    </a:solidFill>
                  </a:rPr>
                  <a:t>[KaneNelsonWoodruff10], [Blasiok20]</a:t>
                </a:r>
                <a:r>
                  <a:rPr lang="en-US" dirty="0"/>
                  <a:t> </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rgbClr val="00B0F0"/>
                    </a:solidFill>
                  </a:rPr>
                  <a:t>[BlasiokDingNelson17]</a:t>
                </a:r>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rgbClr val="00B0F0"/>
                    </a:solidFill>
                  </a:rPr>
                  <a:t>[Ganguly11, GangulyWoodruff18]</a:t>
                </a:r>
                <a:endParaRPr lang="en-US" dirty="0"/>
              </a:p>
              <a:p>
                <a:pPr marL="457200" indent="-457200">
                  <a:buFont typeface="Wingdings" panose="05000000000000000000" pitchFamily="2" charset="2"/>
                  <a:buChar char="v"/>
                </a:pPr>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𝜖</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rgbClr val="00B0F0"/>
                    </a:solidFill>
                  </a:rPr>
                  <a:t>[BravermanChestnutIvkinNelsonWangWoodruff17]</a:t>
                </a:r>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r="-870"/>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68C457BB-C6EB-48EC-9403-DD62B78C6080}"/>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AF2AB45A-200E-4E8A-A05F-E9BF8137BF6E}"/>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733DC3A7-4C62-4797-8FA8-E0400B92615C}"/>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02736C5B-CDD9-4454-AC36-4CF4A59E504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2746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BF14F63A-F622-4711-812B-54EA80E42033}"/>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383C25DA-C8E5-4E44-9104-CB8CFD701929}"/>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D13A3B92-6A7E-4F95-861E-3C6B7D1B7B4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5" name="Rectangle 14">
            <a:extLst>
              <a:ext uri="{FF2B5EF4-FFF2-40B4-BE49-F238E27FC236}">
                <a16:creationId xmlns:a16="http://schemas.microsoft.com/office/drawing/2014/main" id="{F4760C52-638E-43BA-BDE7-9E17F49CD69B}"/>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621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E87E9B34-DF08-48DD-AED5-841FBC28D662}"/>
              </a:ext>
            </a:extLst>
          </p:cNvPr>
          <p:cNvSpPr/>
          <p:nvPr/>
        </p:nvSpPr>
        <p:spPr>
          <a:xfrm>
            <a:off x="6247106" y="4205719"/>
            <a:ext cx="5631302" cy="954107"/>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p:txBody>
      </p:sp>
      <p:sp>
        <p:nvSpPr>
          <p:cNvPr id="18" name="Rectangle 17">
            <a:extLst>
              <a:ext uri="{FF2B5EF4-FFF2-40B4-BE49-F238E27FC236}">
                <a16:creationId xmlns:a16="http://schemas.microsoft.com/office/drawing/2014/main" id="{B6E6712D-AFBF-4C9B-B534-C2F484A86C18}"/>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16300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5"/>
            <a:ext cx="10515600" cy="2614490"/>
          </a:xfrm>
        </p:spPr>
        <p:txBody>
          <a:bodyPr>
            <a:normAutofit/>
          </a:bodyPr>
          <a:lstStyle/>
          <a:p>
            <a:pPr>
              <a:buFont typeface="Wingdings" panose="05000000000000000000" pitchFamily="2" charset="2"/>
              <a:buChar char="v"/>
            </a:pPr>
            <a:r>
              <a:rPr lang="en-US" dirty="0"/>
              <a:t> Start a new instance of the streaming algorithm (along with existing instances) each time a new element arrives</a:t>
            </a:r>
          </a:p>
          <a:p>
            <a:pPr>
              <a:buFont typeface="Wingdings" panose="05000000000000000000" pitchFamily="2" charset="2"/>
              <a:buChar char="v"/>
            </a:pPr>
            <a:r>
              <a:rPr lang="en-US" dirty="0"/>
              <a:t> Each time there are three instances that report “close” values, delete the middle one</a:t>
            </a:r>
          </a:p>
          <a:p>
            <a:pPr>
              <a:buFont typeface="Wingdings" panose="05000000000000000000" pitchFamily="2" charset="2"/>
              <a:buChar char="v"/>
            </a:pPr>
            <a:r>
              <a:rPr lang="en-US" dirty="0"/>
              <a:t> Use different checkpoints to “sandwich” the sliding window</a:t>
            </a:r>
          </a:p>
        </p:txBody>
      </p:sp>
      <p:sp>
        <p:nvSpPr>
          <p:cNvPr id="4" name="TextBox 3">
            <a:extLst>
              <a:ext uri="{FF2B5EF4-FFF2-40B4-BE49-F238E27FC236}">
                <a16:creationId xmlns:a16="http://schemas.microsoft.com/office/drawing/2014/main" id="{1AD9E342-B51D-446C-BA35-E2B8E328F2D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00F95EB5-29DC-4265-9A5F-A8C8D44D9898}"/>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9D9F08C-1D25-4895-91F7-0A122BE51082}"/>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22E236E8-7EE0-4294-BFBE-84FD3EAF64B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4A269F0E-5747-4B03-AF27-E29E019A4090}"/>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532E0139-FB45-42FD-8785-0B729FC56655}"/>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98D377CB-603F-46EB-B186-1CA1DC1B534E}"/>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6F5C2B70-E195-4D86-89D6-21E14BD22D0C}"/>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2E439709-F5AA-432B-A456-07A3D45C704F}"/>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D0D2C36-C49C-463B-9CAF-321380986F70}"/>
              </a:ext>
            </a:extLst>
          </p:cNvPr>
          <p:cNvSpPr/>
          <p:nvPr/>
        </p:nvSpPr>
        <p:spPr>
          <a:xfrm>
            <a:off x="6247106" y="4205719"/>
            <a:ext cx="5631302" cy="2246769"/>
          </a:xfrm>
          <a:prstGeom prst="rect">
            <a:avLst/>
          </a:prstGeom>
        </p:spPr>
        <p:txBody>
          <a:bodyPr wrap="square">
            <a:spAutoFit/>
          </a:bodyPr>
          <a:lstStyle/>
          <a:p>
            <a:pPr>
              <a:buFont typeface="Wingdings" panose="05000000000000000000" pitchFamily="2" charset="2"/>
              <a:buChar char="v"/>
            </a:pPr>
            <a:r>
              <a:rPr lang="en-US" sz="2800" dirty="0"/>
              <a:t>  Example: Number of ones in sliding window (2-approximation)</a:t>
            </a:r>
          </a:p>
          <a:p>
            <a:pPr marL="514350" indent="-514350">
              <a:buFont typeface="Wingdings" panose="05000000000000000000" pitchFamily="2" charset="2"/>
              <a:buChar char="v"/>
            </a:pPr>
            <a:r>
              <a:rPr lang="en-US" sz="2800" dirty="0"/>
              <a:t>Number of ones in sliding window is at least 4 and at most 7</a:t>
            </a:r>
          </a:p>
          <a:p>
            <a:pPr marL="514350" indent="-514350">
              <a:buFont typeface="Wingdings" panose="05000000000000000000" pitchFamily="2" charset="2"/>
              <a:buChar char="v"/>
            </a:pPr>
            <a:r>
              <a:rPr lang="en-US" sz="2800" dirty="0"/>
              <a:t>4 is a good approximation</a:t>
            </a:r>
          </a:p>
        </p:txBody>
      </p:sp>
      <p:sp>
        <p:nvSpPr>
          <p:cNvPr id="20" name="Rectangle 19">
            <a:extLst>
              <a:ext uri="{FF2B5EF4-FFF2-40B4-BE49-F238E27FC236}">
                <a16:creationId xmlns:a16="http://schemas.microsoft.com/office/drawing/2014/main" id="{6CEF346B-1AC7-4F13-8144-8F5A72C433B1}"/>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6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r>
              <a:rPr lang="en-US" sz="4000" dirty="0"/>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Font typeface="Wingdings" panose="05000000000000000000" pitchFamily="2" charset="2"/>
                  <a:buChar char="v"/>
                </a:pPr>
                <a:r>
                  <a:rPr lang="en-US" dirty="0"/>
                  <a:t> </a:t>
                </a: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Font typeface="Wingdings" panose="05000000000000000000" pitchFamily="2" charset="2"/>
                  <a:buChar char="v"/>
                </a:pPr>
                <a:r>
                  <a:rPr lang="en-US" dirty="0"/>
                  <a:t> </a:t>
                </a:r>
                <a:r>
                  <a:rPr lang="en-US" dirty="0">
                    <a:solidFill>
                      <a:srgbClr val="00B050"/>
                    </a:solidFill>
                  </a:rPr>
                  <a:t>Output</a:t>
                </a:r>
                <a:r>
                  <a:rPr lang="en-US" dirty="0"/>
                  <a:t>: Evaluation (or approximation) of a given function</a:t>
                </a:r>
              </a:p>
              <a:p>
                <a:pPr>
                  <a:buFont typeface="Wingdings" panose="05000000000000000000" pitchFamily="2" charset="2"/>
                  <a:buChar char="v"/>
                </a:pPr>
                <a:r>
                  <a:rPr lang="en-US" dirty="0"/>
                  <a:t> </a:t>
                </a: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r>
              <a:rPr lang="en-US" sz="4000" dirty="0"/>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r>
              <a:rPr lang="en-US" sz="4000" dirty="0">
                <a:solidFill>
                  <a:srgbClr val="00B050"/>
                </a:solidFill>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5160</Words>
  <Application>Microsoft Office PowerPoint</Application>
  <PresentationFormat>Widescreen</PresentationFormat>
  <Paragraphs>646</Paragraphs>
  <Slides>73</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Calibri Light</vt:lpstr>
      <vt:lpstr>Cambria Math</vt:lpstr>
      <vt:lpstr>Wingdings</vt:lpstr>
      <vt:lpstr>Office Theme</vt:lpstr>
      <vt:lpstr>Tight Bounds for Adversarially Robust Streams and Sliding Windows via Difference Estimators</vt:lpstr>
      <vt:lpstr>Model #1: Streaming Model</vt:lpstr>
      <vt:lpstr>Heavy-Hitters</vt:lpstr>
      <vt:lpstr>Heavy-Hitters</vt:lpstr>
      <vt:lpstr>Frequency Moments</vt:lpstr>
      <vt:lpstr>Distinct Elements</vt:lpstr>
      <vt:lpstr>(1+ϵ)-Approximation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(1+ϵ)-Robust Algorithms [Ben-EliezerJayaramWoodruffYogev20]</vt:lpstr>
      <vt:lpstr>“What’s an epsilon between friends?</vt:lpstr>
      <vt:lpstr>(1+ϵ)-Robust Algorithms [HassidimKaplanMansourMatiasStemmer20]</vt:lpstr>
      <vt:lpstr>Our Results: (1+ϵ)-Robust Algorithms </vt:lpstr>
      <vt:lpstr>Summary: (1+ϵ)-Robust Algorithms </vt:lpstr>
      <vt:lpstr>Model #3: Sliding Window Model</vt:lpstr>
      <vt:lpstr>Model #3: Sliding Window Model</vt:lpstr>
      <vt:lpstr>Model #3: Sliding Window Model</vt:lpstr>
      <vt:lpstr>Model #3: Sliding Window Model</vt:lpstr>
      <vt:lpstr>(1+ϵ)-Approximation Sliding Window Algorithms</vt:lpstr>
      <vt:lpstr>(1+ϵ)-Approximation Sliding Window Algorithms</vt:lpstr>
      <vt:lpstr>Our Results: (1+ϵ)-Approximation Sliding Window Algorithms</vt:lpstr>
      <vt:lpstr>AMS F_2  Algorithm</vt:lpstr>
      <vt:lpstr>“Attack” on AMS</vt:lpstr>
      <vt:lpstr>Reconstruction Attack on Linear Sketches</vt:lpstr>
      <vt:lpstr>Insertion-Only Streams</vt:lpstr>
      <vt:lpstr>Robust Algorithms</vt:lpstr>
      <vt:lpstr>Robust Algorithms</vt:lpstr>
      <vt:lpstr>Robust Algorithms</vt:lpstr>
      <vt:lpstr>Robust Algorithms</vt:lpstr>
      <vt:lpstr>Robust Algorithms</vt:lpstr>
      <vt:lpstr>Robust Algorithms</vt:lpstr>
      <vt:lpstr>Robust Algorithms</vt:lpstr>
      <vt:lpstr>Robust Algorithms</vt:lpstr>
      <vt:lpstr>Robust Algorithms</vt:lpstr>
      <vt:lpstr>Summary</vt:lpstr>
      <vt:lpstr>Intuition</vt:lpstr>
      <vt:lpstr>Sketch Stitching</vt:lpstr>
      <vt:lpstr>Sketch Stitching</vt:lpstr>
      <vt:lpstr>Sketch Stitching</vt:lpstr>
      <vt:lpstr>Sketch Stitching</vt:lpstr>
      <vt:lpstr>Granularity Change</vt:lpstr>
      <vt:lpstr>Granularity Change</vt:lpstr>
      <vt:lpstr>Granularity Change</vt:lpstr>
      <vt:lpstr>Framework</vt:lpstr>
      <vt:lpstr>Difference Estimator </vt:lpstr>
      <vt:lpstr>Difference Estimator </vt:lpstr>
      <vt:lpstr>Our Results: Difference Estimators</vt:lpstr>
      <vt:lpstr>Future Directions</vt:lpstr>
      <vt:lpstr>F_2 Difference Estimator</vt:lpstr>
      <vt:lpstr>F_2 Difference Estimator</vt:lpstr>
      <vt:lpstr>Challenges for Difference Estimators</vt:lpstr>
      <vt:lpstr>Challenges for Difference Estimators</vt:lpstr>
      <vt:lpstr>Challenges for Difference Estimators</vt:lpstr>
      <vt:lpstr>Challenges for Difference Estimators</vt:lpstr>
      <vt:lpstr>Challenges for Difference Estimators</vt:lpstr>
      <vt:lpstr>PowerPoint Presentation</vt:lpstr>
      <vt:lpstr>Robust vs. Sliding Window</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Tight Bounds for Adversarially Robust Streams and Sliding Windows via Difference Estimators</dc:title>
  <dc:creator>Samson Zhou</dc:creator>
  <cp:lastModifiedBy>Samson Zhou</cp:lastModifiedBy>
  <cp:revision>1</cp:revision>
  <dcterms:created xsi:type="dcterms:W3CDTF">2023-11-06T05:55:30Z</dcterms:created>
  <dcterms:modified xsi:type="dcterms:W3CDTF">2023-11-06T06:14:34Z</dcterms:modified>
</cp:coreProperties>
</file>