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788" r:id="rId2"/>
    <p:sldId id="1291" r:id="rId3"/>
    <p:sldId id="1289" r:id="rId4"/>
    <p:sldId id="1258" r:id="rId5"/>
    <p:sldId id="1264" r:id="rId6"/>
    <p:sldId id="1274" r:id="rId7"/>
    <p:sldId id="1266" r:id="rId8"/>
    <p:sldId id="1305" r:id="rId9"/>
    <p:sldId id="1278" r:id="rId10"/>
    <p:sldId id="1280" r:id="rId11"/>
    <p:sldId id="1311" r:id="rId12"/>
    <p:sldId id="1282" r:id="rId13"/>
    <p:sldId id="1286" r:id="rId14"/>
    <p:sldId id="1281" r:id="rId15"/>
    <p:sldId id="1312" r:id="rId16"/>
    <p:sldId id="1313" r:id="rId17"/>
    <p:sldId id="1307" r:id="rId18"/>
    <p:sldId id="1308" r:id="rId19"/>
    <p:sldId id="1309" r:id="rId20"/>
    <p:sldId id="1310" r:id="rId21"/>
    <p:sldId id="1279" r:id="rId22"/>
    <p:sldId id="1315" r:id="rId23"/>
    <p:sldId id="1317" r:id="rId24"/>
    <p:sldId id="1316" r:id="rId25"/>
    <p:sldId id="1318" r:id="rId26"/>
    <p:sldId id="131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C6927-1282-4E55-8BC5-034230537889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05D3CB-062F-4412-BE42-995CE434A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776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825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2135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116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87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248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05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8735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650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083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971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921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265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1423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6417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441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4141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771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690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8E0-9059-7C0B-199D-30EAFCFB6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67640-5B04-62C9-7216-CFA783864F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C99F9-0F93-8D2C-AB6C-88AF2AB82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4391BD-EC0E-C30D-80A5-ECBA485F4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94C7C-6CE7-99E2-B6F8-F99BD82D9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24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8258F-3B2E-C2B5-3321-D18FAE7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EC57B3-7383-205A-EF51-C80491D39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D9C90-0B2D-0607-A8C3-5A22023C0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2D368-74C7-1C0D-A01B-1708A229C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034-12EB-9790-D45C-B769577B5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731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2C236B-F4CE-EA20-E4AD-038207C459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BCE9E-D360-C323-E412-A1AB9CCC92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17CE1-D182-A165-B9D0-8B7E55D0A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6F9FDA-18F7-EEE6-ED03-DC70BDC82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0CD61-4383-26E2-FE1B-FA2C7EBFA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50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6679D-39A9-AC57-8554-8AD1CBA7E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93744-9B54-1967-8F9D-AD4FFD3AA3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22C11-CB85-A762-86C6-0EFC165E6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A42BA-B51D-9831-C399-9D6A81FEA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969827-5EC3-40E5-8143-D5D2B078C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386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49BE-3634-DF5E-7CE1-9023CC226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D7B800-8895-ED40-BE25-4B187063D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088DF-A98F-03E9-FEC5-5DA441315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C0389-6B68-C0E9-3665-1F6535E01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3E644-F6D5-BF8F-5386-908F9A4C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800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05F3F-102B-1A59-08DF-254B40A85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B6030-CD27-8712-6447-9E2C38DEDE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7735C-625E-F86C-F976-DB3B166ACE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6F349-1CCA-7C86-A404-FB512254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4585E-5D1C-9680-171B-941813D2C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8B630-0958-5C95-A878-8AA5CB2A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092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0295-8D89-08C3-6FDC-2FFE27F9B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138EF-F4DA-1BBE-94A9-0C96EC920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D1F9-47DF-5282-FD5A-D7B77CAA35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27B7F-C804-8369-8597-302D96F5B6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69E481-09B0-14FA-07C8-BC436EFD0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94CE52-F756-DF1A-4697-043F25351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F250A-BC1D-564E-A8AE-F1E2727CC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AD2678-4C7A-40FF-A296-69225FBE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27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8FFE-3DE5-988F-A211-6EB93FC9D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CCC3DA-5080-E3B5-2BB8-6D99DBC65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24CF0D-869D-1F2D-D7DA-41A2F0F1A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1E001C-A0F9-1AA7-989F-58B7AF1DF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12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1835E1-2EF1-DAE9-2458-4EC9321BC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BC3E4E-FBCC-8220-50FE-6FAA756C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0F716-797A-0A30-0F6D-A4F43D9A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0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0157A-A2C4-7C36-7085-87844C190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45658-0BB9-F309-3C45-5C90B671D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7148D5-5E46-B19C-D606-E4FB0B219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5A4D6-34AD-3C37-51A3-B510DFB01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1FE4D6-BA9D-A800-1DCD-D1B767AE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BCF5DA-29A6-819D-DEB1-8AEED8A7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852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B71D-98EA-89BD-098E-6A4C15B6A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56BEDA-B50C-61A4-8A4B-D7FD55D39D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AD095-7314-5D7D-F2A3-3F98F4CFE6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79EDF-E444-6827-8C46-9369369CB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083C09-6EBA-FC8E-D9AC-3D4672C6E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2691E-7D28-8EA2-7DA4-E528610B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68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32FCB1-24B6-57E9-9120-4A3CCA10C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97B30-C3B7-711E-3E34-7F0573692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54EF-6CC3-4388-42F1-74F9C9265A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D225AB-BC95-4FD4-9F54-7F646EA6F8D8}" type="datetimeFigureOut">
              <a:rPr lang="en-US" smtClean="0"/>
              <a:t>4/17/2024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5A2C-A960-6E33-B8D2-97E1961E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0B709-3A2B-68BC-061F-16C59C6B28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2E082-07A1-41B6-984F-AA3134ECA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431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20.pn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g"/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2.png"/><Relationship Id="rId4" Type="http://schemas.openxmlformats.org/officeDocument/2006/relationships/image" Target="../media/image1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Laplace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algorithm for the private counting problem by the Laplace mechanism?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the error for the private counting problem by the Laplace mechanism?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1393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do we answer non-numeric queries, e.g., selection?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What is the most common eye color in the room?</a:t>
            </a:r>
          </a:p>
        </p:txBody>
      </p:sp>
    </p:spTree>
    <p:extLst>
      <p:ext uri="{BB962C8B-B14F-4D97-AF65-F5344CB8AC3E}">
        <p14:creationId xmlns:p14="http://schemas.microsoft.com/office/powerpoint/2010/main" val="3051485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905233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if we want to output the “best” answer, but noise can significantly destroy the answer?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we have a large number of apples, and A, B, C each bid $1.00 and D bids $4.01. What is the optimal price? 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At $4.01 the revenue, the revenue is $4.01, at $4.00 and at $1.00 the revenue is $4.00, but at $3.02 the revenue is zero!</a:t>
            </a:r>
          </a:p>
        </p:txBody>
      </p:sp>
    </p:spTree>
    <p:extLst>
      <p:ext uri="{BB962C8B-B14F-4D97-AF65-F5344CB8AC3E}">
        <p14:creationId xmlns:p14="http://schemas.microsoft.com/office/powerpoint/2010/main" val="3798815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a score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sz="3200" i="1" dirty="0"/>
                  <a:t> </a:t>
                </a:r>
                <a:r>
                  <a:rPr lang="en-US" sz="3200" dirty="0"/>
                  <a:t>and global sensitivity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Sample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probability proportional to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236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do we answer non-numeric queries, e.g., selection?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What is the most common eye color in the room?</a:t>
            </a:r>
          </a:p>
        </p:txBody>
      </p:sp>
    </p:spTree>
    <p:extLst>
      <p:ext uri="{BB962C8B-B14F-4D97-AF65-F5344CB8AC3E}">
        <p14:creationId xmlns:p14="http://schemas.microsoft.com/office/powerpoint/2010/main" val="11583162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Beyond Laplace Mechanism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Example</a:t>
            </a:r>
            <a:r>
              <a:rPr lang="en-US" sz="3200" dirty="0"/>
              <a:t>: Suppose a study is conducted that finds the current location of individuals, in the two-dimensional plane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Who is the closest individual to a query location?</a:t>
            </a:r>
          </a:p>
        </p:txBody>
      </p:sp>
    </p:spTree>
    <p:extLst>
      <p:ext uri="{BB962C8B-B14F-4D97-AF65-F5344CB8AC3E}">
        <p14:creationId xmlns:p14="http://schemas.microsoft.com/office/powerpoint/2010/main" val="19651215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let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be the output of the exponential mechanism for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836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318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0579" y="4241555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32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6" y="2908720"/>
                <a:ext cx="11434424" cy="12093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1885" y="4252961"/>
                <a:ext cx="7859415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215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3-4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Want to show that for any fixed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/>
              <p:nvPr/>
            </p:nvSpPr>
            <p:spPr>
              <a:xfrm>
                <a:off x="714278" y="2909629"/>
                <a:ext cx="4371423" cy="11331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3DFA2B-F30F-BE92-BEA4-C706B10F7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278" y="2909629"/>
                <a:ext cx="4371423" cy="11331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/>
              <p:nvPr/>
            </p:nvSpPr>
            <p:spPr>
              <a:xfrm>
                <a:off x="2811051" y="4264441"/>
                <a:ext cx="8608591" cy="1318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num>
                                <m:den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  <m:d>
                                        <m:d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𝑓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1AD275-05D3-F5EC-6847-DA8190BF6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051" y="4264441"/>
                <a:ext cx="8608591" cy="131850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/>
              <p:nvPr/>
            </p:nvSpPr>
            <p:spPr>
              <a:xfrm>
                <a:off x="1586400" y="5717879"/>
                <a:ext cx="437142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F03F76-01AF-FB72-68C5-2348C1A8F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400" y="5717879"/>
                <a:ext cx="43714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45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Theorem</a:t>
                </a:r>
                <a:r>
                  <a:rPr lang="en-US" sz="3200" dirty="0"/>
                  <a:t>: Exponential mechanism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sz="3200" dirty="0"/>
                  <a:t>-differentially private (pure DP)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Note we can still apply exponential mechanism when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the set of the real numbers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does it compare to the Laplace mechanism?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97173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query with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sz="3200" dirty="0"/>
                  <a:t> for a Laplace distribution with scale parameter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275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4841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query with 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 “answer” for dataset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3200" dirty="0"/>
                  <a:t> and the “answer” for dataset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Choose score function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525" r="-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795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Mechanisms: Exponential vs. Laplace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Laplace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den>
                    </m:f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Exponential mechanism</a:t>
                </a:r>
                <a:r>
                  <a:rPr lang="en-US" sz="3200" dirty="0"/>
                  <a:t>: Output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dirty="0"/>
                  <a:t>with probability proportional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Recovers the Laplace mechanism!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342094"/>
              </a:xfrm>
              <a:blipFill>
                <a:blip r:embed="rId3"/>
                <a:stretch>
                  <a:fillRect l="-1369" t="-2805" r="-2143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695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Exponential Mechanism Drawbacks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34209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Sampling process may be inefficient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Error can be large</a:t>
            </a:r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81656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Differential Privacy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pair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datasets,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Generate a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Generate another random integer: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Randomized Response, </a:t>
            </a:r>
            <a:r>
              <a:rPr lang="en-US" dirty="0" err="1">
                <a:solidFill>
                  <a:srgbClr val="C00000"/>
                </a:solidFill>
              </a:rPr>
              <a:t>Revisisted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Answer is correct in expectation, but what is its variance?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answer is incorrect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variance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Chebyshev, we have additive error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with probability 0.99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anti-concentration, error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 b="-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5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Laplace Mechanism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dirty="0"/>
                  <a:t>: Algorithm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3200" dirty="0"/>
                  <a:t> and releases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Laplacian distribution</a:t>
                </a:r>
                <a:r>
                  <a:rPr lang="en-US" sz="3200" dirty="0"/>
                  <a:t>: Probability density function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Lap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sz="3200" dirty="0"/>
                  <a:t> is 	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6790765" cy="4342094"/>
              </a:xfrm>
              <a:blipFill>
                <a:blip r:embed="rId3"/>
                <a:stretch>
                  <a:fillRect l="-2066" t="-2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C55C3D6-EDCC-71F0-6EBD-C424A21343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817" y="2253596"/>
            <a:ext cx="46482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21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1251</Words>
  <Application>Microsoft Office PowerPoint</Application>
  <PresentationFormat>Widescreen</PresentationFormat>
  <Paragraphs>180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Last Time: Differential Privacy</vt:lpstr>
      <vt:lpstr>Last Time: Differential Privacy</vt:lpstr>
      <vt:lpstr>Last Time: Differential Privacy</vt:lpstr>
      <vt:lpstr>Last Time: Local Differential Privacy (LDP)</vt:lpstr>
      <vt:lpstr>Last Time: Randomized Response, Revisisted</vt:lpstr>
      <vt:lpstr>Last Time: Randomized Response, Revisisted</vt:lpstr>
      <vt:lpstr>Last Time: Laplace Mechanism</vt:lpstr>
      <vt:lpstr>Laplace Mechanism</vt:lpstr>
      <vt:lpstr>Beyond Laplace Mechanism</vt:lpstr>
      <vt:lpstr>Beyond Laplace Mechanism</vt:lpstr>
      <vt:lpstr>Beyond Laplace Mechanism</vt:lpstr>
      <vt:lpstr>Exponential Mechanism</vt:lpstr>
      <vt:lpstr>Beyond Laplace Mechanism</vt:lpstr>
      <vt:lpstr>Beyond Laplace Mechanism</vt:lpstr>
      <vt:lpstr>Exponential Mechanism</vt:lpstr>
      <vt:lpstr>Exponential Mechanism</vt:lpstr>
      <vt:lpstr>Exponential Mechanism</vt:lpstr>
      <vt:lpstr>Exponential Mechanism</vt:lpstr>
      <vt:lpstr>Exponential Mechanism</vt:lpstr>
      <vt:lpstr>Mechanisms: Exponential vs. Laplace</vt:lpstr>
      <vt:lpstr>Mechanisms: Exponential vs. Laplace</vt:lpstr>
      <vt:lpstr>Mechanisms: Exponential vs. Laplace</vt:lpstr>
      <vt:lpstr>Mechanisms: Exponential vs. Laplace</vt:lpstr>
      <vt:lpstr>Exponential Mechanism Drawbacks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5</cp:revision>
  <dcterms:created xsi:type="dcterms:W3CDTF">2024-04-12T14:41:30Z</dcterms:created>
  <dcterms:modified xsi:type="dcterms:W3CDTF">2024-04-17T05:53:00Z</dcterms:modified>
</cp:coreProperties>
</file>