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88" r:id="rId2"/>
    <p:sldId id="259" r:id="rId3"/>
    <p:sldId id="802" r:id="rId4"/>
    <p:sldId id="815" r:id="rId5"/>
    <p:sldId id="260" r:id="rId6"/>
    <p:sldId id="813" r:id="rId7"/>
    <p:sldId id="862" r:id="rId8"/>
    <p:sldId id="261" r:id="rId9"/>
    <p:sldId id="814" r:id="rId10"/>
    <p:sldId id="761" r:id="rId11"/>
    <p:sldId id="762" r:id="rId12"/>
    <p:sldId id="809" r:id="rId13"/>
    <p:sldId id="810" r:id="rId14"/>
    <p:sldId id="804" r:id="rId15"/>
    <p:sldId id="812" r:id="rId16"/>
    <p:sldId id="811" r:id="rId17"/>
    <p:sldId id="763" r:id="rId18"/>
    <p:sldId id="819" r:id="rId19"/>
    <p:sldId id="817" r:id="rId20"/>
    <p:sldId id="820" r:id="rId21"/>
    <p:sldId id="821" r:id="rId22"/>
    <p:sldId id="823" r:id="rId23"/>
    <p:sldId id="824" r:id="rId24"/>
    <p:sldId id="825" r:id="rId25"/>
    <p:sldId id="826" r:id="rId26"/>
    <p:sldId id="827" r:id="rId27"/>
    <p:sldId id="828" r:id="rId28"/>
    <p:sldId id="829" r:id="rId29"/>
    <p:sldId id="830" r:id="rId30"/>
    <p:sldId id="831" r:id="rId31"/>
    <p:sldId id="832" r:id="rId32"/>
    <p:sldId id="833" r:id="rId33"/>
    <p:sldId id="834" r:id="rId34"/>
    <p:sldId id="860" r:id="rId35"/>
    <p:sldId id="86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69130-BB9F-DD6F-C69F-F5751B920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8CAF64-75EF-AFA9-5393-F52663FE1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400E2-BEF2-E266-4D58-166D51C4B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397F-A367-4054-BC40-40E6C6C1DCB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F7311-A090-7118-A326-1EE821360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BD387-12BA-0CC9-1592-61D34107F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5552-253F-4010-A8C6-64C7BBAF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207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AC60-00F1-BE51-058F-E595BE98A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BA16EA-4B91-C38D-23F8-68C6B0B7A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50329-343A-E148-52EA-963FBE0A4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397F-A367-4054-BC40-40E6C6C1DCB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E9210-4C25-BBCB-40AC-CF4777F49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A98791-C5DA-381A-C079-2B7FB6C9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5552-253F-4010-A8C6-64C7BBAF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249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F955BA-55E7-62F6-2921-B53317A80D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36A790-18A0-0FE1-0C54-CAF2B17F14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D5DEF-D834-E027-4461-9259F0CBD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397F-A367-4054-BC40-40E6C6C1DCB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1FD7B-1EF1-0F78-EC00-92DE93862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694B2-A5CD-5D0F-7BE1-931A8C3D8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5552-253F-4010-A8C6-64C7BBAF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6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C3F63-7FBF-BA9A-CFB6-8F2332B91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62C50-6CC3-B430-856A-CD27C8C06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CF31A-FDE9-FE34-AE58-C479702BE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397F-A367-4054-BC40-40E6C6C1DCB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CA38C-844C-93E0-03BF-8E337B142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6DFC0-ABF1-E756-083F-6C758CB7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5552-253F-4010-A8C6-64C7BBAF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64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FC82E-AF4B-0A05-C4D3-CD563E2C8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A253A-A2B3-6849-F6A1-98FDC8A599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08F14-1558-8479-AD2B-2C508F751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397F-A367-4054-BC40-40E6C6C1DCB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8D2AA-923F-2AC3-9A2D-99657D071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0CF94-DEB2-DDF1-ABE2-591BD0D6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5552-253F-4010-A8C6-64C7BBAF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46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EEBDE-875A-8C81-050A-5B37C42F0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F922D-72FB-BB0B-23BE-AC94F4F11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D5B0DD-03CC-667C-6737-0B0577BDD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E0F90-83C2-7652-C2AB-28DED42D2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397F-A367-4054-BC40-40E6C6C1DCB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C84CB-25AF-95A4-D504-C69836EBE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A961B-0037-77DB-494F-B7193BA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5552-253F-4010-A8C6-64C7BBAF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11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FF86E-5A44-5D76-5AD8-52768491C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BEC52-58E2-AB60-C4F6-A8CB84B33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AB2969-7E89-F2AB-9032-19EF3474B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CBB158-504D-551C-DFBA-303A4D9DA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A575F1-9C6C-2EF4-5E5F-D5E4CA657F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4AB19-2E2F-F9B8-DB11-3253C38A0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397F-A367-4054-BC40-40E6C6C1DCB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06ECDC9-94C8-D6A0-E799-F4A0961B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7F5739-2FCB-AA42-303F-DE915F9BBF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5552-253F-4010-A8C6-64C7BBAF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553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BA239-AFD3-0FAA-90F4-E2F26F7F6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0DF60-B5C4-B1F4-3E80-50920186F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397F-A367-4054-BC40-40E6C6C1DCB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B5546-E042-51DF-A0E4-9E79E3D21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3FA98-827D-5CF3-A596-C66226150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5552-253F-4010-A8C6-64C7BBAF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412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98B197-2B8B-DEFB-E1EA-C03D288D4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397F-A367-4054-BC40-40E6C6C1DCB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2AAEEB-E9D8-5018-FF1A-17E12AB8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26372F-053C-EF0F-2B38-143ED730B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5552-253F-4010-A8C6-64C7BBAF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7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AF5B6-7927-2494-360D-3B37E9E38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551512-9FC6-F6B6-C1CF-60E67DF2E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0F56C-5150-D9CE-795E-8EDB2ED92D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9D9E94-CE7F-5A6D-850C-C3CB95B6A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397F-A367-4054-BC40-40E6C6C1DCB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C8365-E6DF-E5D7-ADE2-7487E5AF1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B06EE-1C47-CF87-54D2-0684666C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5552-253F-4010-A8C6-64C7BBAF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66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69458-D49A-0365-926A-50640CD4A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ECF38A-45FE-6A93-1FFA-9114DBFA2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CC2AE-F601-AE97-2311-719CD02EBD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A5D244-FEE9-3E14-75C7-51B12B34E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9397F-A367-4054-BC40-40E6C6C1DCB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73434A-36AB-3702-7283-5941E8CDC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BBF64A-3410-161B-243E-75490C2B5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65552-253F-4010-A8C6-64C7BBAF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22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657855-8CD1-66B8-0937-9264E4AF1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733364-F185-054B-C8FA-2EB0F28F6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89FFF-C64B-4D74-137A-6419A58AB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9397F-A367-4054-BC40-40E6C6C1DCBD}" type="datetimeFigureOut">
              <a:rPr lang="en-US" smtClean="0"/>
              <a:t>1/30/2024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33CC2-0DE0-4498-0AA6-A59CBDAB68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FF7DF-8087-8020-8E99-BCC1DF6942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65552-253F-4010-A8C6-64C7BBAFA5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57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eb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50.png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4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takes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takes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?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td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1111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takes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takes the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−100</m:t>
                    </m:r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? 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std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61" r="-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1618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Markov’s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b="0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2800" b="0" dirty="0"/>
                  <a:t>be a non-negative random variable. Then for any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rewrite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/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7781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Markov’s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b="0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2800" b="0" dirty="0"/>
                  <a:t>be a non-negative random variable. Then for any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rewrite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sz="2800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/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9176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Using Markov’s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Plug 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/>
              <p:nvPr/>
            </p:nvSpPr>
            <p:spPr>
              <a:xfrm>
                <a:off x="1676400" y="2411477"/>
                <a:ext cx="7611036" cy="10804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2411477"/>
                <a:ext cx="7611036" cy="1080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675882-F6E0-95A3-5B70-50BE89F8A67E}"/>
                  </a:ext>
                </a:extLst>
              </p:cNvPr>
              <p:cNvSpPr txBox="1"/>
              <p:nvPr/>
            </p:nvSpPr>
            <p:spPr>
              <a:xfrm>
                <a:off x="1748118" y="4634724"/>
                <a:ext cx="7611036" cy="10804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i="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675882-F6E0-95A3-5B70-50BE89F8A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118" y="4634724"/>
                <a:ext cx="7611036" cy="10804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4997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Toward Chebyshev’s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60E613-35EB-C7F0-1E29-47D08BBBCD11}"/>
                  </a:ext>
                </a:extLst>
              </p:cNvPr>
              <p:cNvSpPr txBox="1"/>
              <p:nvPr/>
            </p:nvSpPr>
            <p:spPr>
              <a:xfrm>
                <a:off x="1945342" y="1936347"/>
                <a:ext cx="7611036" cy="10804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i="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60E613-35EB-C7F0-1E29-47D08BBBC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342" y="1936347"/>
                <a:ext cx="7611036" cy="10804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98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Chebyshev’s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Recall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Var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60E613-35EB-C7F0-1E29-47D08BBBCD11}"/>
                  </a:ext>
                </a:extLst>
              </p:cNvPr>
              <p:cNvSpPr txBox="1"/>
              <p:nvPr/>
            </p:nvSpPr>
            <p:spPr>
              <a:xfrm>
                <a:off x="1945342" y="1936347"/>
                <a:ext cx="7611036" cy="10804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i="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60E613-35EB-C7F0-1E29-47D08BBBC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342" y="1936347"/>
                <a:ext cx="7611036" cy="1080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46053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Chebyshev’s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 random variable with expected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80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Var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 becomes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d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“Bounding the deviation of a random variable in terms of its variance”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82236-AB33-A280-845A-E0788DD10874}"/>
                  </a:ext>
                </a:extLst>
              </p:cNvPr>
              <p:cNvSpPr txBox="1"/>
              <p:nvPr/>
            </p:nvSpPr>
            <p:spPr>
              <a:xfrm>
                <a:off x="2958353" y="4159250"/>
                <a:ext cx="609600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882236-AB33-A280-845A-E0788DD10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353" y="4159250"/>
                <a:ext cx="6096000" cy="90178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83927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Chebyshev’s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a random variable with expected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sz="280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Do not require assumptions about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C82AAEB-B453-056A-8DD6-93E353BADA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6582" y="3980142"/>
            <a:ext cx="5025465" cy="25127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6521C2-E00C-985C-34A0-6BB0BA2EB51F}"/>
                  </a:ext>
                </a:extLst>
              </p:cNvPr>
              <p:cNvSpPr txBox="1"/>
              <p:nvPr/>
            </p:nvSpPr>
            <p:spPr>
              <a:xfrm>
                <a:off x="2698377" y="2706967"/>
                <a:ext cx="609600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06521C2-E00C-985C-34A0-6BB0BA2EB5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377" y="2706967"/>
                <a:ext cx="6096000" cy="90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9313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Chebyshev’s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b="0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dirty="0"/>
                  <a:t>be the outcome of a roll of a die.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=3.5=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35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≈2.92</m:t>
                    </m:r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std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1.71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Recall that Markov’s inequality bounded this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0.5833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/>
              <p:nvPr/>
            </p:nvSpPr>
            <p:spPr>
              <a:xfrm>
                <a:off x="838200" y="3110724"/>
                <a:ext cx="8364071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≥6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−3.5≥2.5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10724"/>
                <a:ext cx="836407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3A9518-CACB-CEC9-8183-A798D761B9D3}"/>
                  </a:ext>
                </a:extLst>
              </p:cNvPr>
              <p:cNvSpPr txBox="1"/>
              <p:nvPr/>
            </p:nvSpPr>
            <p:spPr>
              <a:xfrm>
                <a:off x="3545541" y="3695499"/>
                <a:ext cx="6096000" cy="14954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−3.5≥1.41⋅1.71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1.41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≈0.4667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63A9518-CACB-CEC9-8183-A798D761B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541" y="3695499"/>
                <a:ext cx="6096000" cy="14954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800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Expected Value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expected value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“average value of the random variable"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Linearity of expectation: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546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Law of Large Numbers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be random variables that are independent identically distributed (</a:t>
                </a:r>
                <a:r>
                  <a:rPr lang="en-US" dirty="0" err="1"/>
                  <a:t>i.i.d.</a:t>
                </a:r>
                <a:r>
                  <a:rPr lang="en-US" dirty="0"/>
                  <a:t>) with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Consider the sample average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. How does it compare to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Var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By Chebyshev’s inequality,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𝑛𝑡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4313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Law of Large Numbers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By Chebyshev’s inequality,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𝑛𝑡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Law of Large Numbers</a:t>
                </a:r>
                <a:r>
                  <a:rPr lang="en-US" dirty="0"/>
                  <a:t>: The sample average will always concentrate to the mean, given enough samples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5812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Use Case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design a randomized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estimate a hidden statistic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of a dataset and we know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Suppose each time we use the algorithm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it outputs a number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can we say about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? </a:t>
                </a:r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≥30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,000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7169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Accuracy Boosting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 can we use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get additive error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185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Accuracy Boosting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How can we use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to get additive error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Repeat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 total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times and take the average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 variance of the average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≤1000</m:t>
                    </m:r>
                  </m:oMath>
                </a14:m>
                <a:r>
                  <a:rPr lang="en-US" dirty="0"/>
                  <a:t>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.999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85027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Accuracy Boosting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Algorithmic consequence of Law of Large Numbers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To improve the accuracy of your algorithm, run it many times independently and take the average</a:t>
            </a:r>
          </a:p>
        </p:txBody>
      </p:sp>
    </p:spTree>
    <p:extLst>
      <p:ext uri="{BB962C8B-B14F-4D97-AF65-F5344CB8AC3E}">
        <p14:creationId xmlns:p14="http://schemas.microsoft.com/office/powerpoint/2010/main" val="1668517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Limitations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flip a fair coin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times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the total number of heads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Markov’s inequality: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≤0.833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Chebyshev’s inequality: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Truth: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≈0.0284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6030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Intuition for Previous Inequalities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Recall</a:t>
                </a:r>
                <a:r>
                  <a:rPr lang="en-US" dirty="0"/>
                  <a:t>: We proved Markov’s inequality by looking at the first moment of the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Recall</a:t>
                </a:r>
                <a:r>
                  <a:rPr lang="en-US" dirty="0"/>
                  <a:t>: We proved Chebyshev’s inequality by applying Markov to the second moment of the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1D0406-59B5-3739-386D-FEEA8B11AB55}"/>
                  </a:ext>
                </a:extLst>
              </p:cNvPr>
              <p:cNvSpPr txBox="1"/>
              <p:nvPr/>
            </p:nvSpPr>
            <p:spPr>
              <a:xfrm>
                <a:off x="968188" y="5225532"/>
                <a:ext cx="10820401" cy="10311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 sz="320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3200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32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sSup>
                            <m:sSup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Var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sSup>
                            <m:sSup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1D0406-59B5-3739-386D-FEEA8B11A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188" y="5225532"/>
                <a:ext cx="10820401" cy="10311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1B86E-CBA3-D59B-B862-68A99609A0B3}"/>
                  </a:ext>
                </a:extLst>
              </p:cNvPr>
              <p:cNvSpPr txBox="1"/>
              <p:nvPr/>
            </p:nvSpPr>
            <p:spPr>
              <a:xfrm>
                <a:off x="2922495" y="2716277"/>
                <a:ext cx="6096000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61B86E-CBA3-D59B-B862-68A99609A0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495" y="2716277"/>
                <a:ext cx="6096000" cy="10175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847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Generalizations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flip a fair coin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times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the total number of heads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if we consider higher moments?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Looking at the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≤0.186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Markov’s inequality</a:t>
                </a:r>
                <a:r>
                  <a:rPr lang="en-US" dirty="0"/>
                  <a:t>: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≤0.833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Chebyshev’s inequality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Truth: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≈0.0284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79501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Concentration Inequalities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Looking at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 for sufficiently high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gives a number of very strong (and useful!) concentration inequalities with exponential tail bounds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Chernoff bounds, Bernstein’s inequality, </a:t>
                </a:r>
                <a:r>
                  <a:rPr lang="en-US" dirty="0" err="1"/>
                  <a:t>Hoeffding’s</a:t>
                </a:r>
                <a:r>
                  <a:rPr lang="en-US" dirty="0"/>
                  <a:t> inequality, 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3776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Markov’s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b="0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2800" b="0" dirty="0"/>
                  <a:t>be a non-negative random variable. Then for any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rewrite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280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i="0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</m:oMath>
                </a14:m>
                <a:endParaRPr lang="en-US" sz="2800" dirty="0"/>
              </a:p>
              <a:p>
                <a:endParaRPr lang="en-US" dirty="0"/>
              </a:p>
              <a:p>
                <a:r>
                  <a:rPr lang="en-US" dirty="0"/>
                  <a:t>“Bounding the deviation of a random variable in terms of its average”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/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20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3696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C1BF65-FF65-BAB4-58E6-FFB4D39D8644}"/>
                  </a:ext>
                </a:extLst>
              </p:cNvPr>
              <p:cNvSpPr txBox="1"/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1C1BF65-FF65-BAB4-58E6-FFB4D39D8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48404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153" y="3199511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60636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Then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Compare to Chebyshev’s inequality: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Exponential improvement!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b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22DF65-936D-78EA-36D0-5C8A40331A9C}"/>
                  </a:ext>
                </a:extLst>
              </p:cNvPr>
              <p:cNvSpPr txBox="1"/>
              <p:nvPr/>
            </p:nvSpPr>
            <p:spPr>
              <a:xfrm>
                <a:off x="1479177" y="2220208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22DF65-936D-78EA-36D0-5C8A40331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177" y="2220208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F249AB-B5B6-D632-CBF4-CB9FC6D2231A}"/>
                  </a:ext>
                </a:extLst>
              </p:cNvPr>
              <p:cNvSpPr txBox="1"/>
              <p:nvPr/>
            </p:nvSpPr>
            <p:spPr>
              <a:xfrm>
                <a:off x="2429435" y="4446120"/>
                <a:ext cx="6096000" cy="9017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F249AB-B5B6-D632-CBF4-CB9FC6D22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9435" y="4446120"/>
                <a:ext cx="6096000" cy="9017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5174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flip a fair coin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en-US" dirty="0"/>
                  <a:t> times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be the total number of heads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Markov’s inequality</a:t>
                </a:r>
                <a:r>
                  <a:rPr lang="en-US" dirty="0"/>
                  <a:t>: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≤0.833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Chebyshev’s inequality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≤0.25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n-US" baseline="300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th</m:t>
                    </m:r>
                  </m:oMath>
                </a14:m>
                <a:r>
                  <a:rPr lang="en-US" dirty="0"/>
                  <a:t> moment: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≤0.186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Bernstein’s inequality: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≤0.15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Truth: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≈0.0284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1440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823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Then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823010"/>
              </a:xfrm>
              <a:blipFill>
                <a:blip r:embed="rId2"/>
                <a:stretch>
                  <a:fillRect l="-1043" t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22DF65-936D-78EA-36D0-5C8A40331A9C}"/>
                  </a:ext>
                </a:extLst>
              </p:cNvPr>
              <p:cNvSpPr txBox="1"/>
              <p:nvPr/>
            </p:nvSpPr>
            <p:spPr>
              <a:xfrm>
                <a:off x="1479177" y="2220208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22DF65-936D-78EA-36D0-5C8A40331A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177" y="2220208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E6FAAD63-A3B0-B95A-9FCB-F222504FE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2846" y="3728157"/>
            <a:ext cx="3684495" cy="28644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F4D244E-D9C6-1335-D28F-8FE0821C87C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242049"/>
                <a:ext cx="5804646" cy="20112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Plot across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looks like normal random variable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PDF of Gaussian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N</m:t>
                    </m:r>
                    <m:d>
                      <m:d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</m:t>
                        </m:r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BF4D244E-D9C6-1335-D28F-8FE0821C8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42049"/>
                <a:ext cx="5804646" cy="2011269"/>
              </a:xfrm>
              <a:prstGeom prst="rect">
                <a:avLst/>
              </a:prstGeom>
              <a:blipFill>
                <a:blip r:embed="rId5"/>
                <a:stretch>
                  <a:fillRect l="-1891" t="-5152" b="-2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167096-C457-539D-FB61-7E30B6731264}"/>
                  </a:ext>
                </a:extLst>
              </p:cNvPr>
              <p:cNvSpPr txBox="1"/>
              <p:nvPr/>
            </p:nvSpPr>
            <p:spPr>
              <a:xfrm>
                <a:off x="1896033" y="5160375"/>
                <a:ext cx="4392707" cy="118910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sSup>
                                <m:sSupPr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  <m:sSup>
                        <m:sSup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32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8167096-C457-539D-FB61-7E30B67312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033" y="5160375"/>
                <a:ext cx="4392707" cy="118910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69114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Central Limit Theorem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Stronger Central Limit Theorem</a:t>
                </a:r>
                <a:r>
                  <a:rPr lang="en-US" dirty="0"/>
                  <a:t>: The distribution of the sum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bounded independent random variables converges to a Gaussian (normal) distribution as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goes to infinity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Why is the Gaussian distribution is so important in statistics, data science, ML, etc.?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Many random variables can be approximated as the sum of a large number of small and roughly independent random effects. Thus, their distribution looks Gaussian by CLT.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7251"/>
              </a:xfrm>
              <a:blipFill>
                <a:blip r:embed="rId2"/>
                <a:stretch>
                  <a:fillRect l="-1043" t="-2089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0653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Limitations of Markov’s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b="0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b="0" dirty="0"/>
                  <a:t>be the outcome of a roll of a die.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=3.5=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know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≥6</m:t>
                        </m:r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den>
                    </m:f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0.167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/>
              <p:nvPr/>
            </p:nvSpPr>
            <p:spPr>
              <a:xfrm>
                <a:off x="2026024" y="2617665"/>
                <a:ext cx="8364071" cy="11882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≥6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num>
                            <m:den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den>
                      </m:f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0.5833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024" y="2617665"/>
                <a:ext cx="8364071" cy="11882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800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Moments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moment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3661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variance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Can rewrite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“On average, how far numbers are from the average”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8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820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Variance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Can rewrite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14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9749F5-87C9-87CA-146E-DCAA857E50AD}"/>
                  </a:ext>
                </a:extLst>
              </p:cNvPr>
              <p:cNvSpPr txBox="1"/>
              <p:nvPr/>
            </p:nvSpPr>
            <p:spPr>
              <a:xfrm>
                <a:off x="2070846" y="2455440"/>
                <a:ext cx="822063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8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[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800" i="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F9749F5-87C9-87CA-146E-DCAA857E5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846" y="2455440"/>
                <a:ext cx="822063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96A660-1E9D-1EED-A4F2-FD4B2B024394}"/>
                  </a:ext>
                </a:extLst>
              </p:cNvPr>
              <p:cNvSpPr txBox="1"/>
              <p:nvPr/>
            </p:nvSpPr>
            <p:spPr>
              <a:xfrm>
                <a:off x="4805083" y="2945179"/>
                <a:ext cx="6096000" cy="5786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b="0" i="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196A660-1E9D-1EED-A4F2-FD4B2B024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5083" y="2945179"/>
                <a:ext cx="6096000" cy="5786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241DAB-AC57-7E73-58EA-53804DB01492}"/>
                  </a:ext>
                </a:extLst>
              </p:cNvPr>
              <p:cNvSpPr txBox="1"/>
              <p:nvPr/>
            </p:nvSpPr>
            <p:spPr>
              <a:xfrm>
                <a:off x="4571999" y="3490383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b="0" i="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F241DAB-AC57-7E73-58EA-53804DB01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9" y="3490383"/>
                <a:ext cx="609600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9FD21E-0B14-01A9-FF7C-1561AE57C045}"/>
                  </a:ext>
                </a:extLst>
              </p:cNvPr>
              <p:cNvSpPr txBox="1"/>
              <p:nvPr/>
            </p:nvSpPr>
            <p:spPr>
              <a:xfrm>
                <a:off x="4338915" y="4002106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−2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i="0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F9FD21E-0B14-01A9-FF7C-1561AE57C0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8915" y="4002106"/>
                <a:ext cx="609600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7FA51F0-F94D-A4C6-8F62-6B98C269D44A}"/>
                  </a:ext>
                </a:extLst>
              </p:cNvPr>
              <p:cNvSpPr txBox="1"/>
              <p:nvPr/>
            </p:nvSpPr>
            <p:spPr>
              <a:xfrm>
                <a:off x="4195481" y="4525326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7FA51F0-F94D-A4C6-8F62-6B98C269D4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5481" y="4525326"/>
                <a:ext cx="60960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780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variance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Linearity of variance for </a:t>
                </a:r>
                <a:r>
                  <a:rPr lang="en-US" i="1" dirty="0">
                    <a:solidFill>
                      <a:srgbClr val="00B050"/>
                    </a:solidFill>
                  </a:rPr>
                  <a:t>independent</a:t>
                </a:r>
                <a:r>
                  <a:rPr lang="en-US" dirty="0"/>
                  <a:t> random variables: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2147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Variance and Standard Deviation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71299" cy="73828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variance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71299" cy="738281"/>
              </a:xfrm>
              <a:blipFill>
                <a:blip r:embed="rId2"/>
                <a:stretch>
                  <a:fillRect l="-1079" t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Var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378A4B3-4A7B-ED8B-AF57-86ED5518F4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954" y="3830305"/>
            <a:ext cx="5503829" cy="22670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F0251194-FF40-6363-AD9F-079BC8D00E6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514163"/>
                <a:ext cx="5921188" cy="22670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The standard deviation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std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of a random 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, and measures how far apart the outcomes are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Standard deviation is in the same unit as the data set</a:t>
                </a:r>
              </a:p>
            </p:txBody>
          </p:sp>
        </mc:Choice>
        <mc:Fallback>
          <p:sp>
            <p:nvSpPr>
              <p:cNvPr id="11" name="Content Placeholder 2">
                <a:extLst>
                  <a:ext uri="{FF2B5EF4-FFF2-40B4-BE49-F238E27FC236}">
                    <a16:creationId xmlns:a16="http://schemas.microsoft.com/office/drawing/2014/main" id="{F0251194-FF40-6363-AD9F-079BC8D00E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514163"/>
                <a:ext cx="5921188" cy="2267087"/>
              </a:xfrm>
              <a:prstGeom prst="rect">
                <a:avLst/>
              </a:prstGeom>
              <a:blipFill>
                <a:blip r:embed="rId5"/>
                <a:stretch>
                  <a:fillRect l="-1854" t="-4301" r="-2781" b="-244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31372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1455</Words>
  <Application>Microsoft Office PowerPoint</Application>
  <PresentationFormat>Widescreen</PresentationFormat>
  <Paragraphs>255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Last Time: Expected Value</vt:lpstr>
      <vt:lpstr>Last Time: Markov’s Inequality</vt:lpstr>
      <vt:lpstr>Limitations of Markov’s Inequality</vt:lpstr>
      <vt:lpstr>Moments</vt:lpstr>
      <vt:lpstr>Variance</vt:lpstr>
      <vt:lpstr>Variance</vt:lpstr>
      <vt:lpstr>Variance</vt:lpstr>
      <vt:lpstr>Variance and Standard Deviation</vt:lpstr>
      <vt:lpstr>Variance</vt:lpstr>
      <vt:lpstr>Variance</vt:lpstr>
      <vt:lpstr>Markov’s Inequality</vt:lpstr>
      <vt:lpstr>Markov’s Inequality</vt:lpstr>
      <vt:lpstr>Using Markov’s Inequality</vt:lpstr>
      <vt:lpstr>Toward Chebyshev’s Inequality</vt:lpstr>
      <vt:lpstr>Chebyshev’s Inequality</vt:lpstr>
      <vt:lpstr>Chebyshev’s Inequality</vt:lpstr>
      <vt:lpstr>Chebyshev’s Inequality</vt:lpstr>
      <vt:lpstr>Chebyshev’s Inequality</vt:lpstr>
      <vt:lpstr>Law of Large Numbers</vt:lpstr>
      <vt:lpstr>Law of Large Numbers</vt:lpstr>
      <vt:lpstr>Use Case</vt:lpstr>
      <vt:lpstr>Accuracy Boosting</vt:lpstr>
      <vt:lpstr>Accuracy Boosting</vt:lpstr>
      <vt:lpstr>Accuracy Boosting</vt:lpstr>
      <vt:lpstr>Limitations</vt:lpstr>
      <vt:lpstr>Intuition for Previous Inequalities</vt:lpstr>
      <vt:lpstr>Generalizations</vt:lpstr>
      <vt:lpstr>Concentration Inequalities</vt:lpstr>
      <vt:lpstr>Bernstein’s Inequality</vt:lpstr>
      <vt:lpstr>Bernstein’s Inequality</vt:lpstr>
      <vt:lpstr>Bernstein’s Inequality</vt:lpstr>
      <vt:lpstr>Bernstein’s Inequality</vt:lpstr>
      <vt:lpstr>Bernstein’s Inequality</vt:lpstr>
      <vt:lpstr>Central Limit Theorem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4</cp:revision>
  <dcterms:created xsi:type="dcterms:W3CDTF">2024-01-26T02:52:33Z</dcterms:created>
  <dcterms:modified xsi:type="dcterms:W3CDTF">2024-01-30T20:56:22Z</dcterms:modified>
</cp:coreProperties>
</file>