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861" r:id="rId2"/>
    <p:sldId id="989" r:id="rId3"/>
    <p:sldId id="1261" r:id="rId4"/>
    <p:sldId id="1125" r:id="rId5"/>
    <p:sldId id="1213" r:id="rId6"/>
    <p:sldId id="1112" r:id="rId7"/>
    <p:sldId id="1113" r:id="rId8"/>
    <p:sldId id="1115" r:id="rId9"/>
    <p:sldId id="1116" r:id="rId10"/>
    <p:sldId id="832" r:id="rId11"/>
    <p:sldId id="1238" r:id="rId12"/>
    <p:sldId id="1239" r:id="rId13"/>
    <p:sldId id="1262" r:id="rId14"/>
    <p:sldId id="1268" r:id="rId15"/>
    <p:sldId id="1265" r:id="rId16"/>
    <p:sldId id="1263" r:id="rId17"/>
    <p:sldId id="1269" r:id="rId18"/>
    <p:sldId id="1266" r:id="rId19"/>
    <p:sldId id="1267" r:id="rId20"/>
    <p:sldId id="1270" r:id="rId21"/>
    <p:sldId id="1271" r:id="rId22"/>
    <p:sldId id="1264" r:id="rId23"/>
    <p:sldId id="1127" r:id="rId24"/>
    <p:sldId id="1128" r:id="rId25"/>
    <p:sldId id="1129" r:id="rId26"/>
    <p:sldId id="1131" r:id="rId27"/>
    <p:sldId id="1130" r:id="rId28"/>
    <p:sldId id="1133" r:id="rId29"/>
    <p:sldId id="1132" r:id="rId30"/>
    <p:sldId id="1190" r:id="rId31"/>
    <p:sldId id="1192" r:id="rId32"/>
    <p:sldId id="1191" r:id="rId33"/>
    <p:sldId id="1195" r:id="rId34"/>
    <p:sldId id="1196" r:id="rId35"/>
    <p:sldId id="1197" r:id="rId36"/>
    <p:sldId id="1198" r:id="rId37"/>
    <p:sldId id="1199" r:id="rId38"/>
    <p:sldId id="1200" r:id="rId39"/>
    <p:sldId id="1202" r:id="rId40"/>
    <p:sldId id="1220" r:id="rId41"/>
    <p:sldId id="1221" r:id="rId42"/>
    <p:sldId id="1218" r:id="rId43"/>
    <p:sldId id="1223" r:id="rId44"/>
    <p:sldId id="1222" r:id="rId45"/>
    <p:sldId id="1204" r:id="rId46"/>
    <p:sldId id="735" r:id="rId47"/>
    <p:sldId id="1240" r:id="rId48"/>
    <p:sldId id="1241" r:id="rId49"/>
    <p:sldId id="733" r:id="rId50"/>
    <p:sldId id="732" r:id="rId51"/>
    <p:sldId id="731" r:id="rId52"/>
    <p:sldId id="1242" r:id="rId53"/>
    <p:sldId id="1243" r:id="rId54"/>
    <p:sldId id="1245" r:id="rId55"/>
    <p:sldId id="1246" r:id="rId56"/>
    <p:sldId id="1247" r:id="rId57"/>
    <p:sldId id="1248" r:id="rId58"/>
    <p:sldId id="1249" r:id="rId59"/>
    <p:sldId id="1251" r:id="rId60"/>
    <p:sldId id="1250" r:id="rId61"/>
    <p:sldId id="1252" r:id="rId62"/>
    <p:sldId id="1254" r:id="rId63"/>
    <p:sldId id="1255" r:id="rId64"/>
    <p:sldId id="1256" r:id="rId65"/>
    <p:sldId id="673" r:id="rId66"/>
    <p:sldId id="1258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EBA06-0A49-4214-AFB8-0FB68B23374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CB6B8-9A62-4592-8345-62203E7B3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12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32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37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79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17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5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83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29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56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85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4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70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20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9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30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978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266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61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84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82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7479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72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75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697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241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038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136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247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33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53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39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693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49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617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488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28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113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69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287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316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547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712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93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7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737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37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930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98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34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54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5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6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6B60-F9D9-FEBD-6273-C70C4EED9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29CD3-B680-FB50-7E7C-B83E06445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91E38-0B9F-9EB7-6891-DF1DB5DD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660A-0136-C633-C96E-5E287216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C91E9-2CF8-1EE8-0B1B-4A72381D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2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132B-D907-AEEB-C805-A210D78A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76E99-1B59-FA16-E05B-AA53B67B3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2C7AB-1B9E-7943-400B-E6BE6931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AD7D6-DA99-8677-7750-D9AFB80B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F2B67-0C9D-C0FF-90BB-C7AD785D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7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5C8D5-0C0B-6774-80BD-B78C8132D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E3F0F-3C3A-3D4D-309D-AC6F30F1B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F2EDE-5EE3-65EC-F2C7-A9E201DE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98078-4E1E-627A-2CD2-57133F5B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93D6F-65B3-3C07-CB61-8D56F9B8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E39A-A16B-6B92-DDE4-284A35DF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C22F-F9AF-A256-163D-84A88AE58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27E0E-23B7-CF9E-2C33-B49CA8E7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17348-3900-EDAD-FA1B-C2AEE1BF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22075-BF87-3F2A-927D-FAF43CB7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99D8-355B-6828-AB90-9DDB5698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65016-C82B-FD6F-010A-8B2711D6C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ACFF-C889-CAEE-DB29-B5E17F4F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76449-E8E3-6792-7EE0-286A4D16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99D2C-6F6F-CA21-40DB-B99B4055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7C1C-07E6-A581-B69E-5F1A989F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55D5-9566-DABC-DD4D-C7766712D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B9A25-3A56-3741-BAE2-471048F8B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A831F-067A-D897-8A23-9DE868D6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7FAE9-807F-4814-E11E-F5779319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4672D-4A7B-54AE-A355-782144D0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9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B6B9-71A3-0D9D-6534-E8862666C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56C7E-9F3D-9B16-AECD-3CD01ECE4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55B59-49EE-DE24-B86B-1FBC303E1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98FDD-0804-41CE-36C8-5BFE79603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16D05-1CBD-675A-C63F-CA8BC83C4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FA97C-8037-99EB-025D-BB6478D4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5B8D8-0A20-D149-FC8B-893C42D8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84ACF-47A1-B7CE-DD36-B362120B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1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10214-6BFF-337C-C222-B5BA7F0A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BE2FE-5A4F-BBA8-C1E6-D14F0270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FCCD2-F893-9A9F-8EB3-19E8D3D4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C707C-B345-0C73-A103-366DDFE5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1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4ED68-1A0F-4332-A678-62411B50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69E0A-B947-939D-F9F4-31AF2612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2A697-BE06-4D89-BCCA-3B766315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C5C3-A6D7-A9A1-7591-1E51E93F4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965AF-ECA5-EED4-591B-C8EE6ED4D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07E52-24A9-0FD3-72D0-554A06FFA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877E4-CBA2-F726-C4E4-63DE1C5F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862C4-0DCF-036A-4764-DB867718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9157-ED4D-7C6D-2677-B982347D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9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DB69-89A2-E27A-870D-C1ECA12D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F4EB4-753B-5A06-33A9-B92D9D1C3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64B06-8BBE-38D1-2F6B-D7F9DB413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82EDA-0B16-310F-EE65-A40A6DBE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69479-88B0-9698-166A-B73FF15B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B4B77-67AA-E377-AD32-B92B9D57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9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EC363-5D82-BCD5-3A11-6B2EBA73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5A3AA-0613-A882-C532-798135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98161-1A78-B4E5-05E1-8081A8402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CC1CE-0331-4729-9C97-73F7918B9F9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69F1-46A7-3393-C36E-085504E84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CDEE5-FA49-20D5-3313-3A9C4DE07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5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1.png"/><Relationship Id="rId7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1.png"/><Relationship Id="rId7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1.png"/><Relationship Id="rId7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4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1.png"/><Relationship Id="rId9" Type="http://schemas.openxmlformats.org/officeDocument/2006/relationships/image" Target="../media/image2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gi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2.png"/><Relationship Id="rId4" Type="http://schemas.openxmlformats.org/officeDocument/2006/relationships/image" Target="../media/image20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18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1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2.jpg"/><Relationship Id="rId4" Type="http://schemas.openxmlformats.org/officeDocument/2006/relationships/image" Target="../media/image1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81.png"/><Relationship Id="rId7" Type="http://schemas.openxmlformats.org/officeDocument/2006/relationships/image" Target="../media/image3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5" Type="http://schemas.openxmlformats.org/officeDocument/2006/relationships/image" Target="NULL"/><Relationship Id="rId10" Type="http://schemas.openxmlformats.org/officeDocument/2006/relationships/image" Target="../media/image35.png"/><Relationship Id="rId9" Type="http://schemas.openxmlformats.org/officeDocument/2006/relationships/image" Target="../media/image34.jp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31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NULL"/><Relationship Id="rId4" Type="http://schemas.openxmlformats.org/officeDocument/2006/relationships/image" Target="../media/image281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23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7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simple way to obtain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to uniformly sample points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50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the same cost,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points do I need to sample to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within 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-factor?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930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Bernstein’s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639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Bernstein’s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ost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96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either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points do I need to sample to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within a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-factor?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311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Bernstein’s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493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Bernstein’s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ost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691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points do I need to sample to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within a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-factor?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03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Bernstein’s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922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Bernstein’s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ost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330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points do I need to sample to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within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-factor?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227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Uniform sampling needs a lot of samples if there is a single point that greatly contributes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55CE-734E-A596-2499-A04FCD850303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99E54-F407-4A1B-9479-A06C22BB57A6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89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55CE-734E-A596-2499-A04FCD850303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99E54-F407-4A1B-9479-A06C22BB57A6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985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641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B4E9F7CD-162E-80B0-AA46-F762DEFB34B8}"/>
              </a:ext>
            </a:extLst>
          </p:cNvPr>
          <p:cNvSpPr/>
          <p:nvPr/>
        </p:nvSpPr>
        <p:spPr>
          <a:xfrm>
            <a:off x="2840580" y="5048204"/>
            <a:ext cx="1492667" cy="141036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about a different choice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centers?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9F759BCA-DA72-87C6-1313-0F89DDA72CF6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DB7D49-9294-E8B0-E577-3F398B28152F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1AFB97-9938-5200-384E-2C379792E097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E7BA44-4AD1-A2B1-3022-1F92C016690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1437D2-9F36-549C-D613-3815E41C5201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84106A-1B76-2645-001E-77352867BEE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6E6F7B-2FE7-E8EF-6255-E796EF948FFA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6E64DC-F2BA-A0A2-BD17-8A7979466915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901255-938C-F9E5-0DE6-DC6D6C945C2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8A3E8C-7EBD-0243-CE70-DC572C87F3E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0695D8-9F5B-0E34-1E8D-EB38BBF8BA81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F2CA1B-846C-8885-47B4-DF3D14040D1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65062F-A6C9-A1C4-7F3A-869226F31489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A05421-E5BC-AC60-049C-96D0F428919F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4263CD-AA73-31E5-953C-5264E47DB45A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AB068C-78E1-9439-E45C-9DEF879B7557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ADC1BC-0556-AEF0-A54E-C61263031D67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1C41E4-5EEA-A2FB-4691-528A21AA6C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74B7B4F-8FE7-F4D2-7BC8-48D068635C5D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9B293F6-1D59-212B-7ECC-3E426A8B0076}"/>
              </a:ext>
            </a:extLst>
          </p:cNvPr>
          <p:cNvSpPr/>
          <p:nvPr/>
        </p:nvSpPr>
        <p:spPr>
          <a:xfrm>
            <a:off x="9812528" y="4167576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1413F17-BFAE-95C9-54B8-D399839BF1F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19ABAAC-2D62-97CB-9723-79D20CDC2BB5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60C9A8-056D-9C25-DCEB-CF0819E6EDE7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784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/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rgbClr val="FF0000"/>
                    </a:solidFill>
                  </a:rPr>
                  <a:t>Net with size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blipFill>
                <a:blip r:embed="rId4"/>
                <a:stretch>
                  <a:fillRect l="-2797"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9AA723-ECFC-41B1-B8C3-27B1281526DC}"/>
              </a:ext>
            </a:extLst>
          </p:cNvPr>
          <p:cNvCxnSpPr>
            <a:cxnSpLocks/>
          </p:cNvCxnSpPr>
          <p:nvPr/>
        </p:nvCxnSpPr>
        <p:spPr>
          <a:xfrm flipV="1">
            <a:off x="7082118" y="5262282"/>
            <a:ext cx="0" cy="6544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73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quantity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is called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total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and quantifies how many points will be sampled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through importance/sensitivity sampling (before the union bound)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66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980B61-3EFF-4398-AB0A-B413B98DC0D0}"/>
              </a:ext>
            </a:extLst>
          </p:cNvPr>
          <p:cNvSpPr/>
          <p:nvPr/>
        </p:nvSpPr>
        <p:spPr>
          <a:xfrm>
            <a:off x="7776885" y="361233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C048D4-19FF-97E9-C51A-8EB9D790C2E4}"/>
              </a:ext>
            </a:extLst>
          </p:cNvPr>
          <p:cNvSpPr/>
          <p:nvPr/>
        </p:nvSpPr>
        <p:spPr>
          <a:xfrm>
            <a:off x="3590215" y="36458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8A84D7-2513-96A6-5E3E-6CC85283C905}"/>
              </a:ext>
            </a:extLst>
          </p:cNvPr>
          <p:cNvSpPr/>
          <p:nvPr/>
        </p:nvSpPr>
        <p:spPr>
          <a:xfrm>
            <a:off x="8412392" y="331210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98A97-0FDD-367F-8D1C-68D44F5AA45A}"/>
              </a:ext>
            </a:extLst>
          </p:cNvPr>
          <p:cNvSpPr/>
          <p:nvPr/>
        </p:nvSpPr>
        <p:spPr>
          <a:xfrm>
            <a:off x="7900821" y="323361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98E0BC-D585-AD4C-3295-41521953FEE5}"/>
              </a:ext>
            </a:extLst>
          </p:cNvPr>
          <p:cNvSpPr/>
          <p:nvPr/>
        </p:nvSpPr>
        <p:spPr>
          <a:xfrm>
            <a:off x="8111491" y="387415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D0ADF-36D0-892D-D8D9-928A5F78F6CB}"/>
              </a:ext>
            </a:extLst>
          </p:cNvPr>
          <p:cNvSpPr/>
          <p:nvPr/>
        </p:nvSpPr>
        <p:spPr>
          <a:xfrm>
            <a:off x="3827908" y="39909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53238E-A558-12CE-9543-3169AD0E90E0}"/>
              </a:ext>
            </a:extLst>
          </p:cNvPr>
          <p:cNvSpPr/>
          <p:nvPr/>
        </p:nvSpPr>
        <p:spPr>
          <a:xfrm>
            <a:off x="4262341" y="338601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D260F2-25FA-3A81-53BF-A948734A6C25}"/>
              </a:ext>
            </a:extLst>
          </p:cNvPr>
          <p:cNvSpPr/>
          <p:nvPr/>
        </p:nvSpPr>
        <p:spPr>
          <a:xfrm>
            <a:off x="8513918" y="383606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80B09-9401-D1AC-8FBD-F68830574D9C}"/>
              </a:ext>
            </a:extLst>
          </p:cNvPr>
          <p:cNvSpPr/>
          <p:nvPr/>
        </p:nvSpPr>
        <p:spPr>
          <a:xfrm>
            <a:off x="3974710" y="361233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5D0F3E-6218-F6C8-4B22-36237DA80DAC}"/>
              </a:ext>
            </a:extLst>
          </p:cNvPr>
          <p:cNvSpPr/>
          <p:nvPr/>
        </p:nvSpPr>
        <p:spPr>
          <a:xfrm>
            <a:off x="4212048" y="38835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7F64DD-4A97-B501-473A-CDAAF2866413}"/>
              </a:ext>
            </a:extLst>
          </p:cNvPr>
          <p:cNvSpPr/>
          <p:nvPr/>
        </p:nvSpPr>
        <p:spPr>
          <a:xfrm>
            <a:off x="3749605" y="331210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6C74A8-5CAD-A24F-8E94-7E7CADD092DE}"/>
              </a:ext>
            </a:extLst>
          </p:cNvPr>
          <p:cNvSpPr/>
          <p:nvPr/>
        </p:nvSpPr>
        <p:spPr>
          <a:xfrm>
            <a:off x="8156859" y="353384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3FFC0F-B47A-09EA-FFEA-B8AA9744A771}"/>
              </a:ext>
            </a:extLst>
          </p:cNvPr>
          <p:cNvSpPr/>
          <p:nvPr/>
        </p:nvSpPr>
        <p:spPr>
          <a:xfrm>
            <a:off x="5488221" y="23028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0AF078-90E4-8BAB-FC34-540AA68D2937}"/>
              </a:ext>
            </a:extLst>
          </p:cNvPr>
          <p:cNvSpPr/>
          <p:nvPr/>
        </p:nvSpPr>
        <p:spPr>
          <a:xfrm>
            <a:off x="6418641" y="23020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70DAE7-2969-2779-71EB-EB440FC2973B}"/>
              </a:ext>
            </a:extLst>
          </p:cNvPr>
          <p:cNvSpPr/>
          <p:nvPr/>
        </p:nvSpPr>
        <p:spPr>
          <a:xfrm>
            <a:off x="6160347" y="2042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8DFE85-90A9-59C5-007D-197CEAA76477}"/>
              </a:ext>
            </a:extLst>
          </p:cNvPr>
          <p:cNvSpPr/>
          <p:nvPr/>
        </p:nvSpPr>
        <p:spPr>
          <a:xfrm>
            <a:off x="5872716" y="22693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8B5684-828B-FA49-6C81-A28114E7EEEA}"/>
              </a:ext>
            </a:extLst>
          </p:cNvPr>
          <p:cNvSpPr/>
          <p:nvPr/>
        </p:nvSpPr>
        <p:spPr>
          <a:xfrm>
            <a:off x="6110054" y="25404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311CFD-C8A7-0FAA-5715-87C0ACA69B2D}"/>
              </a:ext>
            </a:extLst>
          </p:cNvPr>
          <p:cNvSpPr/>
          <p:nvPr/>
        </p:nvSpPr>
        <p:spPr>
          <a:xfrm>
            <a:off x="5647611" y="196907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3643B8-1F0B-57B2-2160-C66AA6F086E6}"/>
              </a:ext>
            </a:extLst>
          </p:cNvPr>
          <p:cNvSpPr/>
          <p:nvPr/>
        </p:nvSpPr>
        <p:spPr>
          <a:xfrm>
            <a:off x="5966321" y="17428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53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4079270" y="38386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5346911" y="281068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219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5346911" y="281068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268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165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90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691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6702658" y="557429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/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blipFill>
                <a:blip r:embed="rId9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468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6702658" y="557429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5384308" y="552195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/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blipFill>
                <a:blip r:embed="rId9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537CD7-2222-C952-D5B2-E93972617DC7}"/>
                  </a:ext>
                </a:extLst>
              </p:cNvPr>
              <p:cNvSpPr txBox="1"/>
              <p:nvPr/>
            </p:nvSpPr>
            <p:spPr>
              <a:xfrm>
                <a:off x="1199296" y="5090462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537CD7-2222-C952-D5B2-E93972617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5090462"/>
                <a:ext cx="2959669" cy="461665"/>
              </a:xfrm>
              <a:prstGeom prst="rect">
                <a:avLst/>
              </a:prstGeom>
              <a:blipFill>
                <a:blip r:embed="rId10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939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 of 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online sensitivities can be at least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large can it be?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089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4ED96B82-8A33-1A88-635B-359B65852979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00A568-EA77-59B3-436E-F78245B39B06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CD459F2-E2FA-A117-2C4F-FA4D80C708FB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62EA93-430C-444F-3401-F5BCF5C18999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9ED3F98-1804-67CA-8948-204D2D996DC1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6DE711-659B-1700-78B7-5AC18F1C215D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44B6E2-6555-204F-FC81-7883C8169CAC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314DF24-64EA-5A50-B489-9C2B3744E6C4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D362A4E-1907-D326-B55F-9DF6DCF69D64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89E1C6-5C8E-775E-4498-C67A02601979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40D4DE6-4ECB-8E24-6259-2108489F9AA8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A8CFC9F-9A3F-01B1-888D-8FBB7BF134C9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BDB8CCF-59EF-3B26-1F78-DF0DCC10EEC3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1CDB84-72BE-A6FB-126D-CD3EF4C96A91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0F1B524-3108-0F1D-C5B0-92BDC19E7820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3688E5F-F262-7139-8251-F9385289F47B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03EB63-CE03-BD86-EC09-3B1F353E7657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A9B68E5-AB7E-D534-E14B-56FD635746BD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FD9E60-B445-D806-EDB9-F665FDA688AB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5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960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2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A99870-F4A0-F5C2-7B4A-BEC0DF970B7A}"/>
              </a:ext>
            </a:extLst>
          </p:cNvPr>
          <p:cNvCxnSpPr>
            <a:cxnSpLocks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94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3257C73-DF66-3029-AAB2-24137AF78CBD}"/>
              </a:ext>
            </a:extLst>
          </p:cNvPr>
          <p:cNvSpPr/>
          <p:nvPr/>
        </p:nvSpPr>
        <p:spPr>
          <a:xfrm>
            <a:off x="3525200" y="5091352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AE8EE23-E2FE-D7D4-DC90-7B7FFFD34117}"/>
              </a:ext>
            </a:extLst>
          </p:cNvPr>
          <p:cNvSpPr/>
          <p:nvPr/>
        </p:nvSpPr>
        <p:spPr>
          <a:xfrm>
            <a:off x="6016699" y="4055214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20EAC56A-1315-8F3A-A004-41BFF0DEDB50}"/>
              </a:ext>
            </a:extLst>
          </p:cNvPr>
          <p:cNvSpPr/>
          <p:nvPr/>
        </p:nvSpPr>
        <p:spPr>
          <a:xfrm>
            <a:off x="8176120" y="5518653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DF3143-18C9-AA44-5946-DA56D4D8763F}"/>
              </a:ext>
            </a:extLst>
          </p:cNvPr>
          <p:cNvCxnSpPr>
            <a:cxnSpLocks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49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3257C73-DF66-3029-AAB2-24137AF78CBD}"/>
              </a:ext>
            </a:extLst>
          </p:cNvPr>
          <p:cNvSpPr/>
          <p:nvPr/>
        </p:nvSpPr>
        <p:spPr>
          <a:xfrm>
            <a:off x="3525200" y="5091352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AE8EE23-E2FE-D7D4-DC90-7B7FFFD34117}"/>
              </a:ext>
            </a:extLst>
          </p:cNvPr>
          <p:cNvSpPr/>
          <p:nvPr/>
        </p:nvSpPr>
        <p:spPr>
          <a:xfrm>
            <a:off x="6016699" y="4055214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20EAC56A-1315-8F3A-A004-41BFF0DEDB50}"/>
              </a:ext>
            </a:extLst>
          </p:cNvPr>
          <p:cNvSpPr/>
          <p:nvPr/>
        </p:nvSpPr>
        <p:spPr>
          <a:xfrm>
            <a:off x="8176120" y="5518653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DF3143-18C9-AA44-5946-DA56D4D8763F}"/>
              </a:ext>
            </a:extLst>
          </p:cNvPr>
          <p:cNvCxnSpPr>
            <a:cxnSpLocks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E309D1-811A-A10E-AF12-76DD1DE95D14}"/>
              </a:ext>
            </a:extLst>
          </p:cNvPr>
          <p:cNvSpPr txBox="1"/>
          <p:nvPr/>
        </p:nvSpPr>
        <p:spPr>
          <a:xfrm>
            <a:off x="2070343" y="2451306"/>
            <a:ext cx="8857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Partition the sum of the sensitivities by each cluster</a:t>
            </a:r>
          </a:p>
        </p:txBody>
      </p:sp>
    </p:spTree>
    <p:extLst>
      <p:ext uri="{BB962C8B-B14F-4D97-AF65-F5344CB8AC3E}">
        <p14:creationId xmlns:p14="http://schemas.microsoft.com/office/powerpoint/2010/main" val="2424905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3257C73-DF66-3029-AAB2-24137AF78CBD}"/>
              </a:ext>
            </a:extLst>
          </p:cNvPr>
          <p:cNvSpPr/>
          <p:nvPr/>
        </p:nvSpPr>
        <p:spPr>
          <a:xfrm>
            <a:off x="3525200" y="5091352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AE8EE23-E2FE-D7D4-DC90-7B7FFFD34117}"/>
              </a:ext>
            </a:extLst>
          </p:cNvPr>
          <p:cNvSpPr/>
          <p:nvPr/>
        </p:nvSpPr>
        <p:spPr>
          <a:xfrm>
            <a:off x="6016699" y="4055214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20EAC56A-1315-8F3A-A004-41BFF0DEDB50}"/>
              </a:ext>
            </a:extLst>
          </p:cNvPr>
          <p:cNvSpPr/>
          <p:nvPr/>
        </p:nvSpPr>
        <p:spPr>
          <a:xfrm>
            <a:off x="8176120" y="5518653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CEBC01-855F-2C91-D232-6B09539E2DE7}"/>
              </a:ext>
            </a:extLst>
          </p:cNvPr>
          <p:cNvCxnSpPr>
            <a:cxnSpLocks/>
            <a:stCxn id="5" idx="1"/>
            <a:endCxn id="23" idx="4"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1D7633-4E04-C727-7642-A07B8AE71586}"/>
              </a:ext>
            </a:extLst>
          </p:cNvPr>
          <p:cNvCxnSpPr>
            <a:cxnSpLocks/>
          </p:cNvCxnSpPr>
          <p:nvPr/>
        </p:nvCxnSpPr>
        <p:spPr>
          <a:xfrm flipH="1" flipV="1">
            <a:off x="2614551" y="4570585"/>
            <a:ext cx="1054946" cy="52076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D5B66D-CE6E-81EC-B3EC-74D4464A95B0}"/>
              </a:ext>
            </a:extLst>
          </p:cNvPr>
          <p:cNvCxnSpPr>
            <a:cxnSpLocks/>
            <a:stCxn id="25" idx="2"/>
            <a:endCxn id="5" idx="7"/>
          </p:cNvCxnSpPr>
          <p:nvPr/>
        </p:nvCxnSpPr>
        <p:spPr>
          <a:xfrm flipH="1">
            <a:off x="3278072" y="5326087"/>
            <a:ext cx="305272" cy="37180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5FF822-959F-11C0-AFDB-9F00579D4B51}"/>
                  </a:ext>
                </a:extLst>
              </p:cNvPr>
              <p:cNvSpPr txBox="1"/>
              <p:nvPr/>
            </p:nvSpPr>
            <p:spPr>
              <a:xfrm flipH="1">
                <a:off x="4304460" y="5378232"/>
                <a:ext cx="2160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Charge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5FF822-959F-11C0-AFDB-9F00579D4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04460" y="5378232"/>
                <a:ext cx="2160304" cy="461665"/>
              </a:xfrm>
              <a:prstGeom prst="rect">
                <a:avLst/>
              </a:prstGeom>
              <a:blipFill>
                <a:blip r:embed="rId4"/>
                <a:stretch>
                  <a:fillRect l="-423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9F1D04-EB44-ADE6-32A5-A7A0FDB31058}"/>
                  </a:ext>
                </a:extLst>
              </p:cNvPr>
              <p:cNvSpPr txBox="1"/>
              <p:nvPr/>
            </p:nvSpPr>
            <p:spPr>
              <a:xfrm flipH="1">
                <a:off x="2782613" y="4204244"/>
                <a:ext cx="2160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Charge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9F1D04-EB44-ADE6-32A5-A7A0FDB31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82613" y="4204244"/>
                <a:ext cx="2160304" cy="461665"/>
              </a:xfrm>
              <a:prstGeom prst="rect">
                <a:avLst/>
              </a:prstGeom>
              <a:blipFill>
                <a:blip r:embed="rId5"/>
                <a:stretch>
                  <a:fillRect l="-422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673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 of 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3200" dirty="0"/>
                  <a:t>: The sum of the sensitivities in each cluster induced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sz="3200" dirty="0"/>
                  <a:t> is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there are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clusters, the sum of the sensitivities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625" r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4093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317F70-4CA1-46E7-7020-06AA7179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2" y="2577297"/>
            <a:ext cx="11531505" cy="3795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F2E66-9F02-BB6F-F96F-3BAC1F28C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48" y="663854"/>
            <a:ext cx="2171700" cy="2105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9DA869-16BB-67DE-522C-FCC43E9EB789}"/>
              </a:ext>
            </a:extLst>
          </p:cNvPr>
          <p:cNvSpPr txBox="1"/>
          <p:nvPr/>
        </p:nvSpPr>
        <p:spPr>
          <a:xfrm>
            <a:off x="434252" y="1131591"/>
            <a:ext cx="236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census.gov</a:t>
            </a:r>
            <a:r>
              <a:rPr lang="en-US" sz="3600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A4DCC4-52FB-CA79-A6FD-6094B8E5560A}"/>
              </a:ext>
            </a:extLst>
          </p:cNvPr>
          <p:cNvSpPr/>
          <p:nvPr/>
        </p:nvSpPr>
        <p:spPr>
          <a:xfrm>
            <a:off x="226243" y="4551903"/>
            <a:ext cx="11739514" cy="552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5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Private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4117"/>
            <a:ext cx="11066929" cy="20887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Analysis of medical datasets to predict possible issues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Pattern detection for social networks or epidemic spread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US Census information for apportionment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257" y="1633248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37C412-E016-188D-C53E-3744A9CE2ECD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5379F-2887-798A-9376-ED41968A029E}"/>
              </a:ext>
            </a:extLst>
          </p:cNvPr>
          <p:cNvSpPr txBox="1"/>
          <p:nvPr/>
        </p:nvSpPr>
        <p:spPr>
          <a:xfrm>
            <a:off x="10321921" y="2626523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25419645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Anonymization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4134235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ata encryption icon">
            <a:extLst>
              <a:ext uri="{FF2B5EF4-FFF2-40B4-BE49-F238E27FC236}">
                <a16:creationId xmlns:a16="http://schemas.microsoft.com/office/drawing/2014/main" id="{D991DB60-8523-169B-65C5-7A87C5C7D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1924724"/>
            <a:ext cx="1975475" cy="19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22131-281F-FEC9-2CC9-91D4A1E18503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91E9F-0F3B-BA8F-886A-C15B8B5E517A}"/>
              </a:ext>
            </a:extLst>
          </p:cNvPr>
          <p:cNvSpPr txBox="1"/>
          <p:nvPr/>
        </p:nvSpPr>
        <p:spPr>
          <a:xfrm>
            <a:off x="10372255" y="5329622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AAF6E-D1D0-0C09-3F04-1C98A7E5AC7E}"/>
              </a:ext>
            </a:extLst>
          </p:cNvPr>
          <p:cNvSpPr txBox="1"/>
          <p:nvPr/>
        </p:nvSpPr>
        <p:spPr>
          <a:xfrm>
            <a:off x="10008066" y="2626523"/>
            <a:ext cx="1728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Anonymized dataset</a:t>
            </a:r>
          </a:p>
        </p:txBody>
      </p:sp>
    </p:spTree>
    <p:extLst>
      <p:ext uri="{BB962C8B-B14F-4D97-AF65-F5344CB8AC3E}">
        <p14:creationId xmlns:p14="http://schemas.microsoft.com/office/powerpoint/2010/main" val="32356336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41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152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CBFBB7A-91BF-2C19-47CC-57B76D82194E}"/>
              </a:ext>
            </a:extLst>
          </p:cNvPr>
          <p:cNvGraphicFramePr>
            <a:graphicFrameLocks noGrp="1"/>
          </p:cNvGraphicFramePr>
          <p:nvPr/>
        </p:nvGraphicFramePr>
        <p:xfrm>
          <a:off x="7040481" y="2019744"/>
          <a:ext cx="36974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6122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Reconstruction Attack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3241757" y="2131060"/>
          <a:ext cx="5708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020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0AA24-C4C9-418B-EE87-BA36D1B9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11" y="1723530"/>
            <a:ext cx="6814577" cy="47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235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116BC6-7A44-F137-E79C-38C98331A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0"/>
            <a:ext cx="85174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67142" y="6385723"/>
            <a:ext cx="3091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from Arvind Narayanan</a:t>
            </a:r>
          </a:p>
        </p:txBody>
      </p:sp>
    </p:spTree>
    <p:extLst>
      <p:ext uri="{BB962C8B-B14F-4D97-AF65-F5344CB8AC3E}">
        <p14:creationId xmlns:p14="http://schemas.microsoft.com/office/powerpoint/2010/main" val="17192559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Differencing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went to Kyle Field last weekend?</a:t>
            </a:r>
            <a:endParaRPr lang="en-US" sz="3200" b="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besides the instructor went to Kyle Field last weekend?</a:t>
            </a:r>
          </a:p>
        </p:txBody>
      </p:sp>
    </p:spTree>
    <p:extLst>
      <p:ext uri="{BB962C8B-B14F-4D97-AF65-F5344CB8AC3E}">
        <p14:creationId xmlns:p14="http://schemas.microsoft.com/office/powerpoint/2010/main" val="21226243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0831B-7C66-A26B-82BF-ACDDD8D6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6" y="107103"/>
            <a:ext cx="11393707" cy="6750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9859168" y="107103"/>
            <a:ext cx="2240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 from Steven Wu</a:t>
            </a:r>
          </a:p>
        </p:txBody>
      </p:sp>
    </p:spTree>
    <p:extLst>
      <p:ext uri="{BB962C8B-B14F-4D97-AF65-F5344CB8AC3E}">
        <p14:creationId xmlns:p14="http://schemas.microsoft.com/office/powerpoint/2010/main" val="23891431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308,745,738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variables 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1,852,473,228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measurements collected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Total statistics: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5,578,897,932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Create a system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5.5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equations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unknowns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3718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Reconstruction attack on 2010 US Census by researchers recovered information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308,745,538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using census block and tract summary tables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  <a:blipFill>
                <a:blip r:embed="rId3"/>
                <a:stretch>
                  <a:fillRect l="-3100" t="-2625" r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Tracts and Block Numbering Areas - History - U.S. Census Bureau">
            <a:extLst>
              <a:ext uri="{FF2B5EF4-FFF2-40B4-BE49-F238E27FC236}">
                <a16:creationId xmlns:a16="http://schemas.microsoft.com/office/drawing/2014/main" id="{C6D11688-7449-91CF-A652-90BA2698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45" y="238232"/>
            <a:ext cx="4930918" cy="63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818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“Ad-hoc” privacy procedures like anonymization/deidentification often fails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Publishing too many queries on a sensitive database with too much accuracy can compromise the privacy of the database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Need a formal mathematical notion for measuring privacy</a:t>
            </a:r>
          </a:p>
        </p:txBody>
      </p:sp>
    </p:spTree>
    <p:extLst>
      <p:ext uri="{BB962C8B-B14F-4D97-AF65-F5344CB8AC3E}">
        <p14:creationId xmlns:p14="http://schemas.microsoft.com/office/powerpoint/2010/main" val="13841828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84623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Merge-and-reduce framework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/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104E6C-D424-07BF-2736-314B07BAF3AC}"/>
              </a:ext>
            </a:extLst>
          </p:cNvPr>
          <p:cNvCxnSpPr>
            <a:stCxn id="5" idx="1"/>
          </p:cNvCxnSpPr>
          <p:nvPr/>
        </p:nvCxnSpPr>
        <p:spPr>
          <a:xfrm flipH="1">
            <a:off x="6320118" y="4506577"/>
            <a:ext cx="5199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47BF53-5E10-12C4-FBE7-B4048FF5BAC7}"/>
              </a:ext>
            </a:extLst>
          </p:cNvPr>
          <p:cNvCxnSpPr>
            <a:cxnSpLocks/>
          </p:cNvCxnSpPr>
          <p:nvPr/>
        </p:nvCxnSpPr>
        <p:spPr>
          <a:xfrm flipV="1">
            <a:off x="6320118" y="4111565"/>
            <a:ext cx="0" cy="39501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174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>
                <a:solidFill>
                  <a:schemeClr val="tx1"/>
                </a:solidFill>
              </a:rPr>
              <a:t>“The data analyst cannot learn anything about Alice”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Alice is known to be an Aggie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760364" y="6093584"/>
            <a:ext cx="4368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Was Alice’s privacy violated?</a:t>
            </a:r>
          </a:p>
        </p:txBody>
      </p:sp>
    </p:spTree>
    <p:extLst>
      <p:ext uri="{BB962C8B-B14F-4D97-AF65-F5344CB8AC3E}">
        <p14:creationId xmlns:p14="http://schemas.microsoft.com/office/powerpoint/2010/main" val="39261991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Bob participates in the survey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521628" y="5962785"/>
            <a:ext cx="5148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Even though Alice is not in the survey, it is still known that Alice is an Aggie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32DE06-B802-AE48-F933-F4EB30204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45" y="2742322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49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Suppose a survey is conducted on a sensitive dataset and concludes that “most Aggies like Reveille”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Alice is a known Aggie, and so a data analyst infers that Alice is more likely to be a dog owner and asks for higher apartment cleaning rates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FF0000"/>
                </a:solidFill>
              </a:rPr>
              <a:t>Was Alice’s privacy violated by this study?</a:t>
            </a:r>
          </a:p>
        </p:txBody>
      </p:sp>
    </p:spTree>
    <p:extLst>
      <p:ext uri="{BB962C8B-B14F-4D97-AF65-F5344CB8AC3E}">
        <p14:creationId xmlns:p14="http://schemas.microsoft.com/office/powerpoint/2010/main" val="24171316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 study is private…if the data analyst gains </a:t>
            </a:r>
            <a:r>
              <a:rPr lang="en-US" sz="3200" i="1" dirty="0">
                <a:solidFill>
                  <a:srgbClr val="FF0000"/>
                </a:solidFill>
              </a:rPr>
              <a:t>almost no additional information</a:t>
            </a:r>
            <a:r>
              <a:rPr lang="en-US" sz="3200" dirty="0">
                <a:solidFill>
                  <a:schemeClr val="tx1"/>
                </a:solidFill>
              </a:rPr>
              <a:t> about Alice from the study than if the same study was performed </a:t>
            </a:r>
            <a:r>
              <a:rPr lang="en-US" sz="3200" i="1" dirty="0">
                <a:solidFill>
                  <a:srgbClr val="FF0000"/>
                </a:solidFill>
              </a:rPr>
              <a:t>without Alice’s data</a:t>
            </a:r>
            <a:r>
              <a:rPr lang="en-US" sz="3200" dirty="0">
                <a:solidFill>
                  <a:schemeClr val="tx1"/>
                </a:solidFill>
              </a:rPr>
              <a:t>”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8" y="3751975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59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/>
          <p:nvPr/>
        </p:nvCxnSpPr>
        <p:spPr>
          <a:xfrm>
            <a:off x="1764593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67A3919E-0481-0479-1DBE-3A43B511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42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/>
          <p:nvPr/>
        </p:nvCxnSpPr>
        <p:spPr>
          <a:xfrm>
            <a:off x="7999976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50" y="3608485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214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Stability</a:t>
            </a:r>
            <a:r>
              <a:rPr lang="en-US" sz="3200" dirty="0">
                <a:solidFill>
                  <a:schemeClr val="tx1"/>
                </a:solidFill>
              </a:rPr>
              <a:t>: the data analyst reaches roughly similar conclusions if any individual data point is replaced by another data point of the population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17A08A-201D-7D6F-7EC9-231E7E8C62A7}"/>
              </a:ext>
            </a:extLst>
          </p:cNvPr>
          <p:cNvCxnSpPr>
            <a:cxnSpLocks/>
            <a:stCxn id="5" idx="3"/>
            <a:endCxn id="7172" idx="1"/>
          </p:cNvCxnSpPr>
          <p:nvPr/>
        </p:nvCxnSpPr>
        <p:spPr>
          <a:xfrm flipV="1">
            <a:off x="4944051" y="4895308"/>
            <a:ext cx="1564519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AA7B776E-D323-0307-4D9D-B03C926E1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323" y="3823745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lgorithm - Free computer icons">
            <a:extLst>
              <a:ext uri="{FF2B5EF4-FFF2-40B4-BE49-F238E27FC236}">
                <a16:creationId xmlns:a16="http://schemas.microsoft.com/office/drawing/2014/main" id="{3E15BA7F-DDD1-DF99-EB49-9D3C7124F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570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AD3BE3-4029-6D23-3E88-D9D9F7295244}"/>
              </a:ext>
            </a:extLst>
          </p:cNvPr>
          <p:cNvCxnSpPr>
            <a:cxnSpLocks/>
            <a:stCxn id="7172" idx="3"/>
            <a:endCxn id="18" idx="1"/>
          </p:cNvCxnSpPr>
          <p:nvPr/>
        </p:nvCxnSpPr>
        <p:spPr>
          <a:xfrm>
            <a:off x="8110938" y="4895308"/>
            <a:ext cx="187138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840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656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AEBCAF-62A1-DCEC-691F-CC0AE7B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4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B5EAF2-524F-2E80-45D2-940409F5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09" y="4155172"/>
            <a:ext cx="2683700" cy="1480272"/>
          </a:xfrm>
          <a:prstGeom prst="rect">
            <a:avLst/>
          </a:prstGeom>
        </p:spPr>
      </p:pic>
      <p:pic>
        <p:nvPicPr>
          <p:cNvPr id="9" name="Picture 8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13218FC4-563E-F871-52BC-3B6203A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28454-93D1-85FC-19BD-305830767A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571E-3AD0-2F00-BE8D-F0C39DBA763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D5A8E-CDEB-F478-454D-CFE5512B1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F6024-8461-A534-4C84-9D449F85C3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44051" y="4895308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4" descr="Algorithm - Free computer icons">
            <a:extLst>
              <a:ext uri="{FF2B5EF4-FFF2-40B4-BE49-F238E27FC236}">
                <a16:creationId xmlns:a16="http://schemas.microsoft.com/office/drawing/2014/main" id="{A373E79A-65EE-EDAB-366C-4C324C5D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67C19-09F3-8036-C662-A97EB882815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7623405" y="4895308"/>
            <a:ext cx="173470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8536B3-92D8-7120-6172-E8D0FD4F334B}"/>
              </a:ext>
            </a:extLst>
          </p:cNvPr>
          <p:cNvSpPr txBox="1"/>
          <p:nvPr/>
        </p:nvSpPr>
        <p:spPr>
          <a:xfrm>
            <a:off x="3009587" y="5812181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0CD2F-DEF9-411B-D4A2-61219862A6DC}"/>
              </a:ext>
            </a:extLst>
          </p:cNvPr>
          <p:cNvSpPr txBox="1"/>
          <p:nvPr/>
        </p:nvSpPr>
        <p:spPr>
          <a:xfrm>
            <a:off x="6096000" y="5812180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0D65-B959-CBF4-7588-7EEBA816DD05}"/>
              </a:ext>
            </a:extLst>
          </p:cNvPr>
          <p:cNvSpPr txBox="1"/>
          <p:nvPr/>
        </p:nvSpPr>
        <p:spPr>
          <a:xfrm>
            <a:off x="9135690" y="5812180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315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3AD941-8EF2-9D20-37D5-E4BFABC9F3D5}"/>
              </a:ext>
            </a:extLst>
          </p:cNvPr>
          <p:cNvCxnSpPr>
            <a:cxnSpLocks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0A806F-3E3D-9A61-4B40-9637D24DAAD7}"/>
              </a:ext>
            </a:extLst>
          </p:cNvPr>
          <p:cNvSpPr txBox="1"/>
          <p:nvPr/>
        </p:nvSpPr>
        <p:spPr>
          <a:xfrm>
            <a:off x="5569528" y="5602350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Merge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1C13D-E523-BBC1-B8CC-B73D3F517DBC}"/>
              </a:ext>
            </a:extLst>
          </p:cNvPr>
          <p:cNvSpPr txBox="1"/>
          <p:nvPr/>
        </p:nvSpPr>
        <p:spPr>
          <a:xfrm>
            <a:off x="299233" y="5015881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Reduce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FA5362-15DF-94BE-9510-E9A30CCA000F}"/>
              </a:ext>
            </a:extLst>
          </p:cNvPr>
          <p:cNvCxnSpPr>
            <a:cxnSpLocks/>
          </p:cNvCxnSpPr>
          <p:nvPr/>
        </p:nvCxnSpPr>
        <p:spPr>
          <a:xfrm flipV="1">
            <a:off x="489527" y="4001294"/>
            <a:ext cx="591128" cy="10145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are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levels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coreset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of two coresets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approximation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4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2423</Words>
  <Application>Microsoft Office PowerPoint</Application>
  <PresentationFormat>Widescreen</PresentationFormat>
  <Paragraphs>462</Paragraphs>
  <Slides>66</Slides>
  <Notes>53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PowerPoint Presentation</vt:lpstr>
      <vt:lpstr>Last Time: k-Clustering</vt:lpstr>
      <vt:lpstr>Last Time: k-Clustering</vt:lpstr>
      <vt:lpstr>Last Time: (k,z)-Clustering in the Streaming Model</vt:lpstr>
      <vt:lpstr>Last Time: (k,z)-Clustering in the Streaming Model</vt:lpstr>
      <vt:lpstr>Last Time: (k,z)-Clustering in the Streaming Model</vt:lpstr>
      <vt:lpstr>Last Time: (k,z)-Clustering in the Streaming Model</vt:lpstr>
      <vt:lpstr>Previously: Bernstein’s Inequality</vt:lpstr>
      <vt:lpstr>Coreset Construction and Sampling</vt:lpstr>
      <vt:lpstr>Coreset Construction and Sampling</vt:lpstr>
      <vt:lpstr>Coreset Construction and Uniform Sampling</vt:lpstr>
      <vt:lpstr>Previously: Bernstein’s Inequality</vt:lpstr>
      <vt:lpstr>Previously: Bernstein’s Inequality</vt:lpstr>
      <vt:lpstr>Coreset Construction and Uniform Sampling</vt:lpstr>
      <vt:lpstr>Previously: Bernstein’s Inequality</vt:lpstr>
      <vt:lpstr>Previously: Bernstein’s Inequality</vt:lpstr>
      <vt:lpstr>Coreset Construction and Uniform Sampling</vt:lpstr>
      <vt:lpstr>Previously: Bernstein’s Inequality</vt:lpstr>
      <vt:lpstr>Previously: Bernstein’s Inequality</vt:lpstr>
      <vt:lpstr>Coreset Construction and Uniform Sampling</vt:lpstr>
      <vt:lpstr>Coreset Construction and Sampling</vt:lpstr>
      <vt:lpstr>Coreset Construction and Sampling</vt:lpstr>
      <vt:lpstr>Coreset Construction and Sampling</vt:lpstr>
      <vt:lpstr>Coreset Construction and Sampling</vt:lpstr>
      <vt:lpstr>Coreset Construction and Sampling</vt:lpstr>
      <vt:lpstr>Coreset Construction and Sampling</vt:lpstr>
      <vt:lpstr>Sensitivity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 of Online Sensitivity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 of Online Sensitivity</vt:lpstr>
      <vt:lpstr>PowerPoint Presentation</vt:lpstr>
      <vt:lpstr>Private Data Analysis</vt:lpstr>
      <vt:lpstr>Anonymization</vt:lpstr>
      <vt:lpstr>Anonymizing Data</vt:lpstr>
      <vt:lpstr>Anonymizing Data</vt:lpstr>
      <vt:lpstr>Reconstruction Attack</vt:lpstr>
      <vt:lpstr>Anonymizing Data</vt:lpstr>
      <vt:lpstr>PowerPoint Presentation</vt:lpstr>
      <vt:lpstr>Differencing Attacks</vt:lpstr>
      <vt:lpstr>PowerPoint Presentation</vt:lpstr>
      <vt:lpstr>2010 US Census</vt:lpstr>
      <vt:lpstr>2010 US Census</vt:lpstr>
      <vt:lpstr>Summary</vt:lpstr>
      <vt:lpstr>Possible Notion for Privacy #1</vt:lpstr>
      <vt:lpstr>Possible Notion for Privacy #1</vt:lpstr>
      <vt:lpstr>Possible Notion for Privacy #1</vt:lpstr>
      <vt:lpstr>Possible Notion for Privacy #1</vt:lpstr>
      <vt:lpstr>Possible Notion for Privacy #2</vt:lpstr>
      <vt:lpstr>Possible Notion for Privacy #2</vt:lpstr>
      <vt:lpstr>Differential Privacy</vt:lpstr>
      <vt:lpstr>Differential Privacy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3</cp:revision>
  <dcterms:created xsi:type="dcterms:W3CDTF">2023-10-23T20:36:43Z</dcterms:created>
  <dcterms:modified xsi:type="dcterms:W3CDTF">2023-10-24T20:04:13Z</dcterms:modified>
</cp:coreProperties>
</file>