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788" r:id="rId2"/>
    <p:sldId id="796" r:id="rId3"/>
    <p:sldId id="797" r:id="rId4"/>
    <p:sldId id="641" r:id="rId5"/>
    <p:sldId id="798" r:id="rId6"/>
    <p:sldId id="799" r:id="rId7"/>
    <p:sldId id="789" r:id="rId8"/>
    <p:sldId id="790" r:id="rId9"/>
    <p:sldId id="800" r:id="rId10"/>
    <p:sldId id="801" r:id="rId11"/>
    <p:sldId id="802" r:id="rId12"/>
    <p:sldId id="804" r:id="rId13"/>
    <p:sldId id="805" r:id="rId14"/>
    <p:sldId id="806" r:id="rId15"/>
    <p:sldId id="807" r:id="rId16"/>
    <p:sldId id="808" r:id="rId17"/>
    <p:sldId id="809" r:id="rId18"/>
    <p:sldId id="810" r:id="rId19"/>
    <p:sldId id="811" r:id="rId20"/>
    <p:sldId id="803" r:id="rId21"/>
    <p:sldId id="267" r:id="rId22"/>
    <p:sldId id="779" r:id="rId23"/>
    <p:sldId id="813" r:id="rId24"/>
    <p:sldId id="266" r:id="rId25"/>
    <p:sldId id="764" r:id="rId26"/>
    <p:sldId id="712" r:id="rId27"/>
    <p:sldId id="257" r:id="rId28"/>
    <p:sldId id="258" r:id="rId29"/>
    <p:sldId id="262" r:id="rId30"/>
    <p:sldId id="758" r:id="rId31"/>
    <p:sldId id="759" r:id="rId32"/>
    <p:sldId id="793" r:id="rId33"/>
    <p:sldId id="794" r:id="rId34"/>
    <p:sldId id="812" r:id="rId35"/>
    <p:sldId id="814" r:id="rId36"/>
    <p:sldId id="815" r:id="rId37"/>
    <p:sldId id="816" r:id="rId38"/>
    <p:sldId id="817" r:id="rId39"/>
    <p:sldId id="819" r:id="rId40"/>
    <p:sldId id="82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2C9F2-E014-4C1C-BFC9-B497CB6420BF}"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6455A-7027-432F-9E4B-0FBCB5D45B86}" type="slidenum">
              <a:rPr lang="en-US" smtClean="0"/>
              <a:t>‹#›</a:t>
            </a:fld>
            <a:endParaRPr lang="en-US"/>
          </a:p>
        </p:txBody>
      </p:sp>
    </p:spTree>
    <p:extLst>
      <p:ext uri="{BB962C8B-B14F-4D97-AF65-F5344CB8AC3E}">
        <p14:creationId xmlns:p14="http://schemas.microsoft.com/office/powerpoint/2010/main" val="140113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a:t>
            </a:fld>
            <a:endParaRPr lang="en-US"/>
          </a:p>
        </p:txBody>
      </p:sp>
    </p:spTree>
    <p:extLst>
      <p:ext uri="{BB962C8B-B14F-4D97-AF65-F5344CB8AC3E}">
        <p14:creationId xmlns:p14="http://schemas.microsoft.com/office/powerpoint/2010/main" val="2926851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bureau company, delete $125?</a:t>
            </a:r>
          </a:p>
          <a:p>
            <a:r>
              <a:rPr lang="en-US" dirty="0"/>
              <a:t>Equifax Inc. is an American multinational consumer credit reporting agency headquartered in Atlanta, Georgia and is one of the three largest consumer credit reporting agencies, along with Experian and TransUnion (together known as the "Big Three"). With over 14,000 employees worldwide, Equifax has nearly US$5 billion in annual revenue and is traded on the New York Stock Exchange (NYSE) under the symbol EFX</a:t>
            </a:r>
          </a:p>
        </p:txBody>
      </p:sp>
      <p:sp>
        <p:nvSpPr>
          <p:cNvPr id="4" name="Slide Number Placeholder 3"/>
          <p:cNvSpPr>
            <a:spLocks noGrp="1"/>
          </p:cNvSpPr>
          <p:nvPr>
            <p:ph type="sldNum" sz="quarter" idx="5"/>
          </p:nvPr>
        </p:nvSpPr>
        <p:spPr/>
        <p:txBody>
          <a:bodyPr/>
          <a:lstStyle/>
          <a:p>
            <a:fld id="{E2226E65-ADC9-4F29-BA00-34B3E2F9B8F0}" type="slidenum">
              <a:rPr lang="en-US" smtClean="0"/>
              <a:t>7</a:t>
            </a:fld>
            <a:endParaRPr lang="en-US"/>
          </a:p>
        </p:txBody>
      </p:sp>
    </p:spTree>
    <p:extLst>
      <p:ext uri="{BB962C8B-B14F-4D97-AF65-F5344CB8AC3E}">
        <p14:creationId xmlns:p14="http://schemas.microsoft.com/office/powerpoint/2010/main" val="185908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26</a:t>
            </a:fld>
            <a:endParaRPr lang="en-US"/>
          </a:p>
        </p:txBody>
      </p:sp>
    </p:spTree>
    <p:extLst>
      <p:ext uri="{BB962C8B-B14F-4D97-AF65-F5344CB8AC3E}">
        <p14:creationId xmlns:p14="http://schemas.microsoft.com/office/powerpoint/2010/main" val="517194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58E3-4FFD-B509-C715-AEEAD101A4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473D3A-A838-A20A-54C7-160F9A410A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9DA9A6-0C44-2B01-4F0D-B6157EF65FC8}"/>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5" name="Footer Placeholder 4">
            <a:extLst>
              <a:ext uri="{FF2B5EF4-FFF2-40B4-BE49-F238E27FC236}">
                <a16:creationId xmlns:a16="http://schemas.microsoft.com/office/drawing/2014/main" id="{48813C32-B72D-E8B8-38AA-7260FB5FE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18122-FDD5-FD98-3109-9F125F6436C7}"/>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363646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CF77D-7D41-A517-3836-FDC8A94A0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835835-0105-1929-91BC-0BEC478B53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A2D4B-E9B5-5C12-857C-0D412B580077}"/>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5" name="Footer Placeholder 4">
            <a:extLst>
              <a:ext uri="{FF2B5EF4-FFF2-40B4-BE49-F238E27FC236}">
                <a16:creationId xmlns:a16="http://schemas.microsoft.com/office/drawing/2014/main" id="{CB3D4C8C-8DE2-428A-6901-81895C689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948D2-5568-0D0C-B25E-C0B677E60DB9}"/>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382272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B308A5-28C3-DEA9-5536-8F07F7C3E0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474504-9D0B-BC5A-1D9D-39F3F41872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5EECCD-C33E-CBCB-BCBE-55759E183E5D}"/>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5" name="Footer Placeholder 4">
            <a:extLst>
              <a:ext uri="{FF2B5EF4-FFF2-40B4-BE49-F238E27FC236}">
                <a16:creationId xmlns:a16="http://schemas.microsoft.com/office/drawing/2014/main" id="{54E81022-4E4F-2EAE-15BD-0E68B11C4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F29E1-6A0D-146E-47C6-1079355003E3}"/>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1029251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3E57-4BC5-A921-1E28-AD2AC7A1CE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8FA63-3067-5E56-6204-A25CBE049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A2D27-D170-A151-997F-CE4C664AE8BC}"/>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5" name="Footer Placeholder 4">
            <a:extLst>
              <a:ext uri="{FF2B5EF4-FFF2-40B4-BE49-F238E27FC236}">
                <a16:creationId xmlns:a16="http://schemas.microsoft.com/office/drawing/2014/main" id="{5736EAD4-4267-E977-A3A4-774F5856D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25D40C-8B5E-157E-5BCF-4BD8D97343A0}"/>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293308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40D6-128C-DEAD-E0F3-4E94026C0D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3FB251-823B-D4E5-4F78-991F0622FE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D2A428-53B4-C5B1-2A48-9A64A6982D4B}"/>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5" name="Footer Placeholder 4">
            <a:extLst>
              <a:ext uri="{FF2B5EF4-FFF2-40B4-BE49-F238E27FC236}">
                <a16:creationId xmlns:a16="http://schemas.microsoft.com/office/drawing/2014/main" id="{7FEB9BBE-86E7-ABBD-C32D-916C17FA7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460570-9643-33CC-1762-F46B5BDC0D11}"/>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18355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5725-E31C-B37F-52CE-EA09A97349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DD308-2FA4-AABB-9018-35F1253005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1B9ED8-F654-8485-D032-8451591FC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C5C53E-540B-55FD-C464-CE7D86D55A61}"/>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6" name="Footer Placeholder 5">
            <a:extLst>
              <a:ext uri="{FF2B5EF4-FFF2-40B4-BE49-F238E27FC236}">
                <a16:creationId xmlns:a16="http://schemas.microsoft.com/office/drawing/2014/main" id="{5D874756-D9E0-C799-1D89-3E70D42577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2EF34-70E5-F93C-2749-458F644837B4}"/>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389528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C001-D621-7B4D-F510-DC74C70A0D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BB446D-2463-D35A-2FEA-F34AA7864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E428EA-3BF0-68A2-30D4-CEDD54B810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777327-96F0-B35A-68FF-468F1A153E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8AB101-2852-E1A9-AB57-020E4E6BD9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5F6DDF-65B6-4678-73AC-8383597D0FEB}"/>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8" name="Footer Placeholder 7">
            <a:extLst>
              <a:ext uri="{FF2B5EF4-FFF2-40B4-BE49-F238E27FC236}">
                <a16:creationId xmlns:a16="http://schemas.microsoft.com/office/drawing/2014/main" id="{80AE0E7B-C7DD-819E-9FEF-E13298D015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A886C4-0B6E-7416-8955-2822B096E335}"/>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242172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8207-C335-AE50-013C-E59DE81571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7A5379-AE55-0138-974F-8894D6D1A472}"/>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4" name="Footer Placeholder 3">
            <a:extLst>
              <a:ext uri="{FF2B5EF4-FFF2-40B4-BE49-F238E27FC236}">
                <a16:creationId xmlns:a16="http://schemas.microsoft.com/office/drawing/2014/main" id="{0C878BB8-300E-CFDA-E457-78E12E9D46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B960E1-7B38-3525-E94C-5EE511126CCE}"/>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65058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96EDA7-5845-78CF-E9A5-E0B4497BC7A3}"/>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3" name="Footer Placeholder 2">
            <a:extLst>
              <a:ext uri="{FF2B5EF4-FFF2-40B4-BE49-F238E27FC236}">
                <a16:creationId xmlns:a16="http://schemas.microsoft.com/office/drawing/2014/main" id="{E12E56C1-720E-AEF6-0340-6773595826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BFA293-58A3-0709-5CBE-46D43E684CA1}"/>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2720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1747-FD49-A396-E17A-AD33E9472D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3128EF-8266-101A-E916-C488D474B9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26949-4D67-5668-37F4-963C14C08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62BB4E-1394-CCB2-4B31-8F5AAB8EE7FD}"/>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6" name="Footer Placeholder 5">
            <a:extLst>
              <a:ext uri="{FF2B5EF4-FFF2-40B4-BE49-F238E27FC236}">
                <a16:creationId xmlns:a16="http://schemas.microsoft.com/office/drawing/2014/main" id="{A7781BBC-9B8A-DF30-8F37-A5450E805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442E7D-B868-84AE-909A-1E36F7C9B2DC}"/>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57725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C23C0-617D-7A6F-4B9B-9F3C18903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32242-820A-792D-FAF9-69F45FFB5D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5EAD6D-8A39-570F-8C2C-DA2B9E38F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3A1F95-51E1-EE6D-52C0-F1A824B17D74}"/>
              </a:ext>
            </a:extLst>
          </p:cNvPr>
          <p:cNvSpPr>
            <a:spLocks noGrp="1"/>
          </p:cNvSpPr>
          <p:nvPr>
            <p:ph type="dt" sz="half" idx="10"/>
          </p:nvPr>
        </p:nvSpPr>
        <p:spPr/>
        <p:txBody>
          <a:bodyPr/>
          <a:lstStyle/>
          <a:p>
            <a:fld id="{ADE26E3E-44B6-4F43-9983-F8117BAB9A60}" type="datetimeFigureOut">
              <a:rPr lang="en-US" smtClean="0"/>
              <a:t>1/18/2024</a:t>
            </a:fld>
            <a:endParaRPr lang="en-US"/>
          </a:p>
        </p:txBody>
      </p:sp>
      <p:sp>
        <p:nvSpPr>
          <p:cNvPr id="6" name="Footer Placeholder 5">
            <a:extLst>
              <a:ext uri="{FF2B5EF4-FFF2-40B4-BE49-F238E27FC236}">
                <a16:creationId xmlns:a16="http://schemas.microsoft.com/office/drawing/2014/main" id="{84A1071B-F32E-F449-A087-E04EB88C40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81453-A63D-B3D5-4066-511D136FA25E}"/>
              </a:ext>
            </a:extLst>
          </p:cNvPr>
          <p:cNvSpPr>
            <a:spLocks noGrp="1"/>
          </p:cNvSpPr>
          <p:nvPr>
            <p:ph type="sldNum" sz="quarter" idx="12"/>
          </p:nvPr>
        </p:nvSpPr>
        <p:spPr/>
        <p:txBody>
          <a:bodyPr/>
          <a:lstStyle/>
          <a:p>
            <a:fld id="{5E5FD110-C210-4917-8AE6-454C1665C760}" type="slidenum">
              <a:rPr lang="en-US" smtClean="0"/>
              <a:t>‹#›</a:t>
            </a:fld>
            <a:endParaRPr lang="en-US"/>
          </a:p>
        </p:txBody>
      </p:sp>
    </p:spTree>
    <p:extLst>
      <p:ext uri="{BB962C8B-B14F-4D97-AF65-F5344CB8AC3E}">
        <p14:creationId xmlns:p14="http://schemas.microsoft.com/office/powerpoint/2010/main" val="2526906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6D9D10-3337-5B7C-8E06-4F4CD336FD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B8C8EE-494A-8D69-38EB-7C362551B5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AC5B5-904E-E95F-7994-C5275379A3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26E3E-44B6-4F43-9983-F8117BAB9A60}" type="datetimeFigureOut">
              <a:rPr lang="en-US" smtClean="0"/>
              <a:t>1/18/2024</a:t>
            </a:fld>
            <a:endParaRPr lang="en-US"/>
          </a:p>
        </p:txBody>
      </p:sp>
      <p:sp>
        <p:nvSpPr>
          <p:cNvPr id="5" name="Footer Placeholder 4">
            <a:extLst>
              <a:ext uri="{FF2B5EF4-FFF2-40B4-BE49-F238E27FC236}">
                <a16:creationId xmlns:a16="http://schemas.microsoft.com/office/drawing/2014/main" id="{31E62EEB-AE11-57F2-79B6-61ADA4618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CE0CBC-14CE-52B4-6BB6-005BBF443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FD110-C210-4917-8AE6-454C1665C760}" type="slidenum">
              <a:rPr lang="en-US" smtClean="0"/>
              <a:t>‹#›</a:t>
            </a:fld>
            <a:endParaRPr lang="en-US"/>
          </a:p>
        </p:txBody>
      </p:sp>
    </p:spTree>
    <p:extLst>
      <p:ext uri="{BB962C8B-B14F-4D97-AF65-F5344CB8AC3E}">
        <p14:creationId xmlns:p14="http://schemas.microsoft.com/office/powerpoint/2010/main" val="2387033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amsonzhou.github.io/csce658-s2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NUL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9558-8CBC-D30A-02F3-65EA383A4C4F}"/>
              </a:ext>
            </a:extLst>
          </p:cNvPr>
          <p:cNvSpPr>
            <a:spLocks noGrp="1"/>
          </p:cNvSpPr>
          <p:nvPr>
            <p:ph type="ctrTitle"/>
          </p:nvPr>
        </p:nvSpPr>
        <p:spPr>
          <a:xfrm>
            <a:off x="251011" y="1534740"/>
            <a:ext cx="11689977" cy="1217425"/>
          </a:xfrm>
        </p:spPr>
        <p:txBody>
          <a:bodyPr>
            <a:normAutofit/>
          </a:bodyPr>
          <a:lstStyle/>
          <a:p>
            <a:r>
              <a:rPr lang="en-US" dirty="0">
                <a:solidFill>
                  <a:srgbClr val="C00000"/>
                </a:solidFill>
              </a:rPr>
              <a:t>CSCE 658: Randomized Algorithms</a:t>
            </a:r>
          </a:p>
        </p:txBody>
      </p:sp>
      <p:sp>
        <p:nvSpPr>
          <p:cNvPr id="3" name="Subtitle 2">
            <a:extLst>
              <a:ext uri="{FF2B5EF4-FFF2-40B4-BE49-F238E27FC236}">
                <a16:creationId xmlns:a16="http://schemas.microsoft.com/office/drawing/2014/main" id="{89802CB3-FC8E-C393-0D77-33E8A17F6B16}"/>
              </a:ext>
            </a:extLst>
          </p:cNvPr>
          <p:cNvSpPr>
            <a:spLocks noGrp="1"/>
          </p:cNvSpPr>
          <p:nvPr>
            <p:ph type="subTitle" idx="1"/>
          </p:nvPr>
        </p:nvSpPr>
        <p:spPr>
          <a:xfrm>
            <a:off x="1524000" y="3602037"/>
            <a:ext cx="9144000" cy="2789797"/>
          </a:xfrm>
        </p:spPr>
        <p:txBody>
          <a:bodyPr>
            <a:normAutofit/>
          </a:bodyPr>
          <a:lstStyle/>
          <a:p>
            <a:r>
              <a:rPr lang="en-US" sz="3600" dirty="0"/>
              <a:t>Lecture 1</a:t>
            </a:r>
          </a:p>
          <a:p>
            <a:endParaRPr lang="en-US" sz="3600" dirty="0"/>
          </a:p>
          <a:p>
            <a:r>
              <a:rPr lang="en-US" sz="2800" dirty="0"/>
              <a:t>Samson Zhou</a:t>
            </a:r>
          </a:p>
        </p:txBody>
      </p:sp>
    </p:spTree>
    <p:extLst>
      <p:ext uri="{BB962C8B-B14F-4D97-AF65-F5344CB8AC3E}">
        <p14:creationId xmlns:p14="http://schemas.microsoft.com/office/powerpoint/2010/main" val="612337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Randomized Algorithms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a:xfrm>
            <a:off x="838200" y="1825624"/>
            <a:ext cx="10515600" cy="4787611"/>
          </a:xfrm>
        </p:spPr>
        <p:txBody>
          <a:bodyPr>
            <a:normAutofit/>
          </a:bodyPr>
          <a:lstStyle/>
          <a:p>
            <a:pPr>
              <a:buClr>
                <a:schemeClr val="tx1"/>
              </a:buClr>
            </a:pPr>
            <a:r>
              <a:rPr lang="en-US" dirty="0">
                <a:solidFill>
                  <a:srgbClr val="00B050"/>
                </a:solidFill>
              </a:rPr>
              <a:t>Machine Learning and Data Analysis</a:t>
            </a:r>
            <a:r>
              <a:rPr lang="en-US" dirty="0"/>
              <a:t>: Randomization is commonly used in machine learning</a:t>
            </a:r>
          </a:p>
          <a:p>
            <a:pPr lvl="1">
              <a:buClr>
                <a:schemeClr val="tx1"/>
              </a:buClr>
            </a:pPr>
            <a:r>
              <a:rPr lang="en-US" sz="2800" dirty="0"/>
              <a:t>Randomization is used to prevent overfitting, augment data to increase diversity, perform mini-batch training, efficient tune hyperparameters</a:t>
            </a:r>
          </a:p>
        </p:txBody>
      </p:sp>
      <p:pic>
        <p:nvPicPr>
          <p:cNvPr id="5" name="Picture 4">
            <a:extLst>
              <a:ext uri="{FF2B5EF4-FFF2-40B4-BE49-F238E27FC236}">
                <a16:creationId xmlns:a16="http://schemas.microsoft.com/office/drawing/2014/main" id="{F15224BB-BFD0-6C02-DF55-2F8B8B3E7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4231" y="3556180"/>
            <a:ext cx="6114110" cy="3057055"/>
          </a:xfrm>
          <a:prstGeom prst="rect">
            <a:avLst/>
          </a:prstGeom>
        </p:spPr>
      </p:pic>
    </p:spTree>
    <p:extLst>
      <p:ext uri="{BB962C8B-B14F-4D97-AF65-F5344CB8AC3E}">
        <p14:creationId xmlns:p14="http://schemas.microsoft.com/office/powerpoint/2010/main" val="135536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Toy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a:bodyPr>
              <a:lstStyle/>
              <a:p>
                <a:r>
                  <a:rPr lang="en-US" sz="3200" dirty="0"/>
                  <a:t>I am going to give you a string </a:t>
                </a:r>
                <a14:m>
                  <m:oMath xmlns:m="http://schemas.openxmlformats.org/officeDocument/2006/math">
                    <m:r>
                      <a:rPr lang="en-US" sz="3200" b="0" i="1" dirty="0" smtClean="0">
                        <a:solidFill>
                          <a:srgbClr val="C00000"/>
                        </a:solidFill>
                        <a:latin typeface="Cambria Math" panose="02040503050406030204" pitchFamily="18" charset="0"/>
                      </a:rPr>
                      <m:t>𝐴</m:t>
                    </m:r>
                  </m:oMath>
                </a14:m>
                <a:r>
                  <a:rPr lang="en-US" sz="3200" dirty="0"/>
                  <a:t> and your partner a string </a:t>
                </a:r>
                <a14:m>
                  <m:oMath xmlns:m="http://schemas.openxmlformats.org/officeDocument/2006/math">
                    <m:r>
                      <a:rPr lang="en-US" sz="3200" b="0" i="1" dirty="0" smtClean="0">
                        <a:solidFill>
                          <a:srgbClr val="C00000"/>
                        </a:solidFill>
                        <a:latin typeface="Cambria Math" panose="02040503050406030204" pitchFamily="18" charset="0"/>
                      </a:rPr>
                      <m:t>𝐵</m:t>
                    </m:r>
                  </m:oMath>
                </a14:m>
                <a:endParaRPr lang="en-US" sz="3200" dirty="0"/>
              </a:p>
              <a:p>
                <a:endParaRPr lang="en-US" sz="3200" dirty="0"/>
              </a:p>
              <a:p>
                <a:r>
                  <a:rPr lang="en-US" sz="3200" dirty="0"/>
                  <a:t>You are allowed to say a single digit (0-9) to your partner</a:t>
                </a:r>
              </a:p>
              <a:p>
                <a:endParaRPr lang="en-US" sz="3200" dirty="0"/>
              </a:p>
              <a:p>
                <a:r>
                  <a:rPr lang="en-US" sz="3200" dirty="0"/>
                  <a:t>Your goal is to determine whether </a:t>
                </a:r>
                <a14:m>
                  <m:oMath xmlns:m="http://schemas.openxmlformats.org/officeDocument/2006/math">
                    <m:r>
                      <a:rPr lang="en-US" sz="3200" b="0" i="1" dirty="0" smtClean="0">
                        <a:solidFill>
                          <a:srgbClr val="C00000"/>
                        </a:solidFill>
                        <a:latin typeface="Cambria Math" panose="02040503050406030204" pitchFamily="18" charset="0"/>
                      </a:rPr>
                      <m:t>𝐴</m:t>
                    </m:r>
                    <m:r>
                      <a:rPr lang="en-US" sz="3200" b="0" i="0"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m:t>
                    </m:r>
                  </m:oMath>
                </a14:m>
                <a:r>
                  <a:rPr lang="en-US" sz="3200" dirty="0"/>
                  <a:t> with probability 75%  </a:t>
                </a:r>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350520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Toy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m:t>
                    </m:r>
                  </m:oMath>
                </a14:m>
                <a:endParaRPr lang="en-US"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0888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Toy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=3</m:t>
                    </m:r>
                  </m:oMath>
                </a14:m>
                <a:endParaRPr lang="en-US" b="0" i="1" dirty="0">
                  <a:solidFill>
                    <a:srgbClr val="C00000"/>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099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Toy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=3</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=24</m:t>
                    </m:r>
                  </m:oMath>
                </a14:m>
                <a:endParaRPr lang="en-US"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171759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Toy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=3</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=24</m:t>
                    </m:r>
                  </m:oMath>
                </a14:m>
                <a:endParaRPr lang="en-US" b="0" dirty="0">
                  <a:solidFill>
                    <a:srgbClr val="C00000"/>
                  </a:solidFill>
                </a:endParaRPr>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253372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Toy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=3</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=24</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=24</m:t>
                    </m:r>
                  </m:oMath>
                </a14:m>
                <a:endParaRPr lang="en-US" b="0" dirty="0">
                  <a:solidFill>
                    <a:srgbClr val="C00000"/>
                  </a:solidFill>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=7231</m:t>
                    </m:r>
                  </m:oMath>
                </a14:m>
                <a:endParaRPr lang="en-US"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3534159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Toy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=3</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=24</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=24</m:t>
                    </m:r>
                  </m:oMath>
                </a14:m>
                <a:endParaRPr lang="en-US" b="0" dirty="0">
                  <a:solidFill>
                    <a:srgbClr val="C00000"/>
                  </a:solidFill>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=7213</m:t>
                    </m:r>
                  </m:oMath>
                </a14:m>
                <a:endParaRPr lang="en-US"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1725074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Toy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=3</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=24</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=24</m:t>
                    </m:r>
                  </m:oMath>
                </a14:m>
                <a:endParaRPr lang="en-US" b="0" dirty="0">
                  <a:solidFill>
                    <a:srgbClr val="C00000"/>
                  </a:solidFill>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=7231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=7213</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=11112111</m:t>
                    </m:r>
                  </m:oMath>
                </a14:m>
                <a:endParaRPr lang="en-US" b="0" dirty="0">
                  <a:solidFill>
                    <a:srgbClr val="C00000"/>
                  </a:solidFill>
                </a:endParaRPr>
              </a:p>
              <a:p>
                <a:pPr>
                  <a:buClr>
                    <a:schemeClr val="tx1"/>
                  </a:buClr>
                </a:pPr>
                <a:endParaRPr lang="en-US"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1071198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Toy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=3</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=24</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=24</m:t>
                    </m:r>
                  </m:oMath>
                </a14:m>
                <a:endParaRPr lang="en-US" b="0" dirty="0">
                  <a:solidFill>
                    <a:srgbClr val="C00000"/>
                  </a:solidFill>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=7231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=7213</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=11111211</m:t>
                    </m:r>
                  </m:oMath>
                </a14:m>
                <a:endParaRPr lang="en-US" b="0" dirty="0">
                  <a:solidFill>
                    <a:srgbClr val="C00000"/>
                  </a:solidFill>
                </a:endParaRPr>
              </a:p>
              <a:p>
                <a:pPr>
                  <a:buClr>
                    <a:schemeClr val="tx1"/>
                  </a:buClr>
                </a:pPr>
                <a:endParaRPr lang="en-US"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2634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Randomized Algorithms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a:xfrm>
            <a:off x="838200" y="1825624"/>
            <a:ext cx="10515600" cy="4787611"/>
          </a:xfrm>
        </p:spPr>
        <p:txBody>
          <a:bodyPr>
            <a:normAutofit/>
          </a:bodyPr>
          <a:lstStyle/>
          <a:p>
            <a:r>
              <a:rPr lang="en-US" sz="3200" dirty="0"/>
              <a:t>A </a:t>
            </a:r>
            <a:r>
              <a:rPr lang="en-US" sz="3200" i="1" dirty="0">
                <a:solidFill>
                  <a:srgbClr val="00B050"/>
                </a:solidFill>
              </a:rPr>
              <a:t>randomized algorithm</a:t>
            </a:r>
            <a:r>
              <a:rPr lang="en-US" sz="3200" dirty="0"/>
              <a:t> is any algorithm that makes random choices during its execution, i.e., it uses randomly generated values to decide the each step of its execution</a:t>
            </a:r>
          </a:p>
          <a:p>
            <a:endParaRPr lang="en-US" sz="3200" dirty="0"/>
          </a:p>
          <a:p>
            <a:r>
              <a:rPr lang="en-US" sz="3200" dirty="0"/>
              <a:t>The steps taken by a randomized algorithm might differ across multiple executions, even if the input remains the same</a:t>
            </a:r>
          </a:p>
          <a:p>
            <a:endParaRPr lang="en-US" sz="3200" dirty="0"/>
          </a:p>
          <a:p>
            <a:r>
              <a:rPr lang="en-US" sz="3200" dirty="0"/>
              <a:t>The output may differ across multiple executions</a:t>
            </a:r>
          </a:p>
        </p:txBody>
      </p:sp>
    </p:spTree>
    <p:extLst>
      <p:ext uri="{BB962C8B-B14F-4D97-AF65-F5344CB8AC3E}">
        <p14:creationId xmlns:p14="http://schemas.microsoft.com/office/powerpoint/2010/main" val="3218497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Toy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=3</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=24</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=24</m:t>
                    </m:r>
                  </m:oMath>
                </a14:m>
                <a:endParaRPr lang="en-US" b="0" dirty="0">
                  <a:solidFill>
                    <a:srgbClr val="C00000"/>
                  </a:solidFill>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=7231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=7213</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=11112111,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𝐵</m:t>
                    </m:r>
                    <m:r>
                      <a:rPr lang="en-US" b="0" i="1" dirty="0" smtClean="0">
                        <a:solidFill>
                          <a:srgbClr val="C00000"/>
                        </a:solidFill>
                        <a:latin typeface="Cambria Math" panose="02040503050406030204" pitchFamily="18" charset="0"/>
                      </a:rPr>
                      <m:t>=11111211</m:t>
                    </m:r>
                  </m:oMath>
                </a14:m>
                <a:endParaRPr lang="en-US" b="0" dirty="0">
                  <a:solidFill>
                    <a:srgbClr val="C00000"/>
                  </a:solidFill>
                </a:endParaRPr>
              </a:p>
              <a:p>
                <a:pPr>
                  <a:buClr>
                    <a:schemeClr val="tx1"/>
                  </a:buClr>
                </a:pPr>
                <a:endParaRPr lang="en-US"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t="-2241"/>
                </a:stretch>
              </a:blipFill>
            </p:spPr>
            <p:txBody>
              <a:bodyPr/>
              <a:lstStyle/>
              <a:p>
                <a:r>
                  <a:rPr lang="en-US">
                    <a:noFill/>
                  </a:rPr>
                  <a:t> </a:t>
                </a:r>
              </a:p>
            </p:txBody>
          </p:sp>
        </mc:Fallback>
      </mc:AlternateContent>
    </p:spTree>
    <p:extLst>
      <p:ext uri="{BB962C8B-B14F-4D97-AF65-F5344CB8AC3E}">
        <p14:creationId xmlns:p14="http://schemas.microsoft.com/office/powerpoint/2010/main" val="3892338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Logistics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a:bodyPr>
          <a:lstStyle/>
          <a:p>
            <a:r>
              <a:rPr lang="en-US" sz="3200" dirty="0"/>
              <a:t>HRBB 126, TR, 5:30-6:45 pm CT</a:t>
            </a:r>
          </a:p>
          <a:p>
            <a:pPr marL="0" indent="0">
              <a:buNone/>
            </a:pPr>
            <a:endParaRPr lang="en-US" sz="3200" dirty="0"/>
          </a:p>
          <a:p>
            <a:r>
              <a:rPr lang="en-US" sz="3200" dirty="0"/>
              <a:t>Office Hours: PETR 424, 4:15-5:15 pm CT on Thursdays, or by appointment</a:t>
            </a:r>
          </a:p>
          <a:p>
            <a:pPr marL="0" indent="0">
              <a:buNone/>
            </a:pPr>
            <a:endParaRPr lang="en-US" sz="3200" dirty="0"/>
          </a:p>
          <a:p>
            <a:r>
              <a:rPr lang="en-US" sz="3200" dirty="0"/>
              <a:t>Course materials: </a:t>
            </a:r>
            <a:r>
              <a:rPr lang="en-US" sz="3200" dirty="0">
                <a:hlinkClick r:id="rId2"/>
              </a:rPr>
              <a:t>https://samsonzhou.github.io/csce658-s24</a:t>
            </a:r>
            <a:endParaRPr lang="en-US" sz="3200" dirty="0"/>
          </a:p>
        </p:txBody>
      </p:sp>
    </p:spTree>
    <p:extLst>
      <p:ext uri="{BB962C8B-B14F-4D97-AF65-F5344CB8AC3E}">
        <p14:creationId xmlns:p14="http://schemas.microsoft.com/office/powerpoint/2010/main" val="1253340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Primary Goals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a:xfrm>
            <a:off x="838200" y="1825624"/>
            <a:ext cx="10515600" cy="4781363"/>
          </a:xfrm>
        </p:spPr>
        <p:txBody>
          <a:bodyPr>
            <a:normAutofit lnSpcReduction="10000"/>
          </a:bodyPr>
          <a:lstStyle/>
          <a:p>
            <a:r>
              <a:rPr lang="en-US" sz="3200" dirty="0"/>
              <a:t>Understand common tools for randomized algorithms</a:t>
            </a:r>
          </a:p>
          <a:p>
            <a:r>
              <a:rPr lang="en-US" sz="3200" dirty="0"/>
              <a:t>Effectively and formally prove statements related to fundamental results in randomized algorithms, as measured by the homework problem sets</a:t>
            </a:r>
          </a:p>
          <a:p>
            <a:r>
              <a:rPr lang="en-US" sz="3200" dirty="0"/>
              <a:t>Either:</a:t>
            </a:r>
          </a:p>
          <a:p>
            <a:pPr lvl="1"/>
            <a:r>
              <a:rPr lang="en-US" sz="3200" dirty="0"/>
              <a:t>Demonstrate the ability to conduct state-of-the-art research on randomized algorithms through a final project</a:t>
            </a:r>
          </a:p>
          <a:p>
            <a:pPr lvl="1"/>
            <a:r>
              <a:rPr lang="en-US" sz="3200" dirty="0"/>
              <a:t>Demonstrate the ability to design and analyze algorithms by leveraging the power of randomness, evaluated by a final examination</a:t>
            </a:r>
          </a:p>
        </p:txBody>
      </p:sp>
    </p:spTree>
    <p:extLst>
      <p:ext uri="{BB962C8B-B14F-4D97-AF65-F5344CB8AC3E}">
        <p14:creationId xmlns:p14="http://schemas.microsoft.com/office/powerpoint/2010/main" val="4064667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Secondary Goals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a:xfrm>
            <a:off x="838200" y="1825624"/>
            <a:ext cx="10515600" cy="4781363"/>
          </a:xfrm>
        </p:spPr>
        <p:txBody>
          <a:bodyPr>
            <a:normAutofit/>
          </a:bodyPr>
          <a:lstStyle/>
          <a:p>
            <a:r>
              <a:rPr lang="en-US" sz="3200" dirty="0"/>
              <a:t>Communicate technical ideas in a collaborative environment, as facilitated by the problem set groups </a:t>
            </a:r>
            <a:r>
              <a:rPr lang="en-US" sz="3200" dirty="0">
                <a:solidFill>
                  <a:srgbClr val="FF0000"/>
                </a:solidFill>
              </a:rPr>
              <a:t>(familiarity with LaTeX, practice communicating technical ideas) </a:t>
            </a:r>
            <a:endParaRPr lang="en-US" sz="3200" dirty="0"/>
          </a:p>
        </p:txBody>
      </p:sp>
    </p:spTree>
    <p:extLst>
      <p:ext uri="{BB962C8B-B14F-4D97-AF65-F5344CB8AC3E}">
        <p14:creationId xmlns:p14="http://schemas.microsoft.com/office/powerpoint/2010/main" val="588771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Grading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lnSpcReduction="10000"/>
              </a:bodyPr>
              <a:lstStyle/>
              <a:p>
                <a:r>
                  <a:rPr lang="en-US" sz="3200" dirty="0"/>
                  <a:t>Group homework problem sets 50%</a:t>
                </a:r>
              </a:p>
              <a:p>
                <a:pPr lvl="1"/>
                <a:r>
                  <a:rPr lang="en-US" sz="3200" dirty="0"/>
                  <a:t>Groups of </a:t>
                </a:r>
                <a14:m>
                  <m:oMath xmlns:m="http://schemas.openxmlformats.org/officeDocument/2006/math">
                    <m:r>
                      <a:rPr lang="en-US" sz="3200" b="0" i="1" dirty="0" smtClean="0">
                        <a:solidFill>
                          <a:schemeClr val="tx1"/>
                        </a:solidFill>
                        <a:latin typeface="Cambria Math" panose="02040503050406030204" pitchFamily="18" charset="0"/>
                      </a:rPr>
                      <m:t>≈</m:t>
                    </m:r>
                  </m:oMath>
                </a14:m>
                <a:r>
                  <a:rPr lang="en-US" sz="3200" dirty="0"/>
                  <a:t>5 students, one submission per group</a:t>
                </a:r>
              </a:p>
              <a:p>
                <a:pPr lvl="1"/>
                <a:r>
                  <a:rPr lang="en-US" sz="3200" dirty="0"/>
                  <a:t>Must be in LaTeX, submitted virtually via e-mail (or Canvas if necessary) by the deadline</a:t>
                </a:r>
              </a:p>
              <a:p>
                <a:pPr marL="0" indent="0">
                  <a:buNone/>
                </a:pPr>
                <a:endParaRPr lang="en-US" sz="3200" dirty="0"/>
              </a:p>
              <a:p>
                <a:r>
                  <a:rPr lang="en-US" sz="3200" dirty="0"/>
                  <a:t>Final exam 50% OR final research project 50%</a:t>
                </a:r>
              </a:p>
              <a:p>
                <a:pPr lvl="1"/>
                <a:r>
                  <a:rPr lang="en-US" sz="3200" dirty="0"/>
                  <a:t>Group of </a:t>
                </a:r>
                <a14:m>
                  <m:oMath xmlns:m="http://schemas.openxmlformats.org/officeDocument/2006/math">
                    <m:r>
                      <a:rPr lang="en-US" sz="3200" b="0" i="1" dirty="0" smtClean="0">
                        <a:solidFill>
                          <a:srgbClr val="C00000"/>
                        </a:solidFill>
                        <a:latin typeface="Cambria Math" panose="02040503050406030204" pitchFamily="18" charset="0"/>
                      </a:rPr>
                      <m:t>𝑛</m:t>
                    </m:r>
                    <m:r>
                      <a:rPr lang="en-US" sz="3200" b="0" i="1" dirty="0" smtClean="0">
                        <a:solidFill>
                          <a:srgbClr val="C00000"/>
                        </a:solidFill>
                        <a:latin typeface="Cambria Math" panose="02040503050406030204" pitchFamily="18" charset="0"/>
                      </a:rPr>
                      <m:t> </m:t>
                    </m:r>
                  </m:oMath>
                </a14:m>
                <a:r>
                  <a:rPr lang="en-US" sz="3200" dirty="0"/>
                  <a:t>students: </a:t>
                </a:r>
                <a14:m>
                  <m:oMath xmlns:m="http://schemas.openxmlformats.org/officeDocument/2006/math">
                    <m:r>
                      <a:rPr lang="en-US" sz="3200" b="0" i="1" smtClean="0">
                        <a:solidFill>
                          <a:srgbClr val="C00000"/>
                        </a:solidFill>
                        <a:latin typeface="Cambria Math" panose="02040503050406030204" pitchFamily="18" charset="0"/>
                      </a:rPr>
                      <m:t>4+6</m:t>
                    </m:r>
                    <m:r>
                      <a:rPr lang="en-US" sz="3200" b="0" i="1" smtClean="0">
                        <a:solidFill>
                          <a:srgbClr val="C00000"/>
                        </a:solidFill>
                        <a:latin typeface="Cambria Math" panose="02040503050406030204" pitchFamily="18" charset="0"/>
                      </a:rPr>
                      <m:t>𝑛</m:t>
                    </m:r>
                  </m:oMath>
                </a14:m>
                <a:r>
                  <a:rPr lang="en-US" sz="3200" b="0" dirty="0"/>
                  <a:t> page final report + final presentation</a:t>
                </a:r>
              </a:p>
              <a:p>
                <a:pPr lvl="1"/>
                <a:r>
                  <a:rPr lang="en-US" sz="3200" dirty="0"/>
                  <a:t>At least 10 research meetings with me over the semester</a:t>
                </a:r>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333" t="-3782" r="-1971"/>
                </a:stretch>
              </a:blipFill>
            </p:spPr>
            <p:txBody>
              <a:bodyPr/>
              <a:lstStyle/>
              <a:p>
                <a:r>
                  <a:rPr lang="en-US">
                    <a:noFill/>
                  </a:rPr>
                  <a:t> </a:t>
                </a:r>
              </a:p>
            </p:txBody>
          </p:sp>
        </mc:Fallback>
      </mc:AlternateContent>
    </p:spTree>
    <p:extLst>
      <p:ext uri="{BB962C8B-B14F-4D97-AF65-F5344CB8AC3E}">
        <p14:creationId xmlns:p14="http://schemas.microsoft.com/office/powerpoint/2010/main" val="3148261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Useful Background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Autofit/>
              </a:bodyPr>
              <a:lstStyle/>
              <a:p>
                <a:r>
                  <a:rPr lang="en-US" sz="3200" dirty="0"/>
                  <a:t>Big Oh notation, e.g., </a:t>
                </a:r>
                <a14:m>
                  <m:oMath xmlns:m="http://schemas.openxmlformats.org/officeDocument/2006/math">
                    <m:r>
                      <a:rPr lang="en-US" sz="3200" b="0" i="1" dirty="0" smtClean="0">
                        <a:solidFill>
                          <a:srgbClr val="C00000"/>
                        </a:solidFill>
                        <a:latin typeface="Cambria Math" panose="02040503050406030204" pitchFamily="18" charset="0"/>
                      </a:rPr>
                      <m:t>𝑂</m:t>
                    </m:r>
                    <m:r>
                      <a:rPr lang="en-US" sz="3200" b="0" i="1" dirty="0" smtClean="0">
                        <a:solidFill>
                          <a:srgbClr val="C00000"/>
                        </a:solidFill>
                        <a:latin typeface="Cambria Math" panose="02040503050406030204" pitchFamily="18" charset="0"/>
                      </a:rPr>
                      <m:t>(</m:t>
                    </m:r>
                    <m:func>
                      <m:funcPr>
                        <m:ctrlPr>
                          <a:rPr lang="en-US" sz="3200" b="0" i="1" dirty="0" smtClean="0">
                            <a:solidFill>
                              <a:srgbClr val="C00000"/>
                            </a:solidFill>
                            <a:latin typeface="Cambria Math" panose="02040503050406030204" pitchFamily="18" charset="0"/>
                          </a:rPr>
                        </m:ctrlPr>
                      </m:funcPr>
                      <m:fName>
                        <m:sSup>
                          <m:sSupPr>
                            <m:ctrlPr>
                              <a:rPr lang="en-US" sz="3200" b="0" i="1" dirty="0" smtClean="0">
                                <a:solidFill>
                                  <a:srgbClr val="C00000"/>
                                </a:solidFill>
                                <a:latin typeface="Cambria Math" panose="02040503050406030204" pitchFamily="18" charset="0"/>
                              </a:rPr>
                            </m:ctrlPr>
                          </m:sSupPr>
                          <m:e>
                            <m:r>
                              <m:rPr>
                                <m:sty m:val="p"/>
                              </m:rPr>
                              <a:rPr lang="en-US" sz="3200" b="0" i="0" dirty="0" smtClean="0">
                                <a:solidFill>
                                  <a:srgbClr val="C00000"/>
                                </a:solidFill>
                                <a:latin typeface="Cambria Math" panose="02040503050406030204" pitchFamily="18" charset="0"/>
                              </a:rPr>
                              <m:t>log</m:t>
                            </m:r>
                          </m:e>
                          <m:sup>
                            <m:r>
                              <a:rPr lang="en-US" sz="3200" b="0" i="1" dirty="0" smtClean="0">
                                <a:solidFill>
                                  <a:srgbClr val="C00000"/>
                                </a:solidFill>
                                <a:latin typeface="Cambria Math" panose="02040503050406030204" pitchFamily="18" charset="0"/>
                              </a:rPr>
                              <m:t>10</m:t>
                            </m:r>
                          </m:sup>
                        </m:sSup>
                      </m:fName>
                      <m:e>
                        <m:r>
                          <a:rPr lang="en-US" sz="3200" b="0" i="1" dirty="0" smtClean="0">
                            <a:solidFill>
                              <a:srgbClr val="C00000"/>
                            </a:solidFill>
                            <a:latin typeface="Cambria Math" panose="02040503050406030204" pitchFamily="18" charset="0"/>
                          </a:rPr>
                          <m:t>𝑛</m:t>
                        </m:r>
                        <m:r>
                          <a:rPr lang="en-US" sz="3200" b="0" i="1" dirty="0" smtClean="0">
                            <a:solidFill>
                              <a:srgbClr val="C00000"/>
                            </a:solidFill>
                            <a:latin typeface="Cambria Math" panose="02040503050406030204" pitchFamily="18" charset="0"/>
                          </a:rPr>
                          <m:t>)</m:t>
                        </m:r>
                      </m:e>
                    </m:func>
                  </m:oMath>
                </a14:m>
                <a:r>
                  <a:rPr lang="en-US" sz="3200" dirty="0"/>
                  <a:t>, </a:t>
                </a:r>
                <a14:m>
                  <m:oMath xmlns:m="http://schemas.openxmlformats.org/officeDocument/2006/math">
                    <m:r>
                      <a:rPr lang="en-US" sz="3200" i="1" dirty="0" smtClean="0">
                        <a:solidFill>
                          <a:srgbClr val="C00000"/>
                        </a:solidFill>
                        <a:latin typeface="Cambria Math" panose="02040503050406030204" pitchFamily="18" charset="0"/>
                      </a:rPr>
                      <m:t>𝑂</m:t>
                    </m:r>
                    <m:d>
                      <m:dPr>
                        <m:ctrlPr>
                          <a:rPr lang="en-US" sz="3200" i="1" dirty="0" smtClean="0">
                            <a:solidFill>
                              <a:srgbClr val="C00000"/>
                            </a:solidFill>
                            <a:latin typeface="Cambria Math" panose="02040503050406030204" pitchFamily="18" charset="0"/>
                          </a:rPr>
                        </m:ctrlPr>
                      </m:dPr>
                      <m:e>
                        <m:rad>
                          <m:radPr>
                            <m:degHide m:val="on"/>
                            <m:ctrlPr>
                              <a:rPr lang="en-US" sz="3200" b="0" i="1" dirty="0" smtClean="0">
                                <a:solidFill>
                                  <a:srgbClr val="C00000"/>
                                </a:solidFill>
                                <a:latin typeface="Cambria Math" panose="02040503050406030204" pitchFamily="18" charset="0"/>
                              </a:rPr>
                            </m:ctrlPr>
                          </m:radPr>
                          <m:deg/>
                          <m:e>
                            <m:r>
                              <a:rPr lang="en-US" sz="3200" b="0" i="1" dirty="0" smtClean="0">
                                <a:solidFill>
                                  <a:srgbClr val="C00000"/>
                                </a:solidFill>
                                <a:latin typeface="Cambria Math" panose="02040503050406030204" pitchFamily="18" charset="0"/>
                              </a:rPr>
                              <m:t>𝑛</m:t>
                            </m:r>
                          </m:e>
                        </m:rad>
                      </m:e>
                    </m:d>
                  </m:oMath>
                </a14:m>
                <a:r>
                  <a:rPr lang="en-US" sz="3200" dirty="0"/>
                  <a:t>, </a:t>
                </a:r>
                <a14:m>
                  <m:oMath xmlns:m="http://schemas.openxmlformats.org/officeDocument/2006/math">
                    <m:r>
                      <a:rPr lang="en-US" sz="3200" i="1" dirty="0">
                        <a:solidFill>
                          <a:srgbClr val="C00000"/>
                        </a:solidFill>
                        <a:latin typeface="Cambria Math" panose="02040503050406030204" pitchFamily="18" charset="0"/>
                      </a:rPr>
                      <m:t>𝑂</m:t>
                    </m:r>
                    <m:r>
                      <a:rPr lang="en-US" sz="3200" i="1" dirty="0">
                        <a:solidFill>
                          <a:srgbClr val="C00000"/>
                        </a:solidFill>
                        <a:latin typeface="Cambria Math" panose="02040503050406030204" pitchFamily="18" charset="0"/>
                      </a:rPr>
                      <m:t>(</m:t>
                    </m:r>
                    <m:sSup>
                      <m:sSupPr>
                        <m:ctrlPr>
                          <a:rPr lang="en-US" sz="3200" b="0" i="1" dirty="0" smtClean="0">
                            <a:solidFill>
                              <a:srgbClr val="C00000"/>
                            </a:solidFill>
                            <a:latin typeface="Cambria Math" panose="02040503050406030204" pitchFamily="18" charset="0"/>
                          </a:rPr>
                        </m:ctrlPr>
                      </m:sSupPr>
                      <m:e>
                        <m:r>
                          <a:rPr lang="en-US" sz="3200" b="0" i="1" dirty="0" smtClean="0">
                            <a:solidFill>
                              <a:srgbClr val="C00000"/>
                            </a:solidFill>
                            <a:latin typeface="Cambria Math" panose="02040503050406030204" pitchFamily="18" charset="0"/>
                          </a:rPr>
                          <m:t>𝑛</m:t>
                        </m:r>
                      </m:e>
                      <m:sup>
                        <m:r>
                          <a:rPr lang="en-US" sz="3200" b="0" i="1" dirty="0" smtClean="0">
                            <a:solidFill>
                              <a:srgbClr val="C00000"/>
                            </a:solidFill>
                            <a:latin typeface="Cambria Math" panose="02040503050406030204" pitchFamily="18" charset="0"/>
                          </a:rPr>
                          <m:t>2</m:t>
                        </m:r>
                      </m:sup>
                    </m:sSup>
                    <m:r>
                      <a:rPr lang="en-US" sz="3200" i="1" dirty="0">
                        <a:solidFill>
                          <a:srgbClr val="C00000"/>
                        </a:solidFill>
                        <a:latin typeface="Cambria Math" panose="02040503050406030204" pitchFamily="18" charset="0"/>
                      </a:rPr>
                      <m:t>)</m:t>
                    </m:r>
                  </m:oMath>
                </a14:m>
                <a:endParaRPr lang="en-US" sz="3200" dirty="0"/>
              </a:p>
              <a:p>
                <a:endParaRPr lang="en-US" sz="3200" dirty="0"/>
              </a:p>
              <a:p>
                <a:r>
                  <a:rPr lang="en-US" sz="3200" dirty="0"/>
                  <a:t>Reductions, e.g., NP-hardness</a:t>
                </a:r>
              </a:p>
              <a:p>
                <a:pPr marL="0" indent="0">
                  <a:buNone/>
                </a:pPr>
                <a:endParaRPr lang="en-US" sz="3200" dirty="0"/>
              </a:p>
              <a:p>
                <a:r>
                  <a:rPr lang="en-US" sz="3200" dirty="0"/>
                  <a:t>Mathematical maturity, exposure to reading and writing proofs</a:t>
                </a:r>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333" t="-2661"/>
                </a:stretch>
              </a:blipFill>
            </p:spPr>
            <p:txBody>
              <a:bodyPr/>
              <a:lstStyle/>
              <a:p>
                <a:r>
                  <a:rPr lang="en-US">
                    <a:noFill/>
                  </a:rPr>
                  <a:t> </a:t>
                </a:r>
              </a:p>
            </p:txBody>
          </p:sp>
        </mc:Fallback>
      </mc:AlternateContent>
    </p:spTree>
    <p:extLst>
      <p:ext uri="{BB962C8B-B14F-4D97-AF65-F5344CB8AC3E}">
        <p14:creationId xmlns:p14="http://schemas.microsoft.com/office/powerpoint/2010/main" val="3885310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a:xfrm>
            <a:off x="1506775" y="2200687"/>
            <a:ext cx="8173825" cy="2550500"/>
          </a:xfrm>
        </p:spPr>
        <p:txBody>
          <a:bodyPr>
            <a:normAutofit/>
          </a:bodyPr>
          <a:lstStyle/>
          <a:p>
            <a:pPr algn="ctr"/>
            <a:r>
              <a:rPr lang="en-US" sz="5400" dirty="0">
                <a:solidFill>
                  <a:srgbClr val="C00000"/>
                </a:solidFill>
              </a:rPr>
              <a:t>Questions?</a:t>
            </a:r>
          </a:p>
        </p:txBody>
      </p:sp>
    </p:spTree>
    <p:extLst>
      <p:ext uri="{BB962C8B-B14F-4D97-AF65-F5344CB8AC3E}">
        <p14:creationId xmlns:p14="http://schemas.microsoft.com/office/powerpoint/2010/main" val="4170368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Probability Basics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Random variable (</a:t>
                </a:r>
                <a14:m>
                  <m:oMath xmlns:m="http://schemas.openxmlformats.org/officeDocument/2006/math">
                    <m:r>
                      <a:rPr lang="en-US" i="1" dirty="0" smtClean="0">
                        <a:solidFill>
                          <a:srgbClr val="C00000"/>
                        </a:solidFill>
                        <a:latin typeface="Cambria Math" panose="02040503050406030204" pitchFamily="18" charset="0"/>
                      </a:rPr>
                      <m:t>𝑋</m:t>
                    </m:r>
                  </m:oMath>
                </a14:m>
                <a:r>
                  <a:rPr lang="en-US" dirty="0"/>
                  <a:t>)</a:t>
                </a:r>
              </a:p>
              <a:p>
                <a:endParaRPr lang="en-US" dirty="0"/>
              </a:p>
              <a:p>
                <a:r>
                  <a:rPr lang="en-US" dirty="0"/>
                  <a:t>Sample space (</a:t>
                </a:r>
                <a14:m>
                  <m:oMath xmlns:m="http://schemas.openxmlformats.org/officeDocument/2006/math">
                    <m:r>
                      <m:rPr>
                        <m:sty m:val="p"/>
                      </m:rPr>
                      <a:rPr lang="en-US" b="0" i="0" dirty="0" smtClean="0">
                        <a:solidFill>
                          <a:srgbClr val="C00000"/>
                        </a:solidFill>
                        <a:latin typeface="Cambria Math" panose="02040503050406030204" pitchFamily="18" charset="0"/>
                      </a:rPr>
                      <m:t>Ω</m:t>
                    </m:r>
                  </m:oMath>
                </a14:m>
                <a:r>
                  <a:rPr lang="en-US" dirty="0"/>
                  <a:t>): Set of possible values (discrete/continuous, finite/infinite)</a:t>
                </a:r>
              </a:p>
              <a:p>
                <a:endParaRPr lang="en-US" dirty="0"/>
              </a:p>
              <a:p>
                <a:r>
                  <a:rPr lang="en-US" dirty="0"/>
                  <a:t>Probability: </a:t>
                </a:r>
                <a14:m>
                  <m:oMath xmlns:m="http://schemas.openxmlformats.org/officeDocument/2006/math">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oMath>
                </a14:m>
                <a:r>
                  <a:rPr lang="en-US" dirty="0"/>
                  <a:t> represents the probability that the random variable </a:t>
                </a:r>
                <a14:m>
                  <m:oMath xmlns:m="http://schemas.openxmlformats.org/officeDocument/2006/math">
                    <m:r>
                      <a:rPr lang="en-US" i="1" dirty="0" smtClean="0">
                        <a:solidFill>
                          <a:srgbClr val="C00000"/>
                        </a:solidFill>
                        <a:latin typeface="Cambria Math" panose="02040503050406030204" pitchFamily="18" charset="0"/>
                      </a:rPr>
                      <m:t>𝑋</m:t>
                    </m:r>
                  </m:oMath>
                </a14:m>
                <a:r>
                  <a:rPr lang="en-US" dirty="0"/>
                  <a:t> achieves value </a:t>
                </a:r>
                <a14:m>
                  <m:oMath xmlns:m="http://schemas.openxmlformats.org/officeDocument/2006/math">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Ω</m:t>
                    </m:r>
                  </m:oMath>
                </a14:m>
                <a:endParaRPr lang="en-US" dirty="0"/>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42557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Joint and Conditional Probability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Joint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 </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oMath>
                </a14:m>
                <a:r>
                  <a:rPr lang="en-US" dirty="0"/>
                  <a:t> is the probability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achieve values </a:t>
                </a:r>
                <a14:m>
                  <m:oMath xmlns:m="http://schemas.openxmlformats.org/officeDocument/2006/math">
                    <m:r>
                      <a:rPr lang="en-US" b="0" i="1" dirty="0" smtClean="0">
                        <a:solidFill>
                          <a:srgbClr val="C00000"/>
                        </a:solidFill>
                        <a:latin typeface="Cambria Math" panose="02040503050406030204" pitchFamily="18" charset="0"/>
                      </a:rPr>
                      <m:t>𝑥</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𝑦</m:t>
                    </m:r>
                  </m:oMath>
                </a14:m>
                <a:r>
                  <a:rPr lang="en-US" dirty="0"/>
                  <a:t> respectively</a:t>
                </a:r>
              </a:p>
              <a:p>
                <a:endParaRPr lang="en-US" dirty="0"/>
              </a:p>
              <a:p>
                <a:r>
                  <a:rPr lang="en-US" dirty="0"/>
                  <a:t>Conditional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e>
                    </m:d>
                  </m:oMath>
                </a14:m>
                <a:r>
                  <a:rPr lang="en-US" dirty="0"/>
                  <a:t> is the probability that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achieves the value </a:t>
                </a:r>
                <a14:m>
                  <m:oMath xmlns:m="http://schemas.openxmlformats.org/officeDocument/2006/math">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 </m:t>
                    </m:r>
                  </m:oMath>
                </a14:m>
                <a:r>
                  <a:rPr lang="en-US" dirty="0"/>
                  <a:t>when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achieves the value </a:t>
                </a:r>
                <a14:m>
                  <m:oMath xmlns:m="http://schemas.openxmlformats.org/officeDocument/2006/math">
                    <m:r>
                      <a:rPr lang="en-US" b="0" i="1" dirty="0" smtClean="0">
                        <a:solidFill>
                          <a:srgbClr val="C00000"/>
                        </a:solidFill>
                        <a:latin typeface="Cambria Math" panose="02040503050406030204" pitchFamily="18" charset="0"/>
                      </a:rPr>
                      <m:t>𝑦</m:t>
                    </m:r>
                  </m:oMath>
                </a14:m>
                <a:endParaRPr lang="en-US" dirty="0"/>
              </a:p>
              <a:p>
                <a:endParaRPr lang="en-US" dirty="0"/>
              </a:p>
              <a:p>
                <a:endParaRPr lang="en-US" dirty="0"/>
              </a:p>
              <a:p>
                <a:endParaRPr lang="en-US" dirty="0"/>
              </a:p>
              <a:p>
                <a:r>
                  <a:rPr lang="en-US" dirty="0"/>
                  <a:t>Marginal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e>
                    </m:d>
                    <m:r>
                      <a:rPr lang="en-US" b="0" i="1" dirty="0" smtClean="0">
                        <a:solidFill>
                          <a:srgbClr val="C00000"/>
                        </a:solidFill>
                        <a:latin typeface="Cambria Math" panose="02040503050406030204" pitchFamily="18" charset="0"/>
                      </a:rPr>
                      <m:t>=</m:t>
                    </m:r>
                    <m:nary>
                      <m:naryPr>
                        <m:chr m:val="∑"/>
                        <m:supHide m:val="on"/>
                        <m:ctrlPr>
                          <a:rPr lang="en-US" b="0" i="1" dirty="0" smtClean="0">
                            <a:solidFill>
                              <a:srgbClr val="C00000"/>
                            </a:solidFill>
                            <a:latin typeface="Cambria Math" panose="02040503050406030204" pitchFamily="18" charset="0"/>
                          </a:rPr>
                        </m:ctrlPr>
                      </m:naryPr>
                      <m:sub>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𝑌</m:t>
                            </m:r>
                          </m:sub>
                        </m:sSub>
                      </m:sub>
                      <m:sup/>
                      <m:e>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e>
                    </m:nary>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6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DE4CEA-73D7-CD0E-D451-149152B610B0}"/>
                  </a:ext>
                </a:extLst>
              </p:cNvPr>
              <p:cNvSpPr txBox="1"/>
              <p:nvPr/>
            </p:nvSpPr>
            <p:spPr>
              <a:xfrm>
                <a:off x="3048000" y="4275275"/>
                <a:ext cx="6096000" cy="10030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r>
                        <a:rPr lang="en-US" sz="2800" b="0" i="1" dirty="0" smtClean="0">
                          <a:solidFill>
                            <a:srgbClr val="C00000"/>
                          </a:solidFill>
                          <a:latin typeface="Cambria Math" panose="02040503050406030204" pitchFamily="18" charset="0"/>
                        </a:rPr>
                        <m:t>=</m:t>
                      </m:r>
                      <m:f>
                        <m:fPr>
                          <m:ctrlPr>
                            <a:rPr lang="en-US" sz="2800" b="0" i="1" dirty="0" smtClean="0">
                              <a:solidFill>
                                <a:srgbClr val="C00000"/>
                              </a:solidFill>
                              <a:latin typeface="Cambria Math" panose="02040503050406030204" pitchFamily="18" charset="0"/>
                            </a:rPr>
                          </m:ctrlPr>
                        </m:fPr>
                        <m:num>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 </m:t>
                              </m:r>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num>
                        <m:den>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den>
                      </m:f>
                    </m:oMath>
                  </m:oMathPara>
                </a14:m>
                <a:endParaRPr lang="en-US" sz="2800" dirty="0"/>
              </a:p>
            </p:txBody>
          </p:sp>
        </mc:Choice>
        <mc:Fallback xmlns="">
          <p:sp>
            <p:nvSpPr>
              <p:cNvPr id="5" name="TextBox 4">
                <a:extLst>
                  <a:ext uri="{FF2B5EF4-FFF2-40B4-BE49-F238E27FC236}">
                    <a16:creationId xmlns:a16="http://schemas.microsoft.com/office/drawing/2014/main" id="{A2DE4CEA-73D7-CD0E-D451-149152B610B0}"/>
                  </a:ext>
                </a:extLst>
              </p:cNvPr>
              <p:cNvSpPr txBox="1">
                <a:spLocks noRot="1" noChangeAspect="1" noMove="1" noResize="1" noEditPoints="1" noAdjustHandles="1" noChangeArrowheads="1" noChangeShapeType="1" noTextEdit="1"/>
              </p:cNvSpPr>
              <p:nvPr/>
            </p:nvSpPr>
            <p:spPr>
              <a:xfrm>
                <a:off x="3048000" y="4275275"/>
                <a:ext cx="6096000" cy="10030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4670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Random variables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are independent if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e>
                    </m:d>
                  </m:oMath>
                </a14:m>
                <a:r>
                  <a:rPr lang="en-US" dirty="0"/>
                  <a:t> for all possible outcomes </a:t>
                </a:r>
                <a14:m>
                  <m:oMath xmlns:m="http://schemas.openxmlformats.org/officeDocument/2006/math">
                    <m:r>
                      <a:rPr lang="en-US" i="1" dirty="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𝑋</m:t>
                        </m:r>
                      </m:sub>
                    </m:sSub>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𝑌</m:t>
                        </m:r>
                      </m:sub>
                    </m:sSub>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3537562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3B93D3-CBF6-A784-9A96-75E4D7446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10" name="TextBox 9">
            <a:extLst>
              <a:ext uri="{FF2B5EF4-FFF2-40B4-BE49-F238E27FC236}">
                <a16:creationId xmlns:a16="http://schemas.microsoft.com/office/drawing/2014/main" id="{25D3F565-FA6F-9398-C211-BB12FF7976E7}"/>
              </a:ext>
            </a:extLst>
          </p:cNvPr>
          <p:cNvSpPr txBox="1"/>
          <p:nvPr/>
        </p:nvSpPr>
        <p:spPr>
          <a:xfrm>
            <a:off x="5044286" y="325740"/>
            <a:ext cx="6990696" cy="769441"/>
          </a:xfrm>
          <a:prstGeom prst="rect">
            <a:avLst/>
          </a:prstGeom>
          <a:noFill/>
        </p:spPr>
        <p:txBody>
          <a:bodyPr wrap="none" rtlCol="0">
            <a:spAutoFit/>
          </a:bodyPr>
          <a:lstStyle/>
          <a:p>
            <a:r>
              <a:rPr lang="en-US" sz="4400" dirty="0">
                <a:solidFill>
                  <a:schemeClr val="bg1"/>
                </a:solidFill>
                <a:latin typeface="+mj-lt"/>
              </a:rPr>
              <a:t>Why Randomized Algorithms?</a:t>
            </a:r>
          </a:p>
        </p:txBody>
      </p:sp>
    </p:spTree>
    <p:extLst>
      <p:ext uri="{BB962C8B-B14F-4D97-AF65-F5344CB8AC3E}">
        <p14:creationId xmlns:p14="http://schemas.microsoft.com/office/powerpoint/2010/main" val="1701322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bag with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red marble and </a:t>
                </a:r>
                <a14:m>
                  <m:oMath xmlns:m="http://schemas.openxmlformats.org/officeDocument/2006/math">
                    <m:r>
                      <a:rPr lang="en-US" b="0" i="0" dirty="0" smtClean="0">
                        <a:solidFill>
                          <a:srgbClr val="C00000"/>
                        </a:solidFill>
                        <a:latin typeface="Cambria Math" panose="02040503050406030204" pitchFamily="18" charset="0"/>
                      </a:rPr>
                      <m:t>1</m:t>
                    </m:r>
                  </m:oMath>
                </a14:m>
                <a:r>
                  <a:rPr lang="en-US" dirty="0"/>
                  <a:t> blue marble. </a:t>
                </a:r>
              </a:p>
              <a:p>
                <a:pPr lvl="1"/>
                <a:r>
                  <a:rPr lang="en-US" dirty="0"/>
                  <a:t>We draw a marble randomly from the bag</a:t>
                </a:r>
              </a:p>
              <a:p>
                <a:pPr lvl="1"/>
                <a:r>
                  <a:rPr lang="en-US" dirty="0"/>
                  <a:t>We put the marble back in the bag</a:t>
                </a:r>
              </a:p>
              <a:p>
                <a:pPr lvl="1"/>
                <a:r>
                  <a:rPr lang="en-US" dirty="0"/>
                  <a:t>We randomly draw another marble from the bag</a:t>
                </a:r>
              </a:p>
              <a:p>
                <a:pPr lvl="1"/>
                <a:endParaRPr lang="en-US" dirty="0"/>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the color of the first marble drawn</a:t>
                </a:r>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be the color of the second marble drawn</a:t>
                </a:r>
              </a:p>
              <a:p>
                <a:endParaRPr lang="en-US" dirty="0"/>
              </a:p>
              <a:p>
                <a:r>
                  <a:rPr lang="en-US" dirty="0"/>
                  <a:t>Are </a:t>
                </a:r>
                <a14:m>
                  <m:oMath xmlns:m="http://schemas.openxmlformats.org/officeDocument/2006/math">
                    <m:r>
                      <a:rPr lang="en-US" i="1" dirty="0">
                        <a:solidFill>
                          <a:srgbClr val="C00000"/>
                        </a:solidFill>
                        <a:latin typeface="Cambria Math" panose="02040503050406030204" pitchFamily="18" charset="0"/>
                      </a:rPr>
                      <m:t>𝑋</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𝑌</m:t>
                    </m:r>
                  </m:oMath>
                </a14:m>
                <a:r>
                  <a:rPr lang="en-US" dirty="0"/>
                  <a:t> independent?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D60D536-6A30-8D8C-F02B-1C90B3D8C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543" y="3912761"/>
            <a:ext cx="2114550" cy="2162175"/>
          </a:xfrm>
          <a:prstGeom prst="rect">
            <a:avLst/>
          </a:prstGeom>
        </p:spPr>
      </p:pic>
    </p:spTree>
    <p:extLst>
      <p:ext uri="{BB962C8B-B14F-4D97-AF65-F5344CB8AC3E}">
        <p14:creationId xmlns:p14="http://schemas.microsoft.com/office/powerpoint/2010/main" val="1280438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bag with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red marble and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blue marble. </a:t>
                </a:r>
              </a:p>
              <a:p>
                <a:pPr lvl="1"/>
                <a:r>
                  <a:rPr lang="en-US" dirty="0"/>
                  <a:t>We draw a marble randomly from the bag</a:t>
                </a:r>
              </a:p>
              <a:p>
                <a:pPr lvl="1"/>
                <a:r>
                  <a:rPr lang="en-US" dirty="0"/>
                  <a:t>We DO NOT put the marble back in the bag</a:t>
                </a:r>
              </a:p>
              <a:p>
                <a:pPr lvl="1"/>
                <a:r>
                  <a:rPr lang="en-US" dirty="0"/>
                  <a:t>We randomly draw another marble from the bag</a:t>
                </a:r>
              </a:p>
              <a:p>
                <a:pPr lvl="1"/>
                <a:endParaRPr lang="en-US" dirty="0"/>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the color of the first marble drawn</a:t>
                </a:r>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be the color of the second marble drawn</a:t>
                </a:r>
              </a:p>
              <a:p>
                <a:endParaRPr lang="en-US" dirty="0"/>
              </a:p>
              <a:p>
                <a:r>
                  <a:rPr lang="en-US" dirty="0"/>
                  <a:t>Are </a:t>
                </a:r>
                <a14:m>
                  <m:oMath xmlns:m="http://schemas.openxmlformats.org/officeDocument/2006/math">
                    <m:r>
                      <a:rPr lang="en-US" i="1" dirty="0">
                        <a:solidFill>
                          <a:srgbClr val="C00000"/>
                        </a:solidFill>
                        <a:latin typeface="Cambria Math" panose="02040503050406030204" pitchFamily="18" charset="0"/>
                      </a:rPr>
                      <m:t>𝑋</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𝑌</m:t>
                    </m:r>
                  </m:oMath>
                </a14:m>
                <a:r>
                  <a:rPr lang="en-US" dirty="0"/>
                  <a:t> independent?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C073AF7-2B85-73AC-D3AA-FF4EDF0F9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4543" y="3912761"/>
            <a:ext cx="2114550" cy="2162175"/>
          </a:xfrm>
          <a:prstGeom prst="rect">
            <a:avLst/>
          </a:prstGeom>
        </p:spPr>
      </p:pic>
    </p:spTree>
    <p:extLst>
      <p:ext uri="{BB962C8B-B14F-4D97-AF65-F5344CB8AC3E}">
        <p14:creationId xmlns:p14="http://schemas.microsoft.com/office/powerpoint/2010/main" val="13605977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Boole’s Inequality (Union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Let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be a set of events that occur with probability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𝑝</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𝑝</m:t>
                        </m:r>
                      </m:e>
                      <m:sub>
                        <m:r>
                          <a:rPr lang="en-US" b="0" i="1" dirty="0" smtClean="0">
                            <a:solidFill>
                              <a:srgbClr val="C00000"/>
                            </a:solidFill>
                            <a:latin typeface="Cambria Math" panose="02040503050406030204" pitchFamily="18" charset="0"/>
                          </a:rPr>
                          <m:t>𝑘</m:t>
                        </m:r>
                      </m:sub>
                    </m:sSub>
                  </m:oMath>
                </a14:m>
                <a:endParaRPr lang="en-US" dirty="0"/>
              </a:p>
              <a:p>
                <a:endParaRPr lang="en-US" dirty="0"/>
              </a:p>
              <a:p>
                <a:endParaRPr lang="en-US" dirty="0"/>
              </a:p>
              <a:p>
                <a:r>
                  <a:rPr lang="en-US" dirty="0"/>
                  <a:t>The probability that </a:t>
                </a:r>
                <a:r>
                  <a:rPr lang="en-US" dirty="0">
                    <a:solidFill>
                      <a:srgbClr val="FF0000"/>
                    </a:solidFill>
                  </a:rPr>
                  <a:t>at least one</a:t>
                </a:r>
                <a:r>
                  <a:rPr lang="en-US" dirty="0"/>
                  <a:t> of the events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occurs is at most </a:t>
                </a:r>
                <a14:m>
                  <m:oMath xmlns:m="http://schemas.openxmlformats.org/officeDocument/2006/math">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𝑘</m:t>
                        </m:r>
                      </m:sub>
                    </m:sSub>
                  </m:oMath>
                </a14:m>
                <a:endParaRPr lang="en-US" dirty="0"/>
              </a:p>
              <a:p>
                <a:endParaRPr lang="en-US" dirty="0"/>
              </a:p>
              <a:p>
                <a:endParaRPr lang="en-US" dirty="0"/>
              </a:p>
              <a:p>
                <a:r>
                  <a:rPr lang="en-US" dirty="0"/>
                  <a:t>Implication: the probability that </a:t>
                </a:r>
                <a:r>
                  <a:rPr lang="en-US" dirty="0">
                    <a:solidFill>
                      <a:srgbClr val="FF0000"/>
                    </a:solidFill>
                  </a:rPr>
                  <a:t>NONE</a:t>
                </a:r>
                <a:r>
                  <a:rPr lang="en-US" dirty="0"/>
                  <a:t> of the events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occur is at least </a:t>
                </a:r>
                <a14:m>
                  <m:oMath xmlns:m="http://schemas.openxmlformats.org/officeDocument/2006/math">
                    <m:r>
                      <a:rPr lang="en-US" b="0" i="0" dirty="0" smtClean="0">
                        <a:solidFill>
                          <a:srgbClr val="C00000"/>
                        </a:solidFill>
                        <a:latin typeface="Cambria Math" panose="02040503050406030204" pitchFamily="18" charset="0"/>
                      </a:rPr>
                      <m:t>1−(</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𝑘</m:t>
                        </m:r>
                      </m:sub>
                    </m:sSub>
                    <m:r>
                      <a:rPr lang="en-US" b="0" i="1" dirty="0" smtClean="0">
                        <a:solidFill>
                          <a:srgbClr val="C00000"/>
                        </a:solidFill>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522"/>
                </a:stretch>
              </a:blipFill>
            </p:spPr>
            <p:txBody>
              <a:bodyPr/>
              <a:lstStyle/>
              <a:p>
                <a:r>
                  <a:rPr lang="en-US">
                    <a:noFill/>
                  </a:rPr>
                  <a:t> </a:t>
                </a:r>
              </a:p>
            </p:txBody>
          </p:sp>
        </mc:Fallback>
      </mc:AlternateContent>
    </p:spTree>
    <p:extLst>
      <p:ext uri="{BB962C8B-B14F-4D97-AF65-F5344CB8AC3E}">
        <p14:creationId xmlns:p14="http://schemas.microsoft.com/office/powerpoint/2010/main" val="42534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Boole’s Inequality (Union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14:m>
                  <m:oMath xmlns:m="http://schemas.openxmlformats.org/officeDocument/2006/math">
                    <m:r>
                      <m:rPr>
                        <m:sty m:val="p"/>
                      </m:rPr>
                      <a:rPr lang="en-US" i="0" dirty="0" smtClean="0">
                        <a:solidFill>
                          <a:srgbClr val="C00000"/>
                        </a:solidFill>
                        <a:latin typeface="Cambria Math" panose="02040503050406030204" pitchFamily="18" charset="0"/>
                      </a:rPr>
                      <m:t>P</m:t>
                    </m:r>
                    <m:r>
                      <m:rPr>
                        <m:sty m:val="p"/>
                      </m:rPr>
                      <a:rPr lang="en-US" b="0" i="0" dirty="0" smtClean="0">
                        <a:solidFill>
                          <a:srgbClr val="C00000"/>
                        </a:solidFill>
                        <a:latin typeface="Cambria Math" panose="02040503050406030204" pitchFamily="18" charset="0"/>
                      </a:rPr>
                      <m:t>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𝐵</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𝐴</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𝐵</m:t>
                        </m:r>
                      </m:e>
                    </m:d>
                    <m:r>
                      <a:rPr lang="en-US" b="0" i="0" dirty="0" smtClean="0">
                        <a:solidFill>
                          <a:srgbClr val="C00000"/>
                        </a:solidFill>
                        <a:latin typeface="Cambria Math" panose="02040503050406030204" pitchFamily="18" charset="0"/>
                      </a:rPr>
                      <m:t>−</m:t>
                    </m:r>
                    <m:r>
                      <m:rPr>
                        <m:sty m:val="p"/>
                      </m:rPr>
                      <a:rPr lang="en-US" dirty="0">
                        <a:solidFill>
                          <a:srgbClr val="C00000"/>
                        </a:solidFill>
                        <a:latin typeface="Cambria Math" panose="02040503050406030204" pitchFamily="18" charset="0"/>
                      </a:rPr>
                      <m:t>Pr</m:t>
                    </m:r>
                    <m:d>
                      <m:dPr>
                        <m:begChr m:val="["/>
                        <m:endChr m:val="]"/>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𝐵</m:t>
                        </m:r>
                      </m:e>
                    </m:d>
                  </m:oMath>
                </a14:m>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Proof by induction</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b="-14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792D1D1F-E6E0-2CDE-BF82-527721A15D41}"/>
                  </a:ext>
                </a:extLst>
              </p:cNvPr>
              <p:cNvSpPr/>
              <p:nvPr/>
            </p:nvSpPr>
            <p:spPr>
              <a:xfrm>
                <a:off x="2755769" y="2466909"/>
                <a:ext cx="3063712" cy="2956725"/>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C00000"/>
                          </a:solidFill>
                          <a:latin typeface="Cambria Math" panose="02040503050406030204" pitchFamily="18" charset="0"/>
                        </a:rPr>
                        <m:t>𝐴</m:t>
                      </m:r>
                    </m:oMath>
                  </m:oMathPara>
                </a14:m>
                <a:endParaRPr lang="en-US" sz="3200" dirty="0">
                  <a:solidFill>
                    <a:schemeClr val="tx1"/>
                  </a:solidFill>
                </a:endParaRPr>
              </a:p>
            </p:txBody>
          </p:sp>
        </mc:Choice>
        <mc:Fallback xmlns="">
          <p:sp>
            <p:nvSpPr>
              <p:cNvPr id="4" name="Oval 3">
                <a:extLst>
                  <a:ext uri="{FF2B5EF4-FFF2-40B4-BE49-F238E27FC236}">
                    <a16:creationId xmlns:a16="http://schemas.microsoft.com/office/drawing/2014/main" id="{792D1D1F-E6E0-2CDE-BF82-527721A15D41}"/>
                  </a:ext>
                </a:extLst>
              </p:cNvPr>
              <p:cNvSpPr>
                <a:spLocks noRot="1" noChangeAspect="1" noMove="1" noResize="1" noEditPoints="1" noAdjustHandles="1" noChangeArrowheads="1" noChangeShapeType="1" noTextEdit="1"/>
              </p:cNvSpPr>
              <p:nvPr/>
            </p:nvSpPr>
            <p:spPr>
              <a:xfrm>
                <a:off x="2755769" y="2466909"/>
                <a:ext cx="3063712" cy="2956725"/>
              </a:xfrm>
              <a:prstGeom prst="ellipse">
                <a:avLst/>
              </a:prstGeom>
              <a:blipFill>
                <a:blip r:embed="rId3"/>
                <a:stretch>
                  <a:fillRect/>
                </a:stretch>
              </a:blipFill>
              <a:ln w="28575">
                <a:solidFill>
                  <a:srgbClr val="0070C0"/>
                </a:solidFill>
              </a:ln>
            </p:spPr>
            <p:txBody>
              <a:bodyPr/>
              <a:lstStyle/>
              <a:p>
                <a:r>
                  <a:rPr lang="en-US">
                    <a:noFill/>
                  </a:rPr>
                  <a:t> </a:t>
                </a:r>
              </a:p>
            </p:txBody>
          </p:sp>
        </mc:Fallback>
      </mc:AlternateContent>
      <p:sp>
        <p:nvSpPr>
          <p:cNvPr id="5" name="Oval 4">
            <a:extLst>
              <a:ext uri="{FF2B5EF4-FFF2-40B4-BE49-F238E27FC236}">
                <a16:creationId xmlns:a16="http://schemas.microsoft.com/office/drawing/2014/main" id="{0A0277ED-91DB-7871-42BA-3C70451EDD8E}"/>
              </a:ext>
            </a:extLst>
          </p:cNvPr>
          <p:cNvSpPr/>
          <p:nvPr/>
        </p:nvSpPr>
        <p:spPr>
          <a:xfrm>
            <a:off x="4564144" y="2466909"/>
            <a:ext cx="3063711" cy="2956725"/>
          </a:xfrm>
          <a:prstGeom prst="ellipse">
            <a:avLst/>
          </a:prstGeom>
          <a:no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88EC87-2BC7-81C9-A69D-324EDF20820A}"/>
                  </a:ext>
                </a:extLst>
              </p:cNvPr>
              <p:cNvSpPr txBox="1"/>
              <p:nvPr/>
            </p:nvSpPr>
            <p:spPr>
              <a:xfrm>
                <a:off x="5438483" y="3682195"/>
                <a:ext cx="20079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C00000"/>
                          </a:solidFill>
                          <a:latin typeface="Cambria Math" panose="02040503050406030204" pitchFamily="18" charset="0"/>
                        </a:rPr>
                        <m:t>𝐵</m:t>
                      </m:r>
                    </m:oMath>
                  </m:oMathPara>
                </a14:m>
                <a:endParaRPr lang="en-US" sz="3200" dirty="0">
                  <a:solidFill>
                    <a:schemeClr val="tx1"/>
                  </a:solidFill>
                </a:endParaRPr>
              </a:p>
            </p:txBody>
          </p:sp>
        </mc:Choice>
        <mc:Fallback xmlns="">
          <p:sp>
            <p:nvSpPr>
              <p:cNvPr id="7" name="TextBox 6">
                <a:extLst>
                  <a:ext uri="{FF2B5EF4-FFF2-40B4-BE49-F238E27FC236}">
                    <a16:creationId xmlns:a16="http://schemas.microsoft.com/office/drawing/2014/main" id="{9D88EC87-2BC7-81C9-A69D-324EDF20820A}"/>
                  </a:ext>
                </a:extLst>
              </p:cNvPr>
              <p:cNvSpPr txBox="1">
                <a:spLocks noRot="1" noChangeAspect="1" noMove="1" noResize="1" noEditPoints="1" noAdjustHandles="1" noChangeArrowheads="1" noChangeShapeType="1" noTextEdit="1"/>
              </p:cNvSpPr>
              <p:nvPr/>
            </p:nvSpPr>
            <p:spPr>
              <a:xfrm>
                <a:off x="5438483" y="3682195"/>
                <a:ext cx="200790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6DAD7F-4C34-EAAB-EF38-7D2B03E5C3DD}"/>
                  </a:ext>
                </a:extLst>
              </p:cNvPr>
              <p:cNvSpPr txBox="1"/>
              <p:nvPr/>
            </p:nvSpPr>
            <p:spPr>
              <a:xfrm>
                <a:off x="2111604" y="3743749"/>
                <a:ext cx="609442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𝐴</m:t>
                      </m:r>
                      <m:r>
                        <a:rPr lang="en-US" sz="2400" b="0" i="1" dirty="0" smtClean="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𝐵</m:t>
                      </m:r>
                    </m:oMath>
                  </m:oMathPara>
                </a14:m>
                <a:endParaRPr lang="en-US" sz="2400" dirty="0"/>
              </a:p>
            </p:txBody>
          </p:sp>
        </mc:Choice>
        <mc:Fallback xmlns="">
          <p:sp>
            <p:nvSpPr>
              <p:cNvPr id="9" name="TextBox 8">
                <a:extLst>
                  <a:ext uri="{FF2B5EF4-FFF2-40B4-BE49-F238E27FC236}">
                    <a16:creationId xmlns:a16="http://schemas.microsoft.com/office/drawing/2014/main" id="{536DAD7F-4C34-EAAB-EF38-7D2B03E5C3DD}"/>
                  </a:ext>
                </a:extLst>
              </p:cNvPr>
              <p:cNvSpPr txBox="1">
                <a:spLocks noRot="1" noChangeAspect="1" noMove="1" noResize="1" noEditPoints="1" noAdjustHandles="1" noChangeArrowheads="1" noChangeShapeType="1" noTextEdit="1"/>
              </p:cNvSpPr>
              <p:nvPr/>
            </p:nvSpPr>
            <p:spPr>
              <a:xfrm>
                <a:off x="2111604" y="3743749"/>
                <a:ext cx="6094428"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4980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Equality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a:bodyPr>
              <a:lstStyle/>
              <a:p>
                <a:r>
                  <a:rPr lang="en-US" sz="3200" dirty="0"/>
                  <a:t>Alice is given a string </a:t>
                </a:r>
                <a14:m>
                  <m:oMath xmlns:m="http://schemas.openxmlformats.org/officeDocument/2006/math">
                    <m:r>
                      <a:rPr lang="en-US" sz="3200" b="0" i="1" dirty="0" smtClean="0">
                        <a:solidFill>
                          <a:srgbClr val="C00000"/>
                        </a:solidFill>
                        <a:latin typeface="Cambria Math" panose="02040503050406030204" pitchFamily="18" charset="0"/>
                      </a:rPr>
                      <m:t>𝐴</m:t>
                    </m:r>
                  </m:oMath>
                </a14:m>
                <a:r>
                  <a:rPr lang="en-US" sz="3200" dirty="0"/>
                  <a:t> and Bob is given a string </a:t>
                </a:r>
                <a14:m>
                  <m:oMath xmlns:m="http://schemas.openxmlformats.org/officeDocument/2006/math">
                    <m:r>
                      <a:rPr lang="en-US" sz="3200" b="0" i="1" dirty="0" smtClean="0">
                        <a:solidFill>
                          <a:srgbClr val="C00000"/>
                        </a:solidFill>
                        <a:latin typeface="Cambria Math" panose="02040503050406030204" pitchFamily="18" charset="0"/>
                      </a:rPr>
                      <m:t>𝐵</m:t>
                    </m:r>
                  </m:oMath>
                </a14:m>
                <a:r>
                  <a:rPr lang="en-US" sz="3200" dirty="0"/>
                  <a:t>, each of length </a:t>
                </a:r>
                <a14:m>
                  <m:oMath xmlns:m="http://schemas.openxmlformats.org/officeDocument/2006/math">
                    <m:r>
                      <a:rPr lang="en-US" sz="3200" b="0" i="1" dirty="0" smtClean="0">
                        <a:solidFill>
                          <a:srgbClr val="C00000"/>
                        </a:solidFill>
                        <a:latin typeface="Cambria Math" panose="02040503050406030204" pitchFamily="18" charset="0"/>
                      </a:rPr>
                      <m:t>𝑛</m:t>
                    </m:r>
                  </m:oMath>
                </a14:m>
                <a:r>
                  <a:rPr lang="en-US" sz="3200" dirty="0"/>
                  <a:t>, and they must determine whether </a:t>
                </a:r>
                <a14:m>
                  <m:oMath xmlns:m="http://schemas.openxmlformats.org/officeDocument/2006/math">
                    <m:r>
                      <a:rPr lang="en-US" sz="3200" b="0" i="1" dirty="0" smtClean="0">
                        <a:solidFill>
                          <a:srgbClr val="C00000"/>
                        </a:solidFill>
                        <a:latin typeface="Cambria Math" panose="02040503050406030204" pitchFamily="18" charset="0"/>
                      </a:rPr>
                      <m:t>𝐴</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m:t>
                    </m:r>
                  </m:oMath>
                </a14:m>
                <a:r>
                  <a:rPr lang="en-US" sz="3200" dirty="0"/>
                  <a:t>, using the </a:t>
                </a:r>
                <a:r>
                  <a:rPr lang="en-US" sz="3200" i="1" dirty="0">
                    <a:solidFill>
                      <a:srgbClr val="00B050"/>
                    </a:solidFill>
                  </a:rPr>
                  <a:t>minimum amount of communication</a:t>
                </a:r>
              </a:p>
              <a:p>
                <a:endParaRPr lang="en-US" sz="3200" i="1" dirty="0">
                  <a:solidFill>
                    <a:srgbClr val="00B050"/>
                  </a:solidFill>
                </a:endParaRPr>
              </a:p>
              <a:p>
                <a:pPr>
                  <a:buClr>
                    <a:schemeClr val="tx1"/>
                  </a:buClr>
                </a:pPr>
                <a:r>
                  <a:rPr lang="en-US" sz="3200" dirty="0"/>
                  <a:t>Any deterministic protocol must use </a:t>
                </a:r>
                <a14:m>
                  <m:oMath xmlns:m="http://schemas.openxmlformats.org/officeDocument/2006/math">
                    <m:r>
                      <m:rPr>
                        <m:sty m:val="p"/>
                      </m:rPr>
                      <a:rPr lang="en-US" sz="3200" b="0" i="0" dirty="0" smtClean="0">
                        <a:solidFill>
                          <a:srgbClr val="C00000"/>
                        </a:solidFill>
                        <a:latin typeface="Cambria Math" panose="02040503050406030204" pitchFamily="18" charset="0"/>
                      </a:rPr>
                      <m:t>Ω</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𝑛</m:t>
                    </m:r>
                    <m:r>
                      <a:rPr lang="en-US" sz="3200" b="0" i="0" dirty="0" smtClean="0">
                        <a:solidFill>
                          <a:srgbClr val="C00000"/>
                        </a:solidFill>
                        <a:latin typeface="Cambria Math" panose="02040503050406030204" pitchFamily="18" charset="0"/>
                      </a:rPr>
                      <m:t>)</m:t>
                    </m:r>
                  </m:oMath>
                </a14:m>
                <a:r>
                  <a:rPr lang="en-US" sz="3200" dirty="0"/>
                  <a:t> bits of communication, but there exists a randomized protocol that uses </a:t>
                </a:r>
                <a14:m>
                  <m:oMath xmlns:m="http://schemas.openxmlformats.org/officeDocument/2006/math">
                    <m:r>
                      <a:rPr lang="en-US" sz="3200" b="0" i="1" dirty="0" smtClean="0">
                        <a:solidFill>
                          <a:srgbClr val="C00000"/>
                        </a:solidFill>
                        <a:latin typeface="Cambria Math" panose="02040503050406030204" pitchFamily="18" charset="0"/>
                      </a:rPr>
                      <m:t>𝑂</m:t>
                    </m:r>
                    <m:r>
                      <a:rPr lang="en-US" sz="3200" b="0" i="1" dirty="0" smtClean="0">
                        <a:solidFill>
                          <a:srgbClr val="C00000"/>
                        </a:solidFill>
                        <a:latin typeface="Cambria Math" panose="02040503050406030204" pitchFamily="18" charset="0"/>
                      </a:rPr>
                      <m:t>(</m:t>
                    </m:r>
                    <m:func>
                      <m:funcPr>
                        <m:ctrlPr>
                          <a:rPr lang="en-US" sz="3200" b="0" i="1" dirty="0" smtClean="0">
                            <a:solidFill>
                              <a:srgbClr val="C00000"/>
                            </a:solidFill>
                            <a:latin typeface="Cambria Math" panose="02040503050406030204" pitchFamily="18" charset="0"/>
                          </a:rPr>
                        </m:ctrlPr>
                      </m:funcPr>
                      <m:fName>
                        <m:r>
                          <m:rPr>
                            <m:sty m:val="p"/>
                          </m:rPr>
                          <a:rPr lang="en-US" sz="3200" b="0" i="0" dirty="0" smtClean="0">
                            <a:solidFill>
                              <a:srgbClr val="C00000"/>
                            </a:solidFill>
                            <a:latin typeface="Cambria Math" panose="02040503050406030204" pitchFamily="18" charset="0"/>
                          </a:rPr>
                          <m:t>log</m:t>
                        </m:r>
                      </m:fName>
                      <m:e>
                        <m:r>
                          <a:rPr lang="en-US" sz="3200" b="0" i="1" dirty="0" smtClean="0">
                            <a:solidFill>
                              <a:srgbClr val="C00000"/>
                            </a:solidFill>
                            <a:latin typeface="Cambria Math" panose="02040503050406030204" pitchFamily="18" charset="0"/>
                          </a:rPr>
                          <m:t>𝑛</m:t>
                        </m:r>
                      </m:e>
                    </m:func>
                    <m:r>
                      <a:rPr lang="en-US" sz="3200" b="0" i="1" dirty="0" smtClean="0">
                        <a:solidFill>
                          <a:srgbClr val="C00000"/>
                        </a:solidFill>
                        <a:latin typeface="Cambria Math" panose="02040503050406030204" pitchFamily="18" charset="0"/>
                      </a:rPr>
                      <m:t>)</m:t>
                    </m:r>
                  </m:oMath>
                </a14:m>
                <a:r>
                  <a:rPr lang="en-US" sz="3200" dirty="0"/>
                  <a:t> bits of communication</a:t>
                </a:r>
              </a:p>
              <a:p>
                <a:pPr marL="0" indent="0">
                  <a:buNone/>
                </a:pPr>
                <a:endParaRPr lang="en-US" sz="3200"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333" t="-2801" r="-464"/>
                </a:stretch>
              </a:blipFill>
            </p:spPr>
            <p:txBody>
              <a:bodyPr/>
              <a:lstStyle/>
              <a:p>
                <a:r>
                  <a:rPr lang="en-US">
                    <a:noFill/>
                  </a:rPr>
                  <a:t> </a:t>
                </a:r>
              </a:p>
            </p:txBody>
          </p:sp>
        </mc:Fallback>
      </mc:AlternateContent>
    </p:spTree>
    <p:extLst>
      <p:ext uri="{BB962C8B-B14F-4D97-AF65-F5344CB8AC3E}">
        <p14:creationId xmlns:p14="http://schemas.microsoft.com/office/powerpoint/2010/main" val="17380027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Equality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a:bodyPr>
              <a:lstStyle/>
              <a:p>
                <a:pPr>
                  <a:buClr>
                    <a:schemeClr val="tx1"/>
                  </a:buClr>
                </a:pPr>
                <a:r>
                  <a:rPr lang="en-US" sz="3200" dirty="0">
                    <a:solidFill>
                      <a:srgbClr val="00B050"/>
                    </a:solidFill>
                  </a:rPr>
                  <a:t>Algorithm</a:t>
                </a:r>
                <a:r>
                  <a:rPr lang="en-US" sz="3200" dirty="0"/>
                  <a:t>: Suppose Alice and Bob have access to a randomly generated string </a:t>
                </a:r>
                <a14:m>
                  <m:oMath xmlns:m="http://schemas.openxmlformats.org/officeDocument/2006/math">
                    <m:r>
                      <a:rPr lang="en-US" sz="3200" b="0" i="1" dirty="0" smtClean="0">
                        <a:solidFill>
                          <a:srgbClr val="C00000"/>
                        </a:solidFill>
                        <a:latin typeface="Cambria Math" panose="02040503050406030204" pitchFamily="18" charset="0"/>
                      </a:rPr>
                      <m:t>𝑥</m:t>
                    </m:r>
                    <m:r>
                      <a:rPr lang="en-US" sz="3200" b="0" i="1" dirty="0" smtClean="0">
                        <a:solidFill>
                          <a:srgbClr val="C00000"/>
                        </a:solidFill>
                        <a:latin typeface="Cambria Math" panose="02040503050406030204" pitchFamily="18" charset="0"/>
                      </a:rPr>
                      <m:t>∈</m:t>
                    </m:r>
                    <m:sSup>
                      <m:sSupPr>
                        <m:ctrlPr>
                          <a:rPr lang="en-US" sz="3200" b="0" i="1" dirty="0" smtClean="0">
                            <a:solidFill>
                              <a:srgbClr val="C00000"/>
                            </a:solidFill>
                            <a:latin typeface="Cambria Math" panose="02040503050406030204" pitchFamily="18" charset="0"/>
                          </a:rPr>
                        </m:ctrlPr>
                      </m:sSupPr>
                      <m:e>
                        <m:d>
                          <m:dPr>
                            <m:begChr m:val="{"/>
                            <m:endChr m:val="}"/>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1,2,3,</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𝑞</m:t>
                            </m:r>
                          </m:e>
                        </m:d>
                      </m:e>
                      <m:sup>
                        <m:r>
                          <a:rPr lang="en-US" sz="3200" b="0" i="1" dirty="0" smtClean="0">
                            <a:solidFill>
                              <a:srgbClr val="C00000"/>
                            </a:solidFill>
                            <a:latin typeface="Cambria Math" panose="02040503050406030204" pitchFamily="18" charset="0"/>
                          </a:rPr>
                          <m:t>𝑛</m:t>
                        </m:r>
                      </m:sup>
                    </m:sSup>
                  </m:oMath>
                </a14:m>
                <a:r>
                  <a:rPr lang="en-US" sz="3200" dirty="0"/>
                  <a:t>. Alice sends over </a:t>
                </a:r>
                <a14:m>
                  <m:oMath xmlns:m="http://schemas.openxmlformats.org/officeDocument/2006/math">
                    <m:r>
                      <a:rPr lang="en-US" sz="3200" b="0" i="1" dirty="0" smtClean="0">
                        <a:solidFill>
                          <a:srgbClr val="C00000"/>
                        </a:solidFill>
                        <a:latin typeface="Cambria Math" panose="02040503050406030204" pitchFamily="18" charset="0"/>
                      </a:rPr>
                      <m:t>𝐴𝑥</m:t>
                    </m:r>
                  </m:oMath>
                </a14:m>
                <a:r>
                  <a:rPr lang="en-US" sz="3200" dirty="0"/>
                  <a:t> and Bob determines whether </a:t>
                </a:r>
                <a14:m>
                  <m:oMath xmlns:m="http://schemas.openxmlformats.org/officeDocument/2006/math">
                    <m:r>
                      <a:rPr lang="en-US" sz="3200" b="0" i="1" dirty="0" smtClean="0">
                        <a:solidFill>
                          <a:srgbClr val="C00000"/>
                        </a:solidFill>
                        <a:latin typeface="Cambria Math" panose="02040503050406030204" pitchFamily="18" charset="0"/>
                      </a:rPr>
                      <m:t>𝐴𝑥</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𝐵𝑥</m:t>
                    </m:r>
                  </m:oMath>
                </a14:m>
                <a:endParaRPr lang="en-US" sz="3200" dirty="0"/>
              </a:p>
              <a:p>
                <a:pPr>
                  <a:buClr>
                    <a:schemeClr val="tx1"/>
                  </a:buClr>
                </a:pPr>
                <a:endParaRPr lang="en-US" sz="3200" dirty="0"/>
              </a:p>
              <a:p>
                <a:pPr>
                  <a:buClr>
                    <a:schemeClr val="tx1"/>
                  </a:buClr>
                </a:pPr>
                <a:r>
                  <a:rPr lang="en-US" sz="3200" dirty="0"/>
                  <a:t>If </a:t>
                </a:r>
                <a14:m>
                  <m:oMath xmlns:m="http://schemas.openxmlformats.org/officeDocument/2006/math">
                    <m:r>
                      <a:rPr lang="en-US" sz="3200" b="0" i="1" dirty="0" smtClean="0">
                        <a:solidFill>
                          <a:srgbClr val="C00000"/>
                        </a:solidFill>
                        <a:latin typeface="Cambria Math" panose="02040503050406030204" pitchFamily="18" charset="0"/>
                      </a:rPr>
                      <m:t>𝐴</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m:t>
                    </m:r>
                  </m:oMath>
                </a14:m>
                <a:r>
                  <a:rPr lang="en-US" sz="3200" dirty="0"/>
                  <a:t>, then </a:t>
                </a:r>
                <a14:m>
                  <m:oMath xmlns:m="http://schemas.openxmlformats.org/officeDocument/2006/math">
                    <m:r>
                      <a:rPr lang="en-US" sz="3200" b="0" i="1" dirty="0" smtClean="0">
                        <a:solidFill>
                          <a:srgbClr val="C00000"/>
                        </a:solidFill>
                        <a:latin typeface="Cambria Math" panose="02040503050406030204" pitchFamily="18" charset="0"/>
                      </a:rPr>
                      <m:t>𝐴𝑥</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𝐵𝑥</m:t>
                    </m:r>
                  </m:oMath>
                </a14:m>
                <a:r>
                  <a:rPr lang="en-US" sz="3200" dirty="0"/>
                  <a:t> so the protocol succeeds</a:t>
                </a:r>
              </a:p>
              <a:p>
                <a:pPr>
                  <a:buClr>
                    <a:schemeClr val="tx1"/>
                  </a:buClr>
                </a:pPr>
                <a:r>
                  <a:rPr lang="en-US" sz="3200" dirty="0"/>
                  <a:t>If </a:t>
                </a:r>
                <a14:m>
                  <m:oMath xmlns:m="http://schemas.openxmlformats.org/officeDocument/2006/math">
                    <m:r>
                      <a:rPr lang="en-US" sz="3200" b="0" i="1" dirty="0" smtClean="0">
                        <a:solidFill>
                          <a:srgbClr val="C00000"/>
                        </a:solidFill>
                        <a:latin typeface="Cambria Math" panose="02040503050406030204" pitchFamily="18" charset="0"/>
                      </a:rPr>
                      <m:t>𝐴</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m:t>
                    </m:r>
                  </m:oMath>
                </a14:m>
                <a:r>
                  <a:rPr lang="en-US" sz="3200" dirty="0"/>
                  <a:t>, then what is the probability that </a:t>
                </a:r>
                <a14:m>
                  <m:oMath xmlns:m="http://schemas.openxmlformats.org/officeDocument/2006/math">
                    <m:r>
                      <a:rPr lang="en-US" sz="3200" b="0" i="1" dirty="0" smtClean="0">
                        <a:solidFill>
                          <a:srgbClr val="C00000"/>
                        </a:solidFill>
                        <a:latin typeface="Cambria Math" panose="02040503050406030204" pitchFamily="18" charset="0"/>
                      </a:rPr>
                      <m:t>𝐴𝑥</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𝐵𝑥</m:t>
                    </m:r>
                  </m:oMath>
                </a14:m>
                <a:r>
                  <a:rPr lang="en-US" sz="3200" dirty="0"/>
                  <a:t>?</a:t>
                </a:r>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333" t="-2941" r="-1507"/>
                </a:stretch>
              </a:blipFill>
            </p:spPr>
            <p:txBody>
              <a:bodyPr/>
              <a:lstStyle/>
              <a:p>
                <a:r>
                  <a:rPr lang="en-US">
                    <a:noFill/>
                  </a:rPr>
                  <a:t> </a:t>
                </a:r>
              </a:p>
            </p:txBody>
          </p:sp>
        </mc:Fallback>
      </mc:AlternateContent>
    </p:spTree>
    <p:extLst>
      <p:ext uri="{BB962C8B-B14F-4D97-AF65-F5344CB8AC3E}">
        <p14:creationId xmlns:p14="http://schemas.microsoft.com/office/powerpoint/2010/main" val="536558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Schwartz-Zippel Lemma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a:bodyPr>
              <a:lstStyle/>
              <a:p>
                <a:pPr>
                  <a:buClr>
                    <a:schemeClr val="tx1"/>
                  </a:buClr>
                </a:pPr>
                <a:r>
                  <a:rPr lang="en-US" sz="3200" dirty="0"/>
                  <a:t>If </a:t>
                </a:r>
                <a14:m>
                  <m:oMath xmlns:m="http://schemas.openxmlformats.org/officeDocument/2006/math">
                    <m:r>
                      <a:rPr lang="en-US" sz="3200" b="0" i="1" dirty="0" smtClean="0">
                        <a:solidFill>
                          <a:srgbClr val="C00000"/>
                        </a:solidFill>
                        <a:latin typeface="Cambria Math" panose="02040503050406030204" pitchFamily="18" charset="0"/>
                      </a:rPr>
                      <m:t>𝐴</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m:t>
                    </m:r>
                  </m:oMath>
                </a14:m>
                <a:r>
                  <a:rPr lang="en-US" sz="3200" dirty="0"/>
                  <a:t>, then what is the probability that </a:t>
                </a:r>
                <a14:m>
                  <m:oMath xmlns:m="http://schemas.openxmlformats.org/officeDocument/2006/math">
                    <m:r>
                      <a:rPr lang="en-US" sz="3200" b="0" i="1" dirty="0" smtClean="0">
                        <a:solidFill>
                          <a:srgbClr val="C00000"/>
                        </a:solidFill>
                        <a:latin typeface="Cambria Math" panose="02040503050406030204" pitchFamily="18" charset="0"/>
                      </a:rPr>
                      <m:t>𝐴𝑥</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𝐵𝑥</m:t>
                    </m:r>
                  </m:oMath>
                </a14:m>
                <a:r>
                  <a:rPr lang="en-US" sz="3200" dirty="0"/>
                  <a:t>, i.e., </a:t>
                </a:r>
                <a14:m>
                  <m:oMath xmlns:m="http://schemas.openxmlformats.org/officeDocument/2006/math">
                    <m:d>
                      <m:dPr>
                        <m:ctrlPr>
                          <a:rPr lang="en-US" sz="3200" b="0" i="0"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𝐴</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m:t>
                        </m:r>
                      </m:e>
                    </m:d>
                    <m:r>
                      <a:rPr lang="en-US" sz="3200" b="0" i="1" dirty="0" smtClean="0">
                        <a:solidFill>
                          <a:srgbClr val="C00000"/>
                        </a:solidFill>
                        <a:latin typeface="Cambria Math" panose="02040503050406030204" pitchFamily="18" charset="0"/>
                      </a:rPr>
                      <m:t>𝑥</m:t>
                    </m:r>
                    <m:r>
                      <a:rPr lang="en-US" sz="3200" b="0" i="1" dirty="0" smtClean="0">
                        <a:solidFill>
                          <a:srgbClr val="C00000"/>
                        </a:solidFill>
                        <a:latin typeface="Cambria Math" panose="02040503050406030204" pitchFamily="18" charset="0"/>
                      </a:rPr>
                      <m:t>≠0</m:t>
                    </m:r>
                  </m:oMath>
                </a14:m>
                <a:r>
                  <a:rPr lang="en-US" sz="3200" dirty="0"/>
                  <a:t>?</a:t>
                </a:r>
              </a:p>
              <a:p>
                <a:pPr>
                  <a:buClr>
                    <a:schemeClr val="tx1"/>
                  </a:buClr>
                </a:pPr>
                <a:r>
                  <a:rPr lang="en-US" sz="3200" dirty="0"/>
                  <a:t>Note </a:t>
                </a:r>
                <a14:m>
                  <m:oMath xmlns:m="http://schemas.openxmlformats.org/officeDocument/2006/math">
                    <m:r>
                      <a:rPr lang="en-US" sz="3200" b="0" i="0"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𝐴</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𝑥</m:t>
                    </m:r>
                  </m:oMath>
                </a14:m>
                <a:r>
                  <a:rPr lang="en-US" sz="3200" dirty="0"/>
                  <a:t> is a linear polynomial in </a:t>
                </a:r>
                <a14:m>
                  <m:oMath xmlns:m="http://schemas.openxmlformats.org/officeDocument/2006/math">
                    <m:r>
                      <a:rPr lang="en-US" sz="3200" b="0" i="1" dirty="0" smtClean="0">
                        <a:solidFill>
                          <a:srgbClr val="C00000"/>
                        </a:solidFill>
                        <a:latin typeface="Cambria Math" panose="02040503050406030204" pitchFamily="18" charset="0"/>
                      </a:rPr>
                      <m:t>𝑥</m:t>
                    </m:r>
                  </m:oMath>
                </a14:m>
                <a:endParaRPr lang="en-US" sz="3200" dirty="0"/>
              </a:p>
              <a:p>
                <a:pPr>
                  <a:buClr>
                    <a:schemeClr val="tx1"/>
                  </a:buClr>
                </a:pPr>
                <a:endParaRPr lang="en-US" sz="3200" dirty="0">
                  <a:solidFill>
                    <a:srgbClr val="00B050"/>
                  </a:solidFill>
                </a:endParaRPr>
              </a:p>
              <a:p>
                <a:pPr>
                  <a:buClr>
                    <a:schemeClr val="tx1"/>
                  </a:buClr>
                </a:pPr>
                <a:r>
                  <a:rPr lang="en-US" sz="3200" dirty="0">
                    <a:solidFill>
                      <a:srgbClr val="00B050"/>
                    </a:solidFill>
                  </a:rPr>
                  <a:t>[Schwartz-Zippel] </a:t>
                </a:r>
                <a:r>
                  <a:rPr lang="en-US" sz="3200" dirty="0"/>
                  <a:t>Suppose</a:t>
                </a:r>
                <a:r>
                  <a:rPr lang="en-US" sz="3200" dirty="0">
                    <a:solidFill>
                      <a:srgbClr val="00B050"/>
                    </a:solidFill>
                  </a:rPr>
                  <a:t> </a:t>
                </a:r>
                <a14:m>
                  <m:oMath xmlns:m="http://schemas.openxmlformats.org/officeDocument/2006/math">
                    <m:r>
                      <a:rPr lang="en-US" sz="3200" b="0" i="1" dirty="0" smtClean="0">
                        <a:solidFill>
                          <a:srgbClr val="C00000"/>
                        </a:solidFill>
                        <a:latin typeface="Cambria Math" panose="02040503050406030204" pitchFamily="18" charset="0"/>
                      </a:rPr>
                      <m:t>𝑃</m:t>
                    </m:r>
                  </m:oMath>
                </a14:m>
                <a:r>
                  <a:rPr lang="en-US" sz="3200" dirty="0"/>
                  <a:t> is a degree </a:t>
                </a:r>
                <a14:m>
                  <m:oMath xmlns:m="http://schemas.openxmlformats.org/officeDocument/2006/math">
                    <m:r>
                      <a:rPr lang="en-US" sz="3200" b="0" i="1" smtClean="0">
                        <a:solidFill>
                          <a:srgbClr val="C00000"/>
                        </a:solidFill>
                        <a:latin typeface="Cambria Math" panose="02040503050406030204" pitchFamily="18" charset="0"/>
                      </a:rPr>
                      <m:t>𝑑</m:t>
                    </m:r>
                    <m:r>
                      <a:rPr lang="en-US" sz="3200" b="0" i="1" smtClean="0">
                        <a:solidFill>
                          <a:srgbClr val="C00000"/>
                        </a:solidFill>
                        <a:latin typeface="Cambria Math" panose="02040503050406030204" pitchFamily="18" charset="0"/>
                      </a:rPr>
                      <m:t> </m:t>
                    </m:r>
                  </m:oMath>
                </a14:m>
                <a:r>
                  <a:rPr lang="en-US" sz="3200" dirty="0"/>
                  <a:t>polynomial in </a:t>
                </a:r>
                <a14:m>
                  <m:oMath xmlns:m="http://schemas.openxmlformats.org/officeDocument/2006/math">
                    <m:sSub>
                      <m:sSubPr>
                        <m:ctrlPr>
                          <a:rPr lang="en-US" sz="3200" b="0" i="1" dirty="0" smtClean="0">
                            <a:solidFill>
                              <a:srgbClr val="C00000"/>
                            </a:solidFill>
                            <a:latin typeface="Cambria Math" panose="02040503050406030204" pitchFamily="18" charset="0"/>
                          </a:rPr>
                        </m:ctrlPr>
                      </m:sSubPr>
                      <m:e>
                        <m:r>
                          <a:rPr lang="en-US" sz="3200" b="0" i="1" dirty="0" smtClean="0">
                            <a:solidFill>
                              <a:srgbClr val="C00000"/>
                            </a:solidFill>
                            <a:latin typeface="Cambria Math" panose="02040503050406030204" pitchFamily="18" charset="0"/>
                          </a:rPr>
                          <m:t>𝑥</m:t>
                        </m:r>
                      </m:e>
                      <m:sub>
                        <m:r>
                          <a:rPr lang="en-US" sz="3200" b="0" i="1" dirty="0" smtClean="0">
                            <a:solidFill>
                              <a:srgbClr val="C00000"/>
                            </a:solidFill>
                            <a:latin typeface="Cambria Math" panose="02040503050406030204" pitchFamily="18" charset="0"/>
                          </a:rPr>
                          <m:t>1</m:t>
                        </m:r>
                      </m:sub>
                    </m:sSub>
                    <m:r>
                      <a:rPr lang="en-US" sz="3200" b="0" i="1" dirty="0" smtClean="0">
                        <a:solidFill>
                          <a:srgbClr val="C00000"/>
                        </a:solidFill>
                        <a:latin typeface="Cambria Math" panose="02040503050406030204" pitchFamily="18" charset="0"/>
                      </a:rPr>
                      <m:t>,…,</m:t>
                    </m:r>
                    <m:sSub>
                      <m:sSubPr>
                        <m:ctrlPr>
                          <a:rPr lang="en-US" sz="3200" b="0" i="1" dirty="0" smtClean="0">
                            <a:solidFill>
                              <a:srgbClr val="C00000"/>
                            </a:solidFill>
                            <a:latin typeface="Cambria Math" panose="02040503050406030204" pitchFamily="18" charset="0"/>
                          </a:rPr>
                        </m:ctrlPr>
                      </m:sSubPr>
                      <m:e>
                        <m:r>
                          <a:rPr lang="en-US" sz="3200" b="0" i="1" dirty="0" smtClean="0">
                            <a:solidFill>
                              <a:srgbClr val="C00000"/>
                            </a:solidFill>
                            <a:latin typeface="Cambria Math" panose="02040503050406030204" pitchFamily="18" charset="0"/>
                          </a:rPr>
                          <m:t>𝑥</m:t>
                        </m:r>
                      </m:e>
                      <m:sub>
                        <m:r>
                          <a:rPr lang="en-US" sz="3200" b="0" i="1" dirty="0" smtClean="0">
                            <a:solidFill>
                              <a:srgbClr val="C00000"/>
                            </a:solidFill>
                            <a:latin typeface="Cambria Math" panose="02040503050406030204" pitchFamily="18" charset="0"/>
                          </a:rPr>
                          <m:t>𝑛</m:t>
                        </m:r>
                      </m:sub>
                    </m:sSub>
                  </m:oMath>
                </a14:m>
                <a:r>
                  <a:rPr lang="en-US" sz="3200" dirty="0"/>
                  <a:t>. Let </a:t>
                </a:r>
                <a14:m>
                  <m:oMath xmlns:m="http://schemas.openxmlformats.org/officeDocument/2006/math">
                    <m:sSub>
                      <m:sSubPr>
                        <m:ctrlPr>
                          <a:rPr lang="en-US" sz="3200" b="0" i="1" dirty="0" smtClean="0">
                            <a:solidFill>
                              <a:srgbClr val="C00000"/>
                            </a:solidFill>
                            <a:latin typeface="Cambria Math" panose="02040503050406030204" pitchFamily="18" charset="0"/>
                          </a:rPr>
                        </m:ctrlPr>
                      </m:sSubPr>
                      <m:e>
                        <m:r>
                          <a:rPr lang="en-US" sz="3200" b="0" i="1" dirty="0" smtClean="0">
                            <a:solidFill>
                              <a:srgbClr val="C00000"/>
                            </a:solidFill>
                            <a:latin typeface="Cambria Math" panose="02040503050406030204" pitchFamily="18" charset="0"/>
                          </a:rPr>
                          <m:t>𝑟</m:t>
                        </m:r>
                      </m:e>
                      <m:sub>
                        <m:r>
                          <a:rPr lang="en-US" sz="3200" b="0" i="1" dirty="0" smtClean="0">
                            <a:solidFill>
                              <a:srgbClr val="C00000"/>
                            </a:solidFill>
                            <a:latin typeface="Cambria Math" panose="02040503050406030204" pitchFamily="18" charset="0"/>
                          </a:rPr>
                          <m:t>1</m:t>
                        </m:r>
                      </m:sub>
                    </m:sSub>
                    <m:r>
                      <a:rPr lang="en-US" sz="3200" b="0" i="1" dirty="0" smtClean="0">
                        <a:solidFill>
                          <a:srgbClr val="C00000"/>
                        </a:solidFill>
                        <a:latin typeface="Cambria Math" panose="02040503050406030204" pitchFamily="18" charset="0"/>
                      </a:rPr>
                      <m:t>,…,</m:t>
                    </m:r>
                    <m:sSub>
                      <m:sSubPr>
                        <m:ctrlPr>
                          <a:rPr lang="en-US" sz="3200" b="0" i="1" dirty="0" smtClean="0">
                            <a:solidFill>
                              <a:srgbClr val="C00000"/>
                            </a:solidFill>
                            <a:latin typeface="Cambria Math" panose="02040503050406030204" pitchFamily="18" charset="0"/>
                          </a:rPr>
                        </m:ctrlPr>
                      </m:sSubPr>
                      <m:e>
                        <m:r>
                          <a:rPr lang="en-US" sz="3200" b="0" i="1" dirty="0" smtClean="0">
                            <a:solidFill>
                              <a:srgbClr val="C00000"/>
                            </a:solidFill>
                            <a:latin typeface="Cambria Math" panose="02040503050406030204" pitchFamily="18" charset="0"/>
                          </a:rPr>
                          <m:t>𝑟</m:t>
                        </m:r>
                      </m:e>
                      <m:sub>
                        <m:r>
                          <a:rPr lang="en-US" sz="3200" b="0" i="1" dirty="0" smtClean="0">
                            <a:solidFill>
                              <a:srgbClr val="C00000"/>
                            </a:solidFill>
                            <a:latin typeface="Cambria Math" panose="02040503050406030204" pitchFamily="18" charset="0"/>
                          </a:rPr>
                          <m:t>𝑛</m:t>
                        </m:r>
                      </m:sub>
                    </m:sSub>
                  </m:oMath>
                </a14:m>
                <a:r>
                  <a:rPr lang="en-US" sz="3200" dirty="0"/>
                  <a:t> be randomly drawn from </a:t>
                </a:r>
                <a14:m>
                  <m:oMath xmlns:m="http://schemas.openxmlformats.org/officeDocument/2006/math">
                    <m:d>
                      <m:dPr>
                        <m:begChr m:val="{"/>
                        <m:endChr m:val="}"/>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1,2,3,…,</m:t>
                        </m:r>
                        <m:r>
                          <a:rPr lang="en-US" sz="3200" b="0" i="1" dirty="0" smtClean="0">
                            <a:solidFill>
                              <a:srgbClr val="C00000"/>
                            </a:solidFill>
                            <a:latin typeface="Cambria Math" panose="02040503050406030204" pitchFamily="18" charset="0"/>
                          </a:rPr>
                          <m:t>𝑞</m:t>
                        </m:r>
                      </m:e>
                    </m:d>
                  </m:oMath>
                </a14:m>
                <a:r>
                  <a:rPr lang="en-US" sz="3200" dirty="0"/>
                  <a:t>. Then</a:t>
                </a:r>
              </a:p>
              <a:p>
                <a:pPr>
                  <a:buClr>
                    <a:schemeClr val="tx1"/>
                  </a:buClr>
                </a:pPr>
                <a:endParaRPr lang="en-US" sz="3200" dirty="0"/>
              </a:p>
              <a:p>
                <a:pPr>
                  <a:buClr>
                    <a:schemeClr val="tx1"/>
                  </a:buClr>
                </a:pPr>
                <a:endParaRPr lang="en-US" sz="3200" dirty="0"/>
              </a:p>
              <a:p>
                <a:pPr>
                  <a:buClr>
                    <a:schemeClr val="tx1"/>
                  </a:buClr>
                </a:pPr>
                <a:endParaRPr lang="en-US" sz="3200" dirty="0">
                  <a:solidFill>
                    <a:srgbClr val="00B050"/>
                  </a:solidFill>
                </a:endParaRPr>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333" t="-2801" r="-23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B5F8D06-834D-B479-643A-E0FC0BE1C427}"/>
                  </a:ext>
                </a:extLst>
              </p:cNvPr>
              <p:cNvSpPr txBox="1"/>
              <p:nvPr/>
            </p:nvSpPr>
            <p:spPr>
              <a:xfrm>
                <a:off x="3048000" y="5076534"/>
                <a:ext cx="6096000" cy="110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Pr</m:t>
                          </m:r>
                        </m:fName>
                        <m:e>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𝑃</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𝑛</m:t>
                                      </m:r>
                                    </m:sub>
                                  </m:sSub>
                                </m:e>
                              </m:d>
                              <m:r>
                                <a:rPr lang="en-US" sz="3200" b="0" i="1" smtClean="0">
                                  <a:solidFill>
                                    <a:srgbClr val="C00000"/>
                                  </a:solidFill>
                                  <a:latin typeface="Cambria Math" panose="02040503050406030204" pitchFamily="18" charset="0"/>
                                </a:rPr>
                                <m:t>=0</m:t>
                              </m:r>
                            </m:e>
                          </m:d>
                        </m:e>
                      </m:func>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𝑑</m:t>
                          </m:r>
                        </m:num>
                        <m:den>
                          <m:r>
                            <a:rPr lang="en-US" sz="3200" b="0" i="1" smtClean="0">
                              <a:solidFill>
                                <a:srgbClr val="C00000"/>
                              </a:solidFill>
                              <a:latin typeface="Cambria Math" panose="02040503050406030204" pitchFamily="18" charset="0"/>
                            </a:rPr>
                            <m:t>𝑞</m:t>
                          </m:r>
                        </m:den>
                      </m:f>
                    </m:oMath>
                  </m:oMathPara>
                </a14:m>
                <a:endParaRPr lang="en-US" sz="3200" dirty="0"/>
              </a:p>
            </p:txBody>
          </p:sp>
        </mc:Choice>
        <mc:Fallback>
          <p:sp>
            <p:nvSpPr>
              <p:cNvPr id="5" name="TextBox 4">
                <a:extLst>
                  <a:ext uri="{FF2B5EF4-FFF2-40B4-BE49-F238E27FC236}">
                    <a16:creationId xmlns:a16="http://schemas.microsoft.com/office/drawing/2014/main" id="{1B5F8D06-834D-B479-643A-E0FC0BE1C427}"/>
                  </a:ext>
                </a:extLst>
              </p:cNvPr>
              <p:cNvSpPr txBox="1">
                <a:spLocks noRot="1" noChangeAspect="1" noMove="1" noResize="1" noEditPoints="1" noAdjustHandles="1" noChangeArrowheads="1" noChangeShapeType="1" noTextEdit="1"/>
              </p:cNvSpPr>
              <p:nvPr/>
            </p:nvSpPr>
            <p:spPr>
              <a:xfrm>
                <a:off x="3048000" y="5076534"/>
                <a:ext cx="6096000" cy="110042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845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Schwartz-Zippel Lemma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a:xfrm>
                <a:off x="838200" y="1825625"/>
                <a:ext cx="10515600" cy="4790328"/>
              </a:xfrm>
            </p:spPr>
            <p:txBody>
              <a:bodyPr>
                <a:normAutofit/>
              </a:bodyPr>
              <a:lstStyle/>
              <a:p>
                <a:pPr>
                  <a:buClr>
                    <a:schemeClr val="tx1"/>
                  </a:buClr>
                </a:pPr>
                <a:r>
                  <a:rPr lang="en-US" sz="3200" dirty="0">
                    <a:solidFill>
                      <a:srgbClr val="00B050"/>
                    </a:solidFill>
                  </a:rPr>
                  <a:t>[Schwartz-Zippel] </a:t>
                </a:r>
                <a:r>
                  <a:rPr lang="en-US" sz="3200" dirty="0"/>
                  <a:t>Suppose</a:t>
                </a:r>
                <a:r>
                  <a:rPr lang="en-US" sz="3200" dirty="0">
                    <a:solidFill>
                      <a:srgbClr val="00B050"/>
                    </a:solidFill>
                  </a:rPr>
                  <a:t> </a:t>
                </a:r>
                <a14:m>
                  <m:oMath xmlns:m="http://schemas.openxmlformats.org/officeDocument/2006/math">
                    <m:r>
                      <a:rPr lang="en-US" sz="3200" b="0" i="1" dirty="0" smtClean="0">
                        <a:solidFill>
                          <a:srgbClr val="C00000"/>
                        </a:solidFill>
                        <a:latin typeface="Cambria Math" panose="02040503050406030204" pitchFamily="18" charset="0"/>
                      </a:rPr>
                      <m:t>𝑃</m:t>
                    </m:r>
                  </m:oMath>
                </a14:m>
                <a:r>
                  <a:rPr lang="en-US" sz="3200" dirty="0"/>
                  <a:t> is a degree </a:t>
                </a:r>
                <a14:m>
                  <m:oMath xmlns:m="http://schemas.openxmlformats.org/officeDocument/2006/math">
                    <m:r>
                      <a:rPr lang="en-US" sz="3200" b="0" i="1" smtClean="0">
                        <a:solidFill>
                          <a:srgbClr val="C00000"/>
                        </a:solidFill>
                        <a:latin typeface="Cambria Math" panose="02040503050406030204" pitchFamily="18" charset="0"/>
                      </a:rPr>
                      <m:t>𝑑</m:t>
                    </m:r>
                    <m:r>
                      <a:rPr lang="en-US" sz="3200" b="0" i="1" smtClean="0">
                        <a:solidFill>
                          <a:srgbClr val="C00000"/>
                        </a:solidFill>
                        <a:latin typeface="Cambria Math" panose="02040503050406030204" pitchFamily="18" charset="0"/>
                      </a:rPr>
                      <m:t> </m:t>
                    </m:r>
                  </m:oMath>
                </a14:m>
                <a:r>
                  <a:rPr lang="en-US" sz="3200" dirty="0"/>
                  <a:t>polynomial in </a:t>
                </a:r>
                <a14:m>
                  <m:oMath xmlns:m="http://schemas.openxmlformats.org/officeDocument/2006/math">
                    <m:sSub>
                      <m:sSubPr>
                        <m:ctrlPr>
                          <a:rPr lang="en-US" sz="3200" b="0" i="1" dirty="0" smtClean="0">
                            <a:solidFill>
                              <a:srgbClr val="C00000"/>
                            </a:solidFill>
                            <a:latin typeface="Cambria Math" panose="02040503050406030204" pitchFamily="18" charset="0"/>
                          </a:rPr>
                        </m:ctrlPr>
                      </m:sSubPr>
                      <m:e>
                        <m:r>
                          <a:rPr lang="en-US" sz="3200" b="0" i="1" dirty="0" smtClean="0">
                            <a:solidFill>
                              <a:srgbClr val="C00000"/>
                            </a:solidFill>
                            <a:latin typeface="Cambria Math" panose="02040503050406030204" pitchFamily="18" charset="0"/>
                          </a:rPr>
                          <m:t>𝑥</m:t>
                        </m:r>
                      </m:e>
                      <m:sub>
                        <m:r>
                          <a:rPr lang="en-US" sz="3200" b="0" i="1" dirty="0" smtClean="0">
                            <a:solidFill>
                              <a:srgbClr val="C00000"/>
                            </a:solidFill>
                            <a:latin typeface="Cambria Math" panose="02040503050406030204" pitchFamily="18" charset="0"/>
                          </a:rPr>
                          <m:t>1</m:t>
                        </m:r>
                      </m:sub>
                    </m:sSub>
                    <m:r>
                      <a:rPr lang="en-US" sz="3200" b="0" i="1" dirty="0" smtClean="0">
                        <a:solidFill>
                          <a:srgbClr val="C00000"/>
                        </a:solidFill>
                        <a:latin typeface="Cambria Math" panose="02040503050406030204" pitchFamily="18" charset="0"/>
                      </a:rPr>
                      <m:t>,…,</m:t>
                    </m:r>
                    <m:sSub>
                      <m:sSubPr>
                        <m:ctrlPr>
                          <a:rPr lang="en-US" sz="3200" b="0" i="1" dirty="0" smtClean="0">
                            <a:solidFill>
                              <a:srgbClr val="C00000"/>
                            </a:solidFill>
                            <a:latin typeface="Cambria Math" panose="02040503050406030204" pitchFamily="18" charset="0"/>
                          </a:rPr>
                        </m:ctrlPr>
                      </m:sSubPr>
                      <m:e>
                        <m:r>
                          <a:rPr lang="en-US" sz="3200" b="0" i="1" dirty="0" smtClean="0">
                            <a:solidFill>
                              <a:srgbClr val="C00000"/>
                            </a:solidFill>
                            <a:latin typeface="Cambria Math" panose="02040503050406030204" pitchFamily="18" charset="0"/>
                          </a:rPr>
                          <m:t>𝑥</m:t>
                        </m:r>
                      </m:e>
                      <m:sub>
                        <m:r>
                          <a:rPr lang="en-US" sz="3200" b="0" i="1" dirty="0" smtClean="0">
                            <a:solidFill>
                              <a:srgbClr val="C00000"/>
                            </a:solidFill>
                            <a:latin typeface="Cambria Math" panose="02040503050406030204" pitchFamily="18" charset="0"/>
                          </a:rPr>
                          <m:t>𝑛</m:t>
                        </m:r>
                      </m:sub>
                    </m:sSub>
                  </m:oMath>
                </a14:m>
                <a:r>
                  <a:rPr lang="en-US" sz="3200" dirty="0"/>
                  <a:t>. Let </a:t>
                </a:r>
                <a14:m>
                  <m:oMath xmlns:m="http://schemas.openxmlformats.org/officeDocument/2006/math">
                    <m:sSub>
                      <m:sSubPr>
                        <m:ctrlPr>
                          <a:rPr lang="en-US" sz="3200" b="0" i="1" dirty="0" smtClean="0">
                            <a:solidFill>
                              <a:srgbClr val="C00000"/>
                            </a:solidFill>
                            <a:latin typeface="Cambria Math" panose="02040503050406030204" pitchFamily="18" charset="0"/>
                          </a:rPr>
                        </m:ctrlPr>
                      </m:sSubPr>
                      <m:e>
                        <m:r>
                          <a:rPr lang="en-US" sz="3200" b="0" i="1" dirty="0" smtClean="0">
                            <a:solidFill>
                              <a:srgbClr val="C00000"/>
                            </a:solidFill>
                            <a:latin typeface="Cambria Math" panose="02040503050406030204" pitchFamily="18" charset="0"/>
                          </a:rPr>
                          <m:t>𝑟</m:t>
                        </m:r>
                      </m:e>
                      <m:sub>
                        <m:r>
                          <a:rPr lang="en-US" sz="3200" b="0" i="1" dirty="0" smtClean="0">
                            <a:solidFill>
                              <a:srgbClr val="C00000"/>
                            </a:solidFill>
                            <a:latin typeface="Cambria Math" panose="02040503050406030204" pitchFamily="18" charset="0"/>
                          </a:rPr>
                          <m:t>1</m:t>
                        </m:r>
                      </m:sub>
                    </m:sSub>
                    <m:r>
                      <a:rPr lang="en-US" sz="3200" b="0" i="1" dirty="0" smtClean="0">
                        <a:solidFill>
                          <a:srgbClr val="C00000"/>
                        </a:solidFill>
                        <a:latin typeface="Cambria Math" panose="02040503050406030204" pitchFamily="18" charset="0"/>
                      </a:rPr>
                      <m:t>,…,</m:t>
                    </m:r>
                    <m:sSub>
                      <m:sSubPr>
                        <m:ctrlPr>
                          <a:rPr lang="en-US" sz="3200" b="0" i="1" dirty="0" smtClean="0">
                            <a:solidFill>
                              <a:srgbClr val="C00000"/>
                            </a:solidFill>
                            <a:latin typeface="Cambria Math" panose="02040503050406030204" pitchFamily="18" charset="0"/>
                          </a:rPr>
                        </m:ctrlPr>
                      </m:sSubPr>
                      <m:e>
                        <m:r>
                          <a:rPr lang="en-US" sz="3200" b="0" i="1" dirty="0" smtClean="0">
                            <a:solidFill>
                              <a:srgbClr val="C00000"/>
                            </a:solidFill>
                            <a:latin typeface="Cambria Math" panose="02040503050406030204" pitchFamily="18" charset="0"/>
                          </a:rPr>
                          <m:t>𝑟</m:t>
                        </m:r>
                      </m:e>
                      <m:sub>
                        <m:r>
                          <a:rPr lang="en-US" sz="3200" b="0" i="1" dirty="0" smtClean="0">
                            <a:solidFill>
                              <a:srgbClr val="C00000"/>
                            </a:solidFill>
                            <a:latin typeface="Cambria Math" panose="02040503050406030204" pitchFamily="18" charset="0"/>
                          </a:rPr>
                          <m:t>𝑛</m:t>
                        </m:r>
                      </m:sub>
                    </m:sSub>
                  </m:oMath>
                </a14:m>
                <a:r>
                  <a:rPr lang="en-US" sz="3200" dirty="0"/>
                  <a:t> be randomly drawn from </a:t>
                </a:r>
                <a14:m>
                  <m:oMath xmlns:m="http://schemas.openxmlformats.org/officeDocument/2006/math">
                    <m:d>
                      <m:dPr>
                        <m:begChr m:val="{"/>
                        <m:endChr m:val="}"/>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1,2,3,…,</m:t>
                        </m:r>
                        <m:r>
                          <a:rPr lang="en-US" sz="3200" b="0" i="1" dirty="0" smtClean="0">
                            <a:solidFill>
                              <a:srgbClr val="C00000"/>
                            </a:solidFill>
                            <a:latin typeface="Cambria Math" panose="02040503050406030204" pitchFamily="18" charset="0"/>
                          </a:rPr>
                          <m:t>𝑞</m:t>
                        </m:r>
                      </m:e>
                    </m:d>
                  </m:oMath>
                </a14:m>
                <a:r>
                  <a:rPr lang="en-US" sz="3200" dirty="0"/>
                  <a:t>. Then</a:t>
                </a:r>
              </a:p>
              <a:p>
                <a:pPr marL="0" indent="0">
                  <a:buClr>
                    <a:schemeClr val="tx1"/>
                  </a:buClr>
                  <a:buNone/>
                </a:pPr>
                <a:endParaRPr lang="en-US" sz="3200" dirty="0"/>
              </a:p>
              <a:p>
                <a:pPr>
                  <a:buClr>
                    <a:schemeClr val="tx1"/>
                  </a:buClr>
                </a:pPr>
                <a:r>
                  <a:rPr lang="en-US" sz="3200" dirty="0"/>
                  <a:t>Proof by induction</a:t>
                </a:r>
              </a:p>
              <a:p>
                <a:pPr>
                  <a:buClr>
                    <a:schemeClr val="tx1"/>
                  </a:buClr>
                </a:pPr>
                <a:r>
                  <a:rPr lang="en-US" sz="3200" dirty="0"/>
                  <a:t>Base case: For </a:t>
                </a:r>
                <a14:m>
                  <m:oMath xmlns:m="http://schemas.openxmlformats.org/officeDocument/2006/math">
                    <m:r>
                      <a:rPr lang="en-US" sz="3200" b="0" i="1" dirty="0" smtClean="0">
                        <a:solidFill>
                          <a:srgbClr val="C00000"/>
                        </a:solidFill>
                        <a:latin typeface="Cambria Math" panose="02040503050406030204" pitchFamily="18" charset="0"/>
                      </a:rPr>
                      <m:t>𝑛</m:t>
                    </m:r>
                    <m:r>
                      <a:rPr lang="en-US" sz="3200" b="0" i="0" dirty="0" smtClean="0">
                        <a:solidFill>
                          <a:srgbClr val="C00000"/>
                        </a:solidFill>
                        <a:latin typeface="Cambria Math" panose="02040503050406030204" pitchFamily="18" charset="0"/>
                      </a:rPr>
                      <m:t>=1</m:t>
                    </m:r>
                  </m:oMath>
                </a14:m>
                <a:r>
                  <a:rPr lang="en-US" sz="3200" dirty="0"/>
                  <a:t>, a degree </a:t>
                </a:r>
                <a14:m>
                  <m:oMath xmlns:m="http://schemas.openxmlformats.org/officeDocument/2006/math">
                    <m:r>
                      <a:rPr lang="en-US" sz="3200" b="0" i="1" smtClean="0">
                        <a:solidFill>
                          <a:srgbClr val="C00000"/>
                        </a:solidFill>
                        <a:latin typeface="Cambria Math" panose="02040503050406030204" pitchFamily="18" charset="0"/>
                      </a:rPr>
                      <m:t>𝑑</m:t>
                    </m:r>
                    <m:r>
                      <a:rPr lang="en-US" sz="3200" b="0" i="1" smtClean="0">
                        <a:solidFill>
                          <a:srgbClr val="C00000"/>
                        </a:solidFill>
                        <a:latin typeface="Cambria Math" panose="02040503050406030204" pitchFamily="18" charset="0"/>
                      </a:rPr>
                      <m:t> </m:t>
                    </m:r>
                  </m:oMath>
                </a14:m>
                <a:r>
                  <a:rPr lang="en-US" sz="3200" dirty="0"/>
                  <a:t>polynomial has </a:t>
                </a:r>
                <a14:m>
                  <m:oMath xmlns:m="http://schemas.openxmlformats.org/officeDocument/2006/math">
                    <m:r>
                      <a:rPr lang="en-US" sz="3200" b="0" i="1" smtClean="0">
                        <a:solidFill>
                          <a:srgbClr val="C00000"/>
                        </a:solidFill>
                        <a:latin typeface="Cambria Math" panose="02040503050406030204" pitchFamily="18" charset="0"/>
                      </a:rPr>
                      <m:t>𝑑</m:t>
                    </m:r>
                    <m:r>
                      <a:rPr lang="en-US" sz="3200" b="0" i="1" smtClean="0">
                        <a:solidFill>
                          <a:srgbClr val="C00000"/>
                        </a:solidFill>
                        <a:latin typeface="Cambria Math" panose="02040503050406030204" pitchFamily="18" charset="0"/>
                      </a:rPr>
                      <m:t> </m:t>
                    </m:r>
                  </m:oMath>
                </a14:m>
                <a:r>
                  <a:rPr lang="en-US" sz="3200" dirty="0"/>
                  <a:t>roots, so probability that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1</m:t>
                        </m:r>
                      </m:sub>
                    </m:sSub>
                  </m:oMath>
                </a14:m>
                <a:r>
                  <a:rPr lang="en-US" sz="3200" dirty="0"/>
                  <a:t> hits a root is at most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𝑑</m:t>
                        </m:r>
                      </m:num>
                      <m:den>
                        <m:r>
                          <a:rPr lang="en-US" sz="3200" b="0" i="1" smtClean="0">
                            <a:solidFill>
                              <a:srgbClr val="C00000"/>
                            </a:solidFill>
                            <a:latin typeface="Cambria Math" panose="02040503050406030204" pitchFamily="18" charset="0"/>
                          </a:rPr>
                          <m:t>𝑞</m:t>
                        </m:r>
                      </m:den>
                    </m:f>
                  </m:oMath>
                </a14:m>
                <a:endParaRPr lang="en-US" sz="3200" dirty="0"/>
              </a:p>
              <a:p>
                <a:pPr>
                  <a:buClr>
                    <a:schemeClr val="tx1"/>
                  </a:buClr>
                </a:pPr>
                <a:r>
                  <a:rPr lang="en-US" sz="3200" dirty="0"/>
                  <a:t>Otherwise, write </a:t>
                </a:r>
                <a14:m>
                  <m:oMath xmlns:m="http://schemas.openxmlformats.org/officeDocument/2006/math">
                    <m:r>
                      <a:rPr lang="en-US" sz="3200" b="0" i="1" smtClean="0">
                        <a:solidFill>
                          <a:srgbClr val="C00000"/>
                        </a:solidFill>
                        <a:latin typeface="Cambria Math" panose="02040503050406030204" pitchFamily="18" charset="0"/>
                      </a:rPr>
                      <m:t>𝑃</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e>
                    </m:d>
                    <m:r>
                      <a:rPr lang="en-US" sz="3200" b="0" i="1" smtClean="0">
                        <a:solidFill>
                          <a:srgbClr val="C00000"/>
                        </a:solidFill>
                        <a:latin typeface="Cambria Math" panose="02040503050406030204" pitchFamily="18" charset="0"/>
                      </a:rPr>
                      <m:t>=</m:t>
                    </m:r>
                    <m:nary>
                      <m:naryPr>
                        <m:chr m:val="∑"/>
                        <m:ctrlPr>
                          <a:rPr lang="en-US" sz="3200" b="0" i="1" smtClean="0">
                            <a:solidFill>
                              <a:srgbClr val="C00000"/>
                            </a:solidFill>
                            <a:latin typeface="Cambria Math" panose="02040503050406030204" pitchFamily="18" charset="0"/>
                          </a:rPr>
                        </m:ctrlPr>
                      </m:naryPr>
                      <m:sub>
                        <m:r>
                          <m:rPr>
                            <m:brk m:alnAt="23"/>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=0</m:t>
                        </m:r>
                      </m:sub>
                      <m:sup>
                        <m:r>
                          <a:rPr lang="en-US" sz="3200" b="0" i="1" smtClean="0">
                            <a:solidFill>
                              <a:srgbClr val="C00000"/>
                            </a:solidFill>
                            <a:latin typeface="Cambria Math" panose="02040503050406030204" pitchFamily="18" charset="0"/>
                          </a:rPr>
                          <m:t>𝑑</m:t>
                        </m:r>
                      </m:sup>
                      <m:e>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𝑖</m:t>
                            </m:r>
                          </m:sup>
                        </m:sSubSup>
                      </m:e>
                    </m:nary>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𝑖</m:t>
                        </m:r>
                      </m:sub>
                    </m:sSub>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e>
                    </m:d>
                  </m:oMath>
                </a14:m>
                <a:endParaRPr lang="en-US" sz="3200" dirty="0">
                  <a:solidFill>
                    <a:srgbClr val="00B050"/>
                  </a:solidFill>
                </a:endParaRPr>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xfrm>
                <a:off x="838200" y="1825625"/>
                <a:ext cx="10515600" cy="4790328"/>
              </a:xfrm>
              <a:blipFill>
                <a:blip r:embed="rId2"/>
                <a:stretch>
                  <a:fillRect l="-1333" t="-2545" r="-23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B5F8D06-834D-B479-643A-E0FC0BE1C427}"/>
                  </a:ext>
                </a:extLst>
              </p:cNvPr>
              <p:cNvSpPr txBox="1"/>
              <p:nvPr/>
            </p:nvSpPr>
            <p:spPr>
              <a:xfrm>
                <a:off x="2823882" y="2878785"/>
                <a:ext cx="6096000" cy="11004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Pr</m:t>
                          </m:r>
                        </m:fName>
                        <m:e>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𝑃</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𝑛</m:t>
                                      </m:r>
                                    </m:sub>
                                  </m:sSub>
                                </m:e>
                              </m:d>
                              <m:r>
                                <a:rPr lang="en-US" sz="3200" b="0" i="1" smtClean="0">
                                  <a:solidFill>
                                    <a:srgbClr val="C00000"/>
                                  </a:solidFill>
                                  <a:latin typeface="Cambria Math" panose="02040503050406030204" pitchFamily="18" charset="0"/>
                                </a:rPr>
                                <m:t>=0</m:t>
                              </m:r>
                            </m:e>
                          </m:d>
                        </m:e>
                      </m:func>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𝑑</m:t>
                          </m:r>
                        </m:num>
                        <m:den>
                          <m:r>
                            <a:rPr lang="en-US" sz="3200" b="0" i="1" smtClean="0">
                              <a:solidFill>
                                <a:srgbClr val="C00000"/>
                              </a:solidFill>
                              <a:latin typeface="Cambria Math" panose="02040503050406030204" pitchFamily="18" charset="0"/>
                            </a:rPr>
                            <m:t>𝑞</m:t>
                          </m:r>
                        </m:den>
                      </m:f>
                    </m:oMath>
                  </m:oMathPara>
                </a14:m>
                <a:endParaRPr lang="en-US" sz="3200" dirty="0"/>
              </a:p>
            </p:txBody>
          </p:sp>
        </mc:Choice>
        <mc:Fallback>
          <p:sp>
            <p:nvSpPr>
              <p:cNvPr id="5" name="TextBox 4">
                <a:extLst>
                  <a:ext uri="{FF2B5EF4-FFF2-40B4-BE49-F238E27FC236}">
                    <a16:creationId xmlns:a16="http://schemas.microsoft.com/office/drawing/2014/main" id="{1B5F8D06-834D-B479-643A-E0FC0BE1C427}"/>
                  </a:ext>
                </a:extLst>
              </p:cNvPr>
              <p:cNvSpPr txBox="1">
                <a:spLocks noRot="1" noChangeAspect="1" noMove="1" noResize="1" noEditPoints="1" noAdjustHandles="1" noChangeArrowheads="1" noChangeShapeType="1" noTextEdit="1"/>
              </p:cNvSpPr>
              <p:nvPr/>
            </p:nvSpPr>
            <p:spPr>
              <a:xfrm>
                <a:off x="2823882" y="2878785"/>
                <a:ext cx="6096000" cy="110042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8054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Schwartz-Zippel Lemma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a:bodyPr>
              <a:lstStyle/>
              <a:p>
                <a:pPr>
                  <a:buClr>
                    <a:schemeClr val="tx1"/>
                  </a:buClr>
                </a:pPr>
                <a:r>
                  <a:rPr lang="en-US" sz="3200" b="0" dirty="0"/>
                  <a:t>Since </a:t>
                </a:r>
                <a14:m>
                  <m:oMath xmlns:m="http://schemas.openxmlformats.org/officeDocument/2006/math">
                    <m:r>
                      <a:rPr lang="en-US" sz="3200" b="0" i="1" smtClean="0">
                        <a:solidFill>
                          <a:srgbClr val="C00000"/>
                        </a:solidFill>
                        <a:latin typeface="Cambria Math" panose="02040503050406030204" pitchFamily="18" charset="0"/>
                      </a:rPr>
                      <m:t>𝑃</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e>
                    </m:d>
                    <m:r>
                      <a:rPr lang="en-US" sz="3200" b="0" i="1" smtClean="0">
                        <a:solidFill>
                          <a:srgbClr val="C00000"/>
                        </a:solidFill>
                        <a:latin typeface="Cambria Math" panose="02040503050406030204" pitchFamily="18" charset="0"/>
                      </a:rPr>
                      <m:t>=</m:t>
                    </m:r>
                    <m:nary>
                      <m:naryPr>
                        <m:chr m:val="∑"/>
                        <m:ctrlPr>
                          <a:rPr lang="en-US" sz="3200" b="0" i="1" smtClean="0">
                            <a:solidFill>
                              <a:srgbClr val="C00000"/>
                            </a:solidFill>
                            <a:latin typeface="Cambria Math" panose="02040503050406030204" pitchFamily="18" charset="0"/>
                          </a:rPr>
                        </m:ctrlPr>
                      </m:naryPr>
                      <m:sub>
                        <m:r>
                          <m:rPr>
                            <m:brk m:alnAt="23"/>
                          </m:rP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=0</m:t>
                        </m:r>
                      </m:sub>
                      <m:sup>
                        <m:r>
                          <a:rPr lang="en-US" sz="3200" b="0" i="1" smtClean="0">
                            <a:solidFill>
                              <a:srgbClr val="C00000"/>
                            </a:solidFill>
                            <a:latin typeface="Cambria Math" panose="02040503050406030204" pitchFamily="18" charset="0"/>
                          </a:rPr>
                          <m:t>𝑑</m:t>
                        </m:r>
                      </m:sup>
                      <m:e>
                        <m:sSubSup>
                          <m:sSubSupPr>
                            <m:ctrlPr>
                              <a:rPr lang="en-US" sz="3200" b="0" i="1" smtClean="0">
                                <a:solidFill>
                                  <a:srgbClr val="C00000"/>
                                </a:solidFill>
                                <a:latin typeface="Cambria Math" panose="02040503050406030204" pitchFamily="18" charset="0"/>
                              </a:rPr>
                            </m:ctrlPr>
                          </m:sSubSup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up>
                            <m:r>
                              <a:rPr lang="en-US" sz="3200" b="0" i="1" smtClean="0">
                                <a:solidFill>
                                  <a:srgbClr val="C00000"/>
                                </a:solidFill>
                                <a:latin typeface="Cambria Math" panose="02040503050406030204" pitchFamily="18" charset="0"/>
                              </a:rPr>
                              <m:t>𝑖</m:t>
                            </m:r>
                          </m:sup>
                        </m:sSubSup>
                      </m:e>
                    </m:nary>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𝑖</m:t>
                        </m:r>
                      </m:sub>
                    </m:sSub>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e>
                    </m:d>
                    <m:r>
                      <a:rPr lang="en-US" sz="3200" b="0" i="1" smtClean="0">
                        <a:solidFill>
                          <a:srgbClr val="C00000"/>
                        </a:solidFill>
                        <a:latin typeface="Cambria Math" panose="02040503050406030204" pitchFamily="18" charset="0"/>
                      </a:rPr>
                      <m:t> </m:t>
                    </m:r>
                  </m:oMath>
                </a14:m>
                <a:r>
                  <a:rPr lang="en-US" sz="3200" dirty="0"/>
                  <a:t>is nonzero, there exists nonzero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𝑖</m:t>
                        </m:r>
                      </m:sub>
                    </m:sSub>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e>
                    </m:d>
                  </m:oMath>
                </a14:m>
                <a:r>
                  <a:rPr lang="en-US" sz="3200" dirty="0"/>
                  <a:t> with degree </a:t>
                </a:r>
                <a14:m>
                  <m:oMath xmlns:m="http://schemas.openxmlformats.org/officeDocument/2006/math">
                    <m:r>
                      <a:rPr lang="en-US" sz="3200" b="0" i="1" smtClean="0">
                        <a:solidFill>
                          <a:srgbClr val="C00000"/>
                        </a:solidFill>
                        <a:latin typeface="Cambria Math" panose="02040503050406030204" pitchFamily="18" charset="0"/>
                      </a:rPr>
                      <m:t>𝑑</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oMath>
                </a14:m>
                <a:endParaRPr lang="en-US" sz="3200" dirty="0"/>
              </a:p>
              <a:p>
                <a:pPr>
                  <a:buClr>
                    <a:schemeClr val="tx1"/>
                  </a:buClr>
                </a:pPr>
                <a:r>
                  <a:rPr lang="en-US" sz="3200" b="0" dirty="0"/>
                  <a:t>Take the largest such </a:t>
                </a:r>
                <a14:m>
                  <m:oMath xmlns:m="http://schemas.openxmlformats.org/officeDocument/2006/math">
                    <m:r>
                      <a:rPr lang="en-US" sz="3200" b="0" i="1" smtClean="0">
                        <a:solidFill>
                          <a:srgbClr val="C00000"/>
                        </a:solidFill>
                        <a:latin typeface="Cambria Math" panose="02040503050406030204" pitchFamily="18" charset="0"/>
                      </a:rPr>
                      <m:t>𝑖</m:t>
                    </m:r>
                  </m:oMath>
                </a14:m>
                <a:r>
                  <a:rPr lang="en-US" sz="3200" b="0" dirty="0"/>
                  <a:t>. By induction, </a:t>
                </a:r>
                <a14:m>
                  <m:oMath xmlns:m="http://schemas.openxmlformats.org/officeDocument/2006/math">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Pr</m:t>
                        </m:r>
                      </m:fName>
                      <m:e>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𝑖</m:t>
                                </m:r>
                              </m:sub>
                            </m:sSub>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𝑛</m:t>
                                    </m:r>
                                  </m:sub>
                                </m:sSub>
                              </m:e>
                            </m:d>
                            <m:r>
                              <a:rPr lang="en-US" sz="3200" b="0" i="1" smtClean="0">
                                <a:solidFill>
                                  <a:srgbClr val="C00000"/>
                                </a:solidFill>
                                <a:latin typeface="Cambria Math" panose="02040503050406030204" pitchFamily="18" charset="0"/>
                              </a:rPr>
                              <m:t>=0</m:t>
                            </m:r>
                          </m:e>
                        </m:d>
                      </m:e>
                    </m:func>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𝑑</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num>
                      <m:den>
                        <m:r>
                          <a:rPr lang="en-US" sz="3200" b="0" i="1" smtClean="0">
                            <a:solidFill>
                              <a:srgbClr val="C00000"/>
                            </a:solidFill>
                            <a:latin typeface="Cambria Math" panose="02040503050406030204" pitchFamily="18" charset="0"/>
                          </a:rPr>
                          <m:t>𝑞</m:t>
                        </m:r>
                      </m:den>
                    </m:f>
                  </m:oMath>
                </a14:m>
                <a:endParaRPr lang="en-US" sz="3200" b="0" dirty="0">
                  <a:solidFill>
                    <a:srgbClr val="C00000"/>
                  </a:solidFill>
                </a:endParaRPr>
              </a:p>
              <a:p>
                <a:pPr>
                  <a:buClr>
                    <a:schemeClr val="tx1"/>
                  </a:buClr>
                </a:pPr>
                <a:endParaRPr lang="en-US" sz="3200" dirty="0"/>
              </a:p>
              <a:p>
                <a:pPr>
                  <a:buClr>
                    <a:schemeClr val="tx1"/>
                  </a:buClr>
                </a:pPr>
                <a:r>
                  <a:rPr lang="en-US" sz="3200" dirty="0"/>
                  <a:t>Then </a:t>
                </a:r>
                <a14:m>
                  <m:oMath xmlns:m="http://schemas.openxmlformats.org/officeDocument/2006/math">
                    <m:r>
                      <a:rPr lang="en-US" sz="3200" b="0" i="1" smtClean="0">
                        <a:solidFill>
                          <a:srgbClr val="C00000"/>
                        </a:solidFill>
                        <a:latin typeface="Cambria Math" panose="02040503050406030204" pitchFamily="18" charset="0"/>
                      </a:rPr>
                      <m:t>𝑃</m:t>
                    </m:r>
                    <m:d>
                      <m:dPr>
                        <m:ctrlPr>
                          <a:rPr lang="en-US" sz="3200" b="0" i="1" smtClean="0">
                            <a:solidFill>
                              <a:srgbClr val="C00000"/>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𝑥</m:t>
                            </m:r>
                          </m:e>
                          <m:sub>
                            <m:r>
                              <a:rPr lang="en-US" sz="3200" b="0" i="1" smtClean="0">
                                <a:solidFill>
                                  <a:schemeClr val="tx1"/>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𝑛</m:t>
                            </m:r>
                          </m:sub>
                        </m:sSub>
                      </m:e>
                    </m:d>
                  </m:oMath>
                </a14:m>
                <a:r>
                  <a:rPr lang="en-US" sz="3200" dirty="0"/>
                  <a:t> is a polynomial of degree </a:t>
                </a:r>
                <a14:m>
                  <m:oMath xmlns:m="http://schemas.openxmlformats.org/officeDocument/2006/math">
                    <m:r>
                      <a:rPr lang="en-US" sz="3200" b="0" i="1" smtClean="0">
                        <a:solidFill>
                          <a:srgbClr val="C00000"/>
                        </a:solidFill>
                        <a:latin typeface="Cambria Math" panose="02040503050406030204" pitchFamily="18" charset="0"/>
                      </a:rPr>
                      <m:t>𝑖</m:t>
                    </m:r>
                  </m:oMath>
                </a14:m>
                <a:r>
                  <a:rPr lang="en-US" sz="3200" dirty="0"/>
                  <a:t> so by induction, </a:t>
                </a:r>
                <a14:m>
                  <m:oMath xmlns:m="http://schemas.openxmlformats.org/officeDocument/2006/math">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Pr</m:t>
                        </m:r>
                      </m:fName>
                      <m:e>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𝑃</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e>
                            </m:d>
                            <m:r>
                              <a:rPr lang="en-US" sz="3200" b="0" i="1" smtClean="0">
                                <a:solidFill>
                                  <a:srgbClr val="C00000"/>
                                </a:solidFill>
                                <a:latin typeface="Cambria Math" panose="02040503050406030204" pitchFamily="18" charset="0"/>
                              </a:rPr>
                              <m:t>=0</m:t>
                            </m:r>
                          </m:e>
                        </m:d>
                      </m:e>
                    </m:func>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𝑖</m:t>
                        </m:r>
                      </m:num>
                      <m:den>
                        <m:r>
                          <a:rPr lang="en-US" sz="3200" b="0" i="1" smtClean="0">
                            <a:solidFill>
                              <a:srgbClr val="C00000"/>
                            </a:solidFill>
                            <a:latin typeface="Cambria Math" panose="02040503050406030204" pitchFamily="18" charset="0"/>
                          </a:rPr>
                          <m:t>𝑞</m:t>
                        </m:r>
                      </m:den>
                    </m:f>
                  </m:oMath>
                </a14:m>
                <a:endParaRPr lang="en-US" sz="3200"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333" t="-2101"/>
                </a:stretch>
              </a:blipFill>
            </p:spPr>
            <p:txBody>
              <a:bodyPr/>
              <a:lstStyle/>
              <a:p>
                <a:r>
                  <a:rPr lang="en-US">
                    <a:noFill/>
                  </a:rPr>
                  <a:t> </a:t>
                </a:r>
              </a:p>
            </p:txBody>
          </p:sp>
        </mc:Fallback>
      </mc:AlternateContent>
    </p:spTree>
    <p:extLst>
      <p:ext uri="{BB962C8B-B14F-4D97-AF65-F5344CB8AC3E}">
        <p14:creationId xmlns:p14="http://schemas.microsoft.com/office/powerpoint/2010/main" val="604912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Schwartz-Zippel Lemma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lnSpcReduction="10000"/>
              </a:bodyPr>
              <a:lstStyle/>
              <a:p>
                <a:pPr>
                  <a:buClr>
                    <a:schemeClr val="tx1"/>
                  </a:buClr>
                </a:pPr>
                <a:r>
                  <a:rPr lang="en-US" sz="3200" b="0" dirty="0"/>
                  <a:t>Take the largest such </a:t>
                </a:r>
                <a14:m>
                  <m:oMath xmlns:m="http://schemas.openxmlformats.org/officeDocument/2006/math">
                    <m:r>
                      <a:rPr lang="en-US" sz="3200" b="0" i="1" smtClean="0">
                        <a:solidFill>
                          <a:srgbClr val="C00000"/>
                        </a:solidFill>
                        <a:latin typeface="Cambria Math" panose="02040503050406030204" pitchFamily="18" charset="0"/>
                      </a:rPr>
                      <m:t>𝑖</m:t>
                    </m:r>
                  </m:oMath>
                </a14:m>
                <a:r>
                  <a:rPr lang="en-US" sz="3200" b="0" dirty="0"/>
                  <a:t>. By induction, </a:t>
                </a:r>
                <a14:m>
                  <m:oMath xmlns:m="http://schemas.openxmlformats.org/officeDocument/2006/math">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Pr</m:t>
                        </m:r>
                      </m:fName>
                      <m:e>
                        <m:d>
                          <m:dPr>
                            <m:begChr m:val="["/>
                            <m:endChr m:val="]"/>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𝑖</m:t>
                                </m:r>
                              </m:sub>
                            </m:sSub>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𝑛</m:t>
                                    </m:r>
                                  </m:sub>
                                </m:sSub>
                              </m:e>
                            </m:d>
                            <m:r>
                              <a:rPr lang="en-US" sz="3200" b="0" i="1" smtClean="0">
                                <a:solidFill>
                                  <a:srgbClr val="C00000"/>
                                </a:solidFill>
                                <a:latin typeface="Cambria Math" panose="02040503050406030204" pitchFamily="18" charset="0"/>
                              </a:rPr>
                              <m:t>=0</m:t>
                            </m:r>
                          </m:e>
                        </m:d>
                      </m:e>
                    </m:func>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𝑑</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𝑖</m:t>
                        </m:r>
                      </m:num>
                      <m:den>
                        <m:r>
                          <a:rPr lang="en-US" sz="3200" b="0" i="1" smtClean="0">
                            <a:solidFill>
                              <a:srgbClr val="C00000"/>
                            </a:solidFill>
                            <a:latin typeface="Cambria Math" panose="02040503050406030204" pitchFamily="18" charset="0"/>
                          </a:rPr>
                          <m:t>𝑞</m:t>
                        </m:r>
                      </m:den>
                    </m:f>
                  </m:oMath>
                </a14:m>
                <a:endParaRPr lang="en-US" sz="3200" b="0" dirty="0">
                  <a:solidFill>
                    <a:srgbClr val="C00000"/>
                  </a:solidFill>
                </a:endParaRPr>
              </a:p>
              <a:p>
                <a:pPr>
                  <a:buClr>
                    <a:schemeClr val="tx1"/>
                  </a:buClr>
                </a:pPr>
                <a:endParaRPr lang="en-US" sz="3200" dirty="0"/>
              </a:p>
              <a:p>
                <a:pPr>
                  <a:buClr>
                    <a:schemeClr val="tx1"/>
                  </a:buClr>
                </a:pPr>
                <a:r>
                  <a:rPr lang="en-US" sz="3200" dirty="0"/>
                  <a:t>Then </a:t>
                </a:r>
                <a14:m>
                  <m:oMath xmlns:m="http://schemas.openxmlformats.org/officeDocument/2006/math">
                    <m:r>
                      <a:rPr lang="en-US" sz="3200" b="0" i="1" smtClean="0">
                        <a:solidFill>
                          <a:srgbClr val="C00000"/>
                        </a:solidFill>
                        <a:latin typeface="Cambria Math" panose="02040503050406030204" pitchFamily="18" charset="0"/>
                      </a:rPr>
                      <m:t>𝑃</m:t>
                    </m:r>
                    <m:d>
                      <m:dPr>
                        <m:ctrlPr>
                          <a:rPr lang="en-US" sz="3200" b="0" i="1" smtClean="0">
                            <a:solidFill>
                              <a:srgbClr val="C00000"/>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𝑥</m:t>
                            </m:r>
                          </m:e>
                          <m:sub>
                            <m:r>
                              <a:rPr lang="en-US" sz="3200" b="0" i="1" smtClean="0">
                                <a:solidFill>
                                  <a:schemeClr val="tx1"/>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2</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𝑛</m:t>
                            </m:r>
                          </m:sub>
                        </m:sSub>
                      </m:e>
                    </m:d>
                  </m:oMath>
                </a14:m>
                <a:r>
                  <a:rPr lang="en-US" sz="3200" dirty="0"/>
                  <a:t> is a polynomial of degree </a:t>
                </a:r>
                <a14:m>
                  <m:oMath xmlns:m="http://schemas.openxmlformats.org/officeDocument/2006/math">
                    <m:r>
                      <a:rPr lang="en-US" sz="3200" b="0" i="1" smtClean="0">
                        <a:solidFill>
                          <a:srgbClr val="C00000"/>
                        </a:solidFill>
                        <a:latin typeface="Cambria Math" panose="02040503050406030204" pitchFamily="18" charset="0"/>
                      </a:rPr>
                      <m:t>𝑖</m:t>
                    </m:r>
                  </m:oMath>
                </a14:m>
                <a:r>
                  <a:rPr lang="en-US" sz="3200" dirty="0"/>
                  <a:t> so by induction, </a:t>
                </a:r>
                <a14:m>
                  <m:oMath xmlns:m="http://schemas.openxmlformats.org/officeDocument/2006/math">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Pr</m:t>
                        </m:r>
                      </m:fName>
                      <m:e>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𝑃</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e>
                            </m:d>
                            <m:r>
                              <a:rPr lang="en-US" sz="3200" b="0" i="1" smtClean="0">
                                <a:solidFill>
                                  <a:srgbClr val="C00000"/>
                                </a:solidFill>
                                <a:latin typeface="Cambria Math" panose="02040503050406030204" pitchFamily="18" charset="0"/>
                              </a:rPr>
                              <m:t>=0</m:t>
                            </m:r>
                          </m:e>
                        </m:d>
                      </m:e>
                    </m:func>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𝑖</m:t>
                        </m:r>
                      </m:num>
                      <m:den>
                        <m:r>
                          <a:rPr lang="en-US" sz="3200" b="0" i="1" smtClean="0">
                            <a:solidFill>
                              <a:srgbClr val="C00000"/>
                            </a:solidFill>
                            <a:latin typeface="Cambria Math" panose="02040503050406030204" pitchFamily="18" charset="0"/>
                          </a:rPr>
                          <m:t>𝑞</m:t>
                        </m:r>
                      </m:den>
                    </m:f>
                  </m:oMath>
                </a14:m>
                <a:endParaRPr lang="en-US" sz="3200" dirty="0"/>
              </a:p>
              <a:p>
                <a:pPr>
                  <a:buClr>
                    <a:schemeClr val="tx1"/>
                  </a:buClr>
                </a:pPr>
                <a:endParaRPr lang="en-US" sz="3200" dirty="0"/>
              </a:p>
              <a:p>
                <a:pPr>
                  <a:buClr>
                    <a:schemeClr val="tx1"/>
                  </a:buClr>
                </a:pPr>
                <a:r>
                  <a:rPr lang="en-US" sz="3200" dirty="0"/>
                  <a:t>By union bound, </a:t>
                </a:r>
                <a14:m>
                  <m:oMath xmlns:m="http://schemas.openxmlformats.org/officeDocument/2006/math">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Pr</m:t>
                        </m:r>
                      </m:fName>
                      <m:e>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𝑃</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𝑟</m:t>
                                    </m:r>
                                  </m:e>
                                  <m:sub>
                                    <m:r>
                                      <a:rPr lang="en-US" sz="3200" b="0" i="1" smtClean="0">
                                        <a:solidFill>
                                          <a:srgbClr val="C00000"/>
                                        </a:solidFill>
                                        <a:latin typeface="Cambria Math" panose="02040503050406030204" pitchFamily="18" charset="0"/>
                                      </a:rPr>
                                      <m:t>𝑛</m:t>
                                    </m:r>
                                  </m:sub>
                                </m:sSub>
                              </m:e>
                            </m:d>
                            <m:r>
                              <a:rPr lang="en-US" sz="3200" b="0" i="1" smtClean="0">
                                <a:solidFill>
                                  <a:srgbClr val="C00000"/>
                                </a:solidFill>
                                <a:latin typeface="Cambria Math" panose="02040503050406030204" pitchFamily="18" charset="0"/>
                              </a:rPr>
                              <m:t>=0</m:t>
                            </m:r>
                          </m:e>
                        </m:d>
                      </m:e>
                    </m:func>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𝑑</m:t>
                        </m:r>
                      </m:num>
                      <m:den>
                        <m:r>
                          <a:rPr lang="en-US" sz="3200" b="0" i="1" smtClean="0">
                            <a:solidFill>
                              <a:srgbClr val="C00000"/>
                            </a:solidFill>
                            <a:latin typeface="Cambria Math" panose="02040503050406030204" pitchFamily="18" charset="0"/>
                          </a:rPr>
                          <m:t>𝑞</m:t>
                        </m:r>
                      </m:den>
                    </m:f>
                  </m:oMath>
                </a14:m>
                <a:endParaRPr lang="en-US" sz="3200"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333" t="-3782"/>
                </a:stretch>
              </a:blipFill>
            </p:spPr>
            <p:txBody>
              <a:bodyPr/>
              <a:lstStyle/>
              <a:p>
                <a:r>
                  <a:rPr lang="en-US">
                    <a:noFill/>
                  </a:rPr>
                  <a:t> </a:t>
                </a:r>
              </a:p>
            </p:txBody>
          </p:sp>
        </mc:Fallback>
      </mc:AlternateContent>
    </p:spTree>
    <p:extLst>
      <p:ext uri="{BB962C8B-B14F-4D97-AF65-F5344CB8AC3E}">
        <p14:creationId xmlns:p14="http://schemas.microsoft.com/office/powerpoint/2010/main" val="345184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0B2D6D-0486-0D95-97DB-A340DA51A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258"/>
            <a:ext cx="5522260" cy="4141695"/>
          </a:xfrm>
          <a:prstGeom prst="rect">
            <a:avLst/>
          </a:prstGeom>
        </p:spPr>
      </p:pic>
      <p:pic>
        <p:nvPicPr>
          <p:cNvPr id="13" name="Picture 12">
            <a:extLst>
              <a:ext uri="{FF2B5EF4-FFF2-40B4-BE49-F238E27FC236}">
                <a16:creationId xmlns:a16="http://schemas.microsoft.com/office/drawing/2014/main" id="{E13A2E71-6589-1B61-6C35-37753D785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484" y="40575"/>
            <a:ext cx="5588373" cy="3845762"/>
          </a:xfrm>
          <a:prstGeom prst="rect">
            <a:avLst/>
          </a:prstGeom>
        </p:spPr>
      </p:pic>
      <p:sp>
        <p:nvSpPr>
          <p:cNvPr id="14" name="TextBox 13">
            <a:extLst>
              <a:ext uri="{FF2B5EF4-FFF2-40B4-BE49-F238E27FC236}">
                <a16:creationId xmlns:a16="http://schemas.microsoft.com/office/drawing/2014/main" id="{88EE8040-4FB0-B7AF-8DD0-2BDE6C66D354}"/>
              </a:ext>
            </a:extLst>
          </p:cNvPr>
          <p:cNvSpPr txBox="1"/>
          <p:nvPr/>
        </p:nvSpPr>
        <p:spPr>
          <a:xfrm>
            <a:off x="10174941" y="3900648"/>
            <a:ext cx="1864658" cy="830997"/>
          </a:xfrm>
          <a:prstGeom prst="rect">
            <a:avLst/>
          </a:prstGeom>
          <a:noFill/>
        </p:spPr>
        <p:txBody>
          <a:bodyPr wrap="square" rtlCol="0">
            <a:spAutoFit/>
          </a:bodyPr>
          <a:lstStyle/>
          <a:p>
            <a:r>
              <a:rPr lang="en-US" sz="2400" dirty="0"/>
              <a:t>330 billion daily e-mails</a:t>
            </a:r>
          </a:p>
        </p:txBody>
      </p:sp>
      <p:sp>
        <p:nvSpPr>
          <p:cNvPr id="15" name="TextBox 14">
            <a:extLst>
              <a:ext uri="{FF2B5EF4-FFF2-40B4-BE49-F238E27FC236}">
                <a16:creationId xmlns:a16="http://schemas.microsoft.com/office/drawing/2014/main" id="{9406C890-B4AC-5F03-29C9-AAEC8A3542EC}"/>
              </a:ext>
            </a:extLst>
          </p:cNvPr>
          <p:cNvSpPr txBox="1"/>
          <p:nvPr/>
        </p:nvSpPr>
        <p:spPr>
          <a:xfrm>
            <a:off x="10174941" y="5321594"/>
            <a:ext cx="1864658" cy="1200329"/>
          </a:xfrm>
          <a:prstGeom prst="rect">
            <a:avLst/>
          </a:prstGeom>
          <a:noFill/>
        </p:spPr>
        <p:txBody>
          <a:bodyPr wrap="square" rtlCol="0">
            <a:spAutoFit/>
          </a:bodyPr>
          <a:lstStyle/>
          <a:p>
            <a:r>
              <a:rPr lang="en-US" sz="2400" dirty="0"/>
              <a:t>8.5 billion daily Google searches</a:t>
            </a:r>
          </a:p>
        </p:txBody>
      </p:sp>
      <p:sp>
        <p:nvSpPr>
          <p:cNvPr id="16" name="TextBox 15">
            <a:extLst>
              <a:ext uri="{FF2B5EF4-FFF2-40B4-BE49-F238E27FC236}">
                <a16:creationId xmlns:a16="http://schemas.microsoft.com/office/drawing/2014/main" id="{DF803179-F9DB-ECAD-C97B-5C4D7DB8A8F5}"/>
              </a:ext>
            </a:extLst>
          </p:cNvPr>
          <p:cNvSpPr txBox="1"/>
          <p:nvPr/>
        </p:nvSpPr>
        <p:spPr>
          <a:xfrm>
            <a:off x="493060" y="4751293"/>
            <a:ext cx="1864658" cy="1200329"/>
          </a:xfrm>
          <a:prstGeom prst="rect">
            <a:avLst/>
          </a:prstGeom>
          <a:noFill/>
        </p:spPr>
        <p:txBody>
          <a:bodyPr wrap="square" rtlCol="0">
            <a:spAutoFit/>
          </a:bodyPr>
          <a:lstStyle/>
          <a:p>
            <a:r>
              <a:rPr lang="en-US" sz="2400" dirty="0"/>
              <a:t>3 billion monthly active users</a:t>
            </a:r>
          </a:p>
        </p:txBody>
      </p:sp>
      <p:pic>
        <p:nvPicPr>
          <p:cNvPr id="3" name="Picture 2">
            <a:extLst>
              <a:ext uri="{FF2B5EF4-FFF2-40B4-BE49-F238E27FC236}">
                <a16:creationId xmlns:a16="http://schemas.microsoft.com/office/drawing/2014/main" id="{804C4EE7-7C25-D097-54D9-CDF05558F130}"/>
              </a:ext>
            </a:extLst>
          </p:cNvPr>
          <p:cNvPicPr>
            <a:picLocks noChangeAspect="1"/>
          </p:cNvPicPr>
          <p:nvPr/>
        </p:nvPicPr>
        <p:blipFill>
          <a:blip r:embed="rId5"/>
          <a:stretch>
            <a:fillRect/>
          </a:stretch>
        </p:blipFill>
        <p:spPr>
          <a:xfrm>
            <a:off x="2468156" y="3886337"/>
            <a:ext cx="6741832" cy="2870515"/>
          </a:xfrm>
          <a:prstGeom prst="rect">
            <a:avLst/>
          </a:prstGeom>
        </p:spPr>
      </p:pic>
      <p:sp>
        <p:nvSpPr>
          <p:cNvPr id="2" name="Oval 1">
            <a:extLst>
              <a:ext uri="{FF2B5EF4-FFF2-40B4-BE49-F238E27FC236}">
                <a16:creationId xmlns:a16="http://schemas.microsoft.com/office/drawing/2014/main" id="{782F42ED-29ED-A183-D11B-153C8E12809A}"/>
              </a:ext>
            </a:extLst>
          </p:cNvPr>
          <p:cNvSpPr/>
          <p:nvPr/>
        </p:nvSpPr>
        <p:spPr>
          <a:xfrm>
            <a:off x="306184" y="4630842"/>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44F0442-0414-E4F3-CD85-B1B603CF0EB4}"/>
              </a:ext>
            </a:extLst>
          </p:cNvPr>
          <p:cNvCxnSpPr>
            <a:cxnSpLocks/>
            <a:stCxn id="2" idx="0"/>
          </p:cNvCxnSpPr>
          <p:nvPr/>
        </p:nvCxnSpPr>
        <p:spPr>
          <a:xfrm flipV="1">
            <a:off x="1310279" y="4149627"/>
            <a:ext cx="0" cy="481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3357995-C405-729D-913E-88B3674AA7F8}"/>
              </a:ext>
            </a:extLst>
          </p:cNvPr>
          <p:cNvSpPr/>
          <p:nvPr/>
        </p:nvSpPr>
        <p:spPr>
          <a:xfrm>
            <a:off x="9877626" y="5231007"/>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C470227-30A0-6AB1-004D-CACF81ECDB4B}"/>
              </a:ext>
            </a:extLst>
          </p:cNvPr>
          <p:cNvCxnSpPr>
            <a:cxnSpLocks/>
            <a:stCxn id="10" idx="2"/>
          </p:cNvCxnSpPr>
          <p:nvPr/>
        </p:nvCxnSpPr>
        <p:spPr>
          <a:xfrm flipH="1">
            <a:off x="9209988" y="5951622"/>
            <a:ext cx="667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B24F3B-87F4-C25F-29D3-569268712B14}"/>
              </a:ext>
            </a:extLst>
          </p:cNvPr>
          <p:cNvSpPr/>
          <p:nvPr/>
        </p:nvSpPr>
        <p:spPr>
          <a:xfrm>
            <a:off x="10013771" y="3776112"/>
            <a:ext cx="2008190" cy="11076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2D7B999-26FA-205D-F91E-40126903614A}"/>
              </a:ext>
            </a:extLst>
          </p:cNvPr>
          <p:cNvCxnSpPr>
            <a:cxnSpLocks/>
            <a:stCxn id="19" idx="2"/>
          </p:cNvCxnSpPr>
          <p:nvPr/>
        </p:nvCxnSpPr>
        <p:spPr>
          <a:xfrm flipH="1" flipV="1">
            <a:off x="9543807" y="3886337"/>
            <a:ext cx="469964" cy="4436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7961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Equality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a:xfrm>
                <a:off x="838200" y="1825625"/>
                <a:ext cx="10869706" cy="4351338"/>
              </a:xfrm>
            </p:spPr>
            <p:txBody>
              <a:bodyPr>
                <a:normAutofit/>
              </a:bodyPr>
              <a:lstStyle/>
              <a:p>
                <a:pPr>
                  <a:buClr>
                    <a:schemeClr val="tx1"/>
                  </a:buClr>
                </a:pPr>
                <a:r>
                  <a:rPr lang="en-US" sz="3200" dirty="0">
                    <a:solidFill>
                      <a:srgbClr val="00B050"/>
                    </a:solidFill>
                  </a:rPr>
                  <a:t>Algorithm</a:t>
                </a:r>
                <a:r>
                  <a:rPr lang="en-US" sz="3200" dirty="0"/>
                  <a:t>: Suppose Alice and Bob have access to a randomly generated string </a:t>
                </a:r>
                <a14:m>
                  <m:oMath xmlns:m="http://schemas.openxmlformats.org/officeDocument/2006/math">
                    <m:r>
                      <a:rPr lang="en-US" sz="3200" b="0" i="1" dirty="0" smtClean="0">
                        <a:solidFill>
                          <a:srgbClr val="C00000"/>
                        </a:solidFill>
                        <a:latin typeface="Cambria Math" panose="02040503050406030204" pitchFamily="18" charset="0"/>
                      </a:rPr>
                      <m:t>𝑥</m:t>
                    </m:r>
                    <m:r>
                      <a:rPr lang="en-US" sz="3200" b="0" i="1" dirty="0" smtClean="0">
                        <a:solidFill>
                          <a:srgbClr val="C00000"/>
                        </a:solidFill>
                        <a:latin typeface="Cambria Math" panose="02040503050406030204" pitchFamily="18" charset="0"/>
                      </a:rPr>
                      <m:t>∈</m:t>
                    </m:r>
                    <m:sSup>
                      <m:sSupPr>
                        <m:ctrlPr>
                          <a:rPr lang="en-US" sz="3200" b="0" i="1" dirty="0" smtClean="0">
                            <a:solidFill>
                              <a:srgbClr val="C00000"/>
                            </a:solidFill>
                            <a:latin typeface="Cambria Math" panose="02040503050406030204" pitchFamily="18" charset="0"/>
                          </a:rPr>
                        </m:ctrlPr>
                      </m:sSupPr>
                      <m:e>
                        <m:d>
                          <m:dPr>
                            <m:begChr m:val="{"/>
                            <m:endChr m:val="}"/>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1,2,3,</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𝑞</m:t>
                            </m:r>
                          </m:e>
                        </m:d>
                      </m:e>
                      <m:sup>
                        <m:r>
                          <a:rPr lang="en-US" sz="3200" b="0" i="1" dirty="0" smtClean="0">
                            <a:solidFill>
                              <a:srgbClr val="C00000"/>
                            </a:solidFill>
                            <a:latin typeface="Cambria Math" panose="02040503050406030204" pitchFamily="18" charset="0"/>
                          </a:rPr>
                          <m:t>𝑛</m:t>
                        </m:r>
                      </m:sup>
                    </m:sSup>
                  </m:oMath>
                </a14:m>
                <a:r>
                  <a:rPr lang="en-US" sz="3200" dirty="0"/>
                  <a:t>. Alice sends over </a:t>
                </a:r>
                <a14:m>
                  <m:oMath xmlns:m="http://schemas.openxmlformats.org/officeDocument/2006/math">
                    <m:r>
                      <a:rPr lang="en-US" sz="3200" b="0" i="1" dirty="0" smtClean="0">
                        <a:solidFill>
                          <a:srgbClr val="C00000"/>
                        </a:solidFill>
                        <a:latin typeface="Cambria Math" panose="02040503050406030204" pitchFamily="18" charset="0"/>
                      </a:rPr>
                      <m:t>𝐴𝑥</m:t>
                    </m:r>
                  </m:oMath>
                </a14:m>
                <a:r>
                  <a:rPr lang="en-US" sz="3200" dirty="0"/>
                  <a:t> and Bob determines whether </a:t>
                </a:r>
                <a14:m>
                  <m:oMath xmlns:m="http://schemas.openxmlformats.org/officeDocument/2006/math">
                    <m:r>
                      <a:rPr lang="en-US" sz="3200" b="0" i="1" dirty="0" smtClean="0">
                        <a:solidFill>
                          <a:srgbClr val="C00000"/>
                        </a:solidFill>
                        <a:latin typeface="Cambria Math" panose="02040503050406030204" pitchFamily="18" charset="0"/>
                      </a:rPr>
                      <m:t>𝐴𝑥</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𝐵𝑥</m:t>
                    </m:r>
                  </m:oMath>
                </a14:m>
                <a:endParaRPr lang="en-US" sz="3200" dirty="0"/>
              </a:p>
              <a:p>
                <a:pPr>
                  <a:buClr>
                    <a:schemeClr val="tx1"/>
                  </a:buClr>
                </a:pPr>
                <a:endParaRPr lang="en-US" sz="3200" dirty="0"/>
              </a:p>
              <a:p>
                <a:pPr>
                  <a:buClr>
                    <a:schemeClr val="tx1"/>
                  </a:buClr>
                </a:pPr>
                <a:r>
                  <a:rPr lang="en-US" sz="3200" dirty="0"/>
                  <a:t>If </a:t>
                </a:r>
                <a14:m>
                  <m:oMath xmlns:m="http://schemas.openxmlformats.org/officeDocument/2006/math">
                    <m:r>
                      <a:rPr lang="en-US" sz="3200" b="0" i="1" dirty="0" smtClean="0">
                        <a:solidFill>
                          <a:srgbClr val="C00000"/>
                        </a:solidFill>
                        <a:latin typeface="Cambria Math" panose="02040503050406030204" pitchFamily="18" charset="0"/>
                      </a:rPr>
                      <m:t>𝐴</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m:t>
                    </m:r>
                  </m:oMath>
                </a14:m>
                <a:r>
                  <a:rPr lang="en-US" sz="3200" dirty="0"/>
                  <a:t>, then </a:t>
                </a:r>
                <a14:m>
                  <m:oMath xmlns:m="http://schemas.openxmlformats.org/officeDocument/2006/math">
                    <m:r>
                      <a:rPr lang="en-US" sz="3200" b="0" i="1" dirty="0" smtClean="0">
                        <a:solidFill>
                          <a:srgbClr val="C00000"/>
                        </a:solidFill>
                        <a:latin typeface="Cambria Math" panose="02040503050406030204" pitchFamily="18" charset="0"/>
                      </a:rPr>
                      <m:t>𝐴𝑥</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𝐵𝑥</m:t>
                    </m:r>
                  </m:oMath>
                </a14:m>
                <a:r>
                  <a:rPr lang="en-US" sz="3200" dirty="0"/>
                  <a:t> so the protocol succeeds</a:t>
                </a:r>
              </a:p>
              <a:p>
                <a:pPr>
                  <a:buClr>
                    <a:schemeClr val="tx1"/>
                  </a:buClr>
                </a:pPr>
                <a:r>
                  <a:rPr lang="en-US" sz="3200" dirty="0"/>
                  <a:t>If </a:t>
                </a:r>
                <a14:m>
                  <m:oMath xmlns:m="http://schemas.openxmlformats.org/officeDocument/2006/math">
                    <m:r>
                      <a:rPr lang="en-US" sz="3200" b="0" i="1" dirty="0" smtClean="0">
                        <a:solidFill>
                          <a:srgbClr val="C00000"/>
                        </a:solidFill>
                        <a:latin typeface="Cambria Math" panose="02040503050406030204" pitchFamily="18" charset="0"/>
                      </a:rPr>
                      <m:t>𝐴</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m:t>
                    </m:r>
                  </m:oMath>
                </a14:m>
                <a:r>
                  <a:rPr lang="en-US" sz="3200" dirty="0"/>
                  <a:t>, then what is the probability that </a:t>
                </a:r>
                <a14:m>
                  <m:oMath xmlns:m="http://schemas.openxmlformats.org/officeDocument/2006/math">
                    <m:r>
                      <a:rPr lang="en-US" sz="3200" b="0" i="1" dirty="0" smtClean="0">
                        <a:solidFill>
                          <a:srgbClr val="C00000"/>
                        </a:solidFill>
                        <a:latin typeface="Cambria Math" panose="02040503050406030204" pitchFamily="18" charset="0"/>
                      </a:rPr>
                      <m:t>𝐴𝑥</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𝐵𝑥</m:t>
                    </m:r>
                  </m:oMath>
                </a14:m>
                <a:r>
                  <a:rPr lang="en-US" sz="3200" dirty="0"/>
                  <a:t>?</a:t>
                </a:r>
              </a:p>
              <a:p>
                <a:pPr>
                  <a:buClr>
                    <a:schemeClr val="tx1"/>
                  </a:buClr>
                </a:pPr>
                <a:r>
                  <a:rPr lang="en-US" sz="3200" dirty="0"/>
                  <a:t>By Schwartz-Zippel, the probability that </a:t>
                </a:r>
                <a14:m>
                  <m:oMath xmlns:m="http://schemas.openxmlformats.org/officeDocument/2006/math">
                    <m:r>
                      <a:rPr lang="en-US" sz="3200" b="0" i="1" dirty="0" smtClean="0">
                        <a:solidFill>
                          <a:srgbClr val="C00000"/>
                        </a:solidFill>
                        <a:latin typeface="Cambria Math" panose="02040503050406030204" pitchFamily="18" charset="0"/>
                      </a:rPr>
                      <m:t>𝐴𝑥</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𝐵𝑥</m:t>
                    </m:r>
                  </m:oMath>
                </a14:m>
                <a:r>
                  <a:rPr lang="en-US" sz="3200" dirty="0"/>
                  <a:t> is at least </a:t>
                </a:r>
                <a14:m>
                  <m:oMath xmlns:m="http://schemas.openxmlformats.org/officeDocument/2006/math">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9</m:t>
                        </m:r>
                      </m:num>
                      <m:den>
                        <m:r>
                          <a:rPr lang="en-US" sz="3200" b="0" i="1" dirty="0" smtClean="0">
                            <a:solidFill>
                              <a:srgbClr val="C00000"/>
                            </a:solidFill>
                            <a:latin typeface="Cambria Math" panose="02040503050406030204" pitchFamily="18" charset="0"/>
                          </a:rPr>
                          <m:t>10</m:t>
                        </m:r>
                      </m:den>
                    </m:f>
                  </m:oMath>
                </a14:m>
                <a:endParaRPr lang="en-US" sz="3200"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xfrm>
                <a:off x="838200" y="1825625"/>
                <a:ext cx="10869706" cy="4351338"/>
              </a:xfrm>
              <a:blipFill>
                <a:blip r:embed="rId2"/>
                <a:stretch>
                  <a:fillRect l="-1290" t="-2941"/>
                </a:stretch>
              </a:blipFill>
            </p:spPr>
            <p:txBody>
              <a:bodyPr/>
              <a:lstStyle/>
              <a:p>
                <a:r>
                  <a:rPr lang="en-US">
                    <a:noFill/>
                  </a:rPr>
                  <a:t> </a:t>
                </a:r>
              </a:p>
            </p:txBody>
          </p:sp>
        </mc:Fallback>
      </mc:AlternateContent>
    </p:spTree>
    <p:extLst>
      <p:ext uri="{BB962C8B-B14F-4D97-AF65-F5344CB8AC3E}">
        <p14:creationId xmlns:p14="http://schemas.microsoft.com/office/powerpoint/2010/main" val="1933581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Randomized Algorithms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a:xfrm>
            <a:off x="838200" y="1825624"/>
            <a:ext cx="10515600" cy="4787611"/>
          </a:xfrm>
        </p:spPr>
        <p:txBody>
          <a:bodyPr>
            <a:normAutofit/>
          </a:bodyPr>
          <a:lstStyle/>
          <a:p>
            <a:pPr>
              <a:buClr>
                <a:schemeClr val="tx1"/>
              </a:buClr>
            </a:pPr>
            <a:r>
              <a:rPr lang="en-US" dirty="0">
                <a:solidFill>
                  <a:srgbClr val="00B050"/>
                </a:solidFill>
              </a:rPr>
              <a:t>Efficiency and Speed</a:t>
            </a:r>
            <a:r>
              <a:rPr lang="en-US" dirty="0"/>
              <a:t>: Randomized algorithms can provide better runtimes compared to deterministic algorithms</a:t>
            </a:r>
          </a:p>
          <a:p>
            <a:pPr lvl="1">
              <a:buClr>
                <a:schemeClr val="tx1"/>
              </a:buClr>
            </a:pPr>
            <a:r>
              <a:rPr lang="en-US" sz="2800" dirty="0"/>
              <a:t>Random sampling and random projects are used to handle large datasets</a:t>
            </a:r>
          </a:p>
          <a:p>
            <a:pPr lvl="1">
              <a:buClr>
                <a:schemeClr val="tx1"/>
              </a:buClr>
            </a:pPr>
            <a:endParaRPr lang="en-US" sz="2800" dirty="0"/>
          </a:p>
          <a:p>
            <a:pPr>
              <a:buClr>
                <a:schemeClr val="tx1"/>
              </a:buClr>
            </a:pPr>
            <a:r>
              <a:rPr lang="en-US" dirty="0">
                <a:solidFill>
                  <a:srgbClr val="00B050"/>
                </a:solidFill>
              </a:rPr>
              <a:t>Simplicity and Elegance</a:t>
            </a:r>
            <a:r>
              <a:rPr lang="en-US" dirty="0"/>
              <a:t>: Randomized algorithms often offer solutions that are simpler and more elegant than deterministic counterparts</a:t>
            </a:r>
          </a:p>
          <a:p>
            <a:pPr lvl="1">
              <a:buClr>
                <a:schemeClr val="tx1"/>
              </a:buClr>
            </a:pPr>
            <a:r>
              <a:rPr lang="en-US" sz="2800" dirty="0"/>
              <a:t>Primality testing can use randomization to efficiently determine whether a given number is like to be prime (Miller-Rabin primality testing)</a:t>
            </a:r>
          </a:p>
        </p:txBody>
      </p:sp>
    </p:spTree>
    <p:extLst>
      <p:ext uri="{BB962C8B-B14F-4D97-AF65-F5344CB8AC3E}">
        <p14:creationId xmlns:p14="http://schemas.microsoft.com/office/powerpoint/2010/main" val="316765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Randomized Algorithms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a:xfrm>
            <a:off x="838200" y="1825624"/>
            <a:ext cx="10515600" cy="4787611"/>
          </a:xfrm>
        </p:spPr>
        <p:txBody>
          <a:bodyPr>
            <a:normAutofit/>
          </a:bodyPr>
          <a:lstStyle/>
          <a:p>
            <a:pPr>
              <a:buClr>
                <a:schemeClr val="tx1"/>
              </a:buClr>
            </a:pPr>
            <a:r>
              <a:rPr lang="en-US" dirty="0">
                <a:solidFill>
                  <a:srgbClr val="00B050"/>
                </a:solidFill>
              </a:rPr>
              <a:t>Probabilistic Guarantees</a:t>
            </a:r>
            <a:r>
              <a:rPr lang="en-US" dirty="0"/>
              <a:t>: Errors may be acceptable in practice, e.g., input may be noisy or exact solutions are hard to achieve</a:t>
            </a:r>
          </a:p>
          <a:p>
            <a:pPr lvl="1">
              <a:buClr>
                <a:schemeClr val="tx1"/>
              </a:buClr>
            </a:pPr>
            <a:r>
              <a:rPr lang="en-US" sz="2800" dirty="0"/>
              <a:t>Failure probabilities can often be tuned to only occur negligibly</a:t>
            </a:r>
          </a:p>
          <a:p>
            <a:pPr>
              <a:buClr>
                <a:schemeClr val="tx1"/>
              </a:buClr>
            </a:pPr>
            <a:endParaRPr lang="en-US" sz="2800" dirty="0"/>
          </a:p>
          <a:p>
            <a:pPr>
              <a:buClr>
                <a:schemeClr val="tx1"/>
              </a:buClr>
            </a:pPr>
            <a:r>
              <a:rPr lang="en-US" dirty="0">
                <a:solidFill>
                  <a:srgbClr val="00B050"/>
                </a:solidFill>
              </a:rPr>
              <a:t>Avoiding Worst-Case Scenarios</a:t>
            </a:r>
            <a:r>
              <a:rPr lang="en-US" dirty="0"/>
              <a:t>: Deterministic algorithms sometimes suffer from worst-case scenarios that might be unlikely to occur in practice. By introducing randomness, randomized algorithms can avoid being consistently unlucky and perform well on average.</a:t>
            </a:r>
          </a:p>
          <a:p>
            <a:pPr lvl="1">
              <a:buClr>
                <a:schemeClr val="tx1"/>
              </a:buClr>
            </a:pPr>
            <a:r>
              <a:rPr lang="en-US" sz="2800" dirty="0"/>
              <a:t>Quicksort often performs better than deterministic counterparts, e.g., heapsort</a:t>
            </a:r>
          </a:p>
        </p:txBody>
      </p:sp>
    </p:spTree>
    <p:extLst>
      <p:ext uri="{BB962C8B-B14F-4D97-AF65-F5344CB8AC3E}">
        <p14:creationId xmlns:p14="http://schemas.microsoft.com/office/powerpoint/2010/main" val="227931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037FD5-6AC0-655C-1E92-BDC0D471E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387" y="263913"/>
            <a:ext cx="7910911" cy="4581608"/>
          </a:xfrm>
          <a:prstGeom prst="rect">
            <a:avLst/>
          </a:prstGeom>
        </p:spPr>
      </p:pic>
      <p:sp>
        <p:nvSpPr>
          <p:cNvPr id="11" name="TextBox 10">
            <a:extLst>
              <a:ext uri="{FF2B5EF4-FFF2-40B4-BE49-F238E27FC236}">
                <a16:creationId xmlns:a16="http://schemas.microsoft.com/office/drawing/2014/main" id="{6BCFD4AD-998D-C498-8CAE-CE9162E5D453}"/>
              </a:ext>
            </a:extLst>
          </p:cNvPr>
          <p:cNvSpPr txBox="1"/>
          <p:nvPr/>
        </p:nvSpPr>
        <p:spPr>
          <a:xfrm>
            <a:off x="899165" y="5024427"/>
            <a:ext cx="10771354" cy="1569660"/>
          </a:xfrm>
          <a:prstGeom prst="rect">
            <a:avLst/>
          </a:prstGeom>
          <a:noFill/>
        </p:spPr>
        <p:txBody>
          <a:bodyPr wrap="square">
            <a:spAutoFit/>
          </a:bodyPr>
          <a:lstStyle/>
          <a:p>
            <a:r>
              <a:rPr lang="en-US" sz="3200" dirty="0">
                <a:latin typeface="+mj-lt"/>
              </a:rPr>
              <a:t>“Equifax agreed to a $700 million settlement over the privacy breach, but $425 million of that was set aside to repay consumers as a restitution fund.” </a:t>
            </a:r>
          </a:p>
        </p:txBody>
      </p:sp>
    </p:spTree>
    <p:extLst>
      <p:ext uri="{BB962C8B-B14F-4D97-AF65-F5344CB8AC3E}">
        <p14:creationId xmlns:p14="http://schemas.microsoft.com/office/powerpoint/2010/main" val="161806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5493044" y="5011308"/>
            <a:ext cx="4457700" cy="1028700"/>
          </a:xfrm>
          <a:prstGeom prst="rect">
            <a:avLst/>
          </a:prstGeom>
        </p:spPr>
      </p:pic>
      <p:pic>
        <p:nvPicPr>
          <p:cNvPr id="5" name="Picture 4"/>
          <p:cNvPicPr>
            <a:picLocks noChangeAspect="1"/>
          </p:cNvPicPr>
          <p:nvPr/>
        </p:nvPicPr>
        <p:blipFill>
          <a:blip r:embed="rId3"/>
          <a:stretch>
            <a:fillRect/>
          </a:stretch>
        </p:blipFill>
        <p:spPr>
          <a:xfrm>
            <a:off x="375139" y="252779"/>
            <a:ext cx="3200400" cy="1428750"/>
          </a:xfrm>
          <a:prstGeom prst="rect">
            <a:avLst/>
          </a:prstGeom>
        </p:spPr>
      </p:pic>
      <p:pic>
        <p:nvPicPr>
          <p:cNvPr id="6" name="Picture 5"/>
          <p:cNvPicPr>
            <a:picLocks noChangeAspect="1"/>
          </p:cNvPicPr>
          <p:nvPr/>
        </p:nvPicPr>
        <p:blipFill>
          <a:blip r:embed="rId4"/>
          <a:stretch>
            <a:fillRect/>
          </a:stretch>
        </p:blipFill>
        <p:spPr>
          <a:xfrm>
            <a:off x="-9516" y="2786874"/>
            <a:ext cx="2745033" cy="1933458"/>
          </a:xfrm>
          <a:prstGeom prst="rect">
            <a:avLst/>
          </a:prstGeom>
        </p:spPr>
      </p:pic>
      <p:pic>
        <p:nvPicPr>
          <p:cNvPr id="8" name="Picture 7"/>
          <p:cNvPicPr>
            <a:picLocks noChangeAspect="1"/>
          </p:cNvPicPr>
          <p:nvPr/>
        </p:nvPicPr>
        <p:blipFill>
          <a:blip r:embed="rId5"/>
          <a:stretch>
            <a:fillRect/>
          </a:stretch>
        </p:blipFill>
        <p:spPr>
          <a:xfrm>
            <a:off x="1211517" y="1681284"/>
            <a:ext cx="3048000" cy="723900"/>
          </a:xfrm>
          <a:prstGeom prst="rect">
            <a:avLst/>
          </a:prstGeom>
        </p:spPr>
      </p:pic>
      <p:pic>
        <p:nvPicPr>
          <p:cNvPr id="9" name="Picture 8"/>
          <p:cNvPicPr>
            <a:picLocks noChangeAspect="1"/>
          </p:cNvPicPr>
          <p:nvPr/>
        </p:nvPicPr>
        <p:blipFill>
          <a:blip r:embed="rId6"/>
          <a:stretch>
            <a:fillRect/>
          </a:stretch>
        </p:blipFill>
        <p:spPr>
          <a:xfrm>
            <a:off x="4022562" y="4569544"/>
            <a:ext cx="2143125" cy="2143125"/>
          </a:xfrm>
          <a:prstGeom prst="rect">
            <a:avLst/>
          </a:prstGeom>
        </p:spPr>
      </p:pic>
      <p:pic>
        <p:nvPicPr>
          <p:cNvPr id="12" name="Picture 11"/>
          <p:cNvPicPr>
            <a:picLocks noChangeAspect="1"/>
          </p:cNvPicPr>
          <p:nvPr/>
        </p:nvPicPr>
        <p:blipFill>
          <a:blip r:embed="rId7"/>
          <a:stretch>
            <a:fillRect/>
          </a:stretch>
        </p:blipFill>
        <p:spPr>
          <a:xfrm>
            <a:off x="5333113" y="1984704"/>
            <a:ext cx="2327529" cy="1319975"/>
          </a:xfrm>
          <a:prstGeom prst="rect">
            <a:avLst/>
          </a:prstGeom>
        </p:spPr>
      </p:pic>
      <p:pic>
        <p:nvPicPr>
          <p:cNvPr id="13" name="Picture 12"/>
          <p:cNvPicPr>
            <a:picLocks noChangeAspect="1"/>
          </p:cNvPicPr>
          <p:nvPr/>
        </p:nvPicPr>
        <p:blipFill>
          <a:blip r:embed="rId8"/>
          <a:stretch>
            <a:fillRect/>
          </a:stretch>
        </p:blipFill>
        <p:spPr>
          <a:xfrm>
            <a:off x="375139" y="5155011"/>
            <a:ext cx="3381375" cy="1352550"/>
          </a:xfrm>
          <a:prstGeom prst="rect">
            <a:avLst/>
          </a:prstGeom>
        </p:spPr>
      </p:pic>
      <p:pic>
        <p:nvPicPr>
          <p:cNvPr id="14" name="Picture 13"/>
          <p:cNvPicPr>
            <a:picLocks noChangeAspect="1"/>
          </p:cNvPicPr>
          <p:nvPr/>
        </p:nvPicPr>
        <p:blipFill>
          <a:blip r:embed="rId9"/>
          <a:stretch>
            <a:fillRect/>
          </a:stretch>
        </p:blipFill>
        <p:spPr>
          <a:xfrm>
            <a:off x="7232377" y="587910"/>
            <a:ext cx="2480828" cy="1093619"/>
          </a:xfrm>
          <a:prstGeom prst="rect">
            <a:avLst/>
          </a:prstGeom>
        </p:spPr>
      </p:pic>
      <p:pic>
        <p:nvPicPr>
          <p:cNvPr id="19" name="Picture 18"/>
          <p:cNvPicPr>
            <a:picLocks noChangeAspect="1"/>
          </p:cNvPicPr>
          <p:nvPr/>
        </p:nvPicPr>
        <p:blipFill>
          <a:blip r:embed="rId10"/>
          <a:stretch>
            <a:fillRect/>
          </a:stretch>
        </p:blipFill>
        <p:spPr>
          <a:xfrm>
            <a:off x="10199337" y="260332"/>
            <a:ext cx="1751871" cy="1421197"/>
          </a:xfrm>
          <a:prstGeom prst="rect">
            <a:avLst/>
          </a:prstGeom>
        </p:spPr>
      </p:pic>
      <p:pic>
        <p:nvPicPr>
          <p:cNvPr id="20" name="Picture 19"/>
          <p:cNvPicPr>
            <a:picLocks noChangeAspect="1"/>
          </p:cNvPicPr>
          <p:nvPr/>
        </p:nvPicPr>
        <p:blipFill>
          <a:blip r:embed="rId11"/>
          <a:stretch>
            <a:fillRect/>
          </a:stretch>
        </p:blipFill>
        <p:spPr>
          <a:xfrm>
            <a:off x="6070522" y="3662344"/>
            <a:ext cx="5715000" cy="695325"/>
          </a:xfrm>
          <a:prstGeom prst="rect">
            <a:avLst/>
          </a:prstGeom>
        </p:spPr>
      </p:pic>
      <p:pic>
        <p:nvPicPr>
          <p:cNvPr id="21" name="Picture 20"/>
          <p:cNvPicPr>
            <a:picLocks noChangeAspect="1"/>
          </p:cNvPicPr>
          <p:nvPr/>
        </p:nvPicPr>
        <p:blipFill>
          <a:blip r:embed="rId12"/>
          <a:stretch>
            <a:fillRect/>
          </a:stretch>
        </p:blipFill>
        <p:spPr>
          <a:xfrm>
            <a:off x="8018656" y="2478367"/>
            <a:ext cx="3973704" cy="809162"/>
          </a:xfrm>
          <a:prstGeom prst="rect">
            <a:avLst/>
          </a:prstGeom>
        </p:spPr>
      </p:pic>
      <p:pic>
        <p:nvPicPr>
          <p:cNvPr id="22" name="Picture 21"/>
          <p:cNvPicPr>
            <a:picLocks noChangeAspect="1"/>
          </p:cNvPicPr>
          <p:nvPr/>
        </p:nvPicPr>
        <p:blipFill>
          <a:blip r:embed="rId13"/>
          <a:stretch>
            <a:fillRect/>
          </a:stretch>
        </p:blipFill>
        <p:spPr>
          <a:xfrm>
            <a:off x="9575722" y="4661453"/>
            <a:ext cx="2209800" cy="2066925"/>
          </a:xfrm>
          <a:prstGeom prst="rect">
            <a:avLst/>
          </a:prstGeom>
        </p:spPr>
      </p:pic>
      <p:pic>
        <p:nvPicPr>
          <p:cNvPr id="2" name="Picture 1">
            <a:extLst>
              <a:ext uri="{FF2B5EF4-FFF2-40B4-BE49-F238E27FC236}">
                <a16:creationId xmlns:a16="http://schemas.microsoft.com/office/drawing/2014/main" id="{4F2A44FF-0740-FD6D-6A1D-157FEACFD50A}"/>
              </a:ext>
            </a:extLst>
          </p:cNvPr>
          <p:cNvPicPr>
            <a:picLocks noChangeAspect="1"/>
          </p:cNvPicPr>
          <p:nvPr/>
        </p:nvPicPr>
        <p:blipFill>
          <a:blip r:embed="rId14"/>
          <a:stretch>
            <a:fillRect/>
          </a:stretch>
        </p:blipFill>
        <p:spPr>
          <a:xfrm>
            <a:off x="3919981" y="113626"/>
            <a:ext cx="2826264" cy="1567658"/>
          </a:xfrm>
          <a:prstGeom prst="rect">
            <a:avLst/>
          </a:prstGeom>
        </p:spPr>
      </p:pic>
      <p:pic>
        <p:nvPicPr>
          <p:cNvPr id="3" name="Picture 2">
            <a:extLst>
              <a:ext uri="{FF2B5EF4-FFF2-40B4-BE49-F238E27FC236}">
                <a16:creationId xmlns:a16="http://schemas.microsoft.com/office/drawing/2014/main" id="{2A561516-421D-E922-6D7B-04345217DAB3}"/>
              </a:ext>
            </a:extLst>
          </p:cNvPr>
          <p:cNvPicPr>
            <a:picLocks noChangeAspect="1"/>
          </p:cNvPicPr>
          <p:nvPr/>
        </p:nvPicPr>
        <p:blipFill>
          <a:blip r:embed="rId15"/>
          <a:stretch>
            <a:fillRect/>
          </a:stretch>
        </p:blipFill>
        <p:spPr>
          <a:xfrm>
            <a:off x="2660487" y="2565286"/>
            <a:ext cx="2143125" cy="2133600"/>
          </a:xfrm>
          <a:prstGeom prst="rect">
            <a:avLst/>
          </a:prstGeom>
        </p:spPr>
      </p:pic>
    </p:spTree>
    <p:extLst>
      <p:ext uri="{BB962C8B-B14F-4D97-AF65-F5344CB8AC3E}">
        <p14:creationId xmlns:p14="http://schemas.microsoft.com/office/powerpoint/2010/main" val="164958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Randomized Algorithms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a:xfrm>
            <a:off x="838200" y="1825624"/>
            <a:ext cx="10515600" cy="4787611"/>
          </a:xfrm>
        </p:spPr>
        <p:txBody>
          <a:bodyPr>
            <a:normAutofit/>
          </a:bodyPr>
          <a:lstStyle/>
          <a:p>
            <a:pPr>
              <a:buClr>
                <a:schemeClr val="tx1"/>
              </a:buClr>
            </a:pPr>
            <a:r>
              <a:rPr lang="en-US" dirty="0">
                <a:solidFill>
                  <a:srgbClr val="00B050"/>
                </a:solidFill>
              </a:rPr>
              <a:t>Cryptography and Security</a:t>
            </a:r>
            <a:r>
              <a:rPr lang="en-US" dirty="0"/>
              <a:t>: Randomized algorithms play a significant role in cryptography and security protocols. </a:t>
            </a:r>
          </a:p>
          <a:p>
            <a:pPr lvl="1">
              <a:buClr>
                <a:schemeClr val="tx1"/>
              </a:buClr>
            </a:pPr>
            <a:r>
              <a:rPr lang="en-US" sz="2800" dirty="0"/>
              <a:t>They are used to generate random numbers, which is crucial for encryption, key generation, and other security-related processes.</a:t>
            </a:r>
          </a:p>
          <a:p>
            <a:pPr marL="0" indent="0">
              <a:buClr>
                <a:schemeClr val="tx1"/>
              </a:buClr>
              <a:buNone/>
            </a:pPr>
            <a:endParaRPr lang="en-US" dirty="0">
              <a:solidFill>
                <a:srgbClr val="00B050"/>
              </a:solidFill>
            </a:endParaRPr>
          </a:p>
          <a:p>
            <a:pPr>
              <a:buClr>
                <a:schemeClr val="tx1"/>
              </a:buClr>
            </a:pPr>
            <a:r>
              <a:rPr lang="en-US" dirty="0">
                <a:solidFill>
                  <a:srgbClr val="00B050"/>
                </a:solidFill>
              </a:rPr>
              <a:t>Privacy</a:t>
            </a:r>
            <a:r>
              <a:rPr lang="en-US" dirty="0"/>
              <a:t>: Randomization is used to add noise to datasets to protect the privacy of individuals, while still maintaining accuracy.</a:t>
            </a:r>
          </a:p>
          <a:p>
            <a:pPr lvl="1">
              <a:buClr>
                <a:schemeClr val="tx1"/>
              </a:buClr>
            </a:pPr>
            <a:r>
              <a:rPr lang="en-US" sz="2800" dirty="0"/>
              <a:t>Fundamental mechanisms to guarantee differential privacy (DP)</a:t>
            </a:r>
          </a:p>
        </p:txBody>
      </p:sp>
    </p:spTree>
    <p:extLst>
      <p:ext uri="{BB962C8B-B14F-4D97-AF65-F5344CB8AC3E}">
        <p14:creationId xmlns:p14="http://schemas.microsoft.com/office/powerpoint/2010/main" val="1367763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1667</Words>
  <Application>Microsoft Office PowerPoint</Application>
  <PresentationFormat>Widescreen</PresentationFormat>
  <Paragraphs>207</Paragraphs>
  <Slides>40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Cambria Math</vt:lpstr>
      <vt:lpstr>Office Theme</vt:lpstr>
      <vt:lpstr>CSCE 658: Randomized Algorithms</vt:lpstr>
      <vt:lpstr>Randomized Algorithms</vt:lpstr>
      <vt:lpstr>PowerPoint Presentation</vt:lpstr>
      <vt:lpstr>PowerPoint Presentation</vt:lpstr>
      <vt:lpstr>Randomized Algorithms</vt:lpstr>
      <vt:lpstr>Randomized Algorithms</vt:lpstr>
      <vt:lpstr>PowerPoint Presentation</vt:lpstr>
      <vt:lpstr>PowerPoint Presentation</vt:lpstr>
      <vt:lpstr>Randomized Algorithms</vt:lpstr>
      <vt:lpstr>Randomized Algorithms</vt:lpstr>
      <vt:lpstr>Toy Problem</vt:lpstr>
      <vt:lpstr>Toy Problem</vt:lpstr>
      <vt:lpstr>Toy Problem</vt:lpstr>
      <vt:lpstr>Toy Problem</vt:lpstr>
      <vt:lpstr>Toy Problem</vt:lpstr>
      <vt:lpstr>Toy Problem</vt:lpstr>
      <vt:lpstr>Toy Problem</vt:lpstr>
      <vt:lpstr>Toy Problem</vt:lpstr>
      <vt:lpstr>Toy Problem</vt:lpstr>
      <vt:lpstr>Toy Problem</vt:lpstr>
      <vt:lpstr>Logistics</vt:lpstr>
      <vt:lpstr>Primary Goals</vt:lpstr>
      <vt:lpstr>Secondary Goals</vt:lpstr>
      <vt:lpstr>Grading</vt:lpstr>
      <vt:lpstr>Useful Background</vt:lpstr>
      <vt:lpstr>Questions?</vt:lpstr>
      <vt:lpstr>Probability Basics</vt:lpstr>
      <vt:lpstr>Joint and Conditional Probability</vt:lpstr>
      <vt:lpstr>Independence</vt:lpstr>
      <vt:lpstr>Independence</vt:lpstr>
      <vt:lpstr>Independence</vt:lpstr>
      <vt:lpstr>Boole’s Inequality (Union Bound)</vt:lpstr>
      <vt:lpstr>Boole’s Inequality (Union Bound)</vt:lpstr>
      <vt:lpstr>Equality Problem</vt:lpstr>
      <vt:lpstr>Equality Problem</vt:lpstr>
      <vt:lpstr>Schwartz-Zippel Lemma</vt:lpstr>
      <vt:lpstr>Schwartz-Zippel Lemma</vt:lpstr>
      <vt:lpstr>Schwartz-Zippel Lemma</vt:lpstr>
      <vt:lpstr>Schwartz-Zippel Lemma</vt:lpstr>
      <vt:lpstr>Equality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658: Randomized Algorithms</dc:title>
  <dc:creator>Samson Zhou</dc:creator>
  <cp:lastModifiedBy>Samson Zhou</cp:lastModifiedBy>
  <cp:revision>9</cp:revision>
  <dcterms:created xsi:type="dcterms:W3CDTF">2024-01-18T19:37:57Z</dcterms:created>
  <dcterms:modified xsi:type="dcterms:W3CDTF">2024-01-18T23:18:56Z</dcterms:modified>
</cp:coreProperties>
</file>