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788" r:id="rId2"/>
    <p:sldId id="266" r:id="rId3"/>
    <p:sldId id="829" r:id="rId4"/>
    <p:sldId id="768" r:id="rId5"/>
    <p:sldId id="775" r:id="rId6"/>
    <p:sldId id="765" r:id="rId7"/>
    <p:sldId id="766" r:id="rId8"/>
    <p:sldId id="770" r:id="rId9"/>
    <p:sldId id="771" r:id="rId10"/>
    <p:sldId id="772" r:id="rId11"/>
    <p:sldId id="773" r:id="rId12"/>
    <p:sldId id="826" r:id="rId13"/>
    <p:sldId id="776" r:id="rId14"/>
    <p:sldId id="777" r:id="rId15"/>
    <p:sldId id="785" r:id="rId16"/>
    <p:sldId id="827" r:id="rId17"/>
    <p:sldId id="828" r:id="rId18"/>
    <p:sldId id="786" r:id="rId19"/>
    <p:sldId id="806" r:id="rId20"/>
    <p:sldId id="807" r:id="rId21"/>
    <p:sldId id="808" r:id="rId22"/>
    <p:sldId id="259" r:id="rId23"/>
    <p:sldId id="760" r:id="rId24"/>
    <p:sldId id="796" r:id="rId25"/>
    <p:sldId id="797" r:id="rId26"/>
    <p:sldId id="798" r:id="rId27"/>
    <p:sldId id="795" r:id="rId28"/>
    <p:sldId id="814" r:id="rId29"/>
    <p:sldId id="815" r:id="rId30"/>
    <p:sldId id="816" r:id="rId31"/>
    <p:sldId id="817" r:id="rId32"/>
    <p:sldId id="818" r:id="rId33"/>
    <p:sldId id="822" r:id="rId34"/>
    <p:sldId id="821" r:id="rId35"/>
    <p:sldId id="823" r:id="rId36"/>
    <p:sldId id="802" r:id="rId37"/>
    <p:sldId id="805" r:id="rId38"/>
    <p:sldId id="774" r:id="rId39"/>
    <p:sldId id="800" r:id="rId40"/>
    <p:sldId id="820" r:id="rId41"/>
    <p:sldId id="819" r:id="rId42"/>
    <p:sldId id="824" r:id="rId43"/>
    <p:sldId id="82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473E2-FF27-4E18-9ECA-FC45A71AADD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A3C54-8680-481E-8F91-629273D4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9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0, 1, 3, 6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7C6-0955-4B11-A090-5EA7755349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AA41-CBF5-16F4-162C-412784BFC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8C79B-5F45-5C27-AEE3-E37FF7A0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46C09-1909-70F6-87D5-9A06021E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1CC6-E0C5-A175-F402-B2970BDD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8F7CD-2BDD-E318-DAC3-4679344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5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D3F4-9C0D-5D74-61F1-82A065EE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33963-1973-594A-BA88-7A6EA64CC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1FC4-BF15-D69C-CE9C-16ACA702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0851A-F172-DFCD-7BF0-8778E649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88D3-BD9C-2855-C714-DCF6195F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A97D3-0451-94AA-14DB-FA757C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01407-DF1D-30F9-D290-50FDEDA1E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38316-D3EF-A10F-364A-EC8E2C1E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D7425-6D96-E1BB-B57B-80BB69F8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C4904-106C-A135-2F8E-75F8F953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7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EC71-52FF-69BE-4969-8973E139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74AC-1655-2640-8095-9AB91591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E5595-C676-2056-04AB-F93FC076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F12D-10BF-07A9-CCED-DF32107B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1CE2-3F4C-C1B5-6FCE-97B58BC2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9282-FBD3-C4A2-B09A-54F5961B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13AFB-516C-92E9-1C3B-2A64F0E38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8B315-522E-491F-2BF0-849831A6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38E4-DE1A-FCC9-4577-0CA2276E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05B30-3DB0-7484-4AB4-ABB098CB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9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7DEE-D3A1-544C-0A98-C7E9702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8574B-C7D7-332E-55C7-32CC98DED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F948B-D181-BDD5-52AE-936BD6EB8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4623-78CB-9A94-0F5C-7DCF77AA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EF154-CEE7-44E5-5212-67273DA6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6347F-0763-A058-DFFB-E2FF8921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6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7139-6256-7F2F-8804-3E2C9BEB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B1184-7728-80DC-90C0-E400830AE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FE251-9FE4-8936-8A78-C3B6799BC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02B1D-ED90-9576-8B8D-32564D826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C770F-7A65-D5E7-F857-BD2453C56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899A0-F57A-69FF-277F-1458311D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F815-8112-67D9-35C3-924E47A5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48BE0-839F-257C-9CCF-AC909439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B38F-04DE-2DF7-5AD5-54F42925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6DE33-E69A-A689-64EC-FD822E02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3638F-F5F2-52F7-0577-AC13F237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5AF5F-6B3C-B0B4-4EE9-1BA675DE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0ACF9-FE81-4A52-7157-671EEB0C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078FB-E8A2-1C8B-F712-6677B77E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92BC9-DBF9-3589-807B-71BD8BB6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990C-7FF8-75CA-9EEF-3B40CD6F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DBBD-A61E-DC41-2C40-695067D9B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0510C-8FC5-B337-2909-EA1B28FFF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89697-22DE-D1CF-77BB-588B461C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BECE2-CD68-4A0F-339B-2BD6B3A2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83510-61B0-0E3F-9C6A-BB2E6787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6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4402-FB9A-C480-9ACA-ECA147BA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DD84F-2C7D-D755-B8BE-63363F244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53801-B533-1ADB-B223-409491F18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7E874-CC2A-D35E-A6C8-27571278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85CE-4F92-322C-536E-AD693F9D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59463-72E6-E5CD-2758-453ACCCD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5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29A93-3649-1ACA-CC03-BC9EA540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9466E-B725-49B7-7AB1-4F63790E6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00FCA-7578-F18F-2101-FB4A74B4E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73306-004E-993A-6E63-8E64CD6E2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1A83F-1B73-98AD-1564-FDFEB5567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8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amsonzhou.github.io/CSCE658-S24/csce658-s2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0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3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92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37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23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1244338" y="3318362"/>
                <a:ext cx="9709608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	for 	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8" y="3318362"/>
                <a:ext cx="9709608" cy="829330"/>
              </a:xfrm>
              <a:prstGeom prst="rect">
                <a:avLst/>
              </a:prstGeom>
              <a:blipFill>
                <a:blip r:embed="rId3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14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But is 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305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event that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a repeated outcome, conditioned on the previous rolls not being a repeated outcome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∪…∪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51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event that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a repeated outcome, conditioned on the previous rolls not being a repeated outcome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∪…∪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14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event that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a repeated outcome, conditioned on the previous rolls not being a repeated outcome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∪…∪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43E0D8-8844-4515-C9CB-CD1BD740268A}"/>
              </a:ext>
            </a:extLst>
          </p:cNvPr>
          <p:cNvSpPr/>
          <p:nvPr/>
        </p:nvSpPr>
        <p:spPr>
          <a:xfrm>
            <a:off x="7763435" y="5710518"/>
            <a:ext cx="2761130" cy="6813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Union Bound</a:t>
            </a:r>
          </a:p>
        </p:txBody>
      </p:sp>
    </p:spTree>
    <p:extLst>
      <p:ext uri="{BB962C8B-B14F-4D97-AF65-F5344CB8AC3E}">
        <p14:creationId xmlns:p14="http://schemas.microsoft.com/office/powerpoint/2010/main" val="83172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772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43BF84-3D3C-F4AB-27A8-D9D54DD189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858435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are trying to learn a new language on an app, which claims to have a database of </a:t>
            </a:r>
            <a:r>
              <a:rPr lang="en-US" i="1" dirty="0">
                <a:solidFill>
                  <a:srgbClr val="7030A0"/>
                </a:solidFill>
              </a:rPr>
              <a:t>1 million words</a:t>
            </a:r>
          </a:p>
          <a:p>
            <a:endParaRPr lang="en-US" i="1" dirty="0">
              <a:solidFill>
                <a:srgbClr val="7030A0"/>
              </a:solidFill>
            </a:endParaRPr>
          </a:p>
          <a:p>
            <a:r>
              <a:rPr lang="en-US" dirty="0"/>
              <a:t>Each time we ask the app, it gives us a random word in the database</a:t>
            </a:r>
          </a:p>
          <a:p>
            <a:endParaRPr lang="en-US" dirty="0"/>
          </a:p>
          <a:p>
            <a:r>
              <a:rPr lang="en-US" dirty="0"/>
              <a:t>We want to verify the claim</a:t>
            </a:r>
          </a:p>
        </p:txBody>
      </p:sp>
    </p:spTree>
    <p:extLst>
      <p:ext uri="{BB962C8B-B14F-4D97-AF65-F5344CB8AC3E}">
        <p14:creationId xmlns:p14="http://schemas.microsoft.com/office/powerpoint/2010/main" val="287450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Logistic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Course materials: </a:t>
            </a:r>
            <a:r>
              <a:rPr lang="en-US" sz="3200" dirty="0">
                <a:hlinkClick r:id="rId2"/>
              </a:rPr>
              <a:t>https://samsonzhou.github.io/CSCE658-S24/csce658-s24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8261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43BF84-3D3C-F4AB-27A8-D9D54DD189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858435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could use the app until we see 1 million unique words, but that would take at least </a:t>
            </a:r>
            <a:r>
              <a:rPr lang="en-US" i="1" dirty="0">
                <a:solidFill>
                  <a:srgbClr val="7030A0"/>
                </a:solidFill>
              </a:rPr>
              <a:t>1 million checks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Instead, we use the app for </a:t>
            </a:r>
            <a:r>
              <a:rPr lang="en-US" i="1" dirty="0">
                <a:solidFill>
                  <a:srgbClr val="7030A0"/>
                </a:solidFill>
              </a:rPr>
              <a:t>1000 times</a:t>
            </a:r>
            <a:r>
              <a:rPr lang="en-US" dirty="0"/>
              <a:t> and count the number of pairwise duplicates</a:t>
            </a:r>
          </a:p>
          <a:p>
            <a:endParaRPr lang="en-US" dirty="0"/>
          </a:p>
          <a:p>
            <a:r>
              <a:rPr lang="en-US" dirty="0"/>
              <a:t>If there are many duplicates, the database is probably not very large</a:t>
            </a:r>
          </a:p>
        </p:txBody>
      </p:sp>
    </p:spTree>
    <p:extLst>
      <p:ext uri="{BB962C8B-B14F-4D97-AF65-F5344CB8AC3E}">
        <p14:creationId xmlns:p14="http://schemas.microsoft.com/office/powerpoint/2010/main" val="2420097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use the app 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times and count the number of pairwise duplicates</a:t>
                </a:r>
              </a:p>
              <a:p>
                <a:endParaRPr lang="en-US" dirty="0"/>
              </a:p>
              <a:p>
                <a:r>
                  <a:rPr lang="en-US" dirty="0"/>
                  <a:t>If we see the same word on the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-rd time,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-th time, and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205</m:t>
                    </m:r>
                  </m:oMath>
                </a14:m>
                <a:r>
                  <a:rPr lang="en-US" dirty="0"/>
                  <a:t>-th time, there are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pairwise duplicates: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(3, 100)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(3, 205)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(100, 205)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 r="-3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296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expected value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a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“average value of the random variable"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546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roll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-sided die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outcome of the roll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745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Linearity of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  <a:blipFill>
                <a:blip r:embed="rId2"/>
                <a:stretch>
                  <a:fillRect l="-1043" t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584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Linearity of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  <a:blipFill>
                <a:blip r:embed="rId2"/>
                <a:stretch>
                  <a:fillRect l="-1043" t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/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8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Linearity of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  <a:blipFill>
                <a:blip r:embed="rId2"/>
                <a:stretch>
                  <a:fillRect l="-1043" t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/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40857-5EFE-1565-A018-4BAE2592B15A}"/>
                  </a:ext>
                </a:extLst>
              </p:cNvPr>
              <p:cNvSpPr txBox="1"/>
              <p:nvPr/>
            </p:nvSpPr>
            <p:spPr>
              <a:xfrm>
                <a:off x="495302" y="4328302"/>
                <a:ext cx="11842376" cy="1206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40857-5EFE-1565-A018-4BAE2592B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2" y="4328302"/>
                <a:ext cx="11842376" cy="1206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871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Linearity of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  <a:blipFill>
                <a:blip r:embed="rId2"/>
                <a:stretch>
                  <a:fillRect l="-1043" t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/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40857-5EFE-1565-A018-4BAE2592B15A}"/>
                  </a:ext>
                </a:extLst>
              </p:cNvPr>
              <p:cNvSpPr txBox="1"/>
              <p:nvPr/>
            </p:nvSpPr>
            <p:spPr>
              <a:xfrm>
                <a:off x="495302" y="4328302"/>
                <a:ext cx="11842376" cy="1206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40857-5EFE-1565-A018-4BAE2592B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2" y="4328302"/>
                <a:ext cx="11842376" cy="1206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A6F35E-1ADA-7E4B-AA04-E69F3CBD4D85}"/>
                  </a:ext>
                </a:extLst>
              </p:cNvPr>
              <p:cNvSpPr txBox="1"/>
              <p:nvPr/>
            </p:nvSpPr>
            <p:spPr>
              <a:xfrm>
                <a:off x="-1111555" y="5379071"/>
                <a:ext cx="14188887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A6F35E-1ADA-7E4B-AA04-E69F3CBD4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1555" y="5379071"/>
                <a:ext cx="14188887" cy="11889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479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489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expected number of pairwise collisions among the rolls?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be the number of pairwise collisions on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49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Logistic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Set 1 posted, due next Thursday, February 1, 2024, 5 pm CT</a:t>
            </a:r>
          </a:p>
          <a:p>
            <a:r>
              <a:rPr lang="en-US" sz="3200" dirty="0"/>
              <a:t>PS1 groups sent via e-mail, please confirm receipt by reply-all</a:t>
            </a:r>
          </a:p>
          <a:p>
            <a:endParaRPr lang="en-US" sz="3200" dirty="0"/>
          </a:p>
          <a:p>
            <a:r>
              <a:rPr lang="en-US" sz="3200" dirty="0"/>
              <a:t>Submit PS1 via e-mail as a PDF, typeset in LaTeX</a:t>
            </a:r>
          </a:p>
          <a:p>
            <a:r>
              <a:rPr lang="en-US" sz="3200" dirty="0"/>
              <a:t>LaTeX template for PS1 available on </a:t>
            </a:r>
            <a:r>
              <a:rPr lang="en-US" sz="3200"/>
              <a:t>class webpage, </a:t>
            </a:r>
            <a:r>
              <a:rPr lang="en-US" sz="3200" dirty="0"/>
              <a:t>for </a:t>
            </a:r>
            <a:r>
              <a:rPr lang="en-US" sz="3200"/>
              <a:t>your convenience</a:t>
            </a:r>
          </a:p>
        </p:txBody>
      </p:sp>
    </p:spTree>
    <p:extLst>
      <p:ext uri="{BB962C8B-B14F-4D97-AF65-F5344CB8AC3E}">
        <p14:creationId xmlns:p14="http://schemas.microsoft.com/office/powerpoint/2010/main" val="2868964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be the number of pairwise collisions after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rolls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719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be the number of pairwise collisions after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rolls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9D04ED-84FA-B4E4-A32E-05BFEA91079F}"/>
                  </a:ext>
                </a:extLst>
              </p:cNvPr>
              <p:cNvSpPr txBox="1"/>
              <p:nvPr/>
            </p:nvSpPr>
            <p:spPr>
              <a:xfrm>
                <a:off x="2465294" y="2536122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9D04ED-84FA-B4E4-A32E-05BFEA91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94" y="2536122"/>
                <a:ext cx="60960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766DD4-F8EA-D98C-3211-C718BF24CF4A}"/>
                  </a:ext>
                </a:extLst>
              </p:cNvPr>
              <p:cNvSpPr txBox="1"/>
              <p:nvPr/>
            </p:nvSpPr>
            <p:spPr>
              <a:xfrm>
                <a:off x="3200400" y="3198798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]+…+</m:t>
                          </m:r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766DD4-F8EA-D98C-3211-C718BF24C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198798"/>
                <a:ext cx="60960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A3750C-207E-0B04-2FF5-AADBCF58D149}"/>
                  </a:ext>
                </a:extLst>
              </p:cNvPr>
              <p:cNvSpPr txBox="1"/>
              <p:nvPr/>
            </p:nvSpPr>
            <p:spPr>
              <a:xfrm>
                <a:off x="2850776" y="3861474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A3750C-207E-0B04-2FF5-AADBCF58D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76" y="3861474"/>
                <a:ext cx="6096000" cy="101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7F42B9-26D9-44E3-FFAF-3A476EB2FD79}"/>
                  </a:ext>
                </a:extLst>
              </p:cNvPr>
              <p:cNvSpPr txBox="1"/>
              <p:nvPr/>
            </p:nvSpPr>
            <p:spPr>
              <a:xfrm>
                <a:off x="2375648" y="4878997"/>
                <a:ext cx="6096000" cy="10480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7F42B9-26D9-44E3-FFAF-3A476EB2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648" y="4878997"/>
                <a:ext cx="6096000" cy="1048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393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25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use the app 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times and count the number of pairwise duplicates</a:t>
                </a:r>
              </a:p>
              <a:p>
                <a:endParaRPr lang="en-US" dirty="0"/>
              </a:p>
              <a:p>
                <a:r>
                  <a:rPr lang="en-US" dirty="0"/>
                  <a:t>If the database contains </a:t>
                </a:r>
                <a:r>
                  <a:rPr lang="en-US" i="1" dirty="0">
                    <a:solidFill>
                      <a:srgbClr val="7030A0"/>
                    </a:solidFill>
                  </a:rPr>
                  <a:t>1 million words</a:t>
                </a:r>
                <a:r>
                  <a:rPr lang="en-US" dirty="0"/>
                  <a:t>, the expected number of pairwise duplicates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208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database contains </a:t>
                </a:r>
                <a:r>
                  <a:rPr lang="en-US" i="1" dirty="0">
                    <a:solidFill>
                      <a:srgbClr val="7030A0"/>
                    </a:solidFill>
                  </a:rPr>
                  <a:t>1 million words</a:t>
                </a:r>
                <a:r>
                  <a:rPr lang="en-US" dirty="0"/>
                  <a:t>, the expected number of pairwise duplicates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…We see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duplicates</a:t>
                </a:r>
              </a:p>
              <a:p>
                <a:endParaRPr lang="en-US" dirty="0"/>
              </a:p>
              <a:p>
                <a:r>
                  <a:rPr lang="en-US" dirty="0"/>
                  <a:t>We think the claim is incorrect, but how can we be sure?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638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Concentration Inequalities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43BF84-3D3C-F4AB-27A8-D9D54DD189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49753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Concentration inequalities bound the probability that a random variable is “far away” from its expectation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Often used in understanding the performance of statistical tests, the behavior of data sampled from various distributions, and for our purposes, the guarantees of randomized algorithms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F28C2E-400B-7E09-DD61-C82F860A55A7}"/>
              </a:ext>
            </a:extLst>
          </p:cNvPr>
          <p:cNvSpPr/>
          <p:nvPr/>
        </p:nvSpPr>
        <p:spPr>
          <a:xfrm>
            <a:off x="2483224" y="5002306"/>
            <a:ext cx="6364941" cy="5558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70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69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Proof of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3E74ED-A0F0-88CE-6F7D-CFD12A81D0C0}"/>
                  </a:ext>
                </a:extLst>
              </p:cNvPr>
              <p:cNvSpPr txBox="1"/>
              <p:nvPr/>
            </p:nvSpPr>
            <p:spPr>
              <a:xfrm>
                <a:off x="1362636" y="3367174"/>
                <a:ext cx="11313458" cy="722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6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3E74ED-A0F0-88CE-6F7D-CFD12A81D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36" y="3367174"/>
                <a:ext cx="11313458" cy="722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A4477E-1ACC-A09F-3F38-7D5CBD064B2C}"/>
                  </a:ext>
                </a:extLst>
              </p:cNvPr>
              <p:cNvSpPr txBox="1"/>
              <p:nvPr/>
            </p:nvSpPr>
            <p:spPr>
              <a:xfrm>
                <a:off x="376518" y="2690756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A4477E-1ACC-A09F-3F38-7D5CBD064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8" y="2690756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FCF232-BFAD-CDF1-D8E9-156D1896946E}"/>
                  </a:ext>
                </a:extLst>
              </p:cNvPr>
              <p:cNvSpPr txBox="1"/>
              <p:nvPr/>
            </p:nvSpPr>
            <p:spPr>
              <a:xfrm>
                <a:off x="1362636" y="4119318"/>
                <a:ext cx="11313458" cy="722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FCF232-BFAD-CDF1-D8E9-156D18969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36" y="4119318"/>
                <a:ext cx="11313458" cy="722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06E0DD-C987-3DE4-3EAF-1C50A0CD030F}"/>
                  </a:ext>
                </a:extLst>
              </p:cNvPr>
              <p:cNvSpPr txBox="1"/>
              <p:nvPr/>
            </p:nvSpPr>
            <p:spPr>
              <a:xfrm>
                <a:off x="1362636" y="4856726"/>
                <a:ext cx="11313458" cy="722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6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06E0DD-C987-3DE4-3EAF-1C50A0CD0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36" y="4856726"/>
                <a:ext cx="11313458" cy="722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8D89ED-D9C3-ECC1-D9A8-20FE9FFD3B87}"/>
                  </a:ext>
                </a:extLst>
              </p:cNvPr>
              <p:cNvSpPr txBox="1"/>
              <p:nvPr/>
            </p:nvSpPr>
            <p:spPr>
              <a:xfrm>
                <a:off x="1264024" y="5577017"/>
                <a:ext cx="56656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8D89ED-D9C3-ECC1-D9A8-20FE9FFD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024" y="5577017"/>
                <a:ext cx="566569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588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 </a:t>
                </a:r>
                <a:r>
                  <a:rPr lang="en-US" dirty="0"/>
                  <a:t>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449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expected number of pairwise collisions among the rolls?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be the number of pairwise collisions on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28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#1 (Birthday Paradox)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364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413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b="0" dirty="0"/>
                  <a:t>, </a:t>
                </a:r>
                <a:r>
                  <a:rPr lang="en-US" dirty="0"/>
                  <a:t>and by Markov’s inequality,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372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database contains </a:t>
                </a:r>
                <a:r>
                  <a:rPr lang="en-US" i="1" dirty="0">
                    <a:solidFill>
                      <a:srgbClr val="7030A0"/>
                    </a:solidFill>
                  </a:rPr>
                  <a:t>1 million words</a:t>
                </a:r>
                <a:r>
                  <a:rPr lang="en-US" dirty="0"/>
                  <a:t>, the expected number of pairwise duplicates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…We see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duplicates</a:t>
                </a:r>
              </a:p>
              <a:p>
                <a:endParaRPr lang="en-US" dirty="0"/>
              </a:p>
              <a:p>
                <a:r>
                  <a:rPr lang="en-US" dirty="0"/>
                  <a:t>We think the claim is incorrect, but how can we be sure?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099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database contains </a:t>
                </a:r>
                <a:r>
                  <a:rPr lang="en-US" i="1" dirty="0">
                    <a:solidFill>
                      <a:srgbClr val="7030A0"/>
                    </a:solidFill>
                  </a:rPr>
                  <a:t>1 million words</a:t>
                </a:r>
                <a:r>
                  <a:rPr lang="en-US" dirty="0"/>
                  <a:t>, the expected number of pairwise duplicates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…We see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duplicates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≥20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46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#2 (Limits)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be a constant. What is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88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have a room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367</m:t>
                    </m:r>
                  </m:oMath>
                </a14:m>
                <a:r>
                  <a:rPr lang="en-US" dirty="0"/>
                  <a:t> people. What is the probability that two people share the same birthday?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11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have a room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367</m:t>
                    </m:r>
                  </m:oMath>
                </a14:m>
                <a:r>
                  <a:rPr lang="en-US" dirty="0"/>
                  <a:t> people. What is the probability that two people share the same birthday?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Suppose we have a room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dirty="0"/>
                  <a:t> people. What is the probability that two people share the same birthday?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10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92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16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1790</Words>
  <Application>Microsoft Office PowerPoint</Application>
  <PresentationFormat>Widescreen</PresentationFormat>
  <Paragraphs>230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Class Logistic Updates</vt:lpstr>
      <vt:lpstr>Class Logistic Updates</vt:lpstr>
      <vt:lpstr>Trivia Question #1 (Birthday Paradox)</vt:lpstr>
      <vt:lpstr>Trivia Question #2 (Limits)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Case Study</vt:lpstr>
      <vt:lpstr>Case Study</vt:lpstr>
      <vt:lpstr>Case Study</vt:lpstr>
      <vt:lpstr>Expected Value</vt:lpstr>
      <vt:lpstr>Expected Value</vt:lpstr>
      <vt:lpstr>Linearity of Expectation</vt:lpstr>
      <vt:lpstr>Linearity of Expectation</vt:lpstr>
      <vt:lpstr>Linearity of Expectation</vt:lpstr>
      <vt:lpstr>Linearity of Expectation</vt:lpstr>
      <vt:lpstr>Birthday Paradox</vt:lpstr>
      <vt:lpstr>Birthday Paradox</vt:lpstr>
      <vt:lpstr>Birthday Paradox</vt:lpstr>
      <vt:lpstr>Birthday Paradox</vt:lpstr>
      <vt:lpstr>Birthday Paradox</vt:lpstr>
      <vt:lpstr>Case Study</vt:lpstr>
      <vt:lpstr>Case Study</vt:lpstr>
      <vt:lpstr>Concentration Inequalities</vt:lpstr>
      <vt:lpstr>Markov’s Inequality</vt:lpstr>
      <vt:lpstr>Proof of Markov’s Inequality</vt:lpstr>
      <vt:lpstr>Birthday Paradox</vt:lpstr>
      <vt:lpstr>Birthday Paradox</vt:lpstr>
      <vt:lpstr>Birthday Paradox</vt:lpstr>
      <vt:lpstr>Birthday Paradox</vt:lpstr>
      <vt:lpstr>Case Study</vt:lpstr>
      <vt:lpstr>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3</cp:revision>
  <dcterms:created xsi:type="dcterms:W3CDTF">2024-01-25T19:09:47Z</dcterms:created>
  <dcterms:modified xsi:type="dcterms:W3CDTF">2024-01-25T20:04:27Z</dcterms:modified>
</cp:coreProperties>
</file>