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1098" r:id="rId3"/>
    <p:sldId id="1101" r:id="rId4"/>
    <p:sldId id="1099" r:id="rId5"/>
    <p:sldId id="1103" r:id="rId6"/>
    <p:sldId id="1102" r:id="rId7"/>
    <p:sldId id="1105" r:id="rId8"/>
    <p:sldId id="1209" r:id="rId9"/>
    <p:sldId id="1210" r:id="rId10"/>
    <p:sldId id="1104" r:id="rId11"/>
    <p:sldId id="1212" r:id="rId12"/>
    <p:sldId id="1213" r:id="rId13"/>
    <p:sldId id="1106" r:id="rId14"/>
    <p:sldId id="491" r:id="rId15"/>
    <p:sldId id="1214" r:id="rId16"/>
    <p:sldId id="296" r:id="rId17"/>
    <p:sldId id="297" r:id="rId18"/>
    <p:sldId id="298" r:id="rId19"/>
    <p:sldId id="1216" r:id="rId20"/>
    <p:sldId id="1217" r:id="rId21"/>
    <p:sldId id="1218" r:id="rId22"/>
    <p:sldId id="121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D09FB-3032-4E5D-AE3C-F25CA753DC57}"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4A7D5-F658-413B-9789-27B5692E61AC}" type="slidenum">
              <a:rPr lang="en-US" smtClean="0"/>
              <a:t>‹#›</a:t>
            </a:fld>
            <a:endParaRPr lang="en-US"/>
          </a:p>
        </p:txBody>
      </p:sp>
    </p:spTree>
    <p:extLst>
      <p:ext uri="{BB962C8B-B14F-4D97-AF65-F5344CB8AC3E}">
        <p14:creationId xmlns:p14="http://schemas.microsoft.com/office/powerpoint/2010/main" val="411701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14</a:t>
            </a:fld>
            <a:endParaRPr lang="en-US" dirty="0"/>
          </a:p>
        </p:txBody>
      </p:sp>
    </p:spTree>
    <p:extLst>
      <p:ext uri="{BB962C8B-B14F-4D97-AF65-F5344CB8AC3E}">
        <p14:creationId xmlns:p14="http://schemas.microsoft.com/office/powerpoint/2010/main" val="135800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15</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18</a:t>
            </a:fld>
            <a:endParaRPr lang="en-US"/>
          </a:p>
        </p:txBody>
      </p:sp>
    </p:spTree>
    <p:extLst>
      <p:ext uri="{BB962C8B-B14F-4D97-AF65-F5344CB8AC3E}">
        <p14:creationId xmlns:p14="http://schemas.microsoft.com/office/powerpoint/2010/main" val="697746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78034-AF33-9636-265E-A564DF2A1D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904CB-33C7-737D-0D0C-C296602554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53B51-FBD9-243E-7FA7-EB8126F77C71}"/>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8F6CC561-D99E-B8B8-86A6-AA15E1472BE0}"/>
              </a:ext>
            </a:extLst>
          </p:cNvPr>
          <p:cNvSpPr>
            <a:spLocks noGrp="1"/>
          </p:cNvSpPr>
          <p:nvPr>
            <p:ph type="sldNum" sz="quarter" idx="5"/>
          </p:nvPr>
        </p:nvSpPr>
        <p:spPr/>
        <p:txBody>
          <a:bodyPr/>
          <a:lstStyle/>
          <a:p>
            <a:fld id="{3486229C-5C56-46D3-8AF7-8CB2C6C5FD7A}" type="slidenum">
              <a:rPr lang="en-US" smtClean="0"/>
              <a:t>19</a:t>
            </a:fld>
            <a:endParaRPr lang="en-US"/>
          </a:p>
        </p:txBody>
      </p:sp>
    </p:spTree>
    <p:extLst>
      <p:ext uri="{BB962C8B-B14F-4D97-AF65-F5344CB8AC3E}">
        <p14:creationId xmlns:p14="http://schemas.microsoft.com/office/powerpoint/2010/main" val="187264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CD699-1968-EBA2-A86B-50F6D499A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42B396-6B39-7F6F-BE08-835154B16C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93CB19-9FEA-10F1-B7FC-3B3161252042}"/>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217E4612-52C0-48D7-A36D-01F8A89231B7}"/>
              </a:ext>
            </a:extLst>
          </p:cNvPr>
          <p:cNvSpPr>
            <a:spLocks noGrp="1"/>
          </p:cNvSpPr>
          <p:nvPr>
            <p:ph type="sldNum" sz="quarter" idx="5"/>
          </p:nvPr>
        </p:nvSpPr>
        <p:spPr/>
        <p:txBody>
          <a:bodyPr/>
          <a:lstStyle/>
          <a:p>
            <a:fld id="{3486229C-5C56-46D3-8AF7-8CB2C6C5FD7A}" type="slidenum">
              <a:rPr lang="en-US" smtClean="0"/>
              <a:t>20</a:t>
            </a:fld>
            <a:endParaRPr lang="en-US"/>
          </a:p>
        </p:txBody>
      </p:sp>
    </p:spTree>
    <p:extLst>
      <p:ext uri="{BB962C8B-B14F-4D97-AF65-F5344CB8AC3E}">
        <p14:creationId xmlns:p14="http://schemas.microsoft.com/office/powerpoint/2010/main" val="1080597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524F3-CDAB-D041-0614-B0982EB14A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7B0112-3726-0CA9-89E6-0CD47990B6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47ACB1-83D7-F876-BF82-2F997DFCE954}"/>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69874E1A-0A9A-0B42-8E57-9560E0A284C9}"/>
              </a:ext>
            </a:extLst>
          </p:cNvPr>
          <p:cNvSpPr>
            <a:spLocks noGrp="1"/>
          </p:cNvSpPr>
          <p:nvPr>
            <p:ph type="sldNum" sz="quarter" idx="5"/>
          </p:nvPr>
        </p:nvSpPr>
        <p:spPr/>
        <p:txBody>
          <a:bodyPr/>
          <a:lstStyle/>
          <a:p>
            <a:fld id="{3486229C-5C56-46D3-8AF7-8CB2C6C5FD7A}" type="slidenum">
              <a:rPr lang="en-US" smtClean="0"/>
              <a:t>21</a:t>
            </a:fld>
            <a:endParaRPr lang="en-US"/>
          </a:p>
        </p:txBody>
      </p:sp>
    </p:spTree>
    <p:extLst>
      <p:ext uri="{BB962C8B-B14F-4D97-AF65-F5344CB8AC3E}">
        <p14:creationId xmlns:p14="http://schemas.microsoft.com/office/powerpoint/2010/main" val="2521266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797AD-21CD-5917-0303-5302EDF213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CC2B3-69A9-7C32-4381-2EBA3B6461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FD1964-0FCE-DEFB-3D9A-AEEF542C1F89}"/>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F0942AEA-67C6-6C59-D87A-FE3172D8E6B9}"/>
              </a:ext>
            </a:extLst>
          </p:cNvPr>
          <p:cNvSpPr>
            <a:spLocks noGrp="1"/>
          </p:cNvSpPr>
          <p:nvPr>
            <p:ph type="sldNum" sz="quarter" idx="5"/>
          </p:nvPr>
        </p:nvSpPr>
        <p:spPr/>
        <p:txBody>
          <a:bodyPr/>
          <a:lstStyle/>
          <a:p>
            <a:fld id="{3486229C-5C56-46D3-8AF7-8CB2C6C5FD7A}" type="slidenum">
              <a:rPr lang="en-US" smtClean="0"/>
              <a:t>22</a:t>
            </a:fld>
            <a:endParaRPr lang="en-US"/>
          </a:p>
        </p:txBody>
      </p:sp>
    </p:spTree>
    <p:extLst>
      <p:ext uri="{BB962C8B-B14F-4D97-AF65-F5344CB8AC3E}">
        <p14:creationId xmlns:p14="http://schemas.microsoft.com/office/powerpoint/2010/main" val="152287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3583-3751-512A-276F-B39CF91E54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6177EE-396B-AF15-676B-F603F1A17A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3D8A53-AE71-91D6-0C5C-2F3861314236}"/>
              </a:ext>
            </a:extLst>
          </p:cNvPr>
          <p:cNvSpPr>
            <a:spLocks noGrp="1"/>
          </p:cNvSpPr>
          <p:nvPr>
            <p:ph type="dt" sz="half" idx="10"/>
          </p:nvPr>
        </p:nvSpPr>
        <p:spPr/>
        <p:txBody>
          <a:bodyPr/>
          <a:lstStyle/>
          <a:p>
            <a:fld id="{727FD59F-0530-4480-A2E4-BA9A34E32FAD}" type="datetimeFigureOut">
              <a:rPr lang="en-US" smtClean="0"/>
              <a:t>2/22/2024</a:t>
            </a:fld>
            <a:endParaRPr lang="en-US"/>
          </a:p>
        </p:txBody>
      </p:sp>
      <p:sp>
        <p:nvSpPr>
          <p:cNvPr id="5" name="Footer Placeholder 4">
            <a:extLst>
              <a:ext uri="{FF2B5EF4-FFF2-40B4-BE49-F238E27FC236}">
                <a16:creationId xmlns:a16="http://schemas.microsoft.com/office/drawing/2014/main" id="{4C88A5D1-6AF4-1763-4885-E6F1DF602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1108F-1915-19E5-4619-FA5D2DA47A7A}"/>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4261283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50CF-688F-D1C0-18B1-CA41B9AD8D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8253E0-9E65-58B2-A6E3-C7DD53B341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8A356-CC1A-C7F9-9927-4BA045C8D0F0}"/>
              </a:ext>
            </a:extLst>
          </p:cNvPr>
          <p:cNvSpPr>
            <a:spLocks noGrp="1"/>
          </p:cNvSpPr>
          <p:nvPr>
            <p:ph type="dt" sz="half" idx="10"/>
          </p:nvPr>
        </p:nvSpPr>
        <p:spPr/>
        <p:txBody>
          <a:bodyPr/>
          <a:lstStyle/>
          <a:p>
            <a:fld id="{727FD59F-0530-4480-A2E4-BA9A34E32FAD}" type="datetimeFigureOut">
              <a:rPr lang="en-US" smtClean="0"/>
              <a:t>2/22/2024</a:t>
            </a:fld>
            <a:endParaRPr lang="en-US"/>
          </a:p>
        </p:txBody>
      </p:sp>
      <p:sp>
        <p:nvSpPr>
          <p:cNvPr id="5" name="Footer Placeholder 4">
            <a:extLst>
              <a:ext uri="{FF2B5EF4-FFF2-40B4-BE49-F238E27FC236}">
                <a16:creationId xmlns:a16="http://schemas.microsoft.com/office/drawing/2014/main" id="{D72D2940-AA31-5363-F71E-EE28CA63F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BB4EE-61FC-B0A9-C4B0-7495E920D557}"/>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303846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0E4B25-73C1-B056-19BA-A58B6D65E4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83ABE8-C367-2621-5DA2-43C6B938C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A95B3-B1FD-AD25-C020-B9224AB9979B}"/>
              </a:ext>
            </a:extLst>
          </p:cNvPr>
          <p:cNvSpPr>
            <a:spLocks noGrp="1"/>
          </p:cNvSpPr>
          <p:nvPr>
            <p:ph type="dt" sz="half" idx="10"/>
          </p:nvPr>
        </p:nvSpPr>
        <p:spPr/>
        <p:txBody>
          <a:bodyPr/>
          <a:lstStyle/>
          <a:p>
            <a:fld id="{727FD59F-0530-4480-A2E4-BA9A34E32FAD}" type="datetimeFigureOut">
              <a:rPr lang="en-US" smtClean="0"/>
              <a:t>2/22/2024</a:t>
            </a:fld>
            <a:endParaRPr lang="en-US"/>
          </a:p>
        </p:txBody>
      </p:sp>
      <p:sp>
        <p:nvSpPr>
          <p:cNvPr id="5" name="Footer Placeholder 4">
            <a:extLst>
              <a:ext uri="{FF2B5EF4-FFF2-40B4-BE49-F238E27FC236}">
                <a16:creationId xmlns:a16="http://schemas.microsoft.com/office/drawing/2014/main" id="{C55FCFAD-6A20-4F94-08FC-569489310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8BBF8-70F6-AB14-5A15-8AC3051F628D}"/>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68387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5ACF-1FEA-A721-E473-9628758408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A67DCC-2EAB-5D64-EB52-9C30948A9D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7DBAC0-01E5-6100-5226-EFAF915F398C}"/>
              </a:ext>
            </a:extLst>
          </p:cNvPr>
          <p:cNvSpPr>
            <a:spLocks noGrp="1"/>
          </p:cNvSpPr>
          <p:nvPr>
            <p:ph type="dt" sz="half" idx="10"/>
          </p:nvPr>
        </p:nvSpPr>
        <p:spPr/>
        <p:txBody>
          <a:bodyPr/>
          <a:lstStyle/>
          <a:p>
            <a:fld id="{727FD59F-0530-4480-A2E4-BA9A34E32FAD}" type="datetimeFigureOut">
              <a:rPr lang="en-US" smtClean="0"/>
              <a:t>2/22/2024</a:t>
            </a:fld>
            <a:endParaRPr lang="en-US"/>
          </a:p>
        </p:txBody>
      </p:sp>
      <p:sp>
        <p:nvSpPr>
          <p:cNvPr id="5" name="Footer Placeholder 4">
            <a:extLst>
              <a:ext uri="{FF2B5EF4-FFF2-40B4-BE49-F238E27FC236}">
                <a16:creationId xmlns:a16="http://schemas.microsoft.com/office/drawing/2014/main" id="{FAF77F03-B2AC-EA5D-5C7F-914207454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569EF-6541-970F-1E4B-705DFF1142D2}"/>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638186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21C1-3E22-A643-01B8-42A4A9BA0C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938ED5-98CB-EF23-041A-D573A6316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88BA24-FB76-BD5A-64D9-2EAA753FECB7}"/>
              </a:ext>
            </a:extLst>
          </p:cNvPr>
          <p:cNvSpPr>
            <a:spLocks noGrp="1"/>
          </p:cNvSpPr>
          <p:nvPr>
            <p:ph type="dt" sz="half" idx="10"/>
          </p:nvPr>
        </p:nvSpPr>
        <p:spPr/>
        <p:txBody>
          <a:bodyPr/>
          <a:lstStyle/>
          <a:p>
            <a:fld id="{727FD59F-0530-4480-A2E4-BA9A34E32FAD}" type="datetimeFigureOut">
              <a:rPr lang="en-US" smtClean="0"/>
              <a:t>2/22/2024</a:t>
            </a:fld>
            <a:endParaRPr lang="en-US"/>
          </a:p>
        </p:txBody>
      </p:sp>
      <p:sp>
        <p:nvSpPr>
          <p:cNvPr id="5" name="Footer Placeholder 4">
            <a:extLst>
              <a:ext uri="{FF2B5EF4-FFF2-40B4-BE49-F238E27FC236}">
                <a16:creationId xmlns:a16="http://schemas.microsoft.com/office/drawing/2014/main" id="{7574F641-0BCE-7FDF-9BF9-6F45ECC9F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DB25B-BB47-3EE3-357A-7D11D26A3AFA}"/>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05173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6616-0A21-0C32-96C7-9F02B52764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B51CE8-688F-D789-A46F-D606778BB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1C0009-624A-8D3D-56ED-4D4BB14D8E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816274-4654-19AA-1475-AA0D5314E321}"/>
              </a:ext>
            </a:extLst>
          </p:cNvPr>
          <p:cNvSpPr>
            <a:spLocks noGrp="1"/>
          </p:cNvSpPr>
          <p:nvPr>
            <p:ph type="dt" sz="half" idx="10"/>
          </p:nvPr>
        </p:nvSpPr>
        <p:spPr/>
        <p:txBody>
          <a:bodyPr/>
          <a:lstStyle/>
          <a:p>
            <a:fld id="{727FD59F-0530-4480-A2E4-BA9A34E32FAD}" type="datetimeFigureOut">
              <a:rPr lang="en-US" smtClean="0"/>
              <a:t>2/22/2024</a:t>
            </a:fld>
            <a:endParaRPr lang="en-US"/>
          </a:p>
        </p:txBody>
      </p:sp>
      <p:sp>
        <p:nvSpPr>
          <p:cNvPr id="6" name="Footer Placeholder 5">
            <a:extLst>
              <a:ext uri="{FF2B5EF4-FFF2-40B4-BE49-F238E27FC236}">
                <a16:creationId xmlns:a16="http://schemas.microsoft.com/office/drawing/2014/main" id="{BE2C14C2-FEC6-938D-E8CB-C59FF3953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3544D-DCA1-1746-8121-993C75305045}"/>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391663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EFF-4E15-5A79-3386-6BFBF13734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929930-2E23-C9AF-F54D-14A6DAE0DC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3B86B-7981-FBD8-D44D-6B8E966C10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A1EE1F-3ECE-893B-BAE0-68BC584D8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9ED3AA-3EB0-B318-DE31-00B6BA16D7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C7DF70-30B8-5ADD-A45F-CC157DF14305}"/>
              </a:ext>
            </a:extLst>
          </p:cNvPr>
          <p:cNvSpPr>
            <a:spLocks noGrp="1"/>
          </p:cNvSpPr>
          <p:nvPr>
            <p:ph type="dt" sz="half" idx="10"/>
          </p:nvPr>
        </p:nvSpPr>
        <p:spPr/>
        <p:txBody>
          <a:bodyPr/>
          <a:lstStyle/>
          <a:p>
            <a:fld id="{727FD59F-0530-4480-A2E4-BA9A34E32FAD}" type="datetimeFigureOut">
              <a:rPr lang="en-US" smtClean="0"/>
              <a:t>2/22/2024</a:t>
            </a:fld>
            <a:endParaRPr lang="en-US"/>
          </a:p>
        </p:txBody>
      </p:sp>
      <p:sp>
        <p:nvSpPr>
          <p:cNvPr id="8" name="Footer Placeholder 7">
            <a:extLst>
              <a:ext uri="{FF2B5EF4-FFF2-40B4-BE49-F238E27FC236}">
                <a16:creationId xmlns:a16="http://schemas.microsoft.com/office/drawing/2014/main" id="{D39B27D9-17C5-DBF9-B5C9-C1E5789343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B91263-5C5A-409E-02ED-176A933F5148}"/>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54692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054D-6671-A00F-4D05-F4310DBBC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238CC-E18F-76D1-701B-8B84D55283F4}"/>
              </a:ext>
            </a:extLst>
          </p:cNvPr>
          <p:cNvSpPr>
            <a:spLocks noGrp="1"/>
          </p:cNvSpPr>
          <p:nvPr>
            <p:ph type="dt" sz="half" idx="10"/>
          </p:nvPr>
        </p:nvSpPr>
        <p:spPr/>
        <p:txBody>
          <a:bodyPr/>
          <a:lstStyle/>
          <a:p>
            <a:fld id="{727FD59F-0530-4480-A2E4-BA9A34E32FAD}" type="datetimeFigureOut">
              <a:rPr lang="en-US" smtClean="0"/>
              <a:t>2/22/2024</a:t>
            </a:fld>
            <a:endParaRPr lang="en-US"/>
          </a:p>
        </p:txBody>
      </p:sp>
      <p:sp>
        <p:nvSpPr>
          <p:cNvPr id="4" name="Footer Placeholder 3">
            <a:extLst>
              <a:ext uri="{FF2B5EF4-FFF2-40B4-BE49-F238E27FC236}">
                <a16:creationId xmlns:a16="http://schemas.microsoft.com/office/drawing/2014/main" id="{819DA9F7-27C5-B684-C28D-FF58D26EFB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9BA25A-F9CA-2388-D239-8DDCB2668590}"/>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281335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D7001-7B2F-544F-F9AE-371024137D9F}"/>
              </a:ext>
            </a:extLst>
          </p:cNvPr>
          <p:cNvSpPr>
            <a:spLocks noGrp="1"/>
          </p:cNvSpPr>
          <p:nvPr>
            <p:ph type="dt" sz="half" idx="10"/>
          </p:nvPr>
        </p:nvSpPr>
        <p:spPr/>
        <p:txBody>
          <a:bodyPr/>
          <a:lstStyle/>
          <a:p>
            <a:fld id="{727FD59F-0530-4480-A2E4-BA9A34E32FAD}" type="datetimeFigureOut">
              <a:rPr lang="en-US" smtClean="0"/>
              <a:t>2/22/2024</a:t>
            </a:fld>
            <a:endParaRPr lang="en-US"/>
          </a:p>
        </p:txBody>
      </p:sp>
      <p:sp>
        <p:nvSpPr>
          <p:cNvPr id="3" name="Footer Placeholder 2">
            <a:extLst>
              <a:ext uri="{FF2B5EF4-FFF2-40B4-BE49-F238E27FC236}">
                <a16:creationId xmlns:a16="http://schemas.microsoft.com/office/drawing/2014/main" id="{6A8543A5-B80B-BA8E-3336-A0ACF0E7C2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037EC9-A6DF-01EE-A0EA-45273050EEBA}"/>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268113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87D5-DB69-0802-D428-88CA061BD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843EEE-D17E-FCD8-EAE0-FBF1F4A08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55A570-142A-2735-7FE9-6670C2B09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1877E-CA73-E4BA-236E-D5A0DDA0B8FF}"/>
              </a:ext>
            </a:extLst>
          </p:cNvPr>
          <p:cNvSpPr>
            <a:spLocks noGrp="1"/>
          </p:cNvSpPr>
          <p:nvPr>
            <p:ph type="dt" sz="half" idx="10"/>
          </p:nvPr>
        </p:nvSpPr>
        <p:spPr/>
        <p:txBody>
          <a:bodyPr/>
          <a:lstStyle/>
          <a:p>
            <a:fld id="{727FD59F-0530-4480-A2E4-BA9A34E32FAD}" type="datetimeFigureOut">
              <a:rPr lang="en-US" smtClean="0"/>
              <a:t>2/22/2024</a:t>
            </a:fld>
            <a:endParaRPr lang="en-US"/>
          </a:p>
        </p:txBody>
      </p:sp>
      <p:sp>
        <p:nvSpPr>
          <p:cNvPr id="6" name="Footer Placeholder 5">
            <a:extLst>
              <a:ext uri="{FF2B5EF4-FFF2-40B4-BE49-F238E27FC236}">
                <a16:creationId xmlns:a16="http://schemas.microsoft.com/office/drawing/2014/main" id="{EAB44B7C-361F-8A72-C31B-D1A9908DD0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89AFE5-FC92-4BC2-D317-35B256A264D1}"/>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88078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6E3A-4F56-C3A8-00C2-57F9B7CCE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DDC7BF-10CB-9636-4B57-1B0A4858F0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7A8741-8EAD-3A0D-53D2-2921ECAD0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ECCAA-566C-028C-C1B4-AABBE7CFD1E7}"/>
              </a:ext>
            </a:extLst>
          </p:cNvPr>
          <p:cNvSpPr>
            <a:spLocks noGrp="1"/>
          </p:cNvSpPr>
          <p:nvPr>
            <p:ph type="dt" sz="half" idx="10"/>
          </p:nvPr>
        </p:nvSpPr>
        <p:spPr/>
        <p:txBody>
          <a:bodyPr/>
          <a:lstStyle/>
          <a:p>
            <a:fld id="{727FD59F-0530-4480-A2E4-BA9A34E32FAD}" type="datetimeFigureOut">
              <a:rPr lang="en-US" smtClean="0"/>
              <a:t>2/22/2024</a:t>
            </a:fld>
            <a:endParaRPr lang="en-US"/>
          </a:p>
        </p:txBody>
      </p:sp>
      <p:sp>
        <p:nvSpPr>
          <p:cNvPr id="6" name="Footer Placeholder 5">
            <a:extLst>
              <a:ext uri="{FF2B5EF4-FFF2-40B4-BE49-F238E27FC236}">
                <a16:creationId xmlns:a16="http://schemas.microsoft.com/office/drawing/2014/main" id="{53F8BF22-AB39-7EFD-CB96-BA89B79B5A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4BB064-60C7-89B9-5719-479CDA03A590}"/>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120046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929DB2-CD6F-5059-0BC7-82C6A4E96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B8070F-B89F-F41E-11D6-85E1D5F729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7007E-6E5E-AE84-4352-52809107D1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FD59F-0530-4480-A2E4-BA9A34E32FAD}" type="datetimeFigureOut">
              <a:rPr lang="en-US" smtClean="0"/>
              <a:t>2/22/2024</a:t>
            </a:fld>
            <a:endParaRPr lang="en-US"/>
          </a:p>
        </p:txBody>
      </p:sp>
      <p:sp>
        <p:nvSpPr>
          <p:cNvPr id="5" name="Footer Placeholder 4">
            <a:extLst>
              <a:ext uri="{FF2B5EF4-FFF2-40B4-BE49-F238E27FC236}">
                <a16:creationId xmlns:a16="http://schemas.microsoft.com/office/drawing/2014/main" id="{A4C10542-D0C3-9057-4B76-2D5338D089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5A4E64-D84B-E28A-B2AF-6841A8729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EECFC-6195-4949-B3D5-001E33A67D5E}" type="slidenum">
              <a:rPr lang="en-US" smtClean="0"/>
              <a:t>‹#›</a:t>
            </a:fld>
            <a:endParaRPr lang="en-US"/>
          </a:p>
        </p:txBody>
      </p:sp>
    </p:spTree>
    <p:extLst>
      <p:ext uri="{BB962C8B-B14F-4D97-AF65-F5344CB8AC3E}">
        <p14:creationId xmlns:p14="http://schemas.microsoft.com/office/powerpoint/2010/main" val="363058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4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611.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6AFE15A-2A06-7F44-0CA5-981DA28728EE}"/>
                  </a:ext>
                </a:extLst>
              </p:cNvPr>
              <p:cNvSpPr>
                <a:spLocks noGrp="1"/>
              </p:cNvSpPr>
              <p:nvPr>
                <p:ph type="ctrTitle"/>
              </p:nvPr>
            </p:nvSpPr>
            <p:spPr>
              <a:xfrm>
                <a:off x="1659761" y="555811"/>
                <a:ext cx="9144000" cy="1743915"/>
              </a:xfrm>
            </p:spPr>
            <p:txBody>
              <a:bodyPr>
                <a:normAutofit/>
              </a:bodyPr>
              <a:lstStyle/>
              <a:p>
                <a:r>
                  <a:rPr lang="en-US" dirty="0"/>
                  <a:t>Near-Optimal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-Clustering in the Sliding Window Model </a:t>
                </a:r>
              </a:p>
            </p:txBody>
          </p:sp>
        </mc:Choice>
        <mc:Fallback>
          <p:sp>
            <p:nvSpPr>
              <p:cNvPr id="2" name="Title 1">
                <a:extLst>
                  <a:ext uri="{FF2B5EF4-FFF2-40B4-BE49-F238E27FC236}">
                    <a16:creationId xmlns:a16="http://schemas.microsoft.com/office/drawing/2014/main" id="{16AFE15A-2A06-7F44-0CA5-981DA28728EE}"/>
                  </a:ext>
                </a:extLst>
              </p:cNvPr>
              <p:cNvSpPr>
                <a:spLocks noGrp="1" noRot="1" noChangeAspect="1" noMove="1" noResize="1" noEditPoints="1" noAdjustHandles="1" noChangeArrowheads="1" noChangeShapeType="1" noTextEdit="1"/>
              </p:cNvSpPr>
              <p:nvPr>
                <p:ph type="ctrTitle"/>
              </p:nvPr>
            </p:nvSpPr>
            <p:spPr>
              <a:xfrm>
                <a:off x="1659761" y="555811"/>
                <a:ext cx="9144000" cy="1743915"/>
              </a:xfrm>
              <a:blipFill>
                <a:blip r:embed="rId2"/>
                <a:stretch>
                  <a:fillRect l="-3200" t="-15385" r="-5067" b="-23776"/>
                </a:stretch>
              </a:blipFill>
            </p:spPr>
            <p:txBody>
              <a:bodyPr/>
              <a:lstStyle/>
              <a:p>
                <a:r>
                  <a:rPr lang="en-US">
                    <a:noFill/>
                  </a:rPr>
                  <a:t> </a:t>
                </a:r>
              </a:p>
            </p:txBody>
          </p:sp>
        </mc:Fallback>
      </mc:AlternateContent>
      <p:sp>
        <p:nvSpPr>
          <p:cNvPr id="3" name="Subtitle 2">
            <a:extLst>
              <a:ext uri="{FF2B5EF4-FFF2-40B4-BE49-F238E27FC236}">
                <a16:creationId xmlns:a16="http://schemas.microsoft.com/office/drawing/2014/main" id="{1DC9EADE-F325-88FA-494C-1758824088BB}"/>
              </a:ext>
            </a:extLst>
          </p:cNvPr>
          <p:cNvSpPr>
            <a:spLocks noGrp="1"/>
          </p:cNvSpPr>
          <p:nvPr>
            <p:ph type="subTitle" idx="1"/>
          </p:nvPr>
        </p:nvSpPr>
        <p:spPr>
          <a:xfrm>
            <a:off x="1524000" y="2457778"/>
            <a:ext cx="9144000" cy="1655762"/>
          </a:xfrm>
        </p:spPr>
        <p:txBody>
          <a:bodyPr/>
          <a:lstStyle/>
          <a:p>
            <a:r>
              <a:rPr lang="en-US" dirty="0"/>
              <a:t>David P. Woodruff</a:t>
            </a:r>
          </a:p>
          <a:p>
            <a:r>
              <a:rPr lang="en-US" dirty="0" err="1"/>
              <a:t>Peilin</a:t>
            </a:r>
            <a:r>
              <a:rPr lang="en-US" dirty="0"/>
              <a:t> Zhong</a:t>
            </a:r>
          </a:p>
          <a:p>
            <a:r>
              <a:rPr lang="en-US" dirty="0"/>
              <a:t>Samson Zhou</a:t>
            </a:r>
          </a:p>
        </p:txBody>
      </p:sp>
      <p:pic>
        <p:nvPicPr>
          <p:cNvPr id="6" name="Picture 5">
            <a:extLst>
              <a:ext uri="{FF2B5EF4-FFF2-40B4-BE49-F238E27FC236}">
                <a16:creationId xmlns:a16="http://schemas.microsoft.com/office/drawing/2014/main" id="{59CB93BA-5FAF-E778-328C-8F42A2042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30" y="4245639"/>
            <a:ext cx="2007459" cy="2007459"/>
          </a:xfrm>
          <a:prstGeom prst="rect">
            <a:avLst/>
          </a:prstGeom>
        </p:spPr>
      </p:pic>
      <p:pic>
        <p:nvPicPr>
          <p:cNvPr id="7" name="Picture 6">
            <a:extLst>
              <a:ext uri="{FF2B5EF4-FFF2-40B4-BE49-F238E27FC236}">
                <a16:creationId xmlns:a16="http://schemas.microsoft.com/office/drawing/2014/main" id="{615D4CE6-5B34-A4C7-3F90-635428321F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8546" y="4257423"/>
            <a:ext cx="1918819" cy="1941483"/>
          </a:xfrm>
          <a:prstGeom prst="rect">
            <a:avLst/>
          </a:prstGeom>
        </p:spPr>
      </p:pic>
      <p:pic>
        <p:nvPicPr>
          <p:cNvPr id="4" name="Picture 3">
            <a:extLst>
              <a:ext uri="{FF2B5EF4-FFF2-40B4-BE49-F238E27FC236}">
                <a16:creationId xmlns:a16="http://schemas.microsoft.com/office/drawing/2014/main" id="{86CEDFC0-C8D0-64B4-0B52-500A8CE2C1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56393" y="4598304"/>
            <a:ext cx="1302130" cy="1302130"/>
          </a:xfrm>
          <a:prstGeom prst="rect">
            <a:avLst/>
          </a:prstGeom>
        </p:spPr>
      </p:pic>
      <p:pic>
        <p:nvPicPr>
          <p:cNvPr id="9" name="Picture 8">
            <a:extLst>
              <a:ext uri="{FF2B5EF4-FFF2-40B4-BE49-F238E27FC236}">
                <a16:creationId xmlns:a16="http://schemas.microsoft.com/office/drawing/2014/main" id="{402C9E27-7142-37BD-BD69-4D0F7B7662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8817" y="4780474"/>
            <a:ext cx="1527320" cy="990842"/>
          </a:xfrm>
          <a:prstGeom prst="rect">
            <a:avLst/>
          </a:prstGeom>
        </p:spPr>
      </p:pic>
      <p:pic>
        <p:nvPicPr>
          <p:cNvPr id="10" name="Picture 2" descr="Yes, Google has a new logo – but why?">
            <a:extLst>
              <a:ext uri="{FF2B5EF4-FFF2-40B4-BE49-F238E27FC236}">
                <a16:creationId xmlns:a16="http://schemas.microsoft.com/office/drawing/2014/main" id="{14E41DF4-EAE2-EF37-5FF7-FA6BB4778C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7906" y="4656744"/>
            <a:ext cx="1142837" cy="11428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EBD0FC7-98B0-0E11-BB86-2E5ADC4772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8165" y="4271592"/>
            <a:ext cx="1560490" cy="1955551"/>
          </a:xfrm>
          <a:prstGeom prst="rect">
            <a:avLst/>
          </a:prstGeom>
        </p:spPr>
      </p:pic>
    </p:spTree>
    <p:extLst>
      <p:ext uri="{BB962C8B-B14F-4D97-AF65-F5344CB8AC3E}">
        <p14:creationId xmlns:p14="http://schemas.microsoft.com/office/powerpoint/2010/main" val="3364874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sub>
                    </m:sSub>
                  </m:oMath>
                </a14:m>
                <a:endParaRPr lang="en-US" sz="3200" dirty="0"/>
              </a:p>
              <a:p>
                <a:pPr marL="0" indent="0">
                  <a:buClr>
                    <a:schemeClr val="tx1"/>
                  </a:buClr>
                  <a:buNone/>
                </a:pPr>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-center: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lim>
                        </m:limLow>
                      </m:fName>
                      <m:e>
                        <m:r>
                          <m:rPr>
                            <m:sty m:val="p"/>
                          </m:rPr>
                          <a:rPr lang="en-US" sz="3200" b="0" i="0" smtClean="0">
                            <a:solidFill>
                              <a:srgbClr val="C00000"/>
                            </a:solidFill>
                            <a:latin typeface="Cambria Math" panose="02040503050406030204" pitchFamily="18" charset="0"/>
                          </a:rPr>
                          <m:t>dist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e>
                    </m:func>
                  </m:oMath>
                </a14:m>
                <a:endParaRPr lang="en-US" sz="3200" b="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-median: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m:rPr>
                            <m:brk m:alnAt="7"/>
                          </m:rP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nary>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E31A4A6-9BA0-DB27-76B3-3DE5841E16CC}"/>
              </a:ext>
            </a:extLst>
          </p:cNvPr>
          <p:cNvCxnSpPr/>
          <p:nvPr/>
        </p:nvCxnSpPr>
        <p:spPr>
          <a:xfrm>
            <a:off x="10098122" y="3958943"/>
            <a:ext cx="158754" cy="1942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25B96-5C16-2D0F-3D13-8CAC39ED5CA4}"/>
              </a:ext>
            </a:extLst>
          </p:cNvPr>
          <p:cNvCxnSpPr>
            <a:cxnSpLocks/>
            <a:stCxn id="11" idx="4"/>
            <a:endCxn id="4" idx="0"/>
          </p:cNvCxnSpPr>
          <p:nvPr/>
        </p:nvCxnSpPr>
        <p:spPr>
          <a:xfrm>
            <a:off x="10225367" y="3958943"/>
            <a:ext cx="909192" cy="3590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8AAE8E-4446-5B19-5631-364CF5FC654C}"/>
              </a:ext>
            </a:extLst>
          </p:cNvPr>
          <p:cNvCxnSpPr>
            <a:cxnSpLocks/>
            <a:stCxn id="11" idx="5"/>
            <a:endCxn id="6" idx="3"/>
          </p:cNvCxnSpPr>
          <p:nvPr/>
        </p:nvCxnSpPr>
        <p:spPr>
          <a:xfrm flipV="1">
            <a:off x="10161744" y="3351752"/>
            <a:ext cx="990256" cy="5118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4F8462-ABA1-0F02-01DF-148BC55272A1}"/>
              </a:ext>
            </a:extLst>
          </p:cNvPr>
          <p:cNvCxnSpPr>
            <a:cxnSpLocks/>
            <a:stCxn id="11" idx="2"/>
            <a:endCxn id="3" idx="7"/>
          </p:cNvCxnSpPr>
          <p:nvPr/>
        </p:nvCxnSpPr>
        <p:spPr>
          <a:xfrm flipH="1">
            <a:off x="9074517" y="3958943"/>
            <a:ext cx="896359" cy="5389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F07D7A-606D-574D-DDEB-5BAFDD47BF72}"/>
              </a:ext>
            </a:extLst>
          </p:cNvPr>
          <p:cNvCxnSpPr>
            <a:cxnSpLocks/>
            <a:stCxn id="11" idx="0"/>
            <a:endCxn id="10" idx="5"/>
          </p:cNvCxnSpPr>
          <p:nvPr/>
        </p:nvCxnSpPr>
        <p:spPr>
          <a:xfrm flipV="1">
            <a:off x="10098122" y="2558059"/>
            <a:ext cx="183598" cy="1210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17E1DD-07FA-3A7F-0FA7-EF85C2582CF9}"/>
              </a:ext>
            </a:extLst>
          </p:cNvPr>
          <p:cNvCxnSpPr>
            <a:cxnSpLocks/>
            <a:stCxn id="9" idx="5"/>
            <a:endCxn id="11" idx="1"/>
          </p:cNvCxnSpPr>
          <p:nvPr/>
        </p:nvCxnSpPr>
        <p:spPr>
          <a:xfrm>
            <a:off x="9233907" y="3343211"/>
            <a:ext cx="800592" cy="520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D795BC-F6DC-54B5-9329-1FEB20B7EC00}"/>
              </a:ext>
            </a:extLst>
          </p:cNvPr>
          <p:cNvCxnSpPr>
            <a:cxnSpLocks/>
            <a:stCxn id="11" idx="2"/>
            <a:endCxn id="7" idx="6"/>
          </p:cNvCxnSpPr>
          <p:nvPr/>
        </p:nvCxnSpPr>
        <p:spPr>
          <a:xfrm flipH="1" flipV="1">
            <a:off x="8543693" y="3887045"/>
            <a:ext cx="1427183" cy="7189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68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sub>
                    </m:sSub>
                  </m:oMath>
                </a14:m>
                <a:endParaRPr lang="en-US" sz="3200" dirty="0"/>
              </a:p>
              <a:p>
                <a:pPr marL="0" indent="0">
                  <a:buClr>
                    <a:schemeClr val="tx1"/>
                  </a:buClr>
                  <a:buNone/>
                </a:pPr>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-center: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lim>
                        </m:limLow>
                      </m:fName>
                      <m:e>
                        <m:r>
                          <m:rPr>
                            <m:sty m:val="p"/>
                          </m:rPr>
                          <a:rPr lang="en-US" sz="3200" b="0" i="0" smtClean="0">
                            <a:solidFill>
                              <a:srgbClr val="C00000"/>
                            </a:solidFill>
                            <a:latin typeface="Cambria Math" panose="02040503050406030204" pitchFamily="18" charset="0"/>
                          </a:rPr>
                          <m:t>dist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e>
                    </m:func>
                  </m:oMath>
                </a14:m>
                <a:endParaRPr lang="en-US" sz="3200" b="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-median: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m:rPr>
                            <m:brk m:alnAt="7"/>
                          </m:rP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nary>
                  </m:oMath>
                </a14:m>
                <a:endParaRPr lang="en-US" sz="320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-means: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up/>
                      <m:e>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p>
                            <m:r>
                              <a:rPr lang="en-US" sz="3200" i="1" smtClean="0">
                                <a:solidFill>
                                  <a:srgbClr val="C00000"/>
                                </a:solidFill>
                                <a:latin typeface="Cambria Math" panose="02040503050406030204" pitchFamily="18" charset="0"/>
                              </a:rPr>
                              <m:t>2</m:t>
                            </m:r>
                          </m:sup>
                        </m:sSup>
                      </m:e>
                    </m:nary>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E31A4A6-9BA0-DB27-76B3-3DE5841E16CC}"/>
              </a:ext>
            </a:extLst>
          </p:cNvPr>
          <p:cNvCxnSpPr/>
          <p:nvPr/>
        </p:nvCxnSpPr>
        <p:spPr>
          <a:xfrm>
            <a:off x="10098122" y="3958943"/>
            <a:ext cx="158754" cy="1942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25B96-5C16-2D0F-3D13-8CAC39ED5CA4}"/>
              </a:ext>
            </a:extLst>
          </p:cNvPr>
          <p:cNvCxnSpPr>
            <a:cxnSpLocks/>
            <a:stCxn id="11" idx="4"/>
            <a:endCxn id="4" idx="0"/>
          </p:cNvCxnSpPr>
          <p:nvPr/>
        </p:nvCxnSpPr>
        <p:spPr>
          <a:xfrm>
            <a:off x="10225367" y="3958943"/>
            <a:ext cx="909192" cy="3590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8AAE8E-4446-5B19-5631-364CF5FC654C}"/>
              </a:ext>
            </a:extLst>
          </p:cNvPr>
          <p:cNvCxnSpPr>
            <a:cxnSpLocks/>
            <a:stCxn id="11" idx="5"/>
            <a:endCxn id="6" idx="3"/>
          </p:cNvCxnSpPr>
          <p:nvPr/>
        </p:nvCxnSpPr>
        <p:spPr>
          <a:xfrm flipV="1">
            <a:off x="10161744" y="3351752"/>
            <a:ext cx="990256" cy="5118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4F8462-ABA1-0F02-01DF-148BC55272A1}"/>
              </a:ext>
            </a:extLst>
          </p:cNvPr>
          <p:cNvCxnSpPr>
            <a:cxnSpLocks/>
            <a:stCxn id="11" idx="2"/>
            <a:endCxn id="3" idx="7"/>
          </p:cNvCxnSpPr>
          <p:nvPr/>
        </p:nvCxnSpPr>
        <p:spPr>
          <a:xfrm flipH="1">
            <a:off x="9074517" y="3958943"/>
            <a:ext cx="896359" cy="5389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F07D7A-606D-574D-DDEB-5BAFDD47BF72}"/>
              </a:ext>
            </a:extLst>
          </p:cNvPr>
          <p:cNvCxnSpPr>
            <a:cxnSpLocks/>
            <a:stCxn id="11" idx="0"/>
            <a:endCxn id="10" idx="5"/>
          </p:cNvCxnSpPr>
          <p:nvPr/>
        </p:nvCxnSpPr>
        <p:spPr>
          <a:xfrm flipV="1">
            <a:off x="10098122" y="2558059"/>
            <a:ext cx="183598" cy="1210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17E1DD-07FA-3A7F-0FA7-EF85C2582CF9}"/>
              </a:ext>
            </a:extLst>
          </p:cNvPr>
          <p:cNvCxnSpPr>
            <a:cxnSpLocks/>
            <a:stCxn id="9" idx="5"/>
            <a:endCxn id="11" idx="1"/>
          </p:cNvCxnSpPr>
          <p:nvPr/>
        </p:nvCxnSpPr>
        <p:spPr>
          <a:xfrm>
            <a:off x="9233907" y="3343211"/>
            <a:ext cx="800592" cy="520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D795BC-F6DC-54B5-9329-1FEB20B7EC00}"/>
              </a:ext>
            </a:extLst>
          </p:cNvPr>
          <p:cNvCxnSpPr>
            <a:cxnSpLocks/>
            <a:stCxn id="11" idx="2"/>
            <a:endCxn id="7" idx="6"/>
          </p:cNvCxnSpPr>
          <p:nvPr/>
        </p:nvCxnSpPr>
        <p:spPr>
          <a:xfrm flipH="1" flipV="1">
            <a:off x="8543693" y="3887045"/>
            <a:ext cx="1427183" cy="71898"/>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8EA7FD-F695-8CC5-805F-43C48F3C1F78}"/>
                  </a:ext>
                </a:extLst>
              </p:cNvPr>
              <p:cNvSpPr txBox="1"/>
              <p:nvPr/>
            </p:nvSpPr>
            <p:spPr>
              <a:xfrm>
                <a:off x="9522696" y="4982628"/>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15" name="TextBox 14">
                <a:extLst>
                  <a:ext uri="{FF2B5EF4-FFF2-40B4-BE49-F238E27FC236}">
                    <a16:creationId xmlns:a16="http://schemas.microsoft.com/office/drawing/2014/main" id="{C38EA7FD-F695-8CC5-805F-43C48F3C1F78}"/>
                  </a:ext>
                </a:extLst>
              </p:cNvPr>
              <p:cNvSpPr txBox="1">
                <a:spLocks noRot="1" noChangeAspect="1" noMove="1" noResize="1" noEditPoints="1" noAdjustHandles="1" noChangeArrowheads="1" noChangeShapeType="1" noTextEdit="1"/>
              </p:cNvSpPr>
              <p:nvPr/>
            </p:nvSpPr>
            <p:spPr>
              <a:xfrm>
                <a:off x="9522696" y="4982628"/>
                <a:ext cx="200809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3741638-0574-02A9-49E2-903B7E1E2875}"/>
                  </a:ext>
                </a:extLst>
              </p:cNvPr>
              <p:cNvSpPr txBox="1"/>
              <p:nvPr/>
            </p:nvSpPr>
            <p:spPr>
              <a:xfrm>
                <a:off x="8966829" y="278604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17" name="TextBox 16">
                <a:extLst>
                  <a:ext uri="{FF2B5EF4-FFF2-40B4-BE49-F238E27FC236}">
                    <a16:creationId xmlns:a16="http://schemas.microsoft.com/office/drawing/2014/main" id="{73741638-0574-02A9-49E2-903B7E1E2875}"/>
                  </a:ext>
                </a:extLst>
              </p:cNvPr>
              <p:cNvSpPr txBox="1">
                <a:spLocks noRot="1" noChangeAspect="1" noMove="1" noResize="1" noEditPoints="1" noAdjustHandles="1" noChangeArrowheads="1" noChangeShapeType="1" noTextEdit="1"/>
              </p:cNvSpPr>
              <p:nvPr/>
            </p:nvSpPr>
            <p:spPr>
              <a:xfrm>
                <a:off x="8966829" y="2786041"/>
                <a:ext cx="200809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FEB0C2D-1E0C-0DCA-ED3B-14D31492606C}"/>
                  </a:ext>
                </a:extLst>
              </p:cNvPr>
              <p:cNvSpPr txBox="1"/>
              <p:nvPr/>
            </p:nvSpPr>
            <p:spPr>
              <a:xfrm>
                <a:off x="9720666" y="317213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18" name="TextBox 17">
                <a:extLst>
                  <a:ext uri="{FF2B5EF4-FFF2-40B4-BE49-F238E27FC236}">
                    <a16:creationId xmlns:a16="http://schemas.microsoft.com/office/drawing/2014/main" id="{7FEB0C2D-1E0C-0DCA-ED3B-14D31492606C}"/>
                  </a:ext>
                </a:extLst>
              </p:cNvPr>
              <p:cNvSpPr txBox="1">
                <a:spLocks noRot="1" noChangeAspect="1" noMove="1" noResize="1" noEditPoints="1" noAdjustHandles="1" noChangeArrowheads="1" noChangeShapeType="1" noTextEdit="1"/>
              </p:cNvSpPr>
              <p:nvPr/>
            </p:nvSpPr>
            <p:spPr>
              <a:xfrm>
                <a:off x="9720666" y="3172131"/>
                <a:ext cx="2008094"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AF6E63-F5AE-798E-8C38-3DC62616B84C}"/>
                  </a:ext>
                </a:extLst>
              </p:cNvPr>
              <p:cNvSpPr txBox="1"/>
              <p:nvPr/>
            </p:nvSpPr>
            <p:spPr>
              <a:xfrm>
                <a:off x="9876530" y="3816628"/>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20" name="TextBox 19">
                <a:extLst>
                  <a:ext uri="{FF2B5EF4-FFF2-40B4-BE49-F238E27FC236}">
                    <a16:creationId xmlns:a16="http://schemas.microsoft.com/office/drawing/2014/main" id="{AFAF6E63-F5AE-798E-8C38-3DC62616B84C}"/>
                  </a:ext>
                </a:extLst>
              </p:cNvPr>
              <p:cNvSpPr txBox="1">
                <a:spLocks noRot="1" noChangeAspect="1" noMove="1" noResize="1" noEditPoints="1" noAdjustHandles="1" noChangeArrowheads="1" noChangeShapeType="1" noTextEdit="1"/>
              </p:cNvSpPr>
              <p:nvPr/>
            </p:nvSpPr>
            <p:spPr>
              <a:xfrm>
                <a:off x="9876530" y="3816628"/>
                <a:ext cx="200809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8CE6765-0774-E1F1-D098-937F49542D6E}"/>
                  </a:ext>
                </a:extLst>
              </p:cNvPr>
              <p:cNvSpPr txBox="1"/>
              <p:nvPr/>
            </p:nvSpPr>
            <p:spPr>
              <a:xfrm>
                <a:off x="8537199" y="4313240"/>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21" name="TextBox 20">
                <a:extLst>
                  <a:ext uri="{FF2B5EF4-FFF2-40B4-BE49-F238E27FC236}">
                    <a16:creationId xmlns:a16="http://schemas.microsoft.com/office/drawing/2014/main" id="{E8CE6765-0774-E1F1-D098-937F49542D6E}"/>
                  </a:ext>
                </a:extLst>
              </p:cNvPr>
              <p:cNvSpPr txBox="1">
                <a:spLocks noRot="1" noChangeAspect="1" noMove="1" noResize="1" noEditPoints="1" noAdjustHandles="1" noChangeArrowheads="1" noChangeShapeType="1" noTextEdit="1"/>
              </p:cNvSpPr>
              <p:nvPr/>
            </p:nvSpPr>
            <p:spPr>
              <a:xfrm>
                <a:off x="8537199" y="4313240"/>
                <a:ext cx="200809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74014E2-CD6E-E0ED-0AEC-77D95FD37948}"/>
                  </a:ext>
                </a:extLst>
              </p:cNvPr>
              <p:cNvSpPr txBox="1"/>
              <p:nvPr/>
            </p:nvSpPr>
            <p:spPr>
              <a:xfrm>
                <a:off x="7872422" y="354943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23" name="TextBox 22">
                <a:extLst>
                  <a:ext uri="{FF2B5EF4-FFF2-40B4-BE49-F238E27FC236}">
                    <a16:creationId xmlns:a16="http://schemas.microsoft.com/office/drawing/2014/main" id="{174014E2-CD6E-E0ED-0AEC-77D95FD37948}"/>
                  </a:ext>
                </a:extLst>
              </p:cNvPr>
              <p:cNvSpPr txBox="1">
                <a:spLocks noRot="1" noChangeAspect="1" noMove="1" noResize="1" noEditPoints="1" noAdjustHandles="1" noChangeArrowheads="1" noChangeShapeType="1" noTextEdit="1"/>
              </p:cNvSpPr>
              <p:nvPr/>
            </p:nvSpPr>
            <p:spPr>
              <a:xfrm>
                <a:off x="7872422" y="3549431"/>
                <a:ext cx="2008094"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1858186-FD47-FF7C-293C-4924F6017E6D}"/>
                  </a:ext>
                </a:extLst>
              </p:cNvPr>
              <p:cNvSpPr txBox="1"/>
              <p:nvPr/>
            </p:nvSpPr>
            <p:spPr>
              <a:xfrm>
                <a:off x="8746971" y="3226094"/>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24" name="TextBox 23">
                <a:extLst>
                  <a:ext uri="{FF2B5EF4-FFF2-40B4-BE49-F238E27FC236}">
                    <a16:creationId xmlns:a16="http://schemas.microsoft.com/office/drawing/2014/main" id="{31858186-FD47-FF7C-293C-4924F6017E6D}"/>
                  </a:ext>
                </a:extLst>
              </p:cNvPr>
              <p:cNvSpPr txBox="1">
                <a:spLocks noRot="1" noChangeAspect="1" noMove="1" noResize="1" noEditPoints="1" noAdjustHandles="1" noChangeArrowheads="1" noChangeShapeType="1" noTextEdit="1"/>
              </p:cNvSpPr>
              <p:nvPr/>
            </p:nvSpPr>
            <p:spPr>
              <a:xfrm>
                <a:off x="8746971" y="3226094"/>
                <a:ext cx="2008094" cy="3693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256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sub>
                    </m:sSub>
                  </m:oMath>
                </a14:m>
                <a:endParaRPr lang="en-US" sz="3200" dirty="0"/>
              </a:p>
              <a:p>
                <a:pPr marL="0" indent="0">
                  <a:buClr>
                    <a:schemeClr val="tx1"/>
                  </a:buClr>
                  <a:buNone/>
                </a:pPr>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-center: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lim>
                        </m:limLow>
                      </m:fName>
                      <m:e>
                        <m:r>
                          <m:rPr>
                            <m:sty m:val="p"/>
                          </m:rPr>
                          <a:rPr lang="en-US" sz="3200" b="0" i="0" smtClean="0">
                            <a:solidFill>
                              <a:srgbClr val="C00000"/>
                            </a:solidFill>
                            <a:latin typeface="Cambria Math" panose="02040503050406030204" pitchFamily="18" charset="0"/>
                          </a:rPr>
                          <m:t>dist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e>
                    </m:func>
                  </m:oMath>
                </a14:m>
                <a:endParaRPr lang="en-US" sz="3200" b="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-median: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m:rPr>
                            <m:brk m:alnAt="7"/>
                          </m:rP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nary>
                  </m:oMath>
                </a14:m>
                <a:endParaRPr lang="en-US" sz="320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-means: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up/>
                      <m:e>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p>
                            <m:r>
                              <a:rPr lang="en-US" sz="3200" i="1" smtClean="0">
                                <a:solidFill>
                                  <a:srgbClr val="C00000"/>
                                </a:solidFill>
                                <a:latin typeface="Cambria Math" panose="02040503050406030204" pitchFamily="18" charset="0"/>
                              </a:rPr>
                              <m:t>2</m:t>
                            </m:r>
                          </m:sup>
                        </m:sSup>
                      </m:e>
                    </m:nary>
                  </m:oMath>
                </a14:m>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𝑧</m:t>
                    </m:r>
                    <m:r>
                      <a:rPr lang="en-US" sz="3200" b="0" i="1" smtClean="0">
                        <a:solidFill>
                          <a:srgbClr val="C00000"/>
                        </a:solidFill>
                        <a:latin typeface="Cambria Math" panose="02040503050406030204" pitchFamily="18" charset="0"/>
                      </a:rPr>
                      <m:t>)</m:t>
                    </m:r>
                  </m:oMath>
                </a14:m>
                <a:r>
                  <a:rPr lang="en-US" sz="3200" dirty="0"/>
                  <a:t>-clustering: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up/>
                      <m:e>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p>
                            <m:r>
                              <a:rPr lang="en-US" sz="3200" b="0" i="1" smtClean="0">
                                <a:solidFill>
                                  <a:srgbClr val="C00000"/>
                                </a:solidFill>
                                <a:latin typeface="Cambria Math" panose="02040503050406030204" pitchFamily="18" charset="0"/>
                              </a:rPr>
                              <m:t>𝑧</m:t>
                            </m:r>
                          </m:sup>
                        </m:sSup>
                      </m:e>
                    </m:nary>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b="-280"/>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E31A4A6-9BA0-DB27-76B3-3DE5841E16CC}"/>
              </a:ext>
            </a:extLst>
          </p:cNvPr>
          <p:cNvCxnSpPr/>
          <p:nvPr/>
        </p:nvCxnSpPr>
        <p:spPr>
          <a:xfrm>
            <a:off x="10098122" y="3958943"/>
            <a:ext cx="158754" cy="1942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25B96-5C16-2D0F-3D13-8CAC39ED5CA4}"/>
              </a:ext>
            </a:extLst>
          </p:cNvPr>
          <p:cNvCxnSpPr>
            <a:cxnSpLocks/>
            <a:stCxn id="11" idx="4"/>
            <a:endCxn id="4" idx="0"/>
          </p:cNvCxnSpPr>
          <p:nvPr/>
        </p:nvCxnSpPr>
        <p:spPr>
          <a:xfrm>
            <a:off x="10225367" y="3958943"/>
            <a:ext cx="909192" cy="3590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8AAE8E-4446-5B19-5631-364CF5FC654C}"/>
              </a:ext>
            </a:extLst>
          </p:cNvPr>
          <p:cNvCxnSpPr>
            <a:cxnSpLocks/>
            <a:stCxn id="11" idx="5"/>
            <a:endCxn id="6" idx="3"/>
          </p:cNvCxnSpPr>
          <p:nvPr/>
        </p:nvCxnSpPr>
        <p:spPr>
          <a:xfrm flipV="1">
            <a:off x="10161744" y="3351752"/>
            <a:ext cx="990256" cy="5118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4F8462-ABA1-0F02-01DF-148BC55272A1}"/>
              </a:ext>
            </a:extLst>
          </p:cNvPr>
          <p:cNvCxnSpPr>
            <a:cxnSpLocks/>
            <a:stCxn id="11" idx="2"/>
            <a:endCxn id="3" idx="7"/>
          </p:cNvCxnSpPr>
          <p:nvPr/>
        </p:nvCxnSpPr>
        <p:spPr>
          <a:xfrm flipH="1">
            <a:off x="9074517" y="3958943"/>
            <a:ext cx="896359" cy="5389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F07D7A-606D-574D-DDEB-5BAFDD47BF72}"/>
              </a:ext>
            </a:extLst>
          </p:cNvPr>
          <p:cNvCxnSpPr>
            <a:cxnSpLocks/>
            <a:stCxn id="11" idx="0"/>
            <a:endCxn id="10" idx="5"/>
          </p:cNvCxnSpPr>
          <p:nvPr/>
        </p:nvCxnSpPr>
        <p:spPr>
          <a:xfrm flipV="1">
            <a:off x="10098122" y="2558059"/>
            <a:ext cx="183598" cy="1210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17E1DD-07FA-3A7F-0FA7-EF85C2582CF9}"/>
              </a:ext>
            </a:extLst>
          </p:cNvPr>
          <p:cNvCxnSpPr>
            <a:cxnSpLocks/>
            <a:stCxn id="9" idx="5"/>
            <a:endCxn id="11" idx="1"/>
          </p:cNvCxnSpPr>
          <p:nvPr/>
        </p:nvCxnSpPr>
        <p:spPr>
          <a:xfrm>
            <a:off x="9233907" y="3343211"/>
            <a:ext cx="800592" cy="520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D795BC-F6DC-54B5-9329-1FEB20B7EC00}"/>
              </a:ext>
            </a:extLst>
          </p:cNvPr>
          <p:cNvCxnSpPr>
            <a:cxnSpLocks/>
            <a:stCxn id="11" idx="2"/>
            <a:endCxn id="7" idx="6"/>
          </p:cNvCxnSpPr>
          <p:nvPr/>
        </p:nvCxnSpPr>
        <p:spPr>
          <a:xfrm flipH="1" flipV="1">
            <a:off x="8543693" y="3887045"/>
            <a:ext cx="1427183" cy="71898"/>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8EA7FD-F695-8CC5-805F-43C48F3C1F78}"/>
                  </a:ext>
                </a:extLst>
              </p:cNvPr>
              <p:cNvSpPr txBox="1"/>
              <p:nvPr/>
            </p:nvSpPr>
            <p:spPr>
              <a:xfrm>
                <a:off x="9522696" y="4982628"/>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15" name="TextBox 14">
                <a:extLst>
                  <a:ext uri="{FF2B5EF4-FFF2-40B4-BE49-F238E27FC236}">
                    <a16:creationId xmlns:a16="http://schemas.microsoft.com/office/drawing/2014/main" id="{C38EA7FD-F695-8CC5-805F-43C48F3C1F78}"/>
                  </a:ext>
                </a:extLst>
              </p:cNvPr>
              <p:cNvSpPr txBox="1">
                <a:spLocks noRot="1" noChangeAspect="1" noMove="1" noResize="1" noEditPoints="1" noAdjustHandles="1" noChangeArrowheads="1" noChangeShapeType="1" noTextEdit="1"/>
              </p:cNvSpPr>
              <p:nvPr/>
            </p:nvSpPr>
            <p:spPr>
              <a:xfrm>
                <a:off x="9522696" y="4982628"/>
                <a:ext cx="200809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3741638-0574-02A9-49E2-903B7E1E2875}"/>
                  </a:ext>
                </a:extLst>
              </p:cNvPr>
              <p:cNvSpPr txBox="1"/>
              <p:nvPr/>
            </p:nvSpPr>
            <p:spPr>
              <a:xfrm>
                <a:off x="8966829" y="278604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17" name="TextBox 16">
                <a:extLst>
                  <a:ext uri="{FF2B5EF4-FFF2-40B4-BE49-F238E27FC236}">
                    <a16:creationId xmlns:a16="http://schemas.microsoft.com/office/drawing/2014/main" id="{73741638-0574-02A9-49E2-903B7E1E2875}"/>
                  </a:ext>
                </a:extLst>
              </p:cNvPr>
              <p:cNvSpPr txBox="1">
                <a:spLocks noRot="1" noChangeAspect="1" noMove="1" noResize="1" noEditPoints="1" noAdjustHandles="1" noChangeArrowheads="1" noChangeShapeType="1" noTextEdit="1"/>
              </p:cNvSpPr>
              <p:nvPr/>
            </p:nvSpPr>
            <p:spPr>
              <a:xfrm>
                <a:off x="8966829" y="2786041"/>
                <a:ext cx="200809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FEB0C2D-1E0C-0DCA-ED3B-14D31492606C}"/>
                  </a:ext>
                </a:extLst>
              </p:cNvPr>
              <p:cNvSpPr txBox="1"/>
              <p:nvPr/>
            </p:nvSpPr>
            <p:spPr>
              <a:xfrm>
                <a:off x="9720666" y="317213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18" name="TextBox 17">
                <a:extLst>
                  <a:ext uri="{FF2B5EF4-FFF2-40B4-BE49-F238E27FC236}">
                    <a16:creationId xmlns:a16="http://schemas.microsoft.com/office/drawing/2014/main" id="{7FEB0C2D-1E0C-0DCA-ED3B-14D31492606C}"/>
                  </a:ext>
                </a:extLst>
              </p:cNvPr>
              <p:cNvSpPr txBox="1">
                <a:spLocks noRot="1" noChangeAspect="1" noMove="1" noResize="1" noEditPoints="1" noAdjustHandles="1" noChangeArrowheads="1" noChangeShapeType="1" noTextEdit="1"/>
              </p:cNvSpPr>
              <p:nvPr/>
            </p:nvSpPr>
            <p:spPr>
              <a:xfrm>
                <a:off x="9720666" y="3172131"/>
                <a:ext cx="2008094"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AF6E63-F5AE-798E-8C38-3DC62616B84C}"/>
                  </a:ext>
                </a:extLst>
              </p:cNvPr>
              <p:cNvSpPr txBox="1"/>
              <p:nvPr/>
            </p:nvSpPr>
            <p:spPr>
              <a:xfrm>
                <a:off x="9876530" y="3816628"/>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20" name="TextBox 19">
                <a:extLst>
                  <a:ext uri="{FF2B5EF4-FFF2-40B4-BE49-F238E27FC236}">
                    <a16:creationId xmlns:a16="http://schemas.microsoft.com/office/drawing/2014/main" id="{AFAF6E63-F5AE-798E-8C38-3DC62616B84C}"/>
                  </a:ext>
                </a:extLst>
              </p:cNvPr>
              <p:cNvSpPr txBox="1">
                <a:spLocks noRot="1" noChangeAspect="1" noMove="1" noResize="1" noEditPoints="1" noAdjustHandles="1" noChangeArrowheads="1" noChangeShapeType="1" noTextEdit="1"/>
              </p:cNvSpPr>
              <p:nvPr/>
            </p:nvSpPr>
            <p:spPr>
              <a:xfrm>
                <a:off x="9876530" y="3816628"/>
                <a:ext cx="200809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8CE6765-0774-E1F1-D098-937F49542D6E}"/>
                  </a:ext>
                </a:extLst>
              </p:cNvPr>
              <p:cNvSpPr txBox="1"/>
              <p:nvPr/>
            </p:nvSpPr>
            <p:spPr>
              <a:xfrm>
                <a:off x="8537199" y="4313240"/>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21" name="TextBox 20">
                <a:extLst>
                  <a:ext uri="{FF2B5EF4-FFF2-40B4-BE49-F238E27FC236}">
                    <a16:creationId xmlns:a16="http://schemas.microsoft.com/office/drawing/2014/main" id="{E8CE6765-0774-E1F1-D098-937F49542D6E}"/>
                  </a:ext>
                </a:extLst>
              </p:cNvPr>
              <p:cNvSpPr txBox="1">
                <a:spLocks noRot="1" noChangeAspect="1" noMove="1" noResize="1" noEditPoints="1" noAdjustHandles="1" noChangeArrowheads="1" noChangeShapeType="1" noTextEdit="1"/>
              </p:cNvSpPr>
              <p:nvPr/>
            </p:nvSpPr>
            <p:spPr>
              <a:xfrm>
                <a:off x="8537199" y="4313240"/>
                <a:ext cx="200809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74014E2-CD6E-E0ED-0AEC-77D95FD37948}"/>
                  </a:ext>
                </a:extLst>
              </p:cNvPr>
              <p:cNvSpPr txBox="1"/>
              <p:nvPr/>
            </p:nvSpPr>
            <p:spPr>
              <a:xfrm>
                <a:off x="7872422" y="354943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23" name="TextBox 22">
                <a:extLst>
                  <a:ext uri="{FF2B5EF4-FFF2-40B4-BE49-F238E27FC236}">
                    <a16:creationId xmlns:a16="http://schemas.microsoft.com/office/drawing/2014/main" id="{174014E2-CD6E-E0ED-0AEC-77D95FD37948}"/>
                  </a:ext>
                </a:extLst>
              </p:cNvPr>
              <p:cNvSpPr txBox="1">
                <a:spLocks noRot="1" noChangeAspect="1" noMove="1" noResize="1" noEditPoints="1" noAdjustHandles="1" noChangeArrowheads="1" noChangeShapeType="1" noTextEdit="1"/>
              </p:cNvSpPr>
              <p:nvPr/>
            </p:nvSpPr>
            <p:spPr>
              <a:xfrm>
                <a:off x="7872422" y="3549431"/>
                <a:ext cx="2008094"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1858186-FD47-FF7C-293C-4924F6017E6D}"/>
                  </a:ext>
                </a:extLst>
              </p:cNvPr>
              <p:cNvSpPr txBox="1"/>
              <p:nvPr/>
            </p:nvSpPr>
            <p:spPr>
              <a:xfrm>
                <a:off x="8746971" y="3226094"/>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24" name="TextBox 23">
                <a:extLst>
                  <a:ext uri="{FF2B5EF4-FFF2-40B4-BE49-F238E27FC236}">
                    <a16:creationId xmlns:a16="http://schemas.microsoft.com/office/drawing/2014/main" id="{31858186-FD47-FF7C-293C-4924F6017E6D}"/>
                  </a:ext>
                </a:extLst>
              </p:cNvPr>
              <p:cNvSpPr txBox="1">
                <a:spLocks noRot="1" noChangeAspect="1" noMove="1" noResize="1" noEditPoints="1" noAdjustHandles="1" noChangeArrowheads="1" noChangeShapeType="1" noTextEdit="1"/>
              </p:cNvSpPr>
              <p:nvPr/>
            </p:nvSpPr>
            <p:spPr>
              <a:xfrm>
                <a:off x="8746971" y="3226094"/>
                <a:ext cx="2008094" cy="3693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715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sz="4400" b="0" dirty="0">
                    <a:solidFill>
                      <a:srgbClr val="C00000"/>
                    </a:solidFill>
                  </a:rPr>
                  <a:t>Euclidean </a:t>
                </a:r>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For Euclidean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-clustering, input points </a:t>
                </a:r>
                <a14:m>
                  <m:oMath xmlns:m="http://schemas.openxmlformats.org/officeDocument/2006/math">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𝑛</m:t>
                        </m:r>
                      </m:sub>
                    </m:sSub>
                  </m:oMath>
                </a14:m>
                <a:r>
                  <a:rPr lang="en-US" sz="3200" b="0" dirty="0"/>
                  <a:t> are in </a:t>
                </a:r>
                <a14:m>
                  <m:oMath xmlns:m="http://schemas.openxmlformats.org/officeDocument/2006/math">
                    <m:sSup>
                      <m:sSupPr>
                        <m:ctrlPr>
                          <a:rPr lang="en-US" sz="3200" b="0" i="1" smtClean="0">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ℝ</m:t>
                        </m:r>
                      </m:e>
                      <m:sup>
                        <m:r>
                          <a:rPr lang="en-US" sz="3200" b="0" i="1" smtClean="0">
                            <a:solidFill>
                              <a:srgbClr val="C00000"/>
                            </a:solidFill>
                            <a:latin typeface="Cambria Math" panose="02040503050406030204" pitchFamily="18" charset="0"/>
                          </a:rPr>
                          <m:t>𝑑</m:t>
                        </m:r>
                      </m:sup>
                    </m:sSup>
                  </m:oMath>
                </a14:m>
                <a:r>
                  <a:rPr lang="en-US" sz="3200" dirty="0"/>
                  <a:t> (for us, they will be in </a:t>
                </a:r>
                <a14:m>
                  <m:oMath xmlns:m="http://schemas.openxmlformats.org/officeDocument/2006/math">
                    <m:sSup>
                      <m:sSupPr>
                        <m:ctrlPr>
                          <a:rPr lang="en-US" sz="3200" i="1">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m:t>
                        </m:r>
                        <m:r>
                          <m:rPr>
                            <m:sty m:val="p"/>
                          </m:rPr>
                          <a:rPr lang="en-US" sz="3200" b="0" i="0" smtClean="0">
                            <a:solidFill>
                              <a:srgbClr val="C00000"/>
                            </a:solidFill>
                            <a:latin typeface="Cambria Math" panose="02040503050406030204" pitchFamily="18" charset="0"/>
                          </a:rPr>
                          <m:t>Δ</m:t>
                        </m:r>
                        <m:r>
                          <a:rPr lang="en-US" sz="3200" b="0" i="1" smtClean="0">
                            <a:solidFill>
                              <a:srgbClr val="C00000"/>
                            </a:solidFill>
                            <a:latin typeface="Cambria Math" panose="02040503050406030204" pitchFamily="18" charset="0"/>
                          </a:rPr>
                          <m:t>]</m:t>
                        </m:r>
                      </m:e>
                      <m:sup>
                        <m:r>
                          <a:rPr lang="en-US" sz="3200" i="1">
                            <a:solidFill>
                              <a:srgbClr val="C00000"/>
                            </a:solidFill>
                            <a:latin typeface="Cambria Math" panose="02040503050406030204" pitchFamily="18" charset="0"/>
                          </a:rPr>
                          <m:t>𝑑</m:t>
                        </m:r>
                      </m:sup>
                    </m:sSup>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1,2,…,</m:t>
                            </m:r>
                            <m:r>
                              <m:rPr>
                                <m:sty m:val="p"/>
                              </m:rPr>
                              <a:rPr lang="en-US" sz="3200" b="0" i="0" smtClean="0">
                                <a:solidFill>
                                  <a:srgbClr val="C00000"/>
                                </a:solidFill>
                                <a:latin typeface="Cambria Math" panose="02040503050406030204" pitchFamily="18" charset="0"/>
                              </a:rPr>
                              <m:t>Δ</m:t>
                            </m:r>
                          </m:e>
                        </m:d>
                      </m:e>
                      <m:sup>
                        <m:r>
                          <a:rPr lang="en-US" sz="3200" b="0" i="1" smtClean="0">
                            <a:solidFill>
                              <a:srgbClr val="C00000"/>
                            </a:solidFill>
                            <a:latin typeface="Cambria Math" panose="02040503050406030204" pitchFamily="18" charset="0"/>
                          </a:rPr>
                          <m:t>𝑑</m:t>
                        </m:r>
                      </m:sup>
                    </m:sSup>
                  </m:oMath>
                </a14:m>
                <a:r>
                  <a:rPr lang="en-US" sz="3200" dirty="0"/>
                  <a:t>)</a:t>
                </a:r>
              </a:p>
              <a:p>
                <a:pPr>
                  <a:buClr>
                    <a:schemeClr val="tx1"/>
                  </a:buClr>
                </a:pPr>
                <a:endParaRPr lang="en-US" sz="3200" dirty="0"/>
              </a:p>
              <a:p>
                <a:pPr>
                  <a:buClr>
                    <a:schemeClr val="tx1"/>
                  </a:buClr>
                </a:pPr>
                <a14:m>
                  <m:oMath xmlns:m="http://schemas.openxmlformats.org/officeDocument/2006/math">
                    <m:r>
                      <m:rPr>
                        <m:sty m:val="p"/>
                      </m:rPr>
                      <a:rPr lang="en-US" sz="3200" smtClean="0">
                        <a:solidFill>
                          <a:srgbClr val="C00000"/>
                        </a:solidFill>
                        <a:latin typeface="Cambria Math" panose="02040503050406030204" pitchFamily="18" charset="0"/>
                      </a:rPr>
                      <m:t>dist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𝑦</m:t>
                        </m:r>
                      </m:e>
                    </m:d>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sSup>
                          <m:sSupPr>
                            <m:ctrlPr>
                              <a:rPr lang="en-US" sz="3200" b="0" i="1" smtClean="0">
                                <a:solidFill>
                                  <a:srgbClr val="C00000"/>
                                </a:solidFill>
                                <a:latin typeface="Cambria Math" panose="02040503050406030204" pitchFamily="18" charset="0"/>
                              </a:rPr>
                            </m:ctrlPr>
                          </m:sSupPr>
                          <m:e>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𝑦</m:t>
                                    </m:r>
                                  </m:e>
                                  <m:sub>
                                    <m:r>
                                      <a:rPr lang="en-US" sz="3200" b="0" i="1" smtClean="0">
                                        <a:solidFill>
                                          <a:srgbClr val="C00000"/>
                                        </a:solidFill>
                                        <a:latin typeface="Cambria Math" panose="02040503050406030204" pitchFamily="18" charset="0"/>
                                      </a:rPr>
                                      <m:t>1</m:t>
                                    </m:r>
                                  </m:sub>
                                </m:sSub>
                              </m:e>
                            </m:d>
                          </m:e>
                          <m:sup>
                            <m:r>
                              <a:rPr lang="en-US" sz="3200" b="0" i="1" smtClean="0">
                                <a:solidFill>
                                  <a:srgbClr val="C00000"/>
                                </a:solidFill>
                                <a:latin typeface="Cambria Math" panose="02040503050406030204" pitchFamily="18" charset="0"/>
                              </a:rPr>
                              <m:t>2</m:t>
                            </m:r>
                          </m:sup>
                        </m:sSup>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𝑑</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𝑦</m:t>
                                    </m:r>
                                  </m:e>
                                  <m:sub>
                                    <m:r>
                                      <a:rPr lang="en-US" sz="3200" b="0" i="1" smtClean="0">
                                        <a:solidFill>
                                          <a:srgbClr val="C00000"/>
                                        </a:solidFill>
                                        <a:latin typeface="Cambria Math" panose="02040503050406030204" pitchFamily="18" charset="0"/>
                                      </a:rPr>
                                      <m:t>𝑑</m:t>
                                    </m:r>
                                  </m:sub>
                                </m:sSub>
                              </m:e>
                            </m:d>
                          </m:e>
                          <m:sup>
                            <m:r>
                              <a:rPr lang="en-US" sz="3200" b="0" i="1" smtClean="0">
                                <a:solidFill>
                                  <a:srgbClr val="C00000"/>
                                </a:solidFill>
                                <a:latin typeface="Cambria Math" panose="02040503050406030204" pitchFamily="18" charset="0"/>
                              </a:rPr>
                              <m:t>2</m:t>
                            </m:r>
                          </m:sup>
                        </m:sSup>
                      </m:e>
                    </m:rad>
                  </m:oMath>
                </a14:m>
                <a:r>
                  <a:rPr lang="en-US" sz="3200" b="0" i="1" dirty="0"/>
                  <a:t> </a:t>
                </a:r>
                <a:r>
                  <a:rPr lang="en-US" sz="3200" b="0" dirty="0"/>
                  <a:t>is the Euclidean distance</a:t>
                </a:r>
              </a:p>
              <a:p>
                <a:pPr marL="0" indent="0">
                  <a:buClr>
                    <a:schemeClr val="tx1"/>
                  </a:buClr>
                  <a:buNone/>
                </a:pPr>
                <a:endParaRPr lang="en-US" sz="3200" i="1"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𝑧</m:t>
                    </m:r>
                    <m:r>
                      <a:rPr lang="en-US" sz="3200" b="0" i="1" smtClean="0">
                        <a:solidFill>
                          <a:srgbClr val="C00000"/>
                        </a:solidFill>
                        <a:latin typeface="Cambria Math" panose="02040503050406030204" pitchFamily="18" charset="0"/>
                      </a:rPr>
                      <m:t>)</m:t>
                    </m:r>
                  </m:oMath>
                </a14:m>
                <a:r>
                  <a:rPr lang="en-US" sz="3200" dirty="0"/>
                  <a:t>-clustering problem:</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r="-1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D305CF-D10E-0138-0157-660FF7386B89}"/>
                  </a:ext>
                </a:extLst>
              </p:cNvPr>
              <p:cNvSpPr txBox="1"/>
              <p:nvPr/>
            </p:nvSpPr>
            <p:spPr>
              <a:xfrm>
                <a:off x="1470211" y="5653568"/>
                <a:ext cx="8794377" cy="1204432"/>
              </a:xfrm>
              <a:prstGeom prst="rect">
                <a:avLst/>
              </a:prstGeom>
              <a:noFill/>
            </p:spPr>
            <p:txBody>
              <a:bodyPr wrap="square">
                <a:spAutoFit/>
              </a:bodyPr>
              <a:lstStyle/>
              <a:p>
                <a:pPr>
                  <a:buClr>
                    <a:schemeClr val="tx1"/>
                  </a:buClr>
                </a:pPr>
                <a14:m>
                  <m:oMathPara xmlns:m="http://schemas.openxmlformats.org/officeDocument/2006/math">
                    <m:oMathParaPr>
                      <m:jc m:val="centerGroup"/>
                    </m:oMathParaPr>
                    <m:oMath xmlns:m="http://schemas.openxmlformats.org/officeDocument/2006/math">
                      <m:limLow>
                        <m:limLowPr>
                          <m:ctrlPr>
                            <a:rPr lang="en-US" sz="2800" b="0" i="1" smtClean="0">
                              <a:solidFill>
                                <a:srgbClr val="C00000"/>
                              </a:solidFill>
                              <a:latin typeface="Cambria Math" panose="02040503050406030204" pitchFamily="18" charset="0"/>
                            </a:rPr>
                          </m:ctrlPr>
                        </m:limLowPr>
                        <m:e>
                          <m:r>
                            <m:rPr>
                              <m:sty m:val="p"/>
                            </m:rPr>
                            <a:rPr lang="en-US" sz="2800" b="0" i="0" smtClean="0">
                              <a:solidFill>
                                <a:srgbClr val="C00000"/>
                              </a:solidFill>
                              <a:latin typeface="Cambria Math" panose="02040503050406030204" pitchFamily="18" charset="0"/>
                            </a:rPr>
                            <m:t>min</m:t>
                          </m:r>
                        </m:e>
                        <m:lim>
                          <m:r>
                            <a:rPr lang="en-US" sz="2800" b="0" i="1" smtClean="0">
                              <a:solidFill>
                                <a:srgbClr val="C00000"/>
                              </a:solidFill>
                              <a:latin typeface="Cambria Math" panose="02040503050406030204" pitchFamily="18" charset="0"/>
                            </a:rPr>
                            <m:t>𝐶</m:t>
                          </m:r>
                          <m:r>
                            <a:rPr lang="en-US" sz="2800" b="0" i="1" smtClean="0">
                              <a:solidFill>
                                <a:srgbClr val="C00000"/>
                              </a:solidFill>
                              <a:latin typeface="Cambria Math" panose="02040503050406030204" pitchFamily="18" charset="0"/>
                            </a:rPr>
                            <m:t>:</m:t>
                          </m:r>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𝐶</m:t>
                              </m:r>
                            </m:e>
                          </m:d>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𝑘</m:t>
                          </m:r>
                        </m:lim>
                      </m:limLow>
                      <m:r>
                        <a:rPr lang="en-US" sz="2800" b="0" i="1" smtClean="0">
                          <a:solidFill>
                            <a:srgbClr val="C00000"/>
                          </a:solidFill>
                          <a:latin typeface="Cambria Math" panose="02040503050406030204" pitchFamily="18" charset="0"/>
                        </a:rPr>
                        <m:t> </m:t>
                      </m:r>
                      <m:r>
                        <m:rPr>
                          <m:sty m:val="p"/>
                        </m:rPr>
                        <a:rPr lang="en-US" sz="2800">
                          <a:solidFill>
                            <a:srgbClr val="C00000"/>
                          </a:solidFill>
                          <a:latin typeface="Cambria Math" panose="02040503050406030204" pitchFamily="18" charset="0"/>
                        </a:rPr>
                        <m:t>Cost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𝑋</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𝐶</m:t>
                          </m:r>
                        </m:e>
                      </m:d>
                      <m:r>
                        <a:rPr lang="en-US" sz="2800" b="0" i="1" smtClean="0">
                          <a:solidFill>
                            <a:srgbClr val="C00000"/>
                          </a:solidFill>
                          <a:latin typeface="Cambria Math" panose="02040503050406030204" pitchFamily="18" charset="0"/>
                        </a:rPr>
                        <m:t>=</m:t>
                      </m:r>
                      <m:limLow>
                        <m:limLowPr>
                          <m:ctrlPr>
                            <a:rPr lang="en-US" sz="2800" i="1">
                              <a:solidFill>
                                <a:srgbClr val="C00000"/>
                              </a:solidFill>
                              <a:latin typeface="Cambria Math" panose="02040503050406030204" pitchFamily="18" charset="0"/>
                            </a:rPr>
                          </m:ctrlPr>
                        </m:limLowPr>
                        <m:e>
                          <m:r>
                            <m:rPr>
                              <m:sty m:val="p"/>
                            </m:rPr>
                            <a:rPr lang="en-US" sz="2800">
                              <a:solidFill>
                                <a:srgbClr val="C00000"/>
                              </a:solidFill>
                              <a:latin typeface="Cambria Math" panose="02040503050406030204" pitchFamily="18" charset="0"/>
                            </a:rPr>
                            <m:t>min</m:t>
                          </m:r>
                        </m:e>
                        <m:lim>
                          <m:r>
                            <a:rPr lang="en-US" sz="2800" i="1">
                              <a:solidFill>
                                <a:srgbClr val="C00000"/>
                              </a:solidFill>
                              <a:latin typeface="Cambria Math" panose="02040503050406030204" pitchFamily="18" charset="0"/>
                            </a:rPr>
                            <m:t>𝐶</m:t>
                          </m:r>
                          <m:r>
                            <a:rPr lang="en-US" sz="2800" i="1">
                              <a:solidFill>
                                <a:srgbClr val="C00000"/>
                              </a:solidFill>
                              <a:latin typeface="Cambria Math" panose="02040503050406030204" pitchFamily="18" charset="0"/>
                            </a:rPr>
                            <m:t>:</m:t>
                          </m:r>
                          <m:d>
                            <m:dPr>
                              <m:begChr m:val="|"/>
                              <m:endChr m:val="|"/>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𝐶</m:t>
                              </m:r>
                            </m:e>
                          </m:d>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𝑘</m:t>
                          </m:r>
                        </m:lim>
                      </m:limLow>
                      <m:sSup>
                        <m:sSupPr>
                          <m:ctrlPr>
                            <a:rPr lang="en-US" sz="2800" i="1">
                              <a:solidFill>
                                <a:srgbClr val="C00000"/>
                              </a:solidFill>
                              <a:latin typeface="Cambria Math" panose="02040503050406030204" pitchFamily="18" charset="0"/>
                            </a:rPr>
                          </m:ctrlPr>
                        </m:sSupPr>
                        <m:e>
                          <m:sSub>
                            <m:sSubPr>
                              <m:ctrlPr>
                                <a:rPr lang="en-US" sz="2800" i="1">
                                  <a:solidFill>
                                    <a:srgbClr val="C00000"/>
                                  </a:solidFill>
                                  <a:latin typeface="Cambria Math" panose="02040503050406030204" pitchFamily="18" charset="0"/>
                                </a:rPr>
                              </m:ctrlPr>
                            </m:sSubPr>
                            <m:e>
                              <m:r>
                                <m:rPr>
                                  <m:sty m:val="p"/>
                                </m:rPr>
                                <a:rPr lang="en-US" sz="2800">
                                  <a:solidFill>
                                    <a:srgbClr val="C00000"/>
                                  </a:solidFill>
                                  <a:latin typeface="Cambria Math" panose="02040503050406030204" pitchFamily="18" charset="0"/>
                                </a:rPr>
                                <m:t>Σ</m:t>
                              </m:r>
                            </m:e>
                            <m:sub>
                              <m:r>
                                <m:rPr>
                                  <m:brk m:alnAt="7"/>
                                </m:rP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𝑋</m:t>
                              </m:r>
                            </m:sub>
                          </m:sSub>
                          <m:d>
                            <m:dPr>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𝐶</m:t>
                                  </m:r>
                                </m:e>
                              </m:d>
                            </m:e>
                          </m:d>
                        </m:e>
                        <m:sup>
                          <m:r>
                            <a:rPr lang="en-US" sz="2800" i="1">
                              <a:solidFill>
                                <a:srgbClr val="C00000"/>
                              </a:solidFill>
                              <a:latin typeface="Cambria Math" panose="02040503050406030204" pitchFamily="18" charset="0"/>
                            </a:rPr>
                            <m:t>𝑧</m:t>
                          </m:r>
                        </m:sup>
                      </m:sSup>
                    </m:oMath>
                  </m:oMathPara>
                </a14:m>
                <a:endParaRPr lang="en-US" sz="2800" dirty="0"/>
              </a:p>
              <a:p>
                <a:pPr>
                  <a:buClr>
                    <a:schemeClr val="tx1"/>
                  </a:buClr>
                </a:pPr>
                <a:endParaRPr lang="en-US" sz="2800" dirty="0"/>
              </a:p>
            </p:txBody>
          </p:sp>
        </mc:Choice>
        <mc:Fallback xmlns="">
          <p:sp>
            <p:nvSpPr>
              <p:cNvPr id="4" name="TextBox 3">
                <a:extLst>
                  <a:ext uri="{FF2B5EF4-FFF2-40B4-BE49-F238E27FC236}">
                    <a16:creationId xmlns:a16="http://schemas.microsoft.com/office/drawing/2014/main" id="{E5D305CF-D10E-0138-0157-660FF7386B89}"/>
                  </a:ext>
                </a:extLst>
              </p:cNvPr>
              <p:cNvSpPr txBox="1">
                <a:spLocks noRot="1" noChangeAspect="1" noMove="1" noResize="1" noEditPoints="1" noAdjustHandles="1" noChangeArrowheads="1" noChangeShapeType="1" noTextEdit="1"/>
              </p:cNvSpPr>
              <p:nvPr/>
            </p:nvSpPr>
            <p:spPr>
              <a:xfrm>
                <a:off x="1470211" y="5653568"/>
                <a:ext cx="8794377" cy="12044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56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The Streaming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Input</a:t>
                </a:r>
                <a:r>
                  <a:rPr lang="en-US" sz="3200" dirty="0"/>
                  <a:t>: Updates to an underlying data set </a:t>
                </a:r>
                <a14:m>
                  <m:oMath xmlns:m="http://schemas.openxmlformats.org/officeDocument/2006/math">
                    <m:r>
                      <a:rPr lang="en-US" sz="3200" b="0" i="1" smtClean="0">
                        <a:solidFill>
                          <a:srgbClr val="C00000"/>
                        </a:solidFill>
                        <a:latin typeface="Cambria Math" panose="02040503050406030204" pitchFamily="18" charset="0"/>
                      </a:rPr>
                      <m:t>𝑋</m:t>
                    </m:r>
                  </m:oMath>
                </a14:m>
                <a:r>
                  <a:rPr lang="en-US" sz="3200" dirty="0"/>
                  <a:t> that arrive sequentially</a:t>
                </a:r>
              </a:p>
              <a:p>
                <a:pPr>
                  <a:buClr>
                    <a:schemeClr val="tx1"/>
                  </a:buClr>
                </a:pPr>
                <a:r>
                  <a:rPr lang="en-US" sz="3200" dirty="0">
                    <a:solidFill>
                      <a:srgbClr val="00B050"/>
                    </a:solidFill>
                  </a:rPr>
                  <a:t>Output</a:t>
                </a:r>
                <a:r>
                  <a:rPr lang="en-US" sz="3200" dirty="0"/>
                  <a:t>: Evaluation (or approximation) of a given function</a:t>
                </a:r>
              </a:p>
              <a:p>
                <a:pPr>
                  <a:buClr>
                    <a:schemeClr val="tx1"/>
                  </a:buClr>
                </a:pPr>
                <a:r>
                  <a:rPr lang="en-US" sz="3200" dirty="0">
                    <a:solidFill>
                      <a:srgbClr val="00B050"/>
                    </a:solidFill>
                  </a:rPr>
                  <a:t>Goal</a:t>
                </a:r>
                <a:r>
                  <a:rPr lang="en-US" sz="3200" dirty="0"/>
                  <a:t>: Use space </a:t>
                </a:r>
                <a:r>
                  <a:rPr lang="en-US" sz="3200" i="1" dirty="0">
                    <a:solidFill>
                      <a:srgbClr val="7030A0"/>
                    </a:solidFill>
                  </a:rPr>
                  <a:t>sublinear</a:t>
                </a:r>
                <a:r>
                  <a:rPr lang="en-US" sz="3200" i="1" dirty="0"/>
                  <a:t> </a:t>
                </a:r>
                <a:r>
                  <a:rPr lang="en-US" sz="3200" dirty="0"/>
                  <a:t>in the size </a:t>
                </a:r>
                <a14:m>
                  <m:oMath xmlns:m="http://schemas.openxmlformats.org/officeDocument/2006/math">
                    <m:r>
                      <a:rPr lang="en-US" sz="3200" b="0" i="1" smtClean="0">
                        <a:solidFill>
                          <a:srgbClr val="C00000"/>
                        </a:solidFill>
                        <a:latin typeface="Cambria Math" panose="02040503050406030204" pitchFamily="18" charset="0"/>
                      </a:rPr>
                      <m:t>𝑛</m:t>
                    </m:r>
                    <m:r>
                      <a:rPr lang="en-US" sz="3200" b="0" i="1" smtClean="0">
                        <a:solidFill>
                          <a:srgbClr val="C00000"/>
                        </a:solidFill>
                        <a:latin typeface="Cambria Math" panose="02040503050406030204" pitchFamily="18" charset="0"/>
                      </a:rPr>
                      <m:t> </m:t>
                    </m:r>
                  </m:oMath>
                </a14:m>
                <a:r>
                  <a:rPr lang="en-US" sz="3200" dirty="0"/>
                  <a:t>of the input </a:t>
                </a:r>
                <a14:m>
                  <m:oMath xmlns:m="http://schemas.openxmlformats.org/officeDocument/2006/math">
                    <m:r>
                      <a:rPr lang="en-US" sz="3200" b="0" i="1" smtClean="0">
                        <a:solidFill>
                          <a:srgbClr val="C00000"/>
                        </a:solidFill>
                        <a:latin typeface="Cambria Math" panose="02040503050406030204" pitchFamily="18" charset="0"/>
                      </a:rPr>
                      <m:t>𝑋</m:t>
                    </m:r>
                  </m:oMath>
                </a14:m>
                <a:endParaRPr lang="en-US" sz="3200"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8FCBABF3-6BD6-2D15-5B32-FF162881219B}"/>
              </a:ext>
            </a:extLst>
          </p:cNvPr>
          <p:cNvSpPr/>
          <p:nvPr/>
        </p:nvSpPr>
        <p:spPr>
          <a:xfrm>
            <a:off x="7374549" y="609035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77B21CC-E732-2BDC-6AAD-C9C447B2CF1A}"/>
              </a:ext>
            </a:extLst>
          </p:cNvPr>
          <p:cNvSpPr/>
          <p:nvPr/>
        </p:nvSpPr>
        <p:spPr>
          <a:xfrm>
            <a:off x="3187879" y="61238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09FF357-326D-753E-6C96-9032C8E43970}"/>
              </a:ext>
            </a:extLst>
          </p:cNvPr>
          <p:cNvSpPr/>
          <p:nvPr/>
        </p:nvSpPr>
        <p:spPr>
          <a:xfrm>
            <a:off x="8010056" y="579012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83C6BEA-6903-AB43-182B-51AE6B1AC648}"/>
              </a:ext>
            </a:extLst>
          </p:cNvPr>
          <p:cNvSpPr/>
          <p:nvPr/>
        </p:nvSpPr>
        <p:spPr>
          <a:xfrm>
            <a:off x="7498485" y="571164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91422B3-4384-8D0E-9283-F2EDA760AF7B}"/>
              </a:ext>
            </a:extLst>
          </p:cNvPr>
          <p:cNvSpPr/>
          <p:nvPr/>
        </p:nvSpPr>
        <p:spPr>
          <a:xfrm>
            <a:off x="7709155" y="635218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00FF257-E589-295E-CA88-B56E341B69CD}"/>
              </a:ext>
            </a:extLst>
          </p:cNvPr>
          <p:cNvSpPr/>
          <p:nvPr/>
        </p:nvSpPr>
        <p:spPr>
          <a:xfrm>
            <a:off x="3425572" y="646896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3FFB1A3-5710-21EB-CCD6-964D7A16C6FF}"/>
              </a:ext>
            </a:extLst>
          </p:cNvPr>
          <p:cNvSpPr/>
          <p:nvPr/>
        </p:nvSpPr>
        <p:spPr>
          <a:xfrm>
            <a:off x="3860005" y="586404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AD66794-A7AF-DB84-F302-4A1AA2FC4EBE}"/>
              </a:ext>
            </a:extLst>
          </p:cNvPr>
          <p:cNvSpPr/>
          <p:nvPr/>
        </p:nvSpPr>
        <p:spPr>
          <a:xfrm>
            <a:off x="8111582" y="631408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C752C9A-35E3-8924-37B5-8360A63572BB}"/>
              </a:ext>
            </a:extLst>
          </p:cNvPr>
          <p:cNvSpPr/>
          <p:nvPr/>
        </p:nvSpPr>
        <p:spPr>
          <a:xfrm>
            <a:off x="3572374" y="609035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D252C1F-05E6-F3C8-BED6-04E4F798906F}"/>
              </a:ext>
            </a:extLst>
          </p:cNvPr>
          <p:cNvSpPr/>
          <p:nvPr/>
        </p:nvSpPr>
        <p:spPr>
          <a:xfrm>
            <a:off x="3809712" y="636153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A898EB8-5E5D-EA24-58F7-7E5ABD9A5DD0}"/>
              </a:ext>
            </a:extLst>
          </p:cNvPr>
          <p:cNvSpPr/>
          <p:nvPr/>
        </p:nvSpPr>
        <p:spPr>
          <a:xfrm>
            <a:off x="3347269" y="579012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4CB98C-C17E-D272-70D2-F0093974DDE9}"/>
              </a:ext>
            </a:extLst>
          </p:cNvPr>
          <p:cNvSpPr/>
          <p:nvPr/>
        </p:nvSpPr>
        <p:spPr>
          <a:xfrm>
            <a:off x="7754523" y="601187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C56CA45-F17D-0E8D-12DA-FBDF57DFAABF}"/>
              </a:ext>
            </a:extLst>
          </p:cNvPr>
          <p:cNvSpPr/>
          <p:nvPr/>
        </p:nvSpPr>
        <p:spPr>
          <a:xfrm>
            <a:off x="5085885" y="47808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152C96E-3EEE-7FD8-4385-EDEC1795C699}"/>
              </a:ext>
            </a:extLst>
          </p:cNvPr>
          <p:cNvSpPr/>
          <p:nvPr/>
        </p:nvSpPr>
        <p:spPr>
          <a:xfrm>
            <a:off x="6016305" y="47800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1DED7F7-85A0-3AA0-2E55-EB6151AE8ACD}"/>
              </a:ext>
            </a:extLst>
          </p:cNvPr>
          <p:cNvSpPr/>
          <p:nvPr/>
        </p:nvSpPr>
        <p:spPr>
          <a:xfrm>
            <a:off x="5758011" y="452101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177C405-0F4E-1763-205E-406EF9B1217A}"/>
              </a:ext>
            </a:extLst>
          </p:cNvPr>
          <p:cNvSpPr/>
          <p:nvPr/>
        </p:nvSpPr>
        <p:spPr>
          <a:xfrm>
            <a:off x="5470380" y="474733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06D6EA4-34FA-E05C-C2DF-45DF653FB44D}"/>
              </a:ext>
            </a:extLst>
          </p:cNvPr>
          <p:cNvSpPr/>
          <p:nvPr/>
        </p:nvSpPr>
        <p:spPr>
          <a:xfrm>
            <a:off x="5707718" y="50185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1185017-7D8E-3481-3D25-7559F8AF4D98}"/>
              </a:ext>
            </a:extLst>
          </p:cNvPr>
          <p:cNvSpPr/>
          <p:nvPr/>
        </p:nvSpPr>
        <p:spPr>
          <a:xfrm>
            <a:off x="5245275" y="444710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59DB4B-7E56-A4B4-4172-43C86288E0CD}"/>
              </a:ext>
            </a:extLst>
          </p:cNvPr>
          <p:cNvSpPr/>
          <p:nvPr/>
        </p:nvSpPr>
        <p:spPr>
          <a:xfrm>
            <a:off x="5563985" y="422089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375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26"/>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4"/>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29"/>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30"/>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grpId="0" nodeType="afterEffect">
                                  <p:stCondLst>
                                    <p:cond delay="50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grpId="0" nodeType="afterEffect">
                                  <p:stCondLst>
                                    <p:cond delay="500"/>
                                  </p:stCondLst>
                                  <p:childTnLst>
                                    <p:set>
                                      <p:cBhvr>
                                        <p:cTn id="39" dur="1" fill="hold">
                                          <p:stCondLst>
                                            <p:cond delay="0"/>
                                          </p:stCondLst>
                                        </p:cTn>
                                        <p:tgtEl>
                                          <p:spTgt spid="7"/>
                                        </p:tgtEl>
                                        <p:attrNameLst>
                                          <p:attrName>style.visibility</p:attrName>
                                        </p:attrNameLst>
                                      </p:cBhvr>
                                      <p:to>
                                        <p:strVal val="visible"/>
                                      </p:to>
                                    </p:set>
                                  </p:childTnLst>
                                </p:cTn>
                              </p:par>
                            </p:childTnLst>
                          </p:cTn>
                        </p:par>
                        <p:par>
                          <p:cTn id="40" fill="hold">
                            <p:stCondLst>
                              <p:cond delay="5500"/>
                            </p:stCondLst>
                            <p:childTnLst>
                              <p:par>
                                <p:cTn id="41" presetID="1" presetClass="entr" presetSubtype="0" fill="hold" grpId="0" nodeType="afterEffect">
                                  <p:stCondLst>
                                    <p:cond delay="500"/>
                                  </p:stCondLst>
                                  <p:childTnLst>
                                    <p:set>
                                      <p:cBhvr>
                                        <p:cTn id="42" dur="1" fill="hold">
                                          <p:stCondLst>
                                            <p:cond delay="0"/>
                                          </p:stCondLst>
                                        </p:cTn>
                                        <p:tgtEl>
                                          <p:spTgt spid="28"/>
                                        </p:tgtEl>
                                        <p:attrNameLst>
                                          <p:attrName>style.visibility</p:attrName>
                                        </p:attrNameLst>
                                      </p:cBhvr>
                                      <p:to>
                                        <p:strVal val="visible"/>
                                      </p:to>
                                    </p:set>
                                  </p:childTnLst>
                                </p:cTn>
                              </p:par>
                            </p:childTnLst>
                          </p:cTn>
                        </p:par>
                        <p:par>
                          <p:cTn id="43" fill="hold">
                            <p:stCondLst>
                              <p:cond delay="6000"/>
                            </p:stCondLst>
                            <p:childTnLst>
                              <p:par>
                                <p:cTn id="44" presetID="1" presetClass="entr" presetSubtype="0" fill="hold" grpId="0" nodeType="afterEffect">
                                  <p:stCondLst>
                                    <p:cond delay="500"/>
                                  </p:stCondLst>
                                  <p:childTnLst>
                                    <p:set>
                                      <p:cBhvr>
                                        <p:cTn id="45" dur="1" fill="hold">
                                          <p:stCondLst>
                                            <p:cond delay="0"/>
                                          </p:stCondLst>
                                        </p:cTn>
                                        <p:tgtEl>
                                          <p:spTgt spid="14"/>
                                        </p:tgtEl>
                                        <p:attrNameLst>
                                          <p:attrName>style.visibility</p:attrName>
                                        </p:attrNameLst>
                                      </p:cBhvr>
                                      <p:to>
                                        <p:strVal val="visible"/>
                                      </p:to>
                                    </p:set>
                                  </p:childTnLst>
                                </p:cTn>
                              </p:par>
                            </p:childTnLst>
                          </p:cTn>
                        </p:par>
                        <p:par>
                          <p:cTn id="46" fill="hold">
                            <p:stCondLst>
                              <p:cond delay="6500"/>
                            </p:stCondLst>
                            <p:childTnLst>
                              <p:par>
                                <p:cTn id="47" presetID="1" presetClass="entr" presetSubtype="0" fill="hold" grpId="0" nodeType="afterEffect">
                                  <p:stCondLst>
                                    <p:cond delay="500"/>
                                  </p:stCondLst>
                                  <p:childTnLst>
                                    <p:set>
                                      <p:cBhvr>
                                        <p:cTn id="48" dur="1" fill="hold">
                                          <p:stCondLst>
                                            <p:cond delay="0"/>
                                          </p:stCondLst>
                                        </p:cTn>
                                        <p:tgtEl>
                                          <p:spTgt spid="31"/>
                                        </p:tgtEl>
                                        <p:attrNameLst>
                                          <p:attrName>style.visibility</p:attrName>
                                        </p:attrNameLst>
                                      </p:cBhvr>
                                      <p:to>
                                        <p:strVal val="visible"/>
                                      </p:to>
                                    </p:set>
                                  </p:childTnLst>
                                </p:cTn>
                              </p:par>
                            </p:childTnLst>
                          </p:cTn>
                        </p:par>
                        <p:par>
                          <p:cTn id="49" fill="hold">
                            <p:stCondLst>
                              <p:cond delay="7000"/>
                            </p:stCondLst>
                            <p:childTnLst>
                              <p:par>
                                <p:cTn id="50" presetID="1" presetClass="entr" presetSubtype="0" fill="hold" grpId="0" nodeType="afterEffect">
                                  <p:stCondLst>
                                    <p:cond delay="500"/>
                                  </p:stCondLst>
                                  <p:childTnLst>
                                    <p:set>
                                      <p:cBhvr>
                                        <p:cTn id="51" dur="1" fill="hold">
                                          <p:stCondLst>
                                            <p:cond delay="0"/>
                                          </p:stCondLst>
                                        </p:cTn>
                                        <p:tgtEl>
                                          <p:spTgt spid="12"/>
                                        </p:tgtEl>
                                        <p:attrNameLst>
                                          <p:attrName>style.visibility</p:attrName>
                                        </p:attrNameLst>
                                      </p:cBhvr>
                                      <p:to>
                                        <p:strVal val="visible"/>
                                      </p:to>
                                    </p:set>
                                  </p:childTnLst>
                                </p:cTn>
                              </p:par>
                            </p:childTnLst>
                          </p:cTn>
                        </p:par>
                        <p:par>
                          <p:cTn id="52" fill="hold">
                            <p:stCondLst>
                              <p:cond delay="7500"/>
                            </p:stCondLst>
                            <p:childTnLst>
                              <p:par>
                                <p:cTn id="53" presetID="1" presetClass="entr" presetSubtype="0" fill="hold" grpId="0" nodeType="afterEffect">
                                  <p:stCondLst>
                                    <p:cond delay="500"/>
                                  </p:stCondLst>
                                  <p:childTnLst>
                                    <p:set>
                                      <p:cBhvr>
                                        <p:cTn id="54" dur="1" fill="hold">
                                          <p:stCondLst>
                                            <p:cond delay="0"/>
                                          </p:stCondLst>
                                        </p:cTn>
                                        <p:tgtEl>
                                          <p:spTgt spid="17"/>
                                        </p:tgtEl>
                                        <p:attrNameLst>
                                          <p:attrName>style.visibility</p:attrName>
                                        </p:attrNameLst>
                                      </p:cBhvr>
                                      <p:to>
                                        <p:strVal val="visible"/>
                                      </p:to>
                                    </p:set>
                                  </p:childTnLst>
                                </p:cTn>
                              </p:par>
                            </p:childTnLst>
                          </p:cTn>
                        </p:par>
                        <p:par>
                          <p:cTn id="55" fill="hold">
                            <p:stCondLst>
                              <p:cond delay="8000"/>
                            </p:stCondLst>
                            <p:childTnLst>
                              <p:par>
                                <p:cTn id="56" presetID="1" presetClass="entr" presetSubtype="0" fill="hold" grpId="0" nodeType="afterEffect">
                                  <p:stCondLst>
                                    <p:cond delay="500"/>
                                  </p:stCondLst>
                                  <p:childTnLst>
                                    <p:set>
                                      <p:cBhvr>
                                        <p:cTn id="57" dur="1" fill="hold">
                                          <p:stCondLst>
                                            <p:cond delay="0"/>
                                          </p:stCondLst>
                                        </p:cTn>
                                        <p:tgtEl>
                                          <p:spTgt spid="25"/>
                                        </p:tgtEl>
                                        <p:attrNameLst>
                                          <p:attrName>style.visibility</p:attrName>
                                        </p:attrNameLst>
                                      </p:cBhvr>
                                      <p:to>
                                        <p:strVal val="visible"/>
                                      </p:to>
                                    </p:set>
                                  </p:childTnLst>
                                </p:cTn>
                              </p:par>
                            </p:childTnLst>
                          </p:cTn>
                        </p:par>
                        <p:par>
                          <p:cTn id="58" fill="hold">
                            <p:stCondLst>
                              <p:cond delay="8500"/>
                            </p:stCondLst>
                            <p:childTnLst>
                              <p:par>
                                <p:cTn id="59" presetID="1" presetClass="entr" presetSubtype="0" fill="hold" grpId="0" nodeType="afterEffect">
                                  <p:stCondLst>
                                    <p:cond delay="50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6" grpId="0" animBg="1"/>
      <p:bldP spid="27" grpId="0" animBg="1"/>
      <p:bldP spid="28" grpId="0" animBg="1"/>
      <p:bldP spid="29" grpId="0" animBg="1"/>
      <p:bldP spid="30"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 Sliding Window 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𝑊</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
        <p:nvSpPr>
          <p:cNvPr id="5" name="Rectangle 4">
            <a:extLst>
              <a:ext uri="{FF2B5EF4-FFF2-40B4-BE49-F238E27FC236}">
                <a16:creationId xmlns:a16="http://schemas.microsoft.com/office/drawing/2014/main" id="{AA712B9F-5391-4129-91C2-1ED5D2EC8033}"/>
              </a:ext>
            </a:extLst>
          </p:cNvPr>
          <p:cNvSpPr/>
          <p:nvPr/>
        </p:nvSpPr>
        <p:spPr>
          <a:xfrm>
            <a:off x="609600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8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 Sliding Window 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𝑊</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445174" cy="707886"/>
          </a:xfrm>
          <a:prstGeom prst="rect">
            <a:avLst/>
          </a:prstGeom>
          <a:noFill/>
        </p:spPr>
        <p:txBody>
          <a:bodyPr wrap="none" rtlCol="0">
            <a:spAutoFit/>
          </a:bodyPr>
          <a:lstStyle/>
          <a:p>
            <a:r>
              <a:rPr lang="en-US" sz="4000" dirty="0"/>
              <a:t>1 0 1 1 1 0 0 1 1</a:t>
            </a:r>
          </a:p>
        </p:txBody>
      </p:sp>
      <p:sp>
        <p:nvSpPr>
          <p:cNvPr id="5" name="Rectangle 4">
            <a:extLst>
              <a:ext uri="{FF2B5EF4-FFF2-40B4-BE49-F238E27FC236}">
                <a16:creationId xmlns:a16="http://schemas.microsoft.com/office/drawing/2014/main" id="{AA712B9F-5391-4129-91C2-1ED5D2EC8033}"/>
              </a:ext>
            </a:extLst>
          </p:cNvPr>
          <p:cNvSpPr/>
          <p:nvPr/>
        </p:nvSpPr>
        <p:spPr>
          <a:xfrm>
            <a:off x="644144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8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 Sliding Window 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𝑊</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820277" cy="707886"/>
          </a:xfrm>
          <a:prstGeom prst="rect">
            <a:avLst/>
          </a:prstGeom>
          <a:noFill/>
        </p:spPr>
        <p:txBody>
          <a:bodyPr wrap="none" rtlCol="0">
            <a:spAutoFit/>
          </a:bodyPr>
          <a:lstStyle/>
          <a:p>
            <a:r>
              <a:rPr lang="en-US" sz="4000" dirty="0"/>
              <a:t>1 0 1 1 1 0 0 1 1 0</a:t>
            </a:r>
          </a:p>
        </p:txBody>
      </p:sp>
      <p:sp>
        <p:nvSpPr>
          <p:cNvPr id="5" name="Rectangle 4">
            <a:extLst>
              <a:ext uri="{FF2B5EF4-FFF2-40B4-BE49-F238E27FC236}">
                <a16:creationId xmlns:a16="http://schemas.microsoft.com/office/drawing/2014/main" id="{AA712B9F-5391-4129-91C2-1ED5D2EC8033}"/>
              </a:ext>
            </a:extLst>
          </p:cNvPr>
          <p:cNvSpPr/>
          <p:nvPr/>
        </p:nvSpPr>
        <p:spPr>
          <a:xfrm>
            <a:off x="68376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860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 Sliding Window 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𝑊</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a:p>
                <a:pPr lvl="1">
                  <a:buClr>
                    <a:schemeClr val="tx1"/>
                  </a:buClr>
                </a:pPr>
                <a:r>
                  <a:rPr lang="en-US" dirty="0"/>
                  <a:t>Recent interactions, time sensitive</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4195379" cy="707886"/>
          </a:xfrm>
          <a:prstGeom prst="rect">
            <a:avLst/>
          </a:prstGeom>
          <a:noFill/>
        </p:spPr>
        <p:txBody>
          <a:bodyPr wrap="none" rtlCol="0">
            <a:spAutoFit/>
          </a:bodyPr>
          <a:lstStyle/>
          <a:p>
            <a:r>
              <a:rPr lang="en-US" sz="4000" dirty="0"/>
              <a:t>1 0 1 1 1 0 0 1 1 0 1</a:t>
            </a:r>
          </a:p>
        </p:txBody>
      </p:sp>
      <p:sp>
        <p:nvSpPr>
          <p:cNvPr id="5" name="Rectangle 4">
            <a:extLst>
              <a:ext uri="{FF2B5EF4-FFF2-40B4-BE49-F238E27FC236}">
                <a16:creationId xmlns:a16="http://schemas.microsoft.com/office/drawing/2014/main" id="{AA712B9F-5391-4129-91C2-1ED5D2EC8033}"/>
              </a:ext>
            </a:extLst>
          </p:cNvPr>
          <p:cNvSpPr/>
          <p:nvPr/>
        </p:nvSpPr>
        <p:spPr>
          <a:xfrm>
            <a:off x="71932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182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CEA48-6A02-27F1-39D6-C0A30D618ADF}"/>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4B44B4D2-FD4A-D6BC-C4D4-2C50E7CC1FC7}"/>
                  </a:ext>
                </a:extLst>
              </p:cNvPr>
              <p:cNvSpPr>
                <a:spLocks noGrp="1"/>
              </p:cNvSpPr>
              <p:nvPr>
                <p:ph type="title"/>
              </p:nvPr>
            </p:nvSpPr>
            <p:spPr/>
            <p:txBody>
              <a:bodyPr/>
              <a:lstStyle/>
              <a:p>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a:t>
                </a:r>
                <a:r>
                  <a:rPr lang="en-US" dirty="0">
                    <a:solidFill>
                      <a:srgbClr val="C00000"/>
                    </a:solidFill>
                  </a:rPr>
                  <a:t>Clustering in the Sliding Window Model</a:t>
                </a:r>
              </a:p>
            </p:txBody>
          </p:sp>
        </mc:Choice>
        <mc:Fallback>
          <p:sp>
            <p:nvSpPr>
              <p:cNvPr id="2" name="Title 1">
                <a:extLst>
                  <a:ext uri="{FF2B5EF4-FFF2-40B4-BE49-F238E27FC236}">
                    <a16:creationId xmlns:a16="http://schemas.microsoft.com/office/drawing/2014/main" id="{4B44B4D2-FD4A-D6BC-C4D4-2C50E7CC1FC7}"/>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85FBA5-868F-7494-7705-70456B4A7A17}"/>
                  </a:ext>
                </a:extLst>
              </p:cNvPr>
              <p:cNvSpPr>
                <a:spLocks noGrp="1"/>
              </p:cNvSpPr>
              <p:nvPr>
                <p:ph idx="1"/>
              </p:nvPr>
            </p:nvSpPr>
            <p:spPr>
              <a:xfrm>
                <a:off x="838200" y="1825625"/>
                <a:ext cx="10515600" cy="4351338"/>
              </a:xfrm>
            </p:spPr>
            <p:txBody>
              <a:bodyPr>
                <a:normAutofit/>
              </a:bodyPr>
              <a:lstStyle/>
              <a:p>
                <a:pPr>
                  <a:buClr>
                    <a:schemeClr val="tx1"/>
                  </a:buClr>
                </a:pPr>
                <a:r>
                  <a:rPr lang="en-US" dirty="0"/>
                  <a:t>First considered by </a:t>
                </a:r>
                <a:r>
                  <a:rPr lang="en-US" dirty="0">
                    <a:solidFill>
                      <a:srgbClr val="0070C0"/>
                    </a:solidFill>
                  </a:rPr>
                  <a:t>[BDM03]</a:t>
                </a:r>
                <a:r>
                  <a:rPr lang="en-US" dirty="0"/>
                  <a:t> for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-median, achieving accuracy </a:t>
                </a:r>
                <a14:m>
                  <m:oMath xmlns:m="http://schemas.openxmlformats.org/officeDocument/2006/math">
                    <m:sSup>
                      <m:sSupPr>
                        <m:ctrlPr>
                          <a:rPr lang="en-US" b="0" i="0" dirty="0" smtClean="0">
                            <a:solidFill>
                              <a:srgbClr val="C00000"/>
                            </a:solidFill>
                            <a:latin typeface="Cambria Math" panose="02040503050406030204" pitchFamily="18" charset="0"/>
                          </a:rPr>
                        </m:ctrlPr>
                      </m:sSupPr>
                      <m:e>
                        <m:r>
                          <a:rPr lang="en-US" b="0" i="0" dirty="0" smtClean="0">
                            <a:solidFill>
                              <a:srgbClr val="C00000"/>
                            </a:solidFill>
                            <a:latin typeface="Cambria Math" panose="02040503050406030204" pitchFamily="18" charset="0"/>
                          </a:rPr>
                          <m:t>2</m:t>
                        </m:r>
                      </m:e>
                      <m:sup>
                        <m:r>
                          <a:rPr lang="en-US" b="0" i="1" dirty="0" smtClean="0">
                            <a:solidFill>
                              <a:srgbClr val="C00000"/>
                            </a:solidFill>
                            <a:latin typeface="Cambria Math" panose="02040503050406030204" pitchFamily="18" charset="0"/>
                          </a:rPr>
                          <m:t>𝑂</m:t>
                        </m:r>
                        <m:d>
                          <m:dPr>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1/</m:t>
                            </m:r>
                            <m:r>
                              <a:rPr lang="en-US" b="0" i="1" dirty="0" smtClean="0">
                                <a:solidFill>
                                  <a:srgbClr val="C00000"/>
                                </a:solidFill>
                                <a:latin typeface="Cambria Math" panose="02040503050406030204" pitchFamily="18" charset="0"/>
                              </a:rPr>
                              <m:t>𝜀</m:t>
                            </m:r>
                          </m:e>
                        </m:d>
                      </m:sup>
                    </m:sSup>
                    <m:r>
                      <a:rPr lang="en-US" i="1" dirty="0" smtClean="0">
                        <a:solidFill>
                          <a:srgbClr val="C00000"/>
                        </a:solidFill>
                        <a:latin typeface="Cambria Math" panose="02040503050406030204" pitchFamily="18" charset="0"/>
                      </a:rPr>
                      <m:t> </m:t>
                    </m:r>
                  </m:oMath>
                </a14:m>
                <a:r>
                  <a:rPr lang="en-US" dirty="0"/>
                  <a:t>with space </a:t>
                </a:r>
                <a14:m>
                  <m:oMath xmlns:m="http://schemas.openxmlformats.org/officeDocument/2006/math">
                    <m:r>
                      <a:rPr lang="en-US" b="0" i="1" dirty="0" smtClean="0">
                        <a:solidFill>
                          <a:srgbClr val="C00000"/>
                        </a:solidFill>
                        <a:latin typeface="Cambria Math" panose="02040503050406030204" pitchFamily="18" charset="0"/>
                      </a:rPr>
                      <m:t>𝑂</m:t>
                    </m:r>
                    <m:d>
                      <m:dPr>
                        <m:ctrlPr>
                          <a:rPr lang="en-US" b="0" i="1" dirty="0" smtClean="0">
                            <a:solidFill>
                              <a:srgbClr val="C00000"/>
                            </a:solidFill>
                            <a:latin typeface="Cambria Math" panose="02040503050406030204" pitchFamily="18" charset="0"/>
                          </a:rPr>
                        </m:ctrlPr>
                      </m:dPr>
                      <m:e>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𝑑</m:t>
                            </m:r>
                            <m:r>
                              <a:rPr lang="en-US" b="0" i="1" dirty="0" smtClean="0">
                                <a:solidFill>
                                  <a:srgbClr val="C00000"/>
                                </a:solidFill>
                                <a:latin typeface="Cambria Math" panose="02040503050406030204" pitchFamily="18" charset="0"/>
                              </a:rPr>
                              <m:t>𝑘</m:t>
                            </m:r>
                          </m:num>
                          <m:den>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𝜀</m:t>
                                </m:r>
                              </m:e>
                              <m:sup>
                                <m:r>
                                  <a:rPr lang="en-US" b="0" i="1" dirty="0" smtClean="0">
                                    <a:solidFill>
                                      <a:srgbClr val="C00000"/>
                                    </a:solidFill>
                                    <a:latin typeface="Cambria Math" panose="02040503050406030204" pitchFamily="18" charset="0"/>
                                  </a:rPr>
                                  <m:t>4</m:t>
                                </m:r>
                              </m:sup>
                            </m:sSup>
                          </m:den>
                        </m:f>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𝑊</m:t>
                            </m:r>
                          </m:e>
                          <m:sup>
                            <m:r>
                              <a:rPr lang="en-US" b="0" i="1" dirty="0" smtClean="0">
                                <a:solidFill>
                                  <a:srgbClr val="C00000"/>
                                </a:solidFill>
                                <a:latin typeface="Cambria Math" panose="02040503050406030204" pitchFamily="18" charset="0"/>
                              </a:rPr>
                              <m:t>2</m:t>
                            </m:r>
                            <m:r>
                              <a:rPr lang="en-US" b="0" i="1" dirty="0" smtClean="0">
                                <a:solidFill>
                                  <a:srgbClr val="C00000"/>
                                </a:solidFill>
                                <a:latin typeface="Cambria Math" panose="02040503050406030204" pitchFamily="18" charset="0"/>
                              </a:rPr>
                              <m:t>𝜀</m:t>
                            </m:r>
                          </m:sup>
                        </m:sSup>
                        <m:func>
                          <m:funcPr>
                            <m:ctrlPr>
                              <a:rPr lang="en-US" b="0" i="1" dirty="0" smtClean="0">
                                <a:solidFill>
                                  <a:srgbClr val="C00000"/>
                                </a:solidFill>
                                <a:latin typeface="Cambria Math" panose="02040503050406030204" pitchFamily="18" charset="0"/>
                              </a:rPr>
                            </m:ctrlPr>
                          </m:funcPr>
                          <m:fName>
                            <m:sSup>
                              <m:sSupPr>
                                <m:ctrlPr>
                                  <a:rPr lang="en-US" b="0" i="1" dirty="0" smtClean="0">
                                    <a:solidFill>
                                      <a:srgbClr val="C00000"/>
                                    </a:solidFill>
                                    <a:latin typeface="Cambria Math" panose="02040503050406030204" pitchFamily="18" charset="0"/>
                                  </a:rPr>
                                </m:ctrlPr>
                              </m:sSupPr>
                              <m:e>
                                <m:r>
                                  <m:rPr>
                                    <m:sty m:val="p"/>
                                  </m:rPr>
                                  <a:rPr lang="en-US" b="0" i="0" dirty="0" smtClean="0">
                                    <a:solidFill>
                                      <a:srgbClr val="C00000"/>
                                    </a:solidFill>
                                    <a:latin typeface="Cambria Math" panose="02040503050406030204" pitchFamily="18" charset="0"/>
                                  </a:rPr>
                                  <m:t>log</m:t>
                                </m:r>
                              </m:e>
                              <m:sup>
                                <m:r>
                                  <a:rPr lang="en-US" b="0" i="1" dirty="0" smtClean="0">
                                    <a:solidFill>
                                      <a:srgbClr val="C00000"/>
                                    </a:solidFill>
                                    <a:latin typeface="Cambria Math" panose="02040503050406030204" pitchFamily="18" charset="0"/>
                                  </a:rPr>
                                  <m:t>2</m:t>
                                </m:r>
                              </m:sup>
                            </m:sSup>
                          </m:fName>
                          <m:e>
                            <m:r>
                              <a:rPr lang="en-US" b="0" i="1" dirty="0" smtClean="0">
                                <a:solidFill>
                                  <a:srgbClr val="C00000"/>
                                </a:solidFill>
                                <a:latin typeface="Cambria Math" panose="02040503050406030204" pitchFamily="18" charset="0"/>
                              </a:rPr>
                              <m:t>𝑊</m:t>
                            </m:r>
                          </m:e>
                        </m:func>
                      </m:e>
                    </m:d>
                  </m:oMath>
                </a14:m>
                <a:endParaRPr lang="en-US" dirty="0"/>
              </a:p>
              <a:p>
                <a:pPr>
                  <a:buClr>
                    <a:schemeClr val="tx1"/>
                  </a:buClr>
                </a:pPr>
                <a:r>
                  <a:rPr lang="en-US" dirty="0">
                    <a:solidFill>
                      <a:srgbClr val="0070C0"/>
                    </a:solidFill>
                  </a:rPr>
                  <a:t>[BLLM16]</a:t>
                </a:r>
                <a:r>
                  <a:rPr lang="en-US" dirty="0"/>
                  <a:t> achieved sub-polynomial space for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-median and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-means, for accuracy </a:t>
                </a:r>
                <a14:m>
                  <m:oMath xmlns:m="http://schemas.openxmlformats.org/officeDocument/2006/math">
                    <m:r>
                      <a:rPr lang="en-US" b="0" i="1" dirty="0" smtClean="0">
                        <a:solidFill>
                          <a:srgbClr val="C00000"/>
                        </a:solidFill>
                        <a:latin typeface="Cambria Math" panose="02040503050406030204" pitchFamily="18" charset="0"/>
                      </a:rPr>
                      <m:t>𝛼</m:t>
                    </m:r>
                    <m:r>
                      <a:rPr lang="en-US" b="0" i="1" dirty="0" smtClean="0">
                        <a:solidFill>
                          <a:srgbClr val="C00000"/>
                        </a:solidFill>
                        <a:latin typeface="Cambria Math" panose="02040503050406030204" pitchFamily="18" charset="0"/>
                      </a:rPr>
                      <m:t>&gt;2</m:t>
                    </m:r>
                  </m:oMath>
                </a14:m>
                <a:r>
                  <a:rPr lang="en-US" dirty="0"/>
                  <a:t> with space </a:t>
                </a:r>
                <a14:m>
                  <m:oMath xmlns:m="http://schemas.openxmlformats.org/officeDocument/2006/math">
                    <m:r>
                      <a:rPr lang="en-US" b="0" i="1" dirty="0" smtClean="0">
                        <a:solidFill>
                          <a:srgbClr val="C00000"/>
                        </a:solidFill>
                        <a:latin typeface="Cambria Math" panose="02040503050406030204" pitchFamily="18" charset="0"/>
                      </a:rPr>
                      <m:t>𝑂</m:t>
                    </m:r>
                    <m:d>
                      <m:dPr>
                        <m:ctrlPr>
                          <a:rPr lang="en-US" b="0" i="1" dirty="0" smtClean="0">
                            <a:solidFill>
                              <a:srgbClr val="C00000"/>
                            </a:solidFill>
                            <a:latin typeface="Cambria Math" panose="02040503050406030204" pitchFamily="18" charset="0"/>
                          </a:rPr>
                        </m:ctrlPr>
                      </m:dPr>
                      <m:e>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𝑑</m:t>
                            </m:r>
                            <m:r>
                              <a:rPr lang="en-US" b="0" i="1" dirty="0" smtClean="0">
                                <a:solidFill>
                                  <a:srgbClr val="C00000"/>
                                </a:solidFill>
                                <a:latin typeface="Cambria Math" panose="02040503050406030204" pitchFamily="18" charset="0"/>
                              </a:rPr>
                              <m:t>𝑘</m:t>
                            </m:r>
                          </m:e>
                          <m:sup>
                            <m:r>
                              <a:rPr lang="en-US" b="0" i="1" dirty="0" smtClean="0">
                                <a:solidFill>
                                  <a:srgbClr val="C00000"/>
                                </a:solidFill>
                                <a:latin typeface="Cambria Math" panose="02040503050406030204" pitchFamily="18" charset="0"/>
                              </a:rPr>
                              <m:t>3</m:t>
                            </m:r>
                          </m:sup>
                        </m:sSup>
                        <m:func>
                          <m:funcPr>
                            <m:ctrlPr>
                              <a:rPr lang="en-US" b="0" i="1" dirty="0" smtClean="0">
                                <a:solidFill>
                                  <a:srgbClr val="C00000"/>
                                </a:solidFill>
                                <a:latin typeface="Cambria Math" panose="02040503050406030204" pitchFamily="18" charset="0"/>
                              </a:rPr>
                            </m:ctrlPr>
                          </m:funcPr>
                          <m:fName>
                            <m:sSup>
                              <m:sSupPr>
                                <m:ctrlPr>
                                  <a:rPr lang="en-US" b="0" i="1" dirty="0" smtClean="0">
                                    <a:solidFill>
                                      <a:srgbClr val="C00000"/>
                                    </a:solidFill>
                                    <a:latin typeface="Cambria Math" panose="02040503050406030204" pitchFamily="18" charset="0"/>
                                  </a:rPr>
                                </m:ctrlPr>
                              </m:sSupPr>
                              <m:e>
                                <m:r>
                                  <m:rPr>
                                    <m:sty m:val="p"/>
                                  </m:rPr>
                                  <a:rPr lang="en-US" b="0" i="0" dirty="0" smtClean="0">
                                    <a:solidFill>
                                      <a:srgbClr val="C00000"/>
                                    </a:solidFill>
                                    <a:latin typeface="Cambria Math" panose="02040503050406030204" pitchFamily="18" charset="0"/>
                                  </a:rPr>
                                  <m:t>log</m:t>
                                </m:r>
                              </m:e>
                              <m:sup>
                                <m:r>
                                  <a:rPr lang="en-US" b="0" i="1" dirty="0" smtClean="0">
                                    <a:solidFill>
                                      <a:srgbClr val="C00000"/>
                                    </a:solidFill>
                                    <a:latin typeface="Cambria Math" panose="02040503050406030204" pitchFamily="18" charset="0"/>
                                  </a:rPr>
                                  <m:t>6</m:t>
                                </m:r>
                              </m:sup>
                            </m:sSup>
                          </m:fName>
                          <m:e>
                            <m:r>
                              <a:rPr lang="en-US" b="0" i="1" dirty="0" smtClean="0">
                                <a:solidFill>
                                  <a:srgbClr val="C00000"/>
                                </a:solidFill>
                                <a:latin typeface="Cambria Math" panose="02040503050406030204" pitchFamily="18" charset="0"/>
                              </a:rPr>
                              <m:t>𝑊</m:t>
                            </m:r>
                          </m:e>
                        </m:func>
                      </m:e>
                    </m:d>
                  </m:oMath>
                </a14:m>
                <a:endParaRPr lang="en-US" dirty="0"/>
              </a:p>
              <a:p>
                <a:pPr>
                  <a:buClr>
                    <a:schemeClr val="tx1"/>
                  </a:buClr>
                </a:pPr>
                <a:r>
                  <a:rPr lang="en-US" dirty="0">
                    <a:solidFill>
                      <a:srgbClr val="0070C0"/>
                    </a:solidFill>
                  </a:rPr>
                  <a:t>[ELVZ17]</a:t>
                </a:r>
                <a:r>
                  <a:rPr lang="en-US" dirty="0"/>
                  <a:t> achieved linear (in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 space for </a:t>
                </a:r>
                <a14:m>
                  <m:oMath xmlns:m="http://schemas.openxmlformats.org/officeDocument/2006/math">
                    <m:r>
                      <a:rPr lang="en-US" b="0" i="0" dirty="0" smtClean="0">
                        <a:solidFill>
                          <a:srgbClr val="C00000"/>
                        </a:solidFill>
                        <a:latin typeface="Cambria Math" panose="02040503050406030204" pitchFamily="18" charset="0"/>
                      </a:rPr>
                      <m:t>(</m:t>
                    </m:r>
                    <m:r>
                      <a:rPr lang="en-US" i="1" dirty="0" smtClean="0">
                        <a:solidFill>
                          <a:srgbClr val="C00000"/>
                        </a:solidFill>
                        <a:latin typeface="Cambria Math" panose="02040503050406030204" pitchFamily="18" charset="0"/>
                      </a:rPr>
                      <m:t>𝑘</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𝑧</m:t>
                    </m:r>
                    <m:r>
                      <a:rPr lang="en-US" b="0" i="1" dirty="0" smtClean="0">
                        <a:solidFill>
                          <a:srgbClr val="C00000"/>
                        </a:solidFill>
                        <a:latin typeface="Cambria Math" panose="02040503050406030204" pitchFamily="18" charset="0"/>
                      </a:rPr>
                      <m:t>)</m:t>
                    </m:r>
                  </m:oMath>
                </a14:m>
                <a:r>
                  <a:rPr lang="en-US" dirty="0"/>
                  <a:t>-clustering, for accuracy </a:t>
                </a:r>
                <a14:m>
                  <m:oMath xmlns:m="http://schemas.openxmlformats.org/officeDocument/2006/math">
                    <m:r>
                      <a:rPr lang="en-US" b="0" i="1" dirty="0" smtClean="0">
                        <a:solidFill>
                          <a:srgbClr val="C00000"/>
                        </a:solidFill>
                        <a:latin typeface="Cambria Math" panose="02040503050406030204" pitchFamily="18" charset="0"/>
                      </a:rPr>
                      <m:t>𝛼</m:t>
                    </m:r>
                    <m:r>
                      <a:rPr lang="en-US" b="0" i="1" dirty="0" smtClean="0">
                        <a:solidFill>
                          <a:srgbClr val="C00000"/>
                        </a:solidFill>
                        <a:latin typeface="Cambria Math" panose="02040503050406030204" pitchFamily="18" charset="0"/>
                      </a:rPr>
                      <m:t>&gt;</m:t>
                    </m:r>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2</m:t>
                        </m:r>
                      </m:e>
                      <m:sup>
                        <m:r>
                          <a:rPr lang="en-US" b="0" i="1" dirty="0" smtClean="0">
                            <a:solidFill>
                              <a:srgbClr val="C00000"/>
                            </a:solidFill>
                            <a:latin typeface="Cambria Math" panose="02040503050406030204" pitchFamily="18" charset="0"/>
                          </a:rPr>
                          <m:t>14</m:t>
                        </m:r>
                      </m:sup>
                    </m:sSup>
                  </m:oMath>
                </a14:m>
                <a:r>
                  <a:rPr lang="en-US" dirty="0"/>
                  <a:t> with space </a:t>
                </a:r>
                <a14:m>
                  <m:oMath xmlns:m="http://schemas.openxmlformats.org/officeDocument/2006/math">
                    <m:r>
                      <a:rPr lang="en-US" b="0" i="1" dirty="0" smtClean="0">
                        <a:solidFill>
                          <a:srgbClr val="C00000"/>
                        </a:solidFill>
                        <a:latin typeface="Cambria Math" panose="02040503050406030204" pitchFamily="18" charset="0"/>
                      </a:rPr>
                      <m:t>𝑑𝑘</m:t>
                    </m:r>
                    <m:r>
                      <a:rPr lang="en-US" b="0" i="1" dirty="0" smtClean="0">
                        <a:solidFill>
                          <a:srgbClr val="C00000"/>
                        </a:solidFill>
                        <a:latin typeface="Cambria Math" panose="02040503050406030204" pitchFamily="18" charset="0"/>
                      </a:rPr>
                      <m:t> </m:t>
                    </m:r>
                    <m:r>
                      <m:rPr>
                        <m:sty m:val="p"/>
                      </m:rPr>
                      <a:rPr lang="en-US" b="0" i="0" dirty="0" smtClean="0">
                        <a:solidFill>
                          <a:srgbClr val="C00000"/>
                        </a:solidFill>
                        <a:latin typeface="Cambria Math" panose="02040503050406030204" pitchFamily="18" charset="0"/>
                      </a:rPr>
                      <m:t>polylog</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𝑊</m:t>
                    </m:r>
                    <m:r>
                      <m:rPr>
                        <m:sty m:val="p"/>
                      </m:rPr>
                      <a:rPr lang="en-US" b="0" i="0" dirty="0" smtClean="0">
                        <a:solidFill>
                          <a:srgbClr val="C00000"/>
                        </a:solidFill>
                        <a:latin typeface="Cambria Math" panose="02040503050406030204" pitchFamily="18" charset="0"/>
                      </a:rPr>
                      <m:t>Δ</m:t>
                    </m:r>
                    <m:r>
                      <a:rPr lang="en-US" b="0" i="1" dirty="0" smtClean="0">
                        <a:solidFill>
                          <a:srgbClr val="C00000"/>
                        </a:solidFill>
                        <a:latin typeface="Cambria Math" panose="02040503050406030204" pitchFamily="18" charset="0"/>
                      </a:rPr>
                      <m:t>)</m:t>
                    </m:r>
                  </m:oMath>
                </a14:m>
                <a:endParaRPr lang="en-US" dirty="0"/>
              </a:p>
              <a:p>
                <a:pPr>
                  <a:buClr>
                    <a:schemeClr val="tx1"/>
                  </a:buClr>
                </a:pPr>
                <a:r>
                  <a:rPr lang="en-US" dirty="0">
                    <a:solidFill>
                      <a:srgbClr val="0070C0"/>
                    </a:solidFill>
                  </a:rPr>
                  <a:t>[EMMZ22]</a:t>
                </a:r>
                <a:r>
                  <a:rPr lang="en-US" dirty="0"/>
                  <a:t> achieved </a:t>
                </a:r>
                <a14:m>
                  <m:oMath xmlns:m="http://schemas.openxmlformats.org/officeDocument/2006/math">
                    <m:d>
                      <m:dPr>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1+</m:t>
                        </m:r>
                        <m:r>
                          <a:rPr lang="en-US" b="0" i="1" dirty="0" smtClean="0">
                            <a:solidFill>
                              <a:srgbClr val="C00000"/>
                            </a:solidFill>
                            <a:latin typeface="Cambria Math" panose="02040503050406030204" pitchFamily="18" charset="0"/>
                          </a:rPr>
                          <m:t>𝜀</m:t>
                        </m:r>
                      </m:e>
                    </m:d>
                  </m:oMath>
                </a14:m>
                <a:r>
                  <a:rPr lang="en-US" dirty="0"/>
                  <a:t>-accuracy for </a:t>
                </a:r>
                <a14:m>
                  <m:oMath xmlns:m="http://schemas.openxmlformats.org/officeDocument/2006/math">
                    <m:r>
                      <a:rPr lang="en-US" b="0" i="0" dirty="0" smtClean="0">
                        <a:solidFill>
                          <a:srgbClr val="C00000"/>
                        </a:solidFill>
                        <a:latin typeface="Cambria Math" panose="02040503050406030204" pitchFamily="18" charset="0"/>
                      </a:rPr>
                      <m:t>(</m:t>
                    </m:r>
                    <m:r>
                      <a:rPr lang="en-US" i="1" dirty="0" smtClean="0">
                        <a:solidFill>
                          <a:srgbClr val="C00000"/>
                        </a:solidFill>
                        <a:latin typeface="Cambria Math" panose="02040503050406030204" pitchFamily="18" charset="0"/>
                      </a:rPr>
                      <m:t>𝑘</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𝑧</m:t>
                    </m:r>
                    <m:r>
                      <a:rPr lang="en-US" b="0" i="1" dirty="0" smtClean="0">
                        <a:solidFill>
                          <a:srgbClr val="C00000"/>
                        </a:solidFill>
                        <a:latin typeface="Cambria Math" panose="02040503050406030204" pitchFamily="18" charset="0"/>
                      </a:rPr>
                      <m:t>)</m:t>
                    </m:r>
                  </m:oMath>
                </a14:m>
                <a:r>
                  <a:rPr lang="en-US" dirty="0"/>
                  <a:t>-clustering, with space </a:t>
                </a: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𝑑</m:t>
                        </m:r>
                        <m:r>
                          <a:rPr lang="en-US" b="0" i="1" dirty="0" smtClean="0">
                            <a:solidFill>
                              <a:srgbClr val="C00000"/>
                            </a:solidFill>
                            <a:latin typeface="Cambria Math" panose="02040503050406030204" pitchFamily="18" charset="0"/>
                          </a:rPr>
                          <m:t>𝑘</m:t>
                        </m:r>
                        <m:r>
                          <a:rPr lang="en-US" b="0" i="1" dirty="0" smtClean="0">
                            <a:solidFill>
                              <a:srgbClr val="C00000"/>
                            </a:solidFill>
                            <a:latin typeface="Cambria Math" panose="02040503050406030204" pitchFamily="18" charset="0"/>
                          </a:rPr>
                          <m:t>+</m:t>
                        </m:r>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𝑑</m:t>
                            </m:r>
                          </m:e>
                          <m:sup>
                            <m:r>
                              <a:rPr lang="en-US" b="0" i="1" dirty="0" smtClean="0">
                                <a:solidFill>
                                  <a:srgbClr val="C00000"/>
                                </a:solidFill>
                                <a:latin typeface="Cambria Math" panose="02040503050406030204" pitchFamily="18" charset="0"/>
                              </a:rPr>
                              <m:t>𝐶𝑧</m:t>
                            </m:r>
                          </m:sup>
                        </m:sSup>
                      </m:num>
                      <m:den>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𝜀</m:t>
                            </m:r>
                          </m:e>
                          <m:sup>
                            <m:r>
                              <a:rPr lang="en-US" b="0" i="1" dirty="0" smtClean="0">
                                <a:solidFill>
                                  <a:srgbClr val="C00000"/>
                                </a:solidFill>
                                <a:latin typeface="Cambria Math" panose="02040503050406030204" pitchFamily="18" charset="0"/>
                              </a:rPr>
                              <m:t>3</m:t>
                            </m:r>
                          </m:sup>
                        </m:sSup>
                      </m:den>
                    </m:f>
                  </m:oMath>
                </a14:m>
                <a:r>
                  <a:rPr lang="en-US" dirty="0"/>
                  <a:t> </a:t>
                </a:r>
                <a14:m>
                  <m:oMath xmlns:m="http://schemas.openxmlformats.org/officeDocument/2006/math">
                    <m:r>
                      <m:rPr>
                        <m:sty m:val="p"/>
                      </m:rPr>
                      <a:rPr lang="en-US" b="0" i="0" dirty="0" smtClean="0">
                        <a:solidFill>
                          <a:srgbClr val="C00000"/>
                        </a:solidFill>
                        <a:latin typeface="Cambria Math" panose="02040503050406030204" pitchFamily="18" charset="0"/>
                      </a:rPr>
                      <m:t>polylog</m:t>
                    </m:r>
                    <m:d>
                      <m:dPr>
                        <m:ctrlPr>
                          <a:rPr lang="en-US" b="0" i="1" dirty="0" smtClean="0">
                            <a:solidFill>
                              <a:srgbClr val="C00000"/>
                            </a:solidFill>
                            <a:latin typeface="Cambria Math" panose="02040503050406030204" pitchFamily="18" charset="0"/>
                          </a:rPr>
                        </m:ctrlPr>
                      </m:dPr>
                      <m:e>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𝑊</m:t>
                            </m:r>
                            <m:r>
                              <m:rPr>
                                <m:sty m:val="p"/>
                              </m:rPr>
                              <a:rPr lang="en-US" b="0" i="0" dirty="0" smtClean="0">
                                <a:solidFill>
                                  <a:srgbClr val="C00000"/>
                                </a:solidFill>
                                <a:latin typeface="Cambria Math" panose="02040503050406030204" pitchFamily="18" charset="0"/>
                              </a:rPr>
                              <m:t>Δ</m:t>
                            </m:r>
                          </m:num>
                          <m:den>
                            <m:r>
                              <a:rPr lang="en-US" b="0" i="1" dirty="0" smtClean="0">
                                <a:solidFill>
                                  <a:srgbClr val="C00000"/>
                                </a:solidFill>
                                <a:latin typeface="Cambria Math" panose="02040503050406030204" pitchFamily="18" charset="0"/>
                              </a:rPr>
                              <m:t>𝜀</m:t>
                            </m:r>
                          </m:den>
                        </m:f>
                      </m:e>
                    </m:d>
                  </m:oMath>
                </a14:m>
                <a:r>
                  <a:rPr lang="en-US" dirty="0"/>
                  <a:t> space with </a:t>
                </a:r>
                <a14:m>
                  <m:oMath xmlns:m="http://schemas.openxmlformats.org/officeDocument/2006/math">
                    <m:r>
                      <a:rPr lang="en-US" b="0" i="1" dirty="0" smtClean="0">
                        <a:solidFill>
                          <a:srgbClr val="C00000"/>
                        </a:solidFill>
                        <a:latin typeface="Cambria Math" panose="02040503050406030204" pitchFamily="18" charset="0"/>
                      </a:rPr>
                      <m:t>𝐶</m:t>
                    </m:r>
                    <m:r>
                      <a:rPr lang="en-US" b="0" i="1" dirty="0" smtClean="0">
                        <a:solidFill>
                          <a:srgbClr val="C00000"/>
                        </a:solidFill>
                        <a:latin typeface="Cambria Math" panose="02040503050406030204" pitchFamily="18" charset="0"/>
                      </a:rPr>
                      <m:t>≥7</m:t>
                    </m:r>
                  </m:oMath>
                </a14:m>
                <a:endParaRPr lang="en-US" dirty="0"/>
              </a:p>
              <a:p>
                <a:pPr marL="0" indent="0">
                  <a:buClr>
                    <a:schemeClr val="tx1"/>
                  </a:buClr>
                  <a:buNone/>
                </a:pPr>
                <a:endParaRPr lang="en-US" dirty="0"/>
              </a:p>
            </p:txBody>
          </p:sp>
        </mc:Choice>
        <mc:Fallback>
          <p:sp>
            <p:nvSpPr>
              <p:cNvPr id="3" name="Content Placeholder 2">
                <a:extLst>
                  <a:ext uri="{FF2B5EF4-FFF2-40B4-BE49-F238E27FC236}">
                    <a16:creationId xmlns:a16="http://schemas.microsoft.com/office/drawing/2014/main" id="{F585FBA5-868F-7494-7705-70456B4A7A1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4"/>
                <a:stretch>
                  <a:fillRect l="-1043" t="-2241" r="-1855"/>
                </a:stretch>
              </a:blipFill>
            </p:spPr>
            <p:txBody>
              <a:bodyPr/>
              <a:lstStyle/>
              <a:p>
                <a:r>
                  <a:rPr lang="en-US">
                    <a:noFill/>
                  </a:rPr>
                  <a:t> </a:t>
                </a:r>
              </a:p>
            </p:txBody>
          </p:sp>
        </mc:Fallback>
      </mc:AlternateContent>
    </p:spTree>
    <p:extLst>
      <p:ext uri="{BB962C8B-B14F-4D97-AF65-F5344CB8AC3E}">
        <p14:creationId xmlns:p14="http://schemas.microsoft.com/office/powerpoint/2010/main" val="8524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Clustering</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Goal</a:t>
                </a:r>
                <a:r>
                  <a:rPr lang="en-US" dirty="0"/>
                  <a:t>: Given input dataset </a:t>
                </a:r>
                <a14:m>
                  <m:oMath xmlns:m="http://schemas.openxmlformats.org/officeDocument/2006/math">
                    <m:r>
                      <a:rPr lang="en-US" b="0" i="1" smtClean="0">
                        <a:solidFill>
                          <a:srgbClr val="C00000"/>
                        </a:solidFill>
                        <a:latin typeface="Cambria Math" panose="02040503050406030204" pitchFamily="18" charset="0"/>
                      </a:rPr>
                      <m:t>𝑋</m:t>
                    </m:r>
                  </m:oMath>
                </a14:m>
                <a:r>
                  <a:rPr lang="en-US" dirty="0"/>
                  <a:t>, partition </a:t>
                </a:r>
                <a14:m>
                  <m:oMath xmlns:m="http://schemas.openxmlformats.org/officeDocument/2006/math">
                    <m:r>
                      <a:rPr lang="en-US" b="0" i="1" smtClean="0">
                        <a:solidFill>
                          <a:srgbClr val="C00000"/>
                        </a:solidFill>
                        <a:latin typeface="Cambria Math" panose="02040503050406030204" pitchFamily="18" charset="0"/>
                      </a:rPr>
                      <m:t>𝑋</m:t>
                    </m:r>
                  </m:oMath>
                </a14:m>
                <a:r>
                  <a:rPr lang="en-US" dirty="0"/>
                  <a:t> so that “similar” points are in the same cluster and “different” points are in different clusters</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r="-121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9560320-4E9A-F429-95E9-096D87151051}"/>
              </a:ext>
            </a:extLst>
          </p:cNvPr>
          <p:cNvPicPr>
            <a:picLocks noChangeAspect="1"/>
          </p:cNvPicPr>
          <p:nvPr/>
        </p:nvPicPr>
        <p:blipFill>
          <a:blip r:embed="rId4"/>
          <a:stretch>
            <a:fillRect/>
          </a:stretch>
        </p:blipFill>
        <p:spPr>
          <a:xfrm>
            <a:off x="339539" y="3057525"/>
            <a:ext cx="6438900" cy="3800475"/>
          </a:xfrm>
          <a:prstGeom prst="rect">
            <a:avLst/>
          </a:prstGeom>
        </p:spPr>
      </p:pic>
    </p:spTree>
    <p:extLst>
      <p:ext uri="{BB962C8B-B14F-4D97-AF65-F5344CB8AC3E}">
        <p14:creationId xmlns:p14="http://schemas.microsoft.com/office/powerpoint/2010/main" val="3375593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CA13F-7307-D4FE-E553-33F49976A8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C2A2C-FCEB-698F-EF93-49F654834F9D}"/>
              </a:ext>
            </a:extLst>
          </p:cNvPr>
          <p:cNvSpPr>
            <a:spLocks noGrp="1"/>
          </p:cNvSpPr>
          <p:nvPr>
            <p:ph type="title"/>
          </p:nvPr>
        </p:nvSpPr>
        <p:spPr/>
        <p:txBody>
          <a:bodyPr/>
          <a:lstStyle/>
          <a:p>
            <a:r>
              <a:rPr lang="en-US" dirty="0">
                <a:solidFill>
                  <a:srgbClr val="C00000"/>
                </a:solidFill>
              </a:rPr>
              <a:t>Our Results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065BD6-8862-E965-F245-964B49BAC2D0}"/>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Theorem</a:t>
                </a:r>
                <a:r>
                  <a:rPr lang="en-US" dirty="0"/>
                  <a:t>: There exists an algorithm that samples</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r>
                          <m:rPr>
                            <m:sty m:val="p"/>
                          </m:rPr>
                          <a:rPr lang="en-US">
                            <a:solidFill>
                              <a:srgbClr val="C00000"/>
                            </a:solidFill>
                            <a:latin typeface="Cambria Math" panose="02040503050406030204" pitchFamily="18" charset="0"/>
                          </a:rPr>
                          <m:t>min</m:t>
                        </m:r>
                        <m:r>
                          <a:rPr lang="en-US">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4</m:t>
                            </m:r>
                          </m:sup>
                        </m:sSup>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𝑧</m:t>
                            </m:r>
                          </m:sup>
                        </m:sSup>
                        <m:r>
                          <a:rPr lang="en-US" i="1">
                            <a:solidFill>
                              <a:srgbClr val="C00000"/>
                            </a:solidFill>
                            <a:latin typeface="Cambria Math" panose="02040503050406030204" pitchFamily="18" charset="0"/>
                          </a:rPr>
                          <m:t>)</m:t>
                        </m:r>
                      </m:den>
                    </m:f>
                    <m:r>
                      <m:rPr>
                        <m:sty m:val="p"/>
                      </m:rPr>
                      <a:rPr lang="en-US">
                        <a:solidFill>
                          <a:srgbClr val="C00000"/>
                        </a:solidFill>
                        <a:latin typeface="Cambria Math" panose="02040503050406030204" pitchFamily="18" charset="0"/>
                      </a:rPr>
                      <m:t>polylog</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𝑛</m:t>
                        </m:r>
                        <m:r>
                          <m:rPr>
                            <m:sty m:val="p"/>
                          </m:rPr>
                          <a:rPr lang="en-US">
                            <a:solidFill>
                              <a:srgbClr val="C00000"/>
                            </a:solidFill>
                            <a:latin typeface="Cambria Math" panose="02040503050406030204" pitchFamily="18" charset="0"/>
                          </a:rPr>
                          <m:t>Δ</m:t>
                        </m:r>
                      </m:num>
                      <m:den>
                        <m:r>
                          <a:rPr lang="en-US" i="1">
                            <a:solidFill>
                              <a:srgbClr val="C00000"/>
                            </a:solidFill>
                            <a:latin typeface="Cambria Math" panose="02040503050406030204" pitchFamily="18" charset="0"/>
                          </a:rPr>
                          <m:t>𝜀</m:t>
                        </m:r>
                      </m:den>
                    </m:f>
                  </m:oMath>
                </a14:m>
                <a:r>
                  <a:rPr lang="en-US" dirty="0"/>
                  <a:t> points and with high probability, outputs a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to </a:t>
                </a:r>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t>-clustering for the Euclidean distance on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in the sliding window model</a:t>
                </a:r>
              </a:p>
              <a:p>
                <a:pPr>
                  <a:buClr>
                    <a:schemeClr val="tx1"/>
                  </a:buClr>
                </a:pPr>
                <a:r>
                  <a:rPr lang="en-US" dirty="0">
                    <a:solidFill>
                      <a:srgbClr val="00B050"/>
                    </a:solidFill>
                  </a:rPr>
                  <a:t>Theorem</a:t>
                </a:r>
                <a:r>
                  <a:rPr lang="en-US" dirty="0"/>
                  <a:t>: There exists an algorithm that samples</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r>
                          <m:rPr>
                            <m:sty m:val="p"/>
                          </m:rPr>
                          <a:rPr lang="en-US">
                            <a:solidFill>
                              <a:srgbClr val="C00000"/>
                            </a:solidFill>
                            <a:latin typeface="Cambria Math" panose="02040503050406030204" pitchFamily="18" charset="0"/>
                          </a:rPr>
                          <m:t>min</m:t>
                        </m:r>
                        <m:r>
                          <a:rPr lang="en-US">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4</m:t>
                            </m:r>
                          </m:sup>
                        </m:sSup>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𝑧</m:t>
                            </m:r>
                          </m:sup>
                        </m:sSup>
                        <m:r>
                          <a:rPr lang="en-US" i="1">
                            <a:solidFill>
                              <a:srgbClr val="C00000"/>
                            </a:solidFill>
                            <a:latin typeface="Cambria Math" panose="02040503050406030204" pitchFamily="18" charset="0"/>
                          </a:rPr>
                          <m:t>)</m:t>
                        </m:r>
                      </m:den>
                    </m:f>
                    <m:r>
                      <m:rPr>
                        <m:sty m:val="p"/>
                      </m:rPr>
                      <a:rPr lang="en-US">
                        <a:solidFill>
                          <a:srgbClr val="C00000"/>
                        </a:solidFill>
                        <a:latin typeface="Cambria Math" panose="02040503050406030204" pitchFamily="18" charset="0"/>
                      </a:rPr>
                      <m:t>polylog</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𝑛</m:t>
                        </m:r>
                        <m:r>
                          <m:rPr>
                            <m:sty m:val="p"/>
                          </m:rPr>
                          <a:rPr lang="en-US">
                            <a:solidFill>
                              <a:srgbClr val="C00000"/>
                            </a:solidFill>
                            <a:latin typeface="Cambria Math" panose="02040503050406030204" pitchFamily="18" charset="0"/>
                          </a:rPr>
                          <m:t>Δ</m:t>
                        </m:r>
                      </m:num>
                      <m:den>
                        <m:r>
                          <a:rPr lang="en-US" i="1">
                            <a:solidFill>
                              <a:srgbClr val="C00000"/>
                            </a:solidFill>
                            <a:latin typeface="Cambria Math" panose="02040503050406030204" pitchFamily="18" charset="0"/>
                          </a:rPr>
                          <m:t>𝜀</m:t>
                        </m:r>
                      </m:den>
                    </m:f>
                  </m:oMath>
                </a14:m>
                <a:r>
                  <a:rPr lang="en-US" dirty="0"/>
                  <a:t> points and with high probability, outputs a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-coreset to </a:t>
                </a:r>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t>-clustering on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in the sliding window model</a:t>
                </a:r>
              </a:p>
            </p:txBody>
          </p:sp>
        </mc:Choice>
        <mc:Fallback>
          <p:sp>
            <p:nvSpPr>
              <p:cNvPr id="3" name="Content Placeholder 2">
                <a:extLst>
                  <a:ext uri="{FF2B5EF4-FFF2-40B4-BE49-F238E27FC236}">
                    <a16:creationId xmlns:a16="http://schemas.microsoft.com/office/drawing/2014/main" id="{31065BD6-8862-E965-F245-964B49BAC2D0}"/>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r="-116"/>
                </a:stretch>
              </a:blipFill>
            </p:spPr>
            <p:txBody>
              <a:bodyPr/>
              <a:lstStyle/>
              <a:p>
                <a:r>
                  <a:rPr lang="en-US">
                    <a:noFill/>
                  </a:rPr>
                  <a:t> </a:t>
                </a:r>
              </a:p>
            </p:txBody>
          </p:sp>
        </mc:Fallback>
      </mc:AlternateContent>
    </p:spTree>
    <p:extLst>
      <p:ext uri="{BB962C8B-B14F-4D97-AF65-F5344CB8AC3E}">
        <p14:creationId xmlns:p14="http://schemas.microsoft.com/office/powerpoint/2010/main" val="106220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839AD-D767-D615-7504-C0A72AD93F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39B4B0-BD89-B347-BB04-221AB9936AB7}"/>
              </a:ext>
            </a:extLst>
          </p:cNvPr>
          <p:cNvSpPr>
            <a:spLocks noGrp="1"/>
          </p:cNvSpPr>
          <p:nvPr>
            <p:ph type="title"/>
          </p:nvPr>
        </p:nvSpPr>
        <p:spPr/>
        <p:txBody>
          <a:bodyPr/>
          <a:lstStyle/>
          <a:p>
            <a:r>
              <a:rPr lang="en-US" dirty="0">
                <a:solidFill>
                  <a:srgbClr val="C00000"/>
                </a:solidFill>
              </a:rPr>
              <a:t>Our Results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3B04A7-3BDD-CEA7-E857-CB91CEB37E0B}"/>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Theorem</a:t>
                </a:r>
                <a:r>
                  <a:rPr lang="en-US" dirty="0"/>
                  <a:t>: There exists an algorithm that samples</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r>
                          <m:rPr>
                            <m:sty m:val="p"/>
                          </m:rPr>
                          <a:rPr lang="en-US">
                            <a:solidFill>
                              <a:srgbClr val="C00000"/>
                            </a:solidFill>
                            <a:latin typeface="Cambria Math" panose="02040503050406030204" pitchFamily="18" charset="0"/>
                          </a:rPr>
                          <m:t>min</m:t>
                        </m:r>
                        <m:r>
                          <a:rPr lang="en-US">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4</m:t>
                            </m:r>
                          </m:sup>
                        </m:sSup>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𝑧</m:t>
                            </m:r>
                          </m:sup>
                        </m:sSup>
                        <m:r>
                          <a:rPr lang="en-US" i="1">
                            <a:solidFill>
                              <a:srgbClr val="C00000"/>
                            </a:solidFill>
                            <a:latin typeface="Cambria Math" panose="02040503050406030204" pitchFamily="18" charset="0"/>
                          </a:rPr>
                          <m:t>)</m:t>
                        </m:r>
                      </m:den>
                    </m:f>
                    <m:r>
                      <m:rPr>
                        <m:sty m:val="p"/>
                      </m:rPr>
                      <a:rPr lang="en-US">
                        <a:solidFill>
                          <a:srgbClr val="C00000"/>
                        </a:solidFill>
                        <a:latin typeface="Cambria Math" panose="02040503050406030204" pitchFamily="18" charset="0"/>
                      </a:rPr>
                      <m:t>polylog</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𝑛</m:t>
                        </m:r>
                        <m:r>
                          <m:rPr>
                            <m:sty m:val="p"/>
                          </m:rPr>
                          <a:rPr lang="en-US">
                            <a:solidFill>
                              <a:srgbClr val="C00000"/>
                            </a:solidFill>
                            <a:latin typeface="Cambria Math" panose="02040503050406030204" pitchFamily="18" charset="0"/>
                          </a:rPr>
                          <m:t>Δ</m:t>
                        </m:r>
                      </m:num>
                      <m:den>
                        <m:r>
                          <a:rPr lang="en-US" i="1">
                            <a:solidFill>
                              <a:srgbClr val="C00000"/>
                            </a:solidFill>
                            <a:latin typeface="Cambria Math" panose="02040503050406030204" pitchFamily="18" charset="0"/>
                          </a:rPr>
                          <m:t>𝜀</m:t>
                        </m:r>
                      </m:den>
                    </m:f>
                  </m:oMath>
                </a14:m>
                <a:r>
                  <a:rPr lang="en-US" dirty="0"/>
                  <a:t> points and with high probability, outputs a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-online coreset to </a:t>
                </a:r>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t>-clustering on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a:t>
                </a:r>
              </a:p>
              <a:p>
                <a:pPr>
                  <a:buClr>
                    <a:schemeClr val="tx1"/>
                  </a:buClr>
                </a:pPr>
                <a:r>
                  <a:rPr lang="en-US" dirty="0">
                    <a:solidFill>
                      <a:srgbClr val="00B050"/>
                    </a:solidFill>
                  </a:rPr>
                  <a:t>Theorem</a:t>
                </a:r>
                <a:r>
                  <a:rPr lang="en-US" dirty="0"/>
                  <a:t>: Let </a:t>
                </a:r>
                <a14:m>
                  <m:oMath xmlns:m="http://schemas.openxmlformats.org/officeDocument/2006/math">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∈(0,1)</m:t>
                    </m:r>
                  </m:oMath>
                </a14:m>
                <a:r>
                  <a:rPr lang="en-US" dirty="0"/>
                  <a:t>. For sufficiently large </a:t>
                </a:r>
                <a14:m>
                  <m:oMath xmlns:m="http://schemas.openxmlformats.org/officeDocument/2006/math">
                    <m:r>
                      <a:rPr lang="en-US" i="1">
                        <a:solidFill>
                          <a:srgbClr val="C00000"/>
                        </a:solidFill>
                        <a:latin typeface="Cambria Math" panose="02040503050406030204" pitchFamily="18" charset="0"/>
                      </a:rPr>
                      <m:t>𝑛</m:t>
                    </m:r>
                  </m:oMath>
                </a14:m>
                <a:r>
                  <a:rPr lang="en-US" dirty="0"/>
                  <a:t>, </a:t>
                </a:r>
                <a14:m>
                  <m:oMath xmlns:m="http://schemas.openxmlformats.org/officeDocument/2006/math">
                    <m:r>
                      <a:rPr lang="en-US" i="1">
                        <a:solidFill>
                          <a:srgbClr val="C00000"/>
                        </a:solidFill>
                        <a:latin typeface="Cambria Math" panose="02040503050406030204" pitchFamily="18" charset="0"/>
                      </a:rPr>
                      <m:t>𝑑</m:t>
                    </m:r>
                  </m:oMath>
                </a14:m>
                <a:r>
                  <a:rPr lang="en-US" dirty="0"/>
                  <a:t>, and </a:t>
                </a:r>
                <a14:m>
                  <m:oMath xmlns:m="http://schemas.openxmlformats.org/officeDocument/2006/math">
                    <m:r>
                      <m:rPr>
                        <m:sty m:val="p"/>
                      </m:rPr>
                      <a:rPr lang="en-US">
                        <a:solidFill>
                          <a:srgbClr val="C00000"/>
                        </a:solidFill>
                        <a:latin typeface="Cambria Math" panose="02040503050406030204" pitchFamily="18" charset="0"/>
                      </a:rPr>
                      <m:t>Δ</m:t>
                    </m:r>
                  </m:oMath>
                </a14:m>
                <a:r>
                  <a:rPr lang="en-US" dirty="0"/>
                  <a:t>, there exists a</a:t>
                </a:r>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𝑋</m:t>
                    </m:r>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of </a:t>
                </a:r>
                <a14:m>
                  <m:oMath xmlns:m="http://schemas.openxmlformats.org/officeDocument/2006/math">
                    <m:r>
                      <a:rPr lang="en-US" i="1">
                        <a:solidFill>
                          <a:srgbClr val="C00000"/>
                        </a:solidFill>
                        <a:latin typeface="Cambria Math" panose="02040503050406030204" pitchFamily="18" charset="0"/>
                      </a:rPr>
                      <m:t>𝑛</m:t>
                    </m:r>
                  </m:oMath>
                </a14:m>
                <a:r>
                  <a:rPr lang="en-US" dirty="0"/>
                  <a:t> points such that any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-online coreset for </a:t>
                </a:r>
                <a14:m>
                  <m:oMath xmlns:m="http://schemas.openxmlformats.org/officeDocument/2006/math">
                    <m:r>
                      <a:rPr lang="en-US" i="1">
                        <a:solidFill>
                          <a:srgbClr val="C00000"/>
                        </a:solidFill>
                        <a:latin typeface="Cambria Math" panose="02040503050406030204" pitchFamily="18" charset="0"/>
                      </a:rPr>
                      <m:t>𝑘</m:t>
                    </m:r>
                  </m:oMath>
                </a14:m>
                <a:r>
                  <a:rPr lang="en-US" dirty="0"/>
                  <a:t>-means clustering on </a:t>
                </a:r>
                <a14:m>
                  <m:oMath xmlns:m="http://schemas.openxmlformats.org/officeDocument/2006/math">
                    <m:r>
                      <a:rPr lang="en-US" i="1">
                        <a:solidFill>
                          <a:srgbClr val="C00000"/>
                        </a:solidFill>
                        <a:latin typeface="Cambria Math" panose="02040503050406030204" pitchFamily="18" charset="0"/>
                      </a:rPr>
                      <m:t>𝑋</m:t>
                    </m:r>
                  </m:oMath>
                </a14:m>
                <a:r>
                  <a:rPr lang="en-US" dirty="0"/>
                  <a:t> requires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points</a:t>
                </a:r>
              </a:p>
              <a:p>
                <a:pPr>
                  <a:buClr>
                    <a:schemeClr val="tx1"/>
                  </a:buClr>
                </a:pPr>
                <a:r>
                  <a:rPr lang="en-US" dirty="0">
                    <a:solidFill>
                      <a:srgbClr val="00B050"/>
                    </a:solidFill>
                  </a:rPr>
                  <a:t>Note</a:t>
                </a:r>
                <a:r>
                  <a:rPr lang="en-US" dirty="0"/>
                  <a:t>: Last theorem provides a separation from the offline setting, i.e</a:t>
                </a:r>
                <a:r>
                  <a:rPr lang="en-US" dirty="0">
                    <a:solidFill>
                      <a:srgbClr val="C00000"/>
                    </a:solidFill>
                  </a:rPr>
                  <a:t>., [CLSS22]</a:t>
                </a:r>
              </a:p>
            </p:txBody>
          </p:sp>
        </mc:Choice>
        <mc:Fallback>
          <p:sp>
            <p:nvSpPr>
              <p:cNvPr id="3" name="Content Placeholder 2">
                <a:extLst>
                  <a:ext uri="{FF2B5EF4-FFF2-40B4-BE49-F238E27FC236}">
                    <a16:creationId xmlns:a16="http://schemas.microsoft.com/office/drawing/2014/main" id="{8D3B04A7-3BDD-CEA7-E857-CB91CEB37E0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3412641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174D2-370F-F9E2-8B3D-7EF1ACB6D32A}"/>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518B3E44-2621-DE26-886E-4BF09796996D}"/>
                  </a:ext>
                </a:extLst>
              </p:cNvPr>
              <p:cNvSpPr>
                <a:spLocks noGrp="1"/>
              </p:cNvSpPr>
              <p:nvPr>
                <p:ph type="title"/>
              </p:nvPr>
            </p:nvSpPr>
            <p:spPr/>
            <p:txBody>
              <a:bodyPr/>
              <a:lstStyle/>
              <a:p>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a:t>
                </a:r>
                <a:r>
                  <a:rPr lang="en-US" dirty="0">
                    <a:solidFill>
                      <a:srgbClr val="C00000"/>
                    </a:solidFill>
                  </a:rPr>
                  <a:t>Clustering in the Sliding Window Model</a:t>
                </a:r>
              </a:p>
            </p:txBody>
          </p:sp>
        </mc:Choice>
        <mc:Fallback>
          <p:sp>
            <p:nvSpPr>
              <p:cNvPr id="2" name="Title 1">
                <a:extLst>
                  <a:ext uri="{FF2B5EF4-FFF2-40B4-BE49-F238E27FC236}">
                    <a16:creationId xmlns:a16="http://schemas.microsoft.com/office/drawing/2014/main" id="{518B3E44-2621-DE26-886E-4BF09796996D}"/>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6206050E-BA9E-9449-E984-E74E3A73A1FA}"/>
              </a:ext>
            </a:extLst>
          </p:cNvPr>
          <p:cNvPicPr>
            <a:picLocks noChangeAspect="1"/>
          </p:cNvPicPr>
          <p:nvPr/>
        </p:nvPicPr>
        <p:blipFill>
          <a:blip r:embed="rId4"/>
          <a:stretch>
            <a:fillRect/>
          </a:stretch>
        </p:blipFill>
        <p:spPr>
          <a:xfrm>
            <a:off x="0" y="2120306"/>
            <a:ext cx="12031426" cy="3547579"/>
          </a:xfrm>
          <a:prstGeom prst="rect">
            <a:avLst/>
          </a:prstGeom>
        </p:spPr>
      </p:pic>
    </p:spTree>
    <p:extLst>
      <p:ext uri="{BB962C8B-B14F-4D97-AF65-F5344CB8AC3E}">
        <p14:creationId xmlns:p14="http://schemas.microsoft.com/office/powerpoint/2010/main" val="201062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5E710C-6484-8096-07C0-0F74691F49BF}"/>
              </a:ext>
            </a:extLst>
          </p:cNvPr>
          <p:cNvPicPr>
            <a:picLocks noChangeAspect="1"/>
          </p:cNvPicPr>
          <p:nvPr/>
        </p:nvPicPr>
        <p:blipFill>
          <a:blip r:embed="rId2"/>
          <a:stretch>
            <a:fillRect/>
          </a:stretch>
        </p:blipFill>
        <p:spPr>
          <a:xfrm>
            <a:off x="330085" y="2938804"/>
            <a:ext cx="11531829" cy="3919196"/>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Goal</a:t>
                </a:r>
                <a:r>
                  <a:rPr lang="en-US" dirty="0"/>
                  <a:t>: Given input dataset </a:t>
                </a:r>
                <a14:m>
                  <m:oMath xmlns:m="http://schemas.openxmlformats.org/officeDocument/2006/math">
                    <m:r>
                      <a:rPr lang="en-US" b="0" i="1" smtClean="0">
                        <a:solidFill>
                          <a:srgbClr val="C00000"/>
                        </a:solidFill>
                        <a:latin typeface="Cambria Math" panose="02040503050406030204" pitchFamily="18" charset="0"/>
                      </a:rPr>
                      <m:t>𝑋</m:t>
                    </m:r>
                  </m:oMath>
                </a14:m>
                <a:r>
                  <a:rPr lang="en-US" dirty="0"/>
                  <a:t>, partition </a:t>
                </a:r>
                <a14:m>
                  <m:oMath xmlns:m="http://schemas.openxmlformats.org/officeDocument/2006/math">
                    <m:r>
                      <a:rPr lang="en-US" b="0" i="1" smtClean="0">
                        <a:solidFill>
                          <a:srgbClr val="C00000"/>
                        </a:solidFill>
                        <a:latin typeface="Cambria Math" panose="02040503050406030204" pitchFamily="18" charset="0"/>
                      </a:rPr>
                      <m:t>𝑋</m:t>
                    </m:r>
                  </m:oMath>
                </a14:m>
                <a:r>
                  <a:rPr lang="en-US" dirty="0"/>
                  <a:t> so that “similar” points are in the same cluster and “different” points are in different clusters</a:t>
                </a:r>
              </a:p>
              <a:p>
                <a:pPr>
                  <a:buClr>
                    <a:schemeClr val="tx1"/>
                  </a:buClr>
                </a:pPr>
                <a:r>
                  <a:rPr lang="en-US" dirty="0"/>
                  <a:t>There can be at most </a:t>
                </a:r>
                <a14:m>
                  <m:oMath xmlns:m="http://schemas.openxmlformats.org/officeDocument/2006/math">
                    <m:r>
                      <a:rPr lang="en-US" sz="2800" b="0" i="1" smtClean="0">
                        <a:solidFill>
                          <a:srgbClr val="C00000"/>
                        </a:solidFill>
                        <a:latin typeface="Cambria Math" panose="02040503050406030204" pitchFamily="18" charset="0"/>
                      </a:rPr>
                      <m:t>𝑘</m:t>
                    </m:r>
                  </m:oMath>
                </a14:m>
                <a:r>
                  <a:rPr lang="en-US" dirty="0"/>
                  <a:t> different clusters</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4"/>
                <a:stretch>
                  <a:fillRect l="-1043" t="-2241" r="-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B2BF45-88C6-9C48-4BC1-2BA56F22439B}"/>
                  </a:ext>
                </a:extLst>
              </p:cNvPr>
              <p:cNvSpPr txBox="1"/>
              <p:nvPr/>
            </p:nvSpPr>
            <p:spPr>
              <a:xfrm>
                <a:off x="2974068" y="5410791"/>
                <a:ext cx="609460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𝑘</m:t>
                      </m:r>
                      <m:r>
                        <a:rPr lang="en-US" sz="2800" b="0" i="1" smtClean="0">
                          <a:solidFill>
                            <a:srgbClr val="C00000"/>
                          </a:solidFill>
                          <a:latin typeface="Cambria Math" panose="02040503050406030204" pitchFamily="18" charset="0"/>
                        </a:rPr>
                        <m:t>=3</m:t>
                      </m:r>
                    </m:oMath>
                  </m:oMathPara>
                </a14:m>
                <a:endParaRPr lang="en-US" sz="2800" dirty="0"/>
              </a:p>
            </p:txBody>
          </p:sp>
        </mc:Choice>
        <mc:Fallback xmlns="">
          <p:sp>
            <p:nvSpPr>
              <p:cNvPr id="6" name="TextBox 5">
                <a:extLst>
                  <a:ext uri="{FF2B5EF4-FFF2-40B4-BE49-F238E27FC236}">
                    <a16:creationId xmlns:a16="http://schemas.microsoft.com/office/drawing/2014/main" id="{B3B2BF45-88C6-9C48-4BC1-2BA56F22439B}"/>
                  </a:ext>
                </a:extLst>
              </p:cNvPr>
              <p:cNvSpPr txBox="1">
                <a:spLocks noRot="1" noChangeAspect="1" noMove="1" noResize="1" noEditPoints="1" noAdjustHandles="1" noChangeArrowheads="1" noChangeShapeType="1" noTextEdit="1"/>
              </p:cNvSpPr>
              <p:nvPr/>
            </p:nvSpPr>
            <p:spPr>
              <a:xfrm>
                <a:off x="2974068" y="5410791"/>
                <a:ext cx="6094602"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8910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Question</a:t>
            </a:r>
            <a:r>
              <a:rPr lang="en-US" dirty="0"/>
              <a:t>: How do we measure the “quality” of each clustering?</a:t>
            </a:r>
          </a:p>
        </p:txBody>
      </p:sp>
      <p:pic>
        <p:nvPicPr>
          <p:cNvPr id="3" name="Picture 2">
            <a:extLst>
              <a:ext uri="{FF2B5EF4-FFF2-40B4-BE49-F238E27FC236}">
                <a16:creationId xmlns:a16="http://schemas.microsoft.com/office/drawing/2014/main" id="{B15E710C-6484-8096-07C0-0F74691F49BF}"/>
              </a:ext>
            </a:extLst>
          </p:cNvPr>
          <p:cNvPicPr>
            <a:picLocks noChangeAspect="1"/>
          </p:cNvPicPr>
          <p:nvPr/>
        </p:nvPicPr>
        <p:blipFill>
          <a:blip r:embed="rId3"/>
          <a:stretch>
            <a:fillRect/>
          </a:stretch>
        </p:blipFill>
        <p:spPr>
          <a:xfrm>
            <a:off x="330085" y="2965698"/>
            <a:ext cx="11531829" cy="391919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956537D-8971-C2A3-C7CB-7299FC04B3F0}"/>
                  </a:ext>
                </a:extLst>
              </p:cNvPr>
              <p:cNvSpPr txBox="1"/>
              <p:nvPr/>
            </p:nvSpPr>
            <p:spPr>
              <a:xfrm>
                <a:off x="2974068" y="5410791"/>
                <a:ext cx="609460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𝑘</m:t>
                      </m:r>
                      <m:r>
                        <a:rPr lang="en-US" sz="2800" b="0" i="1" smtClean="0">
                          <a:solidFill>
                            <a:srgbClr val="C00000"/>
                          </a:solidFill>
                          <a:latin typeface="Cambria Math" panose="02040503050406030204" pitchFamily="18" charset="0"/>
                        </a:rPr>
                        <m:t>=3</m:t>
                      </m:r>
                    </m:oMath>
                  </m:oMathPara>
                </a14:m>
                <a:endParaRPr lang="en-US" sz="2800" dirty="0"/>
              </a:p>
            </p:txBody>
          </p:sp>
        </mc:Choice>
        <mc:Fallback xmlns="">
          <p:sp>
            <p:nvSpPr>
              <p:cNvPr id="4" name="TextBox 3">
                <a:extLst>
                  <a:ext uri="{FF2B5EF4-FFF2-40B4-BE49-F238E27FC236}">
                    <a16:creationId xmlns:a16="http://schemas.microsoft.com/office/drawing/2014/main" id="{9956537D-8971-C2A3-C7CB-7299FC04B3F0}"/>
                  </a:ext>
                </a:extLst>
              </p:cNvPr>
              <p:cNvSpPr txBox="1">
                <a:spLocks noRot="1" noChangeAspect="1" noMove="1" noResize="1" noEditPoints="1" noAdjustHandles="1" noChangeArrowheads="1" noChangeShapeType="1" noTextEdit="1"/>
              </p:cNvSpPr>
              <p:nvPr/>
            </p:nvSpPr>
            <p:spPr>
              <a:xfrm>
                <a:off x="2974068" y="5410791"/>
                <a:ext cx="6094602" cy="5232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2743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Question</a:t>
                </a:r>
                <a:r>
                  <a:rPr lang="en-US" dirty="0"/>
                  <a:t>: How do we measure the “quality” of each clustering?</a:t>
                </a:r>
              </a:p>
              <a:p>
                <a:pPr>
                  <a:buClr>
                    <a:schemeClr val="tx1"/>
                  </a:buClr>
                </a:pPr>
                <a:endParaRPr lang="en-US" dirty="0"/>
              </a:p>
              <a:p>
                <a:pPr>
                  <a:buClr>
                    <a:schemeClr val="tx1"/>
                  </a:buClr>
                </a:pPr>
                <a:r>
                  <a:rPr lang="en-US" dirty="0"/>
                  <a:t>Assign a “center”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to each cluster</a:t>
                </a:r>
                <a:endParaRPr lang="en-US" i="1" dirty="0"/>
              </a:p>
              <a:p>
                <a:pPr>
                  <a:buClr>
                    <a:schemeClr val="tx1"/>
                  </a:buClr>
                </a:pPr>
                <a:endParaRPr lang="en-US" dirty="0"/>
              </a:p>
              <a:p>
                <a:pPr>
                  <a:buClr>
                    <a:schemeClr val="tx1"/>
                  </a:buClr>
                </a:pPr>
                <a:r>
                  <a:rPr lang="en-US" dirty="0"/>
                  <a:t>Have a cost function induced by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for all of the points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𝑖</m:t>
                        </m:r>
                      </m:sub>
                    </m:sSub>
                  </m:oMath>
                </a14:m>
                <a:r>
                  <a:rPr lang="en-US" dirty="0"/>
                  <a:t> assigned to cluster </a:t>
                </a:r>
                <a14:m>
                  <m:oMath xmlns:m="http://schemas.openxmlformats.org/officeDocument/2006/math">
                    <m:r>
                      <a:rPr lang="en-US" b="0" i="1" smtClean="0">
                        <a:solidFill>
                          <a:srgbClr val="C00000"/>
                        </a:solidFill>
                        <a:latin typeface="Cambria Math" panose="02040503050406030204" pitchFamily="18" charset="0"/>
                      </a:rPr>
                      <m:t>𝑖</m:t>
                    </m:r>
                  </m:oMath>
                </a14:m>
                <a:endParaRPr lang="en-US"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0798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Question</a:t>
                </a:r>
                <a:r>
                  <a:rPr lang="en-US" dirty="0"/>
                  <a:t>: How do we measure the “quality” of each clustering?</a:t>
                </a:r>
              </a:p>
              <a:p>
                <a:pPr marL="0" indent="0">
                  <a:buClr>
                    <a:schemeClr val="tx1"/>
                  </a:buClr>
                  <a:buNone/>
                </a:pPr>
                <a:endParaRPr lang="en-US" dirty="0"/>
              </a:p>
              <a:p>
                <a:pPr>
                  <a:buClr>
                    <a:schemeClr val="tx1"/>
                  </a:buClr>
                </a:pPr>
                <a:r>
                  <a:rPr lang="en-US" dirty="0"/>
                  <a:t>Assign a “center”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to each cluster</a:t>
                </a:r>
                <a:endParaRPr lang="en-US" i="1" dirty="0"/>
              </a:p>
              <a:p>
                <a:pPr>
                  <a:buClr>
                    <a:schemeClr val="tx1"/>
                  </a:buClr>
                </a:pPr>
                <a:endParaRPr lang="en-US" dirty="0"/>
              </a:p>
              <a:p>
                <a:pPr>
                  <a:buClr>
                    <a:schemeClr val="tx1"/>
                  </a:buClr>
                </a:pPr>
                <a:r>
                  <a:rPr lang="en-US" dirty="0"/>
                  <a:t>Have a cost function induced by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for all of the points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𝑖</m:t>
                        </m:r>
                      </m:sub>
                    </m:sSub>
                  </m:oMath>
                </a14:m>
                <a:r>
                  <a:rPr lang="en-US" dirty="0"/>
                  <a:t> assigned to cluster </a:t>
                </a:r>
                <a14:m>
                  <m:oMath xmlns:m="http://schemas.openxmlformats.org/officeDocument/2006/math">
                    <m:r>
                      <a:rPr lang="en-US" b="0" i="1" smtClean="0">
                        <a:solidFill>
                          <a:srgbClr val="C00000"/>
                        </a:solidFill>
                        <a:latin typeface="Cambria Math" panose="02040503050406030204" pitchFamily="18" charset="0"/>
                      </a:rPr>
                      <m:t>𝑖</m:t>
                    </m:r>
                  </m:oMath>
                </a14:m>
                <a:endParaRPr lang="en-US" dirty="0"/>
              </a:p>
              <a:p>
                <a:pPr lvl="1">
                  <a:buClr>
                    <a:schemeClr val="tx1"/>
                  </a:buClr>
                </a:pPr>
                <a:r>
                  <a:rPr lang="en-US" sz="2800" dirty="0"/>
                  <a:t>Assume points are in metric space with distance function </a:t>
                </a:r>
                <a14:m>
                  <m:oMath xmlns:m="http://schemas.openxmlformats.org/officeDocument/2006/math">
                    <m:r>
                      <m:rPr>
                        <m:sty m:val="p"/>
                      </m:rPr>
                      <a:rPr lang="en-US" sz="2800" b="0" i="0" smtClean="0">
                        <a:solidFill>
                          <a:srgbClr val="C00000"/>
                        </a:solidFill>
                        <a:latin typeface="Cambria Math" panose="02040503050406030204" pitchFamily="18" charset="0"/>
                      </a:rPr>
                      <m:t>dist</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m:t>
                    </m:r>
                  </m:oMath>
                </a14:m>
                <a:endParaRPr lang="en-US" sz="2800" dirty="0"/>
              </a:p>
              <a:p>
                <a:pPr lvl="1">
                  <a:buClr>
                    <a:schemeClr val="tx1"/>
                  </a:buClr>
                </a:pPr>
                <a:r>
                  <a:rPr lang="en-US" sz="2800" dirty="0"/>
                  <a:t>Define </a:t>
                </a:r>
                <a14:m>
                  <m:oMath xmlns:m="http://schemas.openxmlformats.org/officeDocument/2006/math">
                    <m:r>
                      <m:rPr>
                        <m:sty m:val="p"/>
                      </m:rPr>
                      <a:rPr lang="en-US" sz="2800">
                        <a:solidFill>
                          <a:srgbClr val="C00000"/>
                        </a:solidFill>
                        <a:latin typeface="Cambria Math" panose="02040503050406030204" pitchFamily="18" charset="0"/>
                      </a:rPr>
                      <m:t>C</m:t>
                    </m:r>
                    <m:r>
                      <m:rPr>
                        <m:sty m:val="p"/>
                      </m:rPr>
                      <a:rPr lang="en-US" sz="2800" b="0" i="0" smtClean="0">
                        <a:solidFill>
                          <a:srgbClr val="C00000"/>
                        </a:solidFill>
                        <a:latin typeface="Cambria Math" panose="02040503050406030204" pitchFamily="18" charset="0"/>
                      </a:rPr>
                      <m:t>ost</m:t>
                    </m:r>
                    <m:d>
                      <m:dPr>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𝑃</m:t>
                            </m:r>
                          </m:e>
                          <m:sub>
                            <m:r>
                              <a:rPr lang="en-US" sz="2800" b="0" i="1" smtClean="0">
                                <a:solidFill>
                                  <a:srgbClr val="C00000"/>
                                </a:solidFill>
                                <a:latin typeface="Cambria Math" panose="02040503050406030204" pitchFamily="18" charset="0"/>
                              </a:rPr>
                              <m:t>𝑖</m:t>
                            </m:r>
                          </m:sub>
                        </m:sSub>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𝑐</m:t>
                            </m:r>
                          </m:e>
                          <m:sub>
                            <m:r>
                              <a:rPr lang="en-US" sz="2800" b="0" i="1" smtClean="0">
                                <a:solidFill>
                                  <a:srgbClr val="C00000"/>
                                </a:solidFill>
                                <a:latin typeface="Cambria Math" panose="02040503050406030204" pitchFamily="18" charset="0"/>
                              </a:rPr>
                              <m:t>𝑖</m:t>
                            </m:r>
                          </m:sub>
                        </m:sSub>
                      </m:e>
                    </m:d>
                  </m:oMath>
                </a14:m>
                <a:r>
                  <a:rPr lang="en-US" sz="2800" dirty="0"/>
                  <a:t> to be a function of </a:t>
                </a:r>
                <a14:m>
                  <m:oMath xmlns:m="http://schemas.openxmlformats.org/officeDocument/2006/math">
                    <m:sSub>
                      <m:sSubPr>
                        <m:ctrlPr>
                          <a:rPr lang="en-US" sz="2800" i="1">
                            <a:solidFill>
                              <a:srgbClr val="C00000"/>
                            </a:solidFill>
                            <a:latin typeface="Cambria Math" panose="02040503050406030204" pitchFamily="18" charset="0"/>
                          </a:rPr>
                        </m:ctrlPr>
                      </m:sSubPr>
                      <m:e>
                        <m:d>
                          <m:dPr>
                            <m:begChr m:val="{"/>
                            <m:endChr m:val="}"/>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𝑐</m:t>
                                    </m:r>
                                  </m:e>
                                  <m:sub>
                                    <m:r>
                                      <a:rPr lang="en-US" sz="2800" i="1">
                                        <a:solidFill>
                                          <a:srgbClr val="C00000"/>
                                        </a:solidFill>
                                        <a:latin typeface="Cambria Math" panose="02040503050406030204" pitchFamily="18" charset="0"/>
                                      </a:rPr>
                                      <m:t>𝑖</m:t>
                                    </m:r>
                                  </m:sub>
                                </m:sSub>
                              </m:e>
                            </m:d>
                          </m:e>
                        </m:d>
                      </m:e>
                      <m:sub>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𝑃</m:t>
                            </m:r>
                          </m:e>
                          <m:sub>
                            <m:r>
                              <a:rPr lang="en-US" sz="2800" i="1">
                                <a:solidFill>
                                  <a:srgbClr val="C00000"/>
                                </a:solidFill>
                                <a:latin typeface="Cambria Math" panose="02040503050406030204" pitchFamily="18" charset="0"/>
                              </a:rPr>
                              <m:t>𝑖</m:t>
                            </m:r>
                          </m:sub>
                        </m:sSub>
                      </m:sub>
                    </m:sSub>
                  </m:oMath>
                </a14:m>
                <a:endParaRPr lang="en-US" sz="28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48520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Question</a:t>
                </a:r>
                <a:r>
                  <a:rPr lang="en-US" dirty="0"/>
                  <a:t>: How do we measure the “quality” of each clustering?</a:t>
                </a:r>
              </a:p>
              <a:p>
                <a:pPr>
                  <a:buClr>
                    <a:schemeClr val="tx1"/>
                  </a:buClr>
                </a:pPr>
                <a:endParaRPr lang="en-US" dirty="0"/>
              </a:p>
              <a:p>
                <a:pPr>
                  <a:buClr>
                    <a:schemeClr val="tx1"/>
                  </a:buClr>
                </a:pPr>
                <a:r>
                  <a:rPr lang="en-US" dirty="0"/>
                  <a:t>Have a cost function induced by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for all of the points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𝑖</m:t>
                        </m:r>
                      </m:sub>
                    </m:sSub>
                  </m:oMath>
                </a14:m>
                <a:r>
                  <a:rPr lang="en-US" dirty="0"/>
                  <a:t> assigned to cluster </a:t>
                </a:r>
                <a14:m>
                  <m:oMath xmlns:m="http://schemas.openxmlformats.org/officeDocument/2006/math">
                    <m:r>
                      <a:rPr lang="en-US" b="0" i="1" smtClean="0">
                        <a:solidFill>
                          <a:srgbClr val="C00000"/>
                        </a:solidFill>
                        <a:latin typeface="Cambria Math" panose="02040503050406030204" pitchFamily="18" charset="0"/>
                      </a:rPr>
                      <m:t>𝑖</m:t>
                    </m:r>
                  </m:oMath>
                </a14:m>
                <a:endParaRPr lang="en-US" dirty="0"/>
              </a:p>
              <a:p>
                <a:pPr lvl="1">
                  <a:buClr>
                    <a:schemeClr val="tx1"/>
                  </a:buClr>
                </a:pPr>
                <a:r>
                  <a:rPr lang="en-US" sz="2800" dirty="0"/>
                  <a:t>Define </a:t>
                </a:r>
                <a14:m>
                  <m:oMath xmlns:m="http://schemas.openxmlformats.org/officeDocument/2006/math">
                    <m:r>
                      <m:rPr>
                        <m:sty m:val="p"/>
                      </m:rPr>
                      <a:rPr lang="en-US" sz="2800">
                        <a:solidFill>
                          <a:srgbClr val="C00000"/>
                        </a:solidFill>
                        <a:latin typeface="Cambria Math" panose="02040503050406030204" pitchFamily="18" charset="0"/>
                      </a:rPr>
                      <m:t>C</m:t>
                    </m:r>
                    <m:r>
                      <m:rPr>
                        <m:sty m:val="p"/>
                      </m:rPr>
                      <a:rPr lang="en-US" sz="2800" b="0" i="0" smtClean="0">
                        <a:solidFill>
                          <a:srgbClr val="C00000"/>
                        </a:solidFill>
                        <a:latin typeface="Cambria Math" panose="02040503050406030204" pitchFamily="18" charset="0"/>
                      </a:rPr>
                      <m:t>ost</m:t>
                    </m:r>
                    <m:d>
                      <m:dPr>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𝑃</m:t>
                            </m:r>
                          </m:e>
                          <m:sub>
                            <m:r>
                              <a:rPr lang="en-US" sz="2800" b="0" i="1" smtClean="0">
                                <a:solidFill>
                                  <a:srgbClr val="C00000"/>
                                </a:solidFill>
                                <a:latin typeface="Cambria Math" panose="02040503050406030204" pitchFamily="18" charset="0"/>
                              </a:rPr>
                              <m:t>𝑖</m:t>
                            </m:r>
                          </m:sub>
                        </m:sSub>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𝑐</m:t>
                            </m:r>
                          </m:e>
                          <m:sub>
                            <m:r>
                              <a:rPr lang="en-US" sz="2800" b="0" i="1" smtClean="0">
                                <a:solidFill>
                                  <a:srgbClr val="C00000"/>
                                </a:solidFill>
                                <a:latin typeface="Cambria Math" panose="02040503050406030204" pitchFamily="18" charset="0"/>
                              </a:rPr>
                              <m:t>𝑖</m:t>
                            </m:r>
                          </m:sub>
                        </m:sSub>
                      </m:e>
                    </m:d>
                  </m:oMath>
                </a14:m>
                <a:r>
                  <a:rPr lang="en-US" sz="2800" dirty="0"/>
                  <a:t> to be a function of </a:t>
                </a:r>
                <a14:m>
                  <m:oMath xmlns:m="http://schemas.openxmlformats.org/officeDocument/2006/math">
                    <m:sSub>
                      <m:sSubPr>
                        <m:ctrlPr>
                          <a:rPr lang="en-US" sz="2800" i="1">
                            <a:solidFill>
                              <a:srgbClr val="C00000"/>
                            </a:solidFill>
                            <a:latin typeface="Cambria Math" panose="02040503050406030204" pitchFamily="18" charset="0"/>
                          </a:rPr>
                        </m:ctrlPr>
                      </m:sSubPr>
                      <m:e>
                        <m:d>
                          <m:dPr>
                            <m:begChr m:val="{"/>
                            <m:endChr m:val="}"/>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𝑐</m:t>
                                    </m:r>
                                  </m:e>
                                  <m:sub>
                                    <m:r>
                                      <a:rPr lang="en-US" sz="2800" i="1">
                                        <a:solidFill>
                                          <a:srgbClr val="C00000"/>
                                        </a:solidFill>
                                        <a:latin typeface="Cambria Math" panose="02040503050406030204" pitchFamily="18" charset="0"/>
                                      </a:rPr>
                                      <m:t>𝑖</m:t>
                                    </m:r>
                                  </m:sub>
                                </m:sSub>
                              </m:e>
                            </m:d>
                          </m:e>
                        </m:d>
                      </m:e>
                      <m:sub>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𝑃</m:t>
                            </m:r>
                          </m:e>
                          <m:sub>
                            <m:r>
                              <a:rPr lang="en-US" sz="2800" i="1">
                                <a:solidFill>
                                  <a:srgbClr val="C00000"/>
                                </a:solidFill>
                                <a:latin typeface="Cambria Math" panose="02040503050406030204" pitchFamily="18" charset="0"/>
                              </a:rPr>
                              <m:t>𝑖</m:t>
                            </m:r>
                          </m:sub>
                        </m:sSub>
                      </m:sub>
                    </m:sSub>
                  </m:oMath>
                </a14:m>
                <a:endParaRPr lang="en-US" sz="2800" dirty="0"/>
              </a:p>
              <a:p>
                <a:pPr lvl="1">
                  <a:buClr>
                    <a:schemeClr val="tx1"/>
                  </a:buClr>
                </a:pPr>
                <a:endParaRPr lang="en-US" sz="2800" dirty="0"/>
              </a:p>
              <a:p>
                <a:pPr>
                  <a:buClr>
                    <a:schemeClr val="tx1"/>
                  </a:buClr>
                </a:pPr>
                <a:r>
                  <a:rPr lang="en-US" dirty="0"/>
                  <a:t>Suppose the set of centers is </a:t>
                </a:r>
                <a14:m>
                  <m:oMath xmlns:m="http://schemas.openxmlformats.org/officeDocument/2006/math">
                    <m:r>
                      <a:rPr lang="en-US" b="0" i="1" smtClean="0">
                        <a:solidFill>
                          <a:srgbClr val="C00000"/>
                        </a:solidFill>
                        <a:latin typeface="Cambria Math" panose="02040503050406030204" pitchFamily="18" charset="0"/>
                      </a:rPr>
                      <m:t>𝐶</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 </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𝑘</m:t>
                            </m:r>
                          </m:sub>
                        </m:sSub>
                      </m:e>
                    </m:d>
                  </m:oMath>
                </a14:m>
                <a:endParaRPr lang="en-US" sz="3200" dirty="0"/>
              </a:p>
              <a:p>
                <a:pPr lvl="1">
                  <a:buClr>
                    <a:schemeClr val="tx1"/>
                  </a:buClr>
                </a:pPr>
                <a:r>
                  <a:rPr lang="en-US" sz="2800" dirty="0"/>
                  <a:t>Define clustering cost </a:t>
                </a:r>
                <a14:m>
                  <m:oMath xmlns:m="http://schemas.openxmlformats.org/officeDocument/2006/math">
                    <m:r>
                      <m:rPr>
                        <m:sty m:val="p"/>
                      </m:rPr>
                      <a:rPr lang="en-US" sz="2800" smtClean="0">
                        <a:solidFill>
                          <a:srgbClr val="C00000"/>
                        </a:solidFill>
                        <a:latin typeface="Cambria Math" panose="02040503050406030204" pitchFamily="18" charset="0"/>
                      </a:rPr>
                      <m:t>C</m:t>
                    </m:r>
                    <m:r>
                      <m:rPr>
                        <m:sty m:val="p"/>
                      </m:rPr>
                      <a:rPr lang="en-US" sz="2800" b="0" i="0" smtClean="0">
                        <a:solidFill>
                          <a:srgbClr val="C00000"/>
                        </a:solidFill>
                        <a:latin typeface="Cambria Math" panose="02040503050406030204" pitchFamily="18" charset="0"/>
                      </a:rPr>
                      <m:t>ost</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𝑋</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𝐶</m:t>
                        </m:r>
                      </m:e>
                    </m:d>
                  </m:oMath>
                </a14:m>
                <a:r>
                  <a:rPr lang="en-US" sz="2800" dirty="0"/>
                  <a:t> to be a function of </a:t>
                </a:r>
                <a14:m>
                  <m:oMath xmlns:m="http://schemas.openxmlformats.org/officeDocument/2006/math">
                    <m:sSub>
                      <m:sSubPr>
                        <m:ctrlPr>
                          <a:rPr lang="en-US" sz="2800" i="1">
                            <a:solidFill>
                              <a:srgbClr val="C00000"/>
                            </a:solidFill>
                            <a:latin typeface="Cambria Math" panose="02040503050406030204" pitchFamily="18" charset="0"/>
                          </a:rPr>
                        </m:ctrlPr>
                      </m:sSubPr>
                      <m:e>
                        <m:d>
                          <m:dPr>
                            <m:begChr m:val="{"/>
                            <m:endChr m:val="}"/>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i="1" smtClean="0">
                                    <a:solidFill>
                                      <a:srgbClr val="C00000"/>
                                    </a:solidFill>
                                    <a:latin typeface="Cambria Math" panose="02040503050406030204" pitchFamily="18" charset="0"/>
                                  </a:rPr>
                                  <m:t>𝐶</m:t>
                                </m:r>
                              </m:e>
                            </m:d>
                          </m:e>
                        </m:d>
                      </m:e>
                      <m:sub>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𝐶</m:t>
                        </m:r>
                      </m:sub>
                    </m:sSub>
                  </m:oMath>
                </a14:m>
                <a:endParaRPr lang="en-US" sz="28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43936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sub>
                    </m:sSub>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942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sub>
                    </m:sSub>
                  </m:oMath>
                </a14:m>
                <a:endParaRPr lang="en-US" sz="3200" dirty="0"/>
              </a:p>
              <a:p>
                <a:pPr marL="0" indent="0">
                  <a:buClr>
                    <a:schemeClr val="tx1"/>
                  </a:buClr>
                  <a:buNone/>
                </a:pPr>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-center: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lim>
                        </m:limLow>
                      </m:fName>
                      <m:e>
                        <m:r>
                          <m:rPr>
                            <m:sty m:val="p"/>
                          </m:rPr>
                          <a:rPr lang="en-US" sz="3200" b="0" i="0" smtClean="0">
                            <a:solidFill>
                              <a:srgbClr val="C00000"/>
                            </a:solidFill>
                            <a:latin typeface="Cambria Math" panose="02040503050406030204" pitchFamily="18" charset="0"/>
                          </a:rPr>
                          <m:t>dist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e>
                    </m:func>
                  </m:oMath>
                </a14:m>
                <a:endParaRPr lang="en-US" sz="3200" b="0" dirty="0">
                  <a:solidFill>
                    <a:srgbClr val="C00000"/>
                  </a:solidFill>
                </a:endParaRP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5E1C6B7-C8FC-D24F-FBB0-4570907C7667}"/>
              </a:ext>
            </a:extLst>
          </p:cNvPr>
          <p:cNvCxnSpPr>
            <a:stCxn id="11" idx="3"/>
            <a:endCxn id="8" idx="0"/>
          </p:cNvCxnSpPr>
          <p:nvPr/>
        </p:nvCxnSpPr>
        <p:spPr>
          <a:xfrm>
            <a:off x="10098122" y="3958943"/>
            <a:ext cx="158754" cy="194267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325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1302</Words>
  <Application>Microsoft Office PowerPoint</Application>
  <PresentationFormat>Widescreen</PresentationFormat>
  <Paragraphs>139</Paragraphs>
  <Slides>22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Near-Optimal k-Clustering in the Sliding Window Model </vt:lpstr>
      <vt:lpstr>Clustering</vt:lpstr>
      <vt:lpstr>k-Clustering</vt:lpstr>
      <vt:lpstr>k-Clustering</vt:lpstr>
      <vt:lpstr>k-Clustering</vt:lpstr>
      <vt:lpstr>k-Clustering</vt:lpstr>
      <vt:lpstr>k-Clustering</vt:lpstr>
      <vt:lpstr>k-Clustering</vt:lpstr>
      <vt:lpstr>k-Clustering</vt:lpstr>
      <vt:lpstr>k-Clustering</vt:lpstr>
      <vt:lpstr>k-Clustering</vt:lpstr>
      <vt:lpstr>k-Clustering</vt:lpstr>
      <vt:lpstr>Euclidean k-Clustering</vt:lpstr>
      <vt:lpstr>The Streaming Model</vt:lpstr>
      <vt:lpstr>Streaming / Sliding Window Model</vt:lpstr>
      <vt:lpstr>Streaming / Sliding Window Model</vt:lpstr>
      <vt:lpstr>Streaming / Sliding Window Model</vt:lpstr>
      <vt:lpstr>Streaming / Sliding Window Model</vt:lpstr>
      <vt:lpstr>k-Clustering in the Sliding Window Model</vt:lpstr>
      <vt:lpstr>Our Results</vt:lpstr>
      <vt:lpstr>Our Results</vt:lpstr>
      <vt:lpstr>k-Clustering in the Sliding Window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Near-Optimal k-Clustering in the Sliding Window Model </dc:title>
  <dc:creator>Samson Zhou</dc:creator>
  <cp:lastModifiedBy>Samson Zhou</cp:lastModifiedBy>
  <cp:revision>5</cp:revision>
  <dcterms:created xsi:type="dcterms:W3CDTF">2024-02-22T18:13:24Z</dcterms:created>
  <dcterms:modified xsi:type="dcterms:W3CDTF">2024-02-22T20:52:52Z</dcterms:modified>
</cp:coreProperties>
</file>