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1101" r:id="rId3"/>
    <p:sldId id="1213" r:id="rId4"/>
    <p:sldId id="1106" r:id="rId5"/>
    <p:sldId id="491" r:id="rId6"/>
    <p:sldId id="1215" r:id="rId7"/>
    <p:sldId id="1108" r:id="rId8"/>
    <p:sldId id="1110" r:id="rId9"/>
    <p:sldId id="1112" r:id="rId10"/>
    <p:sldId id="1115" r:id="rId11"/>
    <p:sldId id="1116" r:id="rId12"/>
    <p:sldId id="1117" r:id="rId13"/>
    <p:sldId id="1235" r:id="rId14"/>
    <p:sldId id="1236" r:id="rId15"/>
    <p:sldId id="1119" r:id="rId16"/>
    <p:sldId id="1121" r:id="rId17"/>
    <p:sldId id="1122" r:id="rId18"/>
    <p:sldId id="1123" r:id="rId19"/>
    <p:sldId id="1124" r:id="rId20"/>
    <p:sldId id="1231" r:id="rId21"/>
    <p:sldId id="1127" r:id="rId22"/>
    <p:sldId id="1133" r:id="rId23"/>
    <p:sldId id="1132" r:id="rId24"/>
    <p:sldId id="1134" r:id="rId25"/>
    <p:sldId id="1137" r:id="rId26"/>
    <p:sldId id="1136" r:id="rId27"/>
    <p:sldId id="1135" r:id="rId28"/>
    <p:sldId id="1205" r:id="rId29"/>
    <p:sldId id="1138" r:id="rId30"/>
    <p:sldId id="1232" r:id="rId31"/>
    <p:sldId id="1151" r:id="rId32"/>
    <p:sldId id="1154" r:id="rId33"/>
    <p:sldId id="1139" r:id="rId34"/>
    <p:sldId id="1140" r:id="rId35"/>
    <p:sldId id="1141" r:id="rId36"/>
    <p:sldId id="1142" r:id="rId37"/>
    <p:sldId id="1143" r:id="rId38"/>
    <p:sldId id="1144" r:id="rId39"/>
    <p:sldId id="1145" r:id="rId40"/>
    <p:sldId id="1155" r:id="rId41"/>
    <p:sldId id="1156" r:id="rId42"/>
    <p:sldId id="1206" r:id="rId43"/>
    <p:sldId id="1234" r:id="rId44"/>
    <p:sldId id="1233" r:id="rId45"/>
    <p:sldId id="1184" r:id="rId46"/>
    <p:sldId id="1168" r:id="rId47"/>
    <p:sldId id="1169" r:id="rId48"/>
    <p:sldId id="1166" r:id="rId49"/>
    <p:sldId id="1164" r:id="rId50"/>
    <p:sldId id="1185" r:id="rId51"/>
    <p:sldId id="1171" r:id="rId52"/>
    <p:sldId id="1172" r:id="rId53"/>
    <p:sldId id="1173" r:id="rId54"/>
    <p:sldId id="1174" r:id="rId55"/>
    <p:sldId id="1187" r:id="rId56"/>
    <p:sldId id="1186" r:id="rId57"/>
    <p:sldId id="1188" r:id="rId58"/>
    <p:sldId id="1208" r:id="rId59"/>
    <p:sldId id="1183" r:id="rId60"/>
    <p:sldId id="1146" r:id="rId61"/>
    <p:sldId id="1147" r:id="rId62"/>
    <p:sldId id="1178" r:id="rId63"/>
    <p:sldId id="1150" r:id="rId64"/>
    <p:sldId id="1149" r:id="rId65"/>
    <p:sldId id="1157" r:id="rId66"/>
    <p:sldId id="1158" r:id="rId67"/>
    <p:sldId id="1159" r:id="rId68"/>
    <p:sldId id="1179" r:id="rId69"/>
    <p:sldId id="1181" r:id="rId70"/>
    <p:sldId id="1182" r:id="rId71"/>
    <p:sldId id="1226" r:id="rId72"/>
    <p:sldId id="1228" r:id="rId73"/>
    <p:sldId id="1227" r:id="rId74"/>
    <p:sldId id="122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2A6D-8188-4DA0-8E20-C2665DE5E14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53D2-75A4-4838-9CBB-6A30DC68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9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3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5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2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5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3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4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4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2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0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9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2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8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0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3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1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5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2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7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213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34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02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24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16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57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8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03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48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46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24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86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699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81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80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01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65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686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691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45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15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44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7FE9-B4C0-FAE9-A243-FB253F4D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D7743-B0B5-681A-6681-BA63B078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583B-ED65-A68B-779F-2F7C7613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C0CD-C2BA-21DA-0D76-BCB0782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5644-B0DC-100E-AF6E-8E4B92C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5D7C-BBC3-FD5D-E2A3-BD59780F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F34FE-6E7B-EBF2-9BF7-E2B3C520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8A9C-324C-29C6-47B1-EF30AE4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E749-29C5-CC80-BB71-77F60A9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E66E-13D4-614E-CAEA-B503C54D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C613-550C-15CD-95A6-A1C29883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C35D9-7208-8FBC-0585-574398DA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F4C3-99C0-E569-1C0C-163236BC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942-CEE4-D013-B993-CBE6306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36BA-AF32-EE4E-DB9F-E35E25C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E73E-37AE-5878-21C6-C8C0383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FD51-1D20-8ADD-D343-44A95E20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E7DF-916F-EDDA-BBFA-81D95D0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6C9D-38D5-13EA-9928-BB9C11F6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309B-415F-A591-B4D6-C670FE2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651-6BBA-98AA-C307-5EBB1994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B88C-013F-5F6B-8122-EEB80613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7B6D-AB5E-AC29-02CE-A72EE275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BA39-6A8C-85B4-0FC8-4F3BA9C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3274-00B1-FB27-C43A-0EF2F91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B71-4A07-89FF-1A0C-46A5FE2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D7C9-D0A5-ED5F-159C-EF3DCB380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D879-1184-C35E-A4EF-FA2F481C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A358-AB4A-6D4C-7A26-5CD9E216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27A9-8347-EA15-4399-EC8C3106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55F3-D4C5-96E7-E95C-16340D48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61FC-CCC0-F10C-F6F4-1F23F80B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77DD-91D6-B98D-6649-B20F77C5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99A3-7B96-4C3E-9BD9-6A75B9C14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942DC-EA2F-4FD6-8003-B08F92AD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FDA6D-1260-8BA8-33B5-3861CBA96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9E7A-6492-3094-4C8A-34F3C4EF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5D1F9-C975-1AEC-9C8C-78FCCCAB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517CC-B89E-5A60-4614-910E8AE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69C8-AE96-7915-E08B-07F58C3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9844-EEFB-6AD1-13E8-929673ED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F185-4AC2-26A3-31A7-22969C4B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64C6F-547D-5FB9-A805-343BEA6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5BA13-73B6-56E1-31DF-0810C771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42223-AC74-0C90-3827-5941F30B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E8A39-1CE0-6C45-148D-23633E4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89E-4131-6E1E-A842-8857803E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706-51F2-4431-9684-E996BEB1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B536-4E6E-B14C-F140-D4D422C1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1EB2-F0E1-DB94-D462-D39070EE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561C-87A2-2D74-E744-CC60237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D0A9-94CE-2EE3-F3B0-285E54CF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30F5-2844-6BB3-0C38-579FDEB4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C0428-8ABD-494F-40A6-0C8415ABB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4CC3-9EB6-DEB3-7254-062293E4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BA57-AAA7-7C3C-120E-95A38ED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9513-AD21-A49D-C665-CBAD99D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227-38B2-61C1-BDF4-AA1111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2684A-C360-BF70-CA76-319BF2A4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D989-11CA-EA95-D447-D870181E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6979-20EB-8AF6-F6F4-2A69DAF9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2569-77D7-7CAC-773B-C94675FC4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27E-A3D4-FE8F-87A6-E51E1207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Streaming Euclidean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  <a:blipFill>
                <a:blip r:embed="rId2"/>
                <a:stretch>
                  <a:fillRect l="-733" t="-7398" r="-2333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709" y="321580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Vincent Cohen-</a:t>
            </a:r>
            <a:r>
              <a:rPr lang="en-US" sz="2800" dirty="0" err="1"/>
              <a:t>Addad</a:t>
            </a:r>
            <a:endParaRPr lang="en-US" sz="2800" dirty="0"/>
          </a:p>
          <a:p>
            <a:r>
              <a:rPr lang="en-US" sz="2800" dirty="0"/>
              <a:t>David P. Woodruff</a:t>
            </a:r>
          </a:p>
          <a:p>
            <a:r>
              <a:rPr lang="en-US" sz="2800" dirty="0"/>
              <a:t>Samson Zhou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60BB3-B4E3-AB1B-F853-D03E2992A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17" y="4999359"/>
            <a:ext cx="1624157" cy="162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B93BA-5FAF-E778-328C-8F42A2042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21" y="4999359"/>
            <a:ext cx="1624157" cy="1624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F7D29-704B-0010-5C2A-36A4D270E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625" y="4994240"/>
            <a:ext cx="1715351" cy="1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BCA8F-597A-65E4-86B2-82AA04E04299}"/>
              </a:ext>
            </a:extLst>
          </p:cNvPr>
          <p:cNvSpPr txBox="1"/>
          <p:nvPr/>
        </p:nvSpPr>
        <p:spPr>
          <a:xfrm>
            <a:off x="-12497" y="5142554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FC56C-9C60-547C-0CB1-2382B8B528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43285" y="4001294"/>
            <a:ext cx="437370" cy="11412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900CF-3529-DE0B-F0BC-F8A00358FA4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294965" y="4639253"/>
            <a:ext cx="782809" cy="1349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5828A-C82D-A796-CCDB-2569880438DD}"/>
              </a:ext>
            </a:extLst>
          </p:cNvPr>
          <p:cNvSpPr txBox="1"/>
          <p:nvPr/>
        </p:nvSpPr>
        <p:spPr>
          <a:xfrm>
            <a:off x="2421992" y="477419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4E4BB9-FA36-5059-1EC4-F9E12DCAD37B}"/>
                  </a:ext>
                </a:extLst>
              </p:cNvPr>
              <p:cNvSpPr txBox="1"/>
              <p:nvPr/>
            </p:nvSpPr>
            <p:spPr>
              <a:xfrm>
                <a:off x="9694105" y="2562436"/>
                <a:ext cx="2211023" cy="926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4E4BB9-FA36-5059-1EC4-F9E12DCA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05" y="2562436"/>
                <a:ext cx="2211023" cy="926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7B4DBC-06BE-CEE9-4E33-E644572D8A9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174154" y="2957448"/>
            <a:ext cx="519951" cy="6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267C9-C18D-7751-A24C-165A71FAD401}"/>
              </a:ext>
            </a:extLst>
          </p:cNvPr>
          <p:cNvCxnSpPr>
            <a:cxnSpLocks/>
          </p:cNvCxnSpPr>
          <p:nvPr/>
        </p:nvCxnSpPr>
        <p:spPr>
          <a:xfrm flipV="1">
            <a:off x="9174154" y="2562436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4B437-3EBE-A6E5-1C0C-456E2BCDE30B}"/>
              </a:ext>
            </a:extLst>
          </p:cNvPr>
          <p:cNvSpPr/>
          <p:nvPr/>
        </p:nvSpPr>
        <p:spPr>
          <a:xfrm>
            <a:off x="715411" y="4486599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4E2-1A8B-1F4B-EE72-DA22C5C39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180" y="4562820"/>
            <a:ext cx="8318933" cy="13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5D807D-3982-40A4-023D-127AA7609AF6}"/>
              </a:ext>
            </a:extLst>
          </p:cNvPr>
          <p:cNvSpPr/>
          <p:nvPr/>
        </p:nvSpPr>
        <p:spPr>
          <a:xfrm>
            <a:off x="746788" y="4503814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75824-F60D-4C40-8B7E-08D0ACEDEB50}"/>
                  </a:ext>
                </a:extLst>
              </p:cNvPr>
              <p:cNvSpPr txBox="1"/>
              <p:nvPr/>
            </p:nvSpPr>
            <p:spPr>
              <a:xfrm>
                <a:off x="986933" y="4713206"/>
                <a:ext cx="97536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Do there exist streaming algorithms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words of space?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75824-F60D-4C40-8B7E-08D0ACE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13206"/>
                <a:ext cx="9753600" cy="1077218"/>
              </a:xfrm>
              <a:prstGeom prst="rect">
                <a:avLst/>
              </a:prstGeom>
              <a:blipFill>
                <a:blip r:embed="rId6"/>
                <a:stretch>
                  <a:fillRect t="-6780" r="-688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0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algorithm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 constructions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3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Impossibility)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92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4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Two-Pass)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two-pass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 construction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Result generalizes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(Sum of the Online Sensitivities)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online sensitivities of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is at most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1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B8B9F-8039-CC56-D0AA-D9C30E69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42912"/>
            <a:ext cx="11144250" cy="59721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636DD5-4C66-C0D0-4C06-D14392D0D9E6}"/>
              </a:ext>
            </a:extLst>
          </p:cNvPr>
          <p:cNvSpPr/>
          <p:nvPr/>
        </p:nvSpPr>
        <p:spPr>
          <a:xfrm>
            <a:off x="523875" y="4328809"/>
            <a:ext cx="11144250" cy="6517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6EE17-595D-BBAF-B956-AA5995C5AB9C}"/>
              </a:ext>
            </a:extLst>
          </p:cNvPr>
          <p:cNvSpPr/>
          <p:nvPr/>
        </p:nvSpPr>
        <p:spPr>
          <a:xfrm>
            <a:off x="523875" y="5638800"/>
            <a:ext cx="11144250" cy="6517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that implicitly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clusters, while minimizing some associated cost function of the clustering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79854-4BDA-B365-6EC7-446BA92F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506" y="2631747"/>
            <a:ext cx="5499848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Streams</a:t>
            </a:r>
          </a:p>
        </p:txBody>
      </p:sp>
    </p:spTree>
    <p:extLst>
      <p:ext uri="{BB962C8B-B14F-4D97-AF65-F5344CB8AC3E}">
        <p14:creationId xmlns:p14="http://schemas.microsoft.com/office/powerpoint/2010/main" val="134960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Uniform sampling </a:t>
                </a:r>
                <a:r>
                  <a:rPr lang="en-US" sz="3200" dirty="0"/>
                  <a:t>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could need a lot of samples, 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is from a single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Importance sampling </a:t>
                </a:r>
                <a:r>
                  <a:rPr lang="en-US" sz="3200" dirty="0"/>
                  <a:t>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a data stream, computing/approximating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requires seeing the entire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but then it is too late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define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respect to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which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SO FAR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compute (or approximate)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2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we can use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obtain 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samples obtained from online sensitivity sampling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to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then perform online sensitivity sampling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and by induction, at all times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1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show total sensitivity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→ we get a coreset of size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Sampling is done online, can view as a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2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sensitivity sampling to 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implicitly</a:t>
                </a:r>
                <a:r>
                  <a:rPr lang="en-US" sz="3200" dirty="0"/>
                  <a:t> create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blipFill>
                <a:blip r:embed="rId3"/>
                <a:stretch>
                  <a:fillRect l="-1887" t="-7491" b="-824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1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merge-and-reduce</a:t>
                </a:r>
                <a:r>
                  <a:rPr lang="en-US" sz="32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total space used by merge-and-reduce was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points, but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was the length of the stream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′|)</m:t>
                        </m:r>
                      </m:e>
                    </m:func>
                  </m:oMath>
                </a14:m>
                <a:r>
                  <a:rPr lang="en-US" sz="3200" dirty="0"/>
                  <a:t> points with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1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79854-4BDA-B365-6EC7-446BA92F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2631747"/>
            <a:ext cx="6526307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</p:spTree>
    <p:extLst>
      <p:ext uri="{BB962C8B-B14F-4D97-AF65-F5344CB8AC3E}">
        <p14:creationId xmlns:p14="http://schemas.microsoft.com/office/powerpoint/2010/main" val="180077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first pass to estimate sensitivity of each point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second pass to perform sensitivity sampling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59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find such an estimate?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use online sensitivity sampling or merge-and-reduce anymore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63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E1C83B2A-0D60-46DF-E2E0-ACF43F96EC7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C901B7-FDCE-39C8-EAB2-370C6DA3ECD0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8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/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blipFill>
                <a:blip r:embed="rId3"/>
                <a:stretch>
                  <a:fillRect l="-40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15723-81A2-62FF-4D45-4533EAF9F131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/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blipFill>
                <a:blip r:embed="rId3"/>
                <a:stretch>
                  <a:fillRect l="-4024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9F5B55-F81C-9377-25BF-1B0B92E0D354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blipFill>
                <a:blip r:embed="rId4"/>
                <a:stretch>
                  <a:fillRect l="-4024" t="-3413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36E6F3C-F01D-488C-53EA-ECE92751D611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8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set up the EMD sketch in the first pass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the end of the first pass of the stream, we have a data structure that can estimate the sensitivity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for any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second pass of the stream, we simulate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5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055222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055222"/>
              </a:xfrm>
              <a:blipFill>
                <a:blip r:embed="rId4"/>
                <a:stretch>
                  <a:fillRect l="-2075" t="-2679" r="-3112" b="-2679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72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Issue #1</a:t>
                </a:r>
                <a:r>
                  <a:rPr lang="en-US" sz="3200" dirty="0"/>
                  <a:t>: Quadtree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DOES NOT WORK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bad distortion when pairs of points are “too close” to quadtree boundaries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When a query center is too close to the boundary of the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,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create another center</a:t>
                </a:r>
                <a:r>
                  <a:rPr lang="en-US" sz="3200" dirty="0"/>
                  <a:t> on the opposite cell!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Issue #2</a:t>
                </a:r>
                <a:r>
                  <a:rPr lang="en-US" sz="3200" dirty="0"/>
                  <a:t>: 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Instead, store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378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95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sketch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offsets of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39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27B71EA9-3B5D-D096-126A-79980A840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8444753" y="103239"/>
            <a:ext cx="3581689" cy="20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3" y="1974950"/>
                <a:ext cx="10827327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</a:rPr>
                  <a:t>Insertion-only for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-clustering</a:t>
                </a:r>
                <a:r>
                  <a:rPr lang="en-US" sz="3000" dirty="0"/>
                  <a:t>: One-pass streaming algorithm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/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</a:rPr>
                  <a:t>Insertion-deletion for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-median and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-means</a:t>
                </a:r>
                <a:r>
                  <a:rPr lang="en-US" sz="3000" dirty="0"/>
                  <a:t>: Two-pass streaming algorithms that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/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</a:rPr>
                  <a:t>Lower bounds</a:t>
                </a:r>
                <a:r>
                  <a:rPr lang="en-US" sz="3000" dirty="0"/>
                  <a:t>: Even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0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-clustering cost </a:t>
                </a:r>
                <a:r>
                  <a:rPr lang="en-US" sz="30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000" dirty="0"/>
                  <a:t> or </a:t>
                </a:r>
                <a:r>
                  <a:rPr lang="en-US" sz="3000" i="1" dirty="0">
                    <a:solidFill>
                      <a:schemeClr val="accent1"/>
                    </a:solidFill>
                  </a:rPr>
                  <a:t>correctness at all times</a:t>
                </a:r>
                <a:r>
                  <a:rPr lang="en-US" sz="3000" i="1" dirty="0"/>
                  <a:t> </a:t>
                </a:r>
                <a:r>
                  <a:rPr lang="en-US" sz="3000" dirty="0"/>
                  <a:t>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bits of space on insertion-deletion streams in one pass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3" y="1974950"/>
                <a:ext cx="10827327" cy="4351338"/>
              </a:xfrm>
              <a:blipFill>
                <a:blip r:embed="rId4"/>
                <a:stretch>
                  <a:fillRect l="-1182" t="-2801" r="-1239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conan.jpg">
            <a:extLst>
              <a:ext uri="{FF2B5EF4-FFF2-40B4-BE49-F238E27FC236}">
                <a16:creationId xmlns:a16="http://schemas.microsoft.com/office/drawing/2014/main" id="{5C1186FF-8483-0F29-78F1-6A79C5422D4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9515" y="159520"/>
            <a:ext cx="1872970" cy="16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7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Bad distortion results when pairs of points are “too close” to the boundary of the </a:t>
            </a:r>
            <a:r>
              <a:rPr lang="en-US" sz="3200" dirty="0" err="1"/>
              <a:t>hypergrid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Goal</a:t>
            </a:r>
            <a:r>
              <a:rPr lang="en-US" sz="3200" dirty="0"/>
              <a:t>: Prevent this case from happening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Fix</a:t>
            </a:r>
            <a:r>
              <a:rPr lang="en-US" sz="3200" dirty="0"/>
              <a:t>: When a query center is too close to the boundary of the </a:t>
            </a:r>
            <a:r>
              <a:rPr lang="en-US" sz="3200" dirty="0" err="1"/>
              <a:t>hypergrid</a:t>
            </a:r>
            <a:r>
              <a:rPr lang="en-US" sz="3200" dirty="0"/>
              <a:t>, create another center on the opposite cell!</a:t>
            </a:r>
          </a:p>
        </p:txBody>
      </p:sp>
    </p:spTree>
    <p:extLst>
      <p:ext uri="{BB962C8B-B14F-4D97-AF65-F5344CB8AC3E}">
        <p14:creationId xmlns:p14="http://schemas.microsoft.com/office/powerpoint/2010/main" val="608671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50F406-7DB4-9047-0B8E-BAFB35B33EA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E40A3F-93BE-5E0F-9819-FB5EF582771C}"/>
              </a:ext>
            </a:extLst>
          </p:cNvPr>
          <p:cNvSpPr/>
          <p:nvPr/>
        </p:nvSpPr>
        <p:spPr>
          <a:xfrm>
            <a:off x="4007149" y="3572222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9189DB8-BFFD-F162-2A46-E823E183933E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E35AF-1895-DC23-3F7E-DB06BB152845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7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have distance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 probability it will be split by a grid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3200" dirty="0"/>
                  <a:t>, i.e., distortion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worse EMD sketch guarantee corresponds to larger oversampling necessary for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1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Updates to an underlying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FCBABF3-6BD6-2D15-5B32-FF162881219B}"/>
              </a:ext>
            </a:extLst>
          </p:cNvPr>
          <p:cNvSpPr/>
          <p:nvPr/>
        </p:nvSpPr>
        <p:spPr>
          <a:xfrm>
            <a:off x="7374549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B21CC-E732-2BDC-6AAD-C9C447B2CF1A}"/>
              </a:ext>
            </a:extLst>
          </p:cNvPr>
          <p:cNvSpPr/>
          <p:nvPr/>
        </p:nvSpPr>
        <p:spPr>
          <a:xfrm>
            <a:off x="3187879" y="61238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FF357-326D-753E-6C96-9032C8E43970}"/>
              </a:ext>
            </a:extLst>
          </p:cNvPr>
          <p:cNvSpPr/>
          <p:nvPr/>
        </p:nvSpPr>
        <p:spPr>
          <a:xfrm>
            <a:off x="8010056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6BEA-6903-AB43-182B-51AE6B1AC648}"/>
              </a:ext>
            </a:extLst>
          </p:cNvPr>
          <p:cNvSpPr/>
          <p:nvPr/>
        </p:nvSpPr>
        <p:spPr>
          <a:xfrm>
            <a:off x="7498485" y="57116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422B3-4384-8D0E-9283-F2EDA760AF7B}"/>
              </a:ext>
            </a:extLst>
          </p:cNvPr>
          <p:cNvSpPr/>
          <p:nvPr/>
        </p:nvSpPr>
        <p:spPr>
          <a:xfrm>
            <a:off x="7709155" y="63521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FF257-E589-295E-CA88-B56E341B69CD}"/>
              </a:ext>
            </a:extLst>
          </p:cNvPr>
          <p:cNvSpPr/>
          <p:nvPr/>
        </p:nvSpPr>
        <p:spPr>
          <a:xfrm>
            <a:off x="3425572" y="646896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FB1A3-5710-21EB-CCD6-964D7A16C6FF}"/>
              </a:ext>
            </a:extLst>
          </p:cNvPr>
          <p:cNvSpPr/>
          <p:nvPr/>
        </p:nvSpPr>
        <p:spPr>
          <a:xfrm>
            <a:off x="3860005" y="58640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66794-A7AF-DB84-F302-4A1AA2FC4EBE}"/>
              </a:ext>
            </a:extLst>
          </p:cNvPr>
          <p:cNvSpPr/>
          <p:nvPr/>
        </p:nvSpPr>
        <p:spPr>
          <a:xfrm>
            <a:off x="8111582" y="631408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752C9A-35E3-8924-37B5-8360A63572BB}"/>
              </a:ext>
            </a:extLst>
          </p:cNvPr>
          <p:cNvSpPr/>
          <p:nvPr/>
        </p:nvSpPr>
        <p:spPr>
          <a:xfrm>
            <a:off x="3572374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52C1F-05E6-F3C8-BED6-04E4F798906F}"/>
              </a:ext>
            </a:extLst>
          </p:cNvPr>
          <p:cNvSpPr/>
          <p:nvPr/>
        </p:nvSpPr>
        <p:spPr>
          <a:xfrm>
            <a:off x="3809712" y="63615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98EB8-5E5D-EA24-58F7-7E5ABD9A5DD0}"/>
              </a:ext>
            </a:extLst>
          </p:cNvPr>
          <p:cNvSpPr/>
          <p:nvPr/>
        </p:nvSpPr>
        <p:spPr>
          <a:xfrm>
            <a:off x="3347269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CB98C-C17E-D272-70D2-F0093974DDE9}"/>
              </a:ext>
            </a:extLst>
          </p:cNvPr>
          <p:cNvSpPr/>
          <p:nvPr/>
        </p:nvSpPr>
        <p:spPr>
          <a:xfrm>
            <a:off x="7754523" y="601187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6CA45-F17D-0E8D-12DA-FBDF57DFAABF}"/>
              </a:ext>
            </a:extLst>
          </p:cNvPr>
          <p:cNvSpPr/>
          <p:nvPr/>
        </p:nvSpPr>
        <p:spPr>
          <a:xfrm>
            <a:off x="5085885" y="4780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52C96E-3EEE-7FD8-4385-EDEC1795C699}"/>
              </a:ext>
            </a:extLst>
          </p:cNvPr>
          <p:cNvSpPr/>
          <p:nvPr/>
        </p:nvSpPr>
        <p:spPr>
          <a:xfrm>
            <a:off x="6016305" y="47800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ED7F7-85A0-3AA0-2E55-EB6151AE8ACD}"/>
              </a:ext>
            </a:extLst>
          </p:cNvPr>
          <p:cNvSpPr/>
          <p:nvPr/>
        </p:nvSpPr>
        <p:spPr>
          <a:xfrm>
            <a:off x="5758011" y="4521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7C405-0F4E-1763-205E-406EF9B1217A}"/>
              </a:ext>
            </a:extLst>
          </p:cNvPr>
          <p:cNvSpPr/>
          <p:nvPr/>
        </p:nvSpPr>
        <p:spPr>
          <a:xfrm>
            <a:off x="5470380" y="4747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6D6EA4-34FA-E05C-C2DF-45DF653FB44D}"/>
              </a:ext>
            </a:extLst>
          </p:cNvPr>
          <p:cNvSpPr/>
          <p:nvPr/>
        </p:nvSpPr>
        <p:spPr>
          <a:xfrm>
            <a:off x="5707718" y="5018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185017-7D8E-3481-3D25-7559F8AF4D98}"/>
              </a:ext>
            </a:extLst>
          </p:cNvPr>
          <p:cNvSpPr/>
          <p:nvPr/>
        </p:nvSpPr>
        <p:spPr>
          <a:xfrm>
            <a:off x="5245275" y="4447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59DB4B-7E56-A4B4-4172-43C86288E0CD}"/>
              </a:ext>
            </a:extLst>
          </p:cNvPr>
          <p:cNvSpPr/>
          <p:nvPr/>
        </p:nvSpPr>
        <p:spPr>
          <a:xfrm>
            <a:off x="5563985" y="422089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Make a new center when distance from query center and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 with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expectation (over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dimensions,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sz="3200" dirty="0"/>
                  <a:t> levels of the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query centers),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new centers are created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97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Wasserstein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WASS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1+0.5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WASSD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24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8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3200" dirty="0"/>
                  <a:t>: Because the distortion of the Wasserstein embedding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1+0.5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, we need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-median, we stored all the points,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per point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33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Instead, 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 be the closest center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51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29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5620338" y="2741227"/>
            <a:ext cx="688668" cy="31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567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324970" y="2551995"/>
            <a:ext cx="984036" cy="501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07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sketch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offsets of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6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show the resulting samples forms a semi-coreset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points, each point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Total space</a:t>
                </a:r>
                <a:r>
                  <a:rPr lang="en-US" sz="3200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7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/>
                  <a:t>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  <a:blipFill>
                <a:blip r:embed="rId2"/>
                <a:stretch>
                  <a:fillRect l="-1797" t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94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Earth mover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EMD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using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Quadtree embedding</a:t>
                </a:r>
                <a:r>
                  <a:rPr lang="en-US" sz="3200" dirty="0"/>
                  <a:t>: For a (weighted)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centers, the quadtree embedding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14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Quadtree embedding produces a vector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computation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the sum of the level costs,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 frequency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65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an underlying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Generate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of Cauchy random variables (ratio of two normal random variables)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median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6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46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[BackursIndykRazenshteynWoodruff16]</a:t>
                </a:r>
                <a:r>
                  <a:rPr lang="en-US" sz="3200" dirty="0"/>
                  <a:t> To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it suffices to union bound over a net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90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 NOT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stream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Does not work for insertion-deletion streams</a:t>
                </a:r>
                <a:endParaRPr lang="en-US" sz="28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DO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large number of points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small number of points at the end of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537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 at the end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26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that induces a frequency vector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nonzero entries, there exists an algorithm that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recovers the nonzero coordinates and their frequencies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elements are sampled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by their sensitivities, recovering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by sparse recovery corresponds to sensitivity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053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times between which the optimal cost of the stream doubles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optimal clustering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mapping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375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85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Weighted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200" dirty="0"/>
                  <a:t>) 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2554545"/>
              </a:xfrm>
              <a:prstGeom prst="rect">
                <a:avLst/>
              </a:prstGeom>
              <a:blipFill>
                <a:blip r:embed="rId2"/>
                <a:stretch>
                  <a:fillRect l="-2706" t="-286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B5AFD-6F2A-2151-A029-42500EAD0C93}"/>
                  </a:ext>
                </a:extLst>
              </p:cNvPr>
              <p:cNvSpPr txBox="1"/>
              <p:nvPr/>
            </p:nvSpPr>
            <p:spPr>
              <a:xfrm>
                <a:off x="681318" y="4486045"/>
                <a:ext cx="60943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B5AFD-6F2A-2151-A029-42500EAD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4486045"/>
                <a:ext cx="6094378" cy="584775"/>
              </a:xfrm>
              <a:prstGeom prst="rect">
                <a:avLst/>
              </a:prstGeom>
              <a:blipFill>
                <a:blip r:embed="rId3"/>
                <a:stretch>
                  <a:fillRect l="-23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289072-6C53-AB2A-0AB7-7DAE03776BDB}"/>
                  </a:ext>
                </a:extLst>
              </p:cNvPr>
              <p:cNvSpPr txBox="1"/>
              <p:nvPr/>
            </p:nvSpPr>
            <p:spPr>
              <a:xfrm>
                <a:off x="987471" y="5184294"/>
                <a:ext cx="108852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289072-6C53-AB2A-0AB7-7DAE0377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1" y="5184294"/>
                <a:ext cx="108852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 can be one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subsets,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1+…+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Taking the sum 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possible indices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sum of the online sensitivities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85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Equality with Large Domain</a:t>
                </a:r>
                <a:r>
                  <a:rPr lang="en-US" sz="3200" dirty="0"/>
                  <a:t>: Alice and Bob get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protocol that succeeds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b="0" dirty="0"/>
                  <a:t> information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02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Equality with Large Domain</a:t>
                </a:r>
                <a:r>
                  <a:rPr lang="en-US" sz="3200" dirty="0"/>
                  <a:t>: Alice and Bob get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protocol that succeeds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information cost</a:t>
                </a: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dirty="0"/>
                  <a:t> in binary and insert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Information cost of solving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copies of the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05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Index with Large Domain</a:t>
                </a:r>
                <a:r>
                  <a:rPr lang="en-US" sz="3200" dirty="0"/>
                  <a:t>: Alice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constant probability protocol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d>
                  </m:oMath>
                </a14:m>
                <a:r>
                  <a:rPr lang="en-US" sz="3200" b="0" dirty="0"/>
                  <a:t> bits of communication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897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Index with Large Domain</a:t>
                </a:r>
                <a:r>
                  <a:rPr lang="en-US" sz="3200" dirty="0"/>
                  <a:t>: Alice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constant probability protocol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d>
                  </m:oMath>
                </a14:m>
                <a:r>
                  <a:rPr lang="en-US" sz="3200" dirty="0"/>
                  <a:t> bits of communication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, map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a lattice point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sz="3200" dirty="0"/>
                  <a:t>, add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points 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using a weighted subset of the points must contain the exact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503" r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93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-clustering, there exist coreset constructions that only require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weighted points of the input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[Cohen-AddadLarsenSaulpicSchweighelshohn22]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Further improved by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[Cohen-AddadLarsenSaulpicSchweighelshohnSheikh-Omar22]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sz="3200" dirty="0"/>
                  <a:t> of input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2087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69" y="4846671"/>
                <a:ext cx="1416425" cy="926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9" y="4846671"/>
                <a:ext cx="1416425" cy="92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320118" y="5241683"/>
            <a:ext cx="519951" cy="6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846671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3283</Words>
  <Application>Microsoft Office PowerPoint</Application>
  <PresentationFormat>Widescreen</PresentationFormat>
  <Paragraphs>420</Paragraphs>
  <Slides>74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Streaming Euclidean k-median and k-means with o(log⁡〖n)〗 Space</vt:lpstr>
      <vt:lpstr>k-Clustering</vt:lpstr>
      <vt:lpstr>k-Clustering</vt:lpstr>
      <vt:lpstr>Euclidean k-Clustering</vt:lpstr>
      <vt:lpstr>The Streaming Model</vt:lpstr>
      <vt:lpstr>PowerPoint Presentation</vt:lpstr>
      <vt:lpstr>Coreset</vt:lpstr>
      <vt:lpstr>Coreset Constructions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Our Results (Insertion-Only)</vt:lpstr>
      <vt:lpstr>Our Results (Insertion-Deletion Impossibility)</vt:lpstr>
      <vt:lpstr>Our Results (Insertion-Deletion Two-Pass)</vt:lpstr>
      <vt:lpstr>Our Results (Sum of the Online Sensitivities)</vt:lpstr>
      <vt:lpstr>PowerPoint Presentation</vt:lpstr>
      <vt:lpstr>Insertion-Only Streams</vt:lpstr>
      <vt:lpstr>Coreset Construction and Sampling</vt:lpstr>
      <vt:lpstr>Coreset Construction and Sampling</vt:lpstr>
      <vt:lpstr>Sensitivity Sampling</vt:lpstr>
      <vt:lpstr>Online Sensitivity</vt:lpstr>
      <vt:lpstr>Online Sensitivity</vt:lpstr>
      <vt:lpstr>Online Sensitivity</vt:lpstr>
      <vt:lpstr>Online Sensitivity</vt:lpstr>
      <vt:lpstr>Insertion-Only Algorithm</vt:lpstr>
      <vt:lpstr>Insertion-Only Summary</vt:lpstr>
      <vt:lpstr>Insertion-Deletion Streams</vt:lpstr>
      <vt:lpstr>Insertion-Deletion Streams</vt:lpstr>
      <vt:lpstr>Sensitivity Estimation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EMD Sketch Summary</vt:lpstr>
      <vt:lpstr>First Pass to Second Pass</vt:lpstr>
      <vt:lpstr>k-Median Framework</vt:lpstr>
      <vt:lpstr>Applying k-Median Framework to k-Means</vt:lpstr>
      <vt:lpstr>k-Means Framework</vt:lpstr>
      <vt:lpstr>Summary</vt:lpstr>
      <vt:lpstr>Quadtree Embedding</vt:lpstr>
      <vt:lpstr>Quadtree Embedding</vt:lpstr>
      <vt:lpstr>Quadtree Embedding</vt:lpstr>
      <vt:lpstr>Quadtree Embedding</vt:lpstr>
      <vt:lpstr>Quadtree Embedding</vt:lpstr>
      <vt:lpstr>Wasserstein Sketch</vt:lpstr>
      <vt:lpstr>Applying k-Median Framework to k-Means</vt:lpstr>
      <vt:lpstr>Applying k-Median Framework to k-Means</vt:lpstr>
      <vt:lpstr>Applying k-Median Framework to k-Means</vt:lpstr>
      <vt:lpstr>Quadtree Embedding</vt:lpstr>
      <vt:lpstr>Quadtree Embedding</vt:lpstr>
      <vt:lpstr>Quadtree Embedding</vt:lpstr>
      <vt:lpstr>k-Means Framework</vt:lpstr>
      <vt:lpstr>k-Means Framework</vt:lpstr>
      <vt:lpstr>Quadtree Embedding</vt:lpstr>
      <vt:lpstr>Quadtree Embedding</vt:lpstr>
      <vt:lpstr>L_1 Norm Approximation</vt:lpstr>
      <vt:lpstr>EMD Sketch</vt:lpstr>
      <vt:lpstr>EMD Sketch</vt:lpstr>
      <vt:lpstr>Sensitivity Sampling</vt:lpstr>
      <vt:lpstr>Sensitivity Sampling</vt:lpstr>
      <vt:lpstr>Sparse Recovery</vt:lpstr>
      <vt:lpstr>Bounding Sum of Online Sensitivity</vt:lpstr>
      <vt:lpstr>Bounding Sum of Online Sensitivity</vt:lpstr>
      <vt:lpstr>Bounding Sum of Online Sensitivity</vt:lpstr>
      <vt:lpstr>Lower Bound</vt:lpstr>
      <vt:lpstr>Lower Bound</vt:lpstr>
      <vt:lpstr>Lower Bound</vt:lpstr>
      <vt:lpstr>Lower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Euclidean k-median and k-means with o(log⁡〖n)〗 Space</dc:title>
  <dc:creator>Samson Zhou</dc:creator>
  <cp:lastModifiedBy>Samson Zhou</cp:lastModifiedBy>
  <cp:revision>15</cp:revision>
  <dcterms:created xsi:type="dcterms:W3CDTF">2023-11-05T14:21:08Z</dcterms:created>
  <dcterms:modified xsi:type="dcterms:W3CDTF">2023-11-07T19:06:47Z</dcterms:modified>
</cp:coreProperties>
</file>