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26" r:id="rId46"/>
    <p:sldId id="625" r:id="rId47"/>
    <p:sldId id="627" r:id="rId48"/>
    <p:sldId id="605" r:id="rId49"/>
    <p:sldId id="604" r:id="rId50"/>
    <p:sldId id="606" r:id="rId51"/>
    <p:sldId id="607" r:id="rId52"/>
    <p:sldId id="781" r:id="rId53"/>
    <p:sldId id="609" r:id="rId54"/>
    <p:sldId id="608" r:id="rId55"/>
    <p:sldId id="611" r:id="rId56"/>
    <p:sldId id="612" r:id="rId57"/>
    <p:sldId id="782" r:id="rId58"/>
    <p:sldId id="622" r:id="rId59"/>
    <p:sldId id="614" r:id="rId60"/>
    <p:sldId id="620" r:id="rId61"/>
    <p:sldId id="621" r:id="rId62"/>
    <p:sldId id="615" r:id="rId63"/>
    <p:sldId id="616" r:id="rId64"/>
    <p:sldId id="613" r:id="rId65"/>
    <p:sldId id="300" r:id="rId66"/>
    <p:sldId id="265" r:id="rId67"/>
    <p:sldId id="294" r:id="rId68"/>
    <p:sldId id="266" r:id="rId69"/>
    <p:sldId id="267" r:id="rId70"/>
    <p:sldId id="492" r:id="rId71"/>
    <p:sldId id="585" r:id="rId72"/>
    <p:sldId id="268" r:id="rId73"/>
    <p:sldId id="269" r:id="rId74"/>
    <p:sldId id="270" r:id="rId75"/>
    <p:sldId id="271" r:id="rId76"/>
    <p:sldId id="273" r:id="rId77"/>
    <p:sldId id="784" r:id="rId78"/>
    <p:sldId id="624" r:id="rId79"/>
    <p:sldId id="783" r:id="rId80"/>
    <p:sldId id="61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6E46E-9DF9-472C-9070-1427854C7C81}"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4B69C-A94C-49A3-874F-0DC394D2019E}" type="slidenum">
              <a:rPr lang="en-US" smtClean="0"/>
              <a:t>‹#›</a:t>
            </a:fld>
            <a:endParaRPr lang="en-US"/>
          </a:p>
        </p:txBody>
      </p:sp>
    </p:spTree>
    <p:extLst>
      <p:ext uri="{BB962C8B-B14F-4D97-AF65-F5344CB8AC3E}">
        <p14:creationId xmlns:p14="http://schemas.microsoft.com/office/powerpoint/2010/main" val="319569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4144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798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48739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6184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240359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61</a:t>
            </a:fld>
            <a:endParaRPr lang="en-US"/>
          </a:p>
        </p:txBody>
      </p:sp>
    </p:spTree>
    <p:extLst>
      <p:ext uri="{BB962C8B-B14F-4D97-AF65-F5344CB8AC3E}">
        <p14:creationId xmlns:p14="http://schemas.microsoft.com/office/powerpoint/2010/main" val="128573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62</a:t>
            </a:fld>
            <a:endParaRPr lang="en-US"/>
          </a:p>
        </p:txBody>
      </p:sp>
    </p:spTree>
    <p:extLst>
      <p:ext uri="{BB962C8B-B14F-4D97-AF65-F5344CB8AC3E}">
        <p14:creationId xmlns:p14="http://schemas.microsoft.com/office/powerpoint/2010/main" val="1206417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63</a:t>
            </a:fld>
            <a:endParaRPr lang="en-US"/>
          </a:p>
        </p:txBody>
      </p:sp>
    </p:spTree>
    <p:extLst>
      <p:ext uri="{BB962C8B-B14F-4D97-AF65-F5344CB8AC3E}">
        <p14:creationId xmlns:p14="http://schemas.microsoft.com/office/powerpoint/2010/main" val="292026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64</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79</a:t>
            </a:fld>
            <a:endParaRPr lang="en-US"/>
          </a:p>
        </p:txBody>
      </p:sp>
    </p:spTree>
    <p:extLst>
      <p:ext uri="{BB962C8B-B14F-4D97-AF65-F5344CB8AC3E}">
        <p14:creationId xmlns:p14="http://schemas.microsoft.com/office/powerpoint/2010/main" val="4175307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80</a:t>
            </a:fld>
            <a:endParaRPr lang="en-US"/>
          </a:p>
        </p:txBody>
      </p:sp>
    </p:spTree>
    <p:extLst>
      <p:ext uri="{BB962C8B-B14F-4D97-AF65-F5344CB8AC3E}">
        <p14:creationId xmlns:p14="http://schemas.microsoft.com/office/powerpoint/2010/main" val="46150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EAB-CA46-8EE3-F64E-62E0F2CCD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814D95-9745-ED6F-C08A-7A6A2B4C1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BD66A-EA44-7632-E843-0D7A8D833E6A}"/>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3EE3AA5B-98F2-37E4-BC0F-380784CBF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D98C-EF4C-EB7B-BCB4-01FE0DD1A066}"/>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0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D174-0C6A-7754-E724-46011A383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E050C-9C10-02AA-9A2F-2F8FEC2C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9FC0-0636-2DFB-ADE5-AF893BB67C3A}"/>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9A43E2F1-7551-CB39-E82D-F6B396F24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A52F4-81E3-406E-0F37-CA5F4E8C117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91615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2C6AD-58AB-6A8F-F647-BEF554BC74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FF8B0-B3E7-B7F6-5B24-F71E6AC45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91BD1-B1D9-647F-6527-32785CE6BC2E}"/>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B8ABD9CC-2CB2-FD61-830E-7CA343664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7D95-A58C-A663-A871-D1A0787D8D3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83046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4D21-5EE3-2414-AB16-DBD18D27A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BA89A-EEBF-9EC0-A2C7-11EFDCFB7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E138-9CF1-18E2-EBD1-126E0BD94DE8}"/>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4408DF05-36A9-0D3D-CDF6-D8A8788DB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AB4E-9DD8-52CC-4825-5255B27FD9C8}"/>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58978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E9A-CB41-BA83-17AD-A99BD6CA1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52C8B-BD9D-EAEC-5F7F-5288FA2D8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766AC-F36D-395C-4026-6718FDDD020A}"/>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C65E5210-93F6-40D2-C7D3-4D48A940F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C2155-97FA-6269-EC1E-0100DD49AE6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95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99B-C436-39DF-FA50-8942128F3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61884-ED64-7F22-314D-DD240A448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D0D90-25A1-BEE1-B5AF-A5FF1DD49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60A3-A6E8-0B86-3370-AAF0CC990412}"/>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6" name="Footer Placeholder 5">
            <a:extLst>
              <a:ext uri="{FF2B5EF4-FFF2-40B4-BE49-F238E27FC236}">
                <a16:creationId xmlns:a16="http://schemas.microsoft.com/office/drawing/2014/main" id="{FB033B28-6EA6-246A-550F-ABA221DAB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94160-D8CB-1FC8-04BC-8B9BDE2FC18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65015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A2EA-E03C-F90F-4E50-37701972A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18A7B-EA52-B5C1-84A4-8B92D76F5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0EF25-E7E7-4BA2-FE9D-E06642754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9D265-FAA0-7BEE-0826-40635E86A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CF320-A07F-95E5-EB21-8E831CA30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D5B3C-6602-AD6B-76B0-45129CE40CD8}"/>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8" name="Footer Placeholder 7">
            <a:extLst>
              <a:ext uri="{FF2B5EF4-FFF2-40B4-BE49-F238E27FC236}">
                <a16:creationId xmlns:a16="http://schemas.microsoft.com/office/drawing/2014/main" id="{8A67BBAF-0E86-9EBC-FD51-EB8748BFD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6D704-E10D-7432-E7C0-CB77C15C8FAD}"/>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32749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599A-E581-A065-2F33-8A5AFDE5C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8D3BD-5CBC-BFE7-5421-CD9F0E322A24}"/>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4" name="Footer Placeholder 3">
            <a:extLst>
              <a:ext uri="{FF2B5EF4-FFF2-40B4-BE49-F238E27FC236}">
                <a16:creationId xmlns:a16="http://schemas.microsoft.com/office/drawing/2014/main" id="{A12EE3F8-BC4D-3A90-9BD0-663C80209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D7775-E8B9-2D2A-E886-5BC4AC1BBDD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677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FA6E1-88F8-54C5-7610-71FA4FD07099}"/>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3" name="Footer Placeholder 2">
            <a:extLst>
              <a:ext uri="{FF2B5EF4-FFF2-40B4-BE49-F238E27FC236}">
                <a16:creationId xmlns:a16="http://schemas.microsoft.com/office/drawing/2014/main" id="{0EEDB9A4-35B6-04B9-ABFC-4AA89D172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FF831-C64B-7243-F71D-F2D491881E82}"/>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22393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C7FD-52BF-21D7-CBE1-DBF5B667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F2DEF-CED6-8889-4EBB-74A921346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2521B-CDB0-E3D7-2A62-C44E85A30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E8EA8-EF3B-046A-7648-169200459959}"/>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6" name="Footer Placeholder 5">
            <a:extLst>
              <a:ext uri="{FF2B5EF4-FFF2-40B4-BE49-F238E27FC236}">
                <a16:creationId xmlns:a16="http://schemas.microsoft.com/office/drawing/2014/main" id="{8484D0AB-C072-5E1B-DF0A-061A2F017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92AD5-9CBC-BD5A-E27F-4E7BC5F9602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71094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442B-95B7-0D5C-F301-94C798646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9AFFA-C988-824E-63D0-6DEE85E2C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355CC-9AE0-8B3F-7723-EEDD8518B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93D8F-A353-100E-34FB-2B6B8BC78D92}"/>
              </a:ext>
            </a:extLst>
          </p:cNvPr>
          <p:cNvSpPr>
            <a:spLocks noGrp="1"/>
          </p:cNvSpPr>
          <p:nvPr>
            <p:ph type="dt" sz="half" idx="10"/>
          </p:nvPr>
        </p:nvSpPr>
        <p:spPr/>
        <p:txBody>
          <a:bodyPr/>
          <a:lstStyle/>
          <a:p>
            <a:fld id="{DE316B47-5835-4999-9902-5316CDBE6B3E}" type="datetimeFigureOut">
              <a:rPr lang="en-US" smtClean="0"/>
              <a:t>11/8/2023</a:t>
            </a:fld>
            <a:endParaRPr lang="en-US"/>
          </a:p>
        </p:txBody>
      </p:sp>
      <p:sp>
        <p:nvSpPr>
          <p:cNvPr id="6" name="Footer Placeholder 5">
            <a:extLst>
              <a:ext uri="{FF2B5EF4-FFF2-40B4-BE49-F238E27FC236}">
                <a16:creationId xmlns:a16="http://schemas.microsoft.com/office/drawing/2014/main" id="{761526C2-0291-46F4-271D-3E4D79BFC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3FD22-7B92-009F-0889-B8FD978A37F9}"/>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7681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FD05-E86D-4E28-00ED-6F0F285A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D7ED1-6FF8-EA4D-DDA0-98B8CAEE2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A48D8-E355-05EB-5E67-455945C8E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16B47-5835-4999-9902-5316CDBE6B3E}" type="datetimeFigureOut">
              <a:rPr lang="en-US" smtClean="0"/>
              <a:t>11/8/2023</a:t>
            </a:fld>
            <a:endParaRPr lang="en-US"/>
          </a:p>
        </p:txBody>
      </p:sp>
      <p:sp>
        <p:nvSpPr>
          <p:cNvPr id="5" name="Footer Placeholder 4">
            <a:extLst>
              <a:ext uri="{FF2B5EF4-FFF2-40B4-BE49-F238E27FC236}">
                <a16:creationId xmlns:a16="http://schemas.microsoft.com/office/drawing/2014/main" id="{7FAC85BF-A708-89F4-ACE6-C18BF383A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14729-BD49-7CE6-9A14-9F74C52F3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D6F24-24CE-4884-B24F-B44F8697D765}" type="slidenum">
              <a:rPr lang="en-US" smtClean="0"/>
              <a:t>‹#›</a:t>
            </a:fld>
            <a:endParaRPr lang="en-US"/>
          </a:p>
        </p:txBody>
      </p:sp>
    </p:spTree>
    <p:extLst>
      <p:ext uri="{BB962C8B-B14F-4D97-AF65-F5344CB8AC3E}">
        <p14:creationId xmlns:p14="http://schemas.microsoft.com/office/powerpoint/2010/main" val="193135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0.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50.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50.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0.png"/><Relationship Id="rId7"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70.png"/><Relationship Id="rId11" Type="http://schemas.openxmlformats.org/officeDocument/2006/relationships/image" Target="../media/image50.png"/><Relationship Id="rId5" Type="http://schemas.openxmlformats.org/officeDocument/2006/relationships/image" Target="../media/image760.png"/><Relationship Id="rId10" Type="http://schemas.openxmlformats.org/officeDocument/2006/relationships/image" Target="../media/image81.png"/><Relationship Id="rId4" Type="http://schemas.openxmlformats.org/officeDocument/2006/relationships/image" Target="../media/image750.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5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13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8.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70.png"/><Relationship Id="rId4" Type="http://schemas.openxmlformats.org/officeDocument/2006/relationships/image" Target="../media/image960.png"/></Relationships>
</file>

<file path=ppt/slides/_rels/slide6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3" Type="http://schemas.openxmlformats.org/officeDocument/2006/relationships/image" Target="../media/image10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21" y="5393496"/>
            <a:ext cx="1973951" cy="12574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F4B571-C238-78CC-9D6D-82529F6D45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0408" y="5193511"/>
            <a:ext cx="1815182" cy="1815182"/>
          </a:xfrm>
          <a:prstGeom prst="rect">
            <a:avLst/>
          </a:prstGeom>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smtClean="0">
                        <a:solidFill>
                          <a:srgbClr val="C00000"/>
                        </a:solidFill>
                        <a:latin typeface="Cambria Math" panose="02040503050406030204" pitchFamily="18" charset="0"/>
                      </a:rPr>
                      <m:t>𝑆</m:t>
                    </m:r>
                  </m:oMath>
                </a14:m>
                <a:endParaRPr lang="en-US" sz="3200" dirty="0">
                  <a:solidFill>
                    <a:srgbClr val="C00000"/>
                  </a:solidFill>
                </a:endParaRPr>
              </a:p>
              <a:p>
                <a:pPr>
                  <a:buClr>
                    <a:schemeClr val="tx1"/>
                  </a:buClr>
                </a:pPr>
                <a:endParaRPr lang="en-US" sz="3200" dirty="0">
                  <a:solidFill>
                    <a:srgbClr val="C00000"/>
                  </a:solidFill>
                </a:endParaRPr>
              </a:p>
              <a:p>
                <a:pPr>
                  <a:buClr>
                    <a:schemeClr val="tx1"/>
                  </a:buClr>
                </a:pPr>
                <a:r>
                  <a:rPr lang="en-US" sz="3200" dirty="0" err="1">
                    <a:solidFill>
                      <a:srgbClr val="00B050"/>
                    </a:solidFill>
                  </a:rPr>
                  <a:t>Adversarially</a:t>
                </a:r>
                <a:r>
                  <a:rPr lang="en-US" sz="3200" dirty="0">
                    <a:solidFill>
                      <a:srgbClr val="00B050"/>
                    </a:solidFill>
                  </a:rPr>
                  <a:t> Robust</a:t>
                </a:r>
                <a:r>
                  <a:rPr lang="en-US" sz="3200" dirty="0"/>
                  <a:t>: “Future queries may depend on previous queries”</a:t>
                </a:r>
              </a:p>
              <a:p>
                <a:pPr>
                  <a:buClr>
                    <a:schemeClr val="tx1"/>
                  </a:buClr>
                </a:pPr>
                <a:r>
                  <a:rPr lang="en-US" sz="3200" dirty="0">
                    <a:solidFill>
                      <a:srgbClr val="00B050"/>
                    </a:solidFill>
                  </a:rPr>
                  <a:t>Motivation</a:t>
                </a:r>
                <a:r>
                  <a:rPr lang="en-US" sz="3200" dirty="0"/>
                  <a:t>: Interactive database queries, adversarial ML</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b="-210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a:buClr>
                    <a:schemeClr val="tx1"/>
                  </a:buClr>
                </a:pPr>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3</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oMath>
                </a14:m>
                <a:endParaRPr lang="en-US" sz="3200" dirty="0"/>
              </a:p>
              <a:p>
                <a:pPr>
                  <a:buClr>
                    <a:schemeClr val="tx1"/>
                  </a:buClr>
                </a:pPr>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3</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d>
                      <m:dPr>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0, 2</m:t>
                        </m:r>
                      </m:e>
                    </m:d>
                  </m:oMath>
                </a14:m>
                <a:endParaRPr lang="en-US" sz="3200" dirty="0">
                  <a:solidFill>
                    <a:srgbClr val="00B0F0"/>
                  </a:solidFill>
                </a:endParaRPr>
              </a:p>
              <a:p>
                <a:pPr>
                  <a:buClr>
                    <a:schemeClr val="tx1"/>
                  </a:buClr>
                </a:pPr>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3</m:t>
                                </m:r>
                              </m:sup>
                            </m:sSup>
                          </m:den>
                        </m:f>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1−2/</m:t>
                            </m:r>
                            <m:r>
                              <a:rPr lang="en-US" sz="3200" b="0" i="1" smtClean="0">
                                <a:solidFill>
                                  <a:srgbClr val="C00000"/>
                                </a:solidFill>
                                <a:latin typeface="Cambria Math" panose="02040503050406030204" pitchFamily="18" charset="0"/>
                              </a:rPr>
                              <m:t>𝑝</m:t>
                            </m:r>
                          </m:sup>
                        </m:sSup>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&gt;2</m:t>
                    </m:r>
                  </m:oMath>
                </a14:m>
                <a:endParaRPr lang="en-US" sz="3200" dirty="0"/>
              </a:p>
              <a:p>
                <a:pPr>
                  <a:buClr>
                    <a:schemeClr val="tx1"/>
                  </a:buClr>
                </a:pPr>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3</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2</m:t>
                        </m:r>
                      </m:sub>
                    </m:sSub>
                  </m:oMath>
                </a14:m>
                <a:r>
                  <a:rPr lang="en-US" sz="3200" dirty="0"/>
                  <a:t>-heavy hitters</a:t>
                </a:r>
              </a:p>
              <a:p>
                <a:pPr>
                  <a:buClr>
                    <a:schemeClr val="tx1"/>
                  </a:buClr>
                </a:pPr>
                <a:endParaRPr lang="en-US" sz="3200"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normAutofit/>
              </a:bodyPr>
              <a:lstStyle/>
              <a:p>
                <a:pPr>
                  <a:buClr>
                    <a:schemeClr val="tx1"/>
                  </a:buClr>
                </a:pPr>
                <a:r>
                  <a:rPr lang="en-US" sz="3200" dirty="0"/>
                  <a:t>Statista: </a:t>
                </a:r>
                <a14:m>
                  <m:oMath xmlns:m="http://schemas.openxmlformats.org/officeDocument/2006/math">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3</m:t>
                    </m:r>
                    <m:r>
                      <a:rPr lang="en-US" sz="3200" b="0" i="1" smtClean="0">
                        <a:solidFill>
                          <a:srgbClr val="C00000"/>
                        </a:solidFill>
                        <a:latin typeface="Cambria Math" panose="02040503050406030204" pitchFamily="18" charset="0"/>
                      </a:rPr>
                      <m:t>00</m:t>
                    </m:r>
                    <m:r>
                      <a:rPr lang="en-US" sz="3200" b="0" i="1" smtClean="0">
                        <a:solidFill>
                          <a:srgbClr val="C00000"/>
                        </a:solidFill>
                        <a:latin typeface="Cambria Math" panose="02040503050406030204" pitchFamily="18" charset="0"/>
                      </a:rPr>
                      <m:t>𝐵</m:t>
                    </m:r>
                  </m:oMath>
                </a14:m>
                <a:r>
                  <a:rPr lang="en-US" sz="3200" dirty="0"/>
                  <a:t> e-mails sent per day</a:t>
                </a:r>
              </a:p>
              <a:p>
                <a:pPr>
                  <a:buClr>
                    <a:schemeClr val="tx1"/>
                  </a:buClr>
                </a:pPr>
                <a:r>
                  <a:rPr lang="en-US" sz="3200" dirty="0"/>
                  <a:t>Unsigned integer range: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0"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2</m:t>
                        </m:r>
                      </m:e>
                      <m:sup>
                        <m:r>
                          <a:rPr lang="en-US" sz="3200" b="0" i="1" smtClean="0">
                            <a:solidFill>
                              <a:srgbClr val="C00000"/>
                            </a:solidFill>
                            <a:latin typeface="Cambria Math" panose="02040503050406030204" pitchFamily="18" charset="0"/>
                          </a:rPr>
                          <m:t>32</m:t>
                        </m:r>
                      </m:sup>
                    </m:sSup>
                    <m:r>
                      <a:rPr lang="en-US" sz="3200" b="0" i="1" smtClean="0">
                        <a:solidFill>
                          <a:srgbClr val="C00000"/>
                        </a:solidFill>
                        <a:latin typeface="Cambria Math" panose="02040503050406030204" pitchFamily="18" charset="0"/>
                      </a:rPr>
                      <m:t>∼4</m:t>
                    </m:r>
                    <m:r>
                      <a:rPr lang="en-US" sz="3200" b="0" i="1" smtClean="0">
                        <a:solidFill>
                          <a:srgbClr val="C00000"/>
                        </a:solidFill>
                        <a:latin typeface="Cambria Math" panose="02040503050406030204" pitchFamily="18" charset="0"/>
                      </a:rPr>
                      <m:t>𝐵</m:t>
                    </m:r>
                  </m:oMath>
                </a14:m>
                <a:endParaRPr lang="en-US" sz="3200" dirty="0"/>
              </a:p>
              <a:p>
                <a:pPr>
                  <a:buClr>
                    <a:schemeClr val="tx1"/>
                  </a:buClr>
                </a:pPr>
                <a:endParaRPr lang="en-US" sz="3200" dirty="0"/>
              </a:p>
              <a:p>
                <a:pPr>
                  <a:buClr>
                    <a:schemeClr val="tx1"/>
                  </a:buClr>
                </a:pPr>
                <a:r>
                  <a:rPr lang="en-US" sz="3200" dirty="0"/>
                  <a:t>Accuracy: </a:t>
                </a:r>
                <a14:m>
                  <m:oMath xmlns:m="http://schemas.openxmlformats.org/officeDocument/2006/math">
                    <m:r>
                      <a:rPr lang="en-US" sz="3200" i="1" smtClean="0">
                        <a:solidFill>
                          <a:srgbClr val="C00000"/>
                        </a:solidFill>
                        <a:latin typeface="Cambria Math" panose="02040503050406030204" pitchFamily="18" charset="0"/>
                      </a:rPr>
                      <m:t>𝜀</m:t>
                    </m:r>
                    <m:r>
                      <a:rPr lang="en-US" sz="3200" b="0" i="0" smtClean="0">
                        <a:solidFill>
                          <a:srgbClr val="C00000"/>
                        </a:solidFill>
                        <a:latin typeface="Cambria Math" panose="02040503050406030204" pitchFamily="18" charset="0"/>
                      </a:rPr>
                      <m:t>=0.01</m:t>
                    </m:r>
                  </m:oMath>
                </a14:m>
                <a:endParaRPr lang="en-US" sz="3200" i="1" dirty="0">
                  <a:solidFill>
                    <a:srgbClr val="00B0F0"/>
                  </a:solidFill>
                  <a:latin typeface="Cambria Math" panose="02040503050406030204" pitchFamily="18" charset="0"/>
                </a:endParaRPr>
              </a:p>
              <a:p>
                <a:pPr>
                  <a:buClr>
                    <a:schemeClr val="tx1"/>
                  </a:buClr>
                </a:pPr>
                <a:endParaRPr lang="en-US" sz="3200" dirty="0"/>
              </a:p>
              <a:p>
                <a:pPr>
                  <a:buClr>
                    <a:schemeClr val="tx1"/>
                  </a:buClr>
                </a:pPr>
                <a:r>
                  <a:rPr lang="en-US" sz="3200" dirty="0"/>
                  <a:t>Since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r>
                      <a:rPr lang="en-US" sz="3200" b="0" i="0" smtClean="0">
                        <a:solidFill>
                          <a:srgbClr val="C00000"/>
                        </a:solidFill>
                        <a:latin typeface="Cambria Math" panose="02040503050406030204" pitchFamily="18" charset="0"/>
                      </a:rPr>
                      <m:t>&gt;</m:t>
                    </m:r>
                    <m:r>
                      <m:rPr>
                        <m:sty m:val="p"/>
                      </m:rPr>
                      <a:rPr lang="en-US" sz="3200" b="0" i="0" smtClean="0">
                        <a:solidFill>
                          <a:srgbClr val="C00000"/>
                        </a:solidFill>
                        <a:latin typeface="Cambria Math" panose="02040503050406030204" pitchFamily="18" charset="0"/>
                      </a:rPr>
                      <m:t>log</m:t>
                    </m:r>
                    <m:r>
                      <a:rPr lang="en-US" sz="3200" b="0" i="1" smtClean="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oMath>
                </a14:m>
                <a:r>
                  <a:rPr lang="en-US" sz="3200" dirty="0"/>
                  <a:t>, we should care about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oMath>
                </a14:m>
                <a:r>
                  <a:rPr lang="en-US" sz="3200" dirty="0"/>
                  <a:t> factors!</a:t>
                </a:r>
              </a:p>
            </p:txBody>
          </p:sp>
        </mc:Choice>
        <mc:Fallback>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2.5</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4</m:t>
                                </m:r>
                              </m:sup>
                            </m:sSup>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oMath>
                </a14:m>
                <a:endParaRPr lang="en-US" sz="3200" dirty="0"/>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smtClean="0">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2.5</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4</m:t>
                                </m:r>
                              </m:sup>
                            </m:sSup>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d>
                      <m:dPr>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0, 2</m:t>
                        </m:r>
                      </m:e>
                    </m:d>
                  </m:oMath>
                </a14:m>
                <a:endParaRPr lang="en-US" sz="3200" dirty="0">
                  <a:solidFill>
                    <a:srgbClr val="00B0F0"/>
                  </a:solidFill>
                </a:endParaRPr>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2.5</m:t>
                                </m:r>
                              </m:sup>
                            </m:sSup>
                          </m:den>
                        </m:f>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1−2/</m:t>
                            </m:r>
                            <m:r>
                              <a:rPr lang="en-US" sz="3200" b="0" i="1" smtClean="0">
                                <a:solidFill>
                                  <a:srgbClr val="C00000"/>
                                </a:solidFill>
                                <a:latin typeface="Cambria Math" panose="02040503050406030204" pitchFamily="18" charset="0"/>
                              </a:rPr>
                              <m:t>𝑝</m:t>
                            </m:r>
                          </m:sup>
                        </m:sSup>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&gt;2</m:t>
                    </m:r>
                  </m:oMath>
                </a14:m>
                <a:endParaRPr lang="en-US" sz="3200" dirty="0"/>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smtClean="0">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2.5</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4</m:t>
                                </m:r>
                              </m:sup>
                            </m:sSup>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2</m:t>
                        </m:r>
                      </m:sub>
                    </m:sSub>
                  </m:oMath>
                </a14:m>
                <a:r>
                  <a:rPr lang="en-US" sz="3200" dirty="0"/>
                  <a:t>-heavy hitters</a:t>
                </a:r>
              </a:p>
              <a:p>
                <a:endParaRPr lang="en-US" sz="3200"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oMath>
                </a14:m>
                <a:endParaRPr lang="en-US" sz="3200" dirty="0"/>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d>
                      <m:dPr>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0, 2</m:t>
                        </m:r>
                      </m:e>
                    </m:d>
                  </m:oMath>
                </a14:m>
                <a:endParaRPr lang="en-US" sz="3200" dirty="0">
                  <a:solidFill>
                    <a:srgbClr val="00B0F0"/>
                  </a:solidFill>
                </a:endParaRPr>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1−2/</m:t>
                            </m:r>
                            <m:r>
                              <a:rPr lang="en-US" sz="3200" b="0" i="1" smtClean="0">
                                <a:solidFill>
                                  <a:srgbClr val="C00000"/>
                                </a:solidFill>
                                <a:latin typeface="Cambria Math" panose="02040503050406030204" pitchFamily="18" charset="0"/>
                              </a:rPr>
                              <m:t>𝑝</m:t>
                            </m:r>
                          </m:sup>
                        </m:sSup>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r>
                  <a:rPr lang="en-US" sz="3200" dirty="0">
                    <a:solidFill>
                      <a:srgbClr val="7030A0"/>
                    </a:solidFill>
                  </a:rPr>
                  <a:t>integer</a:t>
                </a:r>
                <a:r>
                  <a:rPr lang="en-US" sz="3200" dirty="0"/>
                  <a:t>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&gt;2</m:t>
                    </m:r>
                  </m:oMath>
                </a14:m>
                <a:endParaRPr lang="en-US" sz="3200" dirty="0"/>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2</m:t>
                        </m:r>
                      </m:sub>
                    </m:sSub>
                  </m:oMath>
                </a14:m>
                <a:r>
                  <a:rPr lang="en-US" sz="3200" dirty="0"/>
                  <a:t>-heavy hitters</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33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 which arrives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smtClean="0">
                        <a:solidFill>
                          <a:srgbClr val="C00000"/>
                        </a:solidFill>
                        <a:latin typeface="Cambria Math" panose="02040503050406030204" pitchFamily="18" charset="0"/>
                      </a:rPr>
                      <m:t>𝑆</m:t>
                    </m:r>
                  </m:oMath>
                </a14:m>
                <a:endParaRPr lang="en-US" sz="3200" dirty="0">
                  <a:solidFill>
                    <a:srgbClr val="C00000"/>
                  </a:solidFill>
                </a:endParaRPr>
              </a:p>
              <a:p>
                <a:pPr>
                  <a:buClr>
                    <a:schemeClr val="tx1"/>
                  </a:buClr>
                </a:pPr>
                <a:endParaRPr lang="en-US" sz="3200" dirty="0"/>
              </a:p>
              <a:p>
                <a:pPr>
                  <a:buClr>
                    <a:schemeClr val="tx1"/>
                  </a:buClr>
                </a:pPr>
                <a:r>
                  <a:rPr lang="en-US" sz="3200" dirty="0">
                    <a:solidFill>
                      <a:srgbClr val="00B050"/>
                    </a:solidFill>
                  </a:rPr>
                  <a:t>Sliding Window</a:t>
                </a:r>
                <a:r>
                  <a:rPr lang="en-US" sz="3200" dirty="0"/>
                  <a:t>: “Only the </a:t>
                </a:r>
                <a14:m>
                  <m:oMath xmlns:m="http://schemas.openxmlformats.org/officeDocument/2006/math">
                    <m:r>
                      <a:rPr lang="en-US" sz="3200" b="0" i="1" smtClean="0">
                        <a:solidFill>
                          <a:srgbClr val="C00000"/>
                        </a:solidFill>
                        <a:latin typeface="Cambria Math" panose="02040503050406030204" pitchFamily="18" charset="0"/>
                      </a:rPr>
                      <m:t>𝑚</m:t>
                    </m:r>
                  </m:oMath>
                </a14:m>
                <a:r>
                  <a:rPr lang="en-US" sz="3200" dirty="0"/>
                  <a:t> most recent updates form the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 which arrives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smtClean="0">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Clr>
                    <a:schemeClr val="tx1"/>
                  </a:buClr>
                </a:pPr>
                <a:r>
                  <a:rPr lang="en-US" dirty="0"/>
                  <a:t> Emphasizes recent interactions, appropriate for time sensitive settings</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oMath>
                </a14:m>
                <a:r>
                  <a:rPr lang="en-US" sz="3200" dirty="0"/>
                  <a:t> </a:t>
                </a:r>
                <a:r>
                  <a:rPr lang="en-US" sz="3200" dirty="0">
                    <a:solidFill>
                      <a:srgbClr val="00B0F0"/>
                    </a:solidFill>
                  </a:rPr>
                  <a:t>[BravermanGrigorescuLangWoodruffZhou18]</a:t>
                </a:r>
                <a:r>
                  <a:rPr lang="en-US" sz="3200" dirty="0"/>
                  <a:t> </a:t>
                </a:r>
              </a:p>
              <a:p>
                <a:endParaRPr lang="en-US" sz="3200" dirty="0"/>
              </a:p>
              <a:p>
                <a:endParaRPr lang="en-US" sz="3200" dirty="0"/>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3</m:t>
                                </m:r>
                              </m:sup>
                            </m:sSup>
                          </m:fName>
                          <m:e>
                            <m:r>
                              <a:rPr lang="en-US" sz="3200" i="1">
                                <a:solidFill>
                                  <a:srgbClr val="C00000"/>
                                </a:solidFill>
                                <a:latin typeface="Cambria Math" panose="02040503050406030204" pitchFamily="18" charset="0"/>
                              </a:rPr>
                              <m:t>𝑛</m:t>
                            </m:r>
                          </m:e>
                        </m:func>
                      </m:e>
                    </m:d>
                    <m:r>
                      <a:rPr lang="en-US" sz="3200" i="1">
                        <a:solidFill>
                          <a:srgbClr val="C00000"/>
                        </a:solidFill>
                        <a:latin typeface="Cambria Math" panose="02040503050406030204" pitchFamily="18" charset="0"/>
                      </a:rPr>
                      <m:t> </m:t>
                    </m:r>
                  </m:oMath>
                </a14:m>
                <a:r>
                  <a:rPr lang="en-US" sz="3200" dirty="0"/>
                  <a:t>algorithm for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2</m:t>
                        </m:r>
                      </m:sub>
                    </m:sSub>
                  </m:oMath>
                </a14:m>
                <a:r>
                  <a:rPr lang="en-US" sz="3200" dirty="0"/>
                  <a:t>-heavy hitters </a:t>
                </a:r>
                <a:r>
                  <a:rPr lang="en-US" sz="3200" dirty="0">
                    <a:solidFill>
                      <a:srgbClr val="00B0F0"/>
                    </a:solidFill>
                  </a:rPr>
                  <a:t>[BravermanGrigorescuLangWoodruffZhou18]</a:t>
                </a:r>
                <a:r>
                  <a:rPr lang="en-US" sz="3200" dirty="0"/>
                  <a:t> </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Space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3</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3</m:t>
                                </m:r>
                              </m:sup>
                            </m:sSup>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∈(0,1)</m:t>
                    </m:r>
                  </m:oMath>
                </a14:m>
                <a:r>
                  <a:rPr lang="en-US" sz="3200" dirty="0"/>
                  <a:t> </a:t>
                </a:r>
                <a:r>
                  <a:rPr lang="en-US" sz="3200" dirty="0">
                    <a:solidFill>
                      <a:srgbClr val="00B0F0"/>
                    </a:solidFill>
                  </a:rPr>
                  <a:t>[BravermanOstrovsky07]</a:t>
                </a:r>
              </a:p>
              <a:p>
                <a:r>
                  <a:rPr lang="en-US" sz="3200" dirty="0"/>
                  <a:t>Space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𝑝</m:t>
                                </m:r>
                              </m:sup>
                            </m:sSup>
                          </m:den>
                        </m:f>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0" smtClean="0">
                                    <a:solidFill>
                                      <a:srgbClr val="C00000"/>
                                    </a:solidFill>
                                    <a:latin typeface="Cambria Math" panose="02040503050406030204" pitchFamily="18" charset="0"/>
                                  </a:rPr>
                                  <m:t>3</m:t>
                                </m:r>
                              </m:sup>
                            </m:sSup>
                          </m:fName>
                          <m:e>
                            <m:r>
                              <a:rPr lang="en-US" sz="3200" i="1">
                                <a:solidFill>
                                  <a:srgbClr val="C00000"/>
                                </a:solidFill>
                                <a:latin typeface="Cambria Math" panose="02040503050406030204" pitchFamily="18" charset="0"/>
                              </a:rPr>
                              <m:t>𝑛</m:t>
                            </m:r>
                          </m:e>
                        </m:func>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∈(1,2]</m:t>
                    </m:r>
                  </m:oMath>
                </a14:m>
                <a:r>
                  <a:rPr lang="en-US" sz="3200" dirty="0"/>
                  <a:t> </a:t>
                </a:r>
                <a:r>
                  <a:rPr lang="en-US" sz="3200" dirty="0">
                    <a:solidFill>
                      <a:srgbClr val="00B0F0"/>
                    </a:solidFill>
                  </a:rPr>
                  <a:t>[BravermanOstrovsky07]</a:t>
                </a:r>
              </a:p>
              <a:p>
                <a:r>
                  <a:rPr lang="en-US" sz="3200" dirty="0"/>
                  <a:t>Space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i="1" smtClean="0">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𝑝</m:t>
                                </m:r>
                              </m:sup>
                            </m:sSup>
                          </m:den>
                        </m:f>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1−2/</m:t>
                            </m:r>
                            <m:r>
                              <a:rPr lang="en-US" sz="3200" b="0" i="1" smtClean="0">
                                <a:solidFill>
                                  <a:srgbClr val="C00000"/>
                                </a:solidFill>
                                <a:latin typeface="Cambria Math" panose="02040503050406030204" pitchFamily="18" charset="0"/>
                              </a:rPr>
                              <m:t>𝑝</m:t>
                            </m:r>
                          </m:sup>
                        </m:sSup>
                      </m:e>
                    </m:d>
                  </m:oMath>
                </a14:m>
                <a:r>
                  <a:rPr lang="en-US" sz="3200" dirty="0"/>
                  <a:t>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with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&gt;2</m:t>
                    </m:r>
                  </m:oMath>
                </a14:m>
                <a:r>
                  <a:rPr lang="en-US" sz="3200" dirty="0"/>
                  <a:t> </a:t>
                </a:r>
                <a:r>
                  <a:rPr lang="en-US" sz="3200" dirty="0">
                    <a:solidFill>
                      <a:srgbClr val="00B0F0"/>
                    </a:solidFill>
                  </a:rPr>
                  <a:t>[BravermanOstrovsky07]</a:t>
                </a:r>
                <a:endParaRPr lang="en-US" sz="3200"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2B21A66-0809-49BE-B09D-40938AC94F27}"/>
                  </a:ext>
                </a:extLst>
              </p:cNvPr>
              <p:cNvSpPr/>
              <p:nvPr/>
            </p:nvSpPr>
            <p:spPr>
              <a:xfrm>
                <a:off x="838200" y="5702787"/>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702787"/>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r>
                  <a:rPr lang="en-US" dirty="0"/>
                  <a:t>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r>
                  <a:rPr lang="en-US" dirty="0"/>
                  <a:t>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endParaRPr lang="en-US" dirty="0"/>
              </a:p>
              <a:p>
                <a:endParaRPr lang="en-US" dirty="0">
                  <a:solidFill>
                    <a:schemeClr val="tx1"/>
                  </a:solidFill>
                </a:endParaRPr>
              </a:p>
              <a:p>
                <a:endParaRPr lang="en-US" dirty="0"/>
              </a:p>
              <a:p>
                <a:endParaRPr lang="en-US" dirty="0"/>
              </a:p>
              <a:p>
                <a:r>
                  <a:rPr lang="en-US" dirty="0">
                    <a:solidFill>
                      <a:schemeClr val="tx1"/>
                    </a:solidFill>
                  </a:rPr>
                  <a:t>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endParaRPr lang="en-US" dirty="0"/>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endParaRPr lang="en-US" dirty="0"/>
              </a:p>
              <a:p>
                <a:r>
                  <a:rPr lang="en-US" dirty="0">
                    <a:solidFill>
                      <a:schemeClr val="tx1"/>
                    </a:solidFill>
                  </a:rPr>
                  <a:t> What happened?</a:t>
                </a:r>
                <a:r>
                  <a:rPr lang="en-US" dirty="0"/>
                  <a:t> Randomness of algorithm not independent of input</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Clr>
                    <a:schemeClr val="tx1"/>
                  </a:buClr>
                </a:pPr>
                <a:r>
                  <a:rPr lang="en-US" dirty="0"/>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Clr>
                    <a:schemeClr val="tx1"/>
                  </a:buClr>
                </a:pP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r>
              <a:rPr lang="en-US" sz="3200" dirty="0">
                <a:solidFill>
                  <a:schemeClr val="tx1"/>
                </a:solidFill>
              </a:rPr>
              <a:t> </a:t>
            </a:r>
            <a:r>
              <a:rPr lang="en-US" sz="3200" dirty="0">
                <a:solidFill>
                  <a:srgbClr val="00B050"/>
                </a:solidFill>
              </a:rPr>
              <a:t>Key</a:t>
            </a:r>
            <a:r>
              <a:rPr lang="en-US" sz="3200" dirty="0">
                <a:solidFill>
                  <a:schemeClr val="tx1"/>
                </a:solidFill>
              </a:rPr>
              <a:t>: Deletions are needed to perform this attack</a:t>
            </a:r>
          </a:p>
          <a:p>
            <a:r>
              <a:rPr lang="en-US" sz="3200" dirty="0"/>
              <a:t> Similar lower bounds for the sliding window model </a:t>
            </a:r>
            <a:r>
              <a:rPr lang="en-US" sz="3200" dirty="0">
                <a:solidFill>
                  <a:srgbClr val="00B0F0"/>
                </a:solidFill>
              </a:rPr>
              <a:t>[DatarGionisIndykMotwani02]</a:t>
            </a:r>
          </a:p>
          <a:p>
            <a:endParaRPr lang="en-US" sz="3200" dirty="0">
              <a:solidFill>
                <a:srgbClr val="00B0F0"/>
              </a:solidFill>
            </a:endParaRPr>
          </a:p>
          <a:p>
            <a:r>
              <a:rPr lang="en-US" sz="3200" dirty="0">
                <a:solidFill>
                  <a:schemeClr val="tx1"/>
                </a:solidFill>
              </a:rPr>
              <a:t> Assume insertion-only updates</a:t>
            </a:r>
          </a:p>
          <a:p>
            <a:r>
              <a:rPr lang="en-US" sz="3200" dirty="0"/>
              <a:t> How do the previous results work?</a:t>
            </a:r>
            <a:endParaRPr lang="en-US" sz="3200"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r>
                  <a:rPr lang="en-US" sz="3200" dirty="0"/>
                  <a:t>Given 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 of </a:t>
                </a:r>
                <a14:m>
                  <m:oMath xmlns:m="http://schemas.openxmlformats.org/officeDocument/2006/math">
                    <m:r>
                      <a:rPr lang="en-US" sz="3200" i="1" smtClean="0">
                        <a:solidFill>
                          <a:srgbClr val="C00000"/>
                        </a:solidFill>
                        <a:latin typeface="Cambria Math" panose="02040503050406030204" pitchFamily="18" charset="0"/>
                      </a:rPr>
                      <m:t>𝑚</m:t>
                    </m:r>
                  </m:oMath>
                </a14:m>
                <a:r>
                  <a:rPr lang="en-US" sz="3200" dirty="0"/>
                  <a:t> elements from </a:t>
                </a:r>
                <a14:m>
                  <m:oMath xmlns:m="http://schemas.openxmlformats.org/officeDocument/2006/math">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𝑛</m:t>
                    </m:r>
                    <m:r>
                      <a:rPr lang="en-US" sz="3200" i="1" smtClean="0">
                        <a:solidFill>
                          <a:srgbClr val="C00000"/>
                        </a:solidFill>
                        <a:latin typeface="Cambria Math" panose="02040503050406030204" pitchFamily="18" charset="0"/>
                      </a:rPr>
                      <m:t>]</m:t>
                    </m:r>
                  </m:oMath>
                </a14:m>
                <a:r>
                  <a:rPr lang="en-US" sz="3200" dirty="0"/>
                  <a:t>, let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oMath>
                </a14:m>
                <a:r>
                  <a:rPr lang="en-US" sz="3200" dirty="0">
                    <a:solidFill>
                      <a:srgbClr val="C00000"/>
                    </a:solidFill>
                  </a:rPr>
                  <a:t> </a:t>
                </a:r>
                <a:r>
                  <a:rPr lang="en-US" sz="3200" dirty="0">
                    <a:solidFill>
                      <a:schemeClr val="tx1"/>
                    </a:solidFill>
                  </a:rPr>
                  <a:t>be the frequency of element </a:t>
                </a:r>
                <a14:m>
                  <m:oMath xmlns:m="http://schemas.openxmlformats.org/officeDocument/2006/math">
                    <m:r>
                      <a:rPr lang="en-US" sz="3200" b="0" i="1" smtClean="0">
                        <a:solidFill>
                          <a:srgbClr val="C00000"/>
                        </a:solidFill>
                        <a:latin typeface="Cambria Math" panose="02040503050406030204" pitchFamily="18" charset="0"/>
                      </a:rPr>
                      <m:t>𝑖</m:t>
                    </m:r>
                  </m:oMath>
                </a14:m>
                <a:r>
                  <a:rPr lang="en-US" sz="3200" dirty="0">
                    <a:solidFill>
                      <a:schemeClr val="tx1"/>
                    </a:solidFill>
                  </a:rPr>
                  <a:t>. (How often it appears)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369" t="-2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r>
                  <a:rPr lang="en-US" dirty="0"/>
                  <a:t>Sketch switching framework </a:t>
                </a:r>
                <a:r>
                  <a:rPr lang="en-US" dirty="0">
                    <a:solidFill>
                      <a:srgbClr val="00B0F0"/>
                    </a:solidFill>
                  </a:rPr>
                  <a:t>[Ben-EliezerJayaramWoodruffYogev20] </a:t>
                </a:r>
                <a:r>
                  <a:rPr lang="en-US" dirty="0"/>
                  <a:t>gives a robust for this function </a:t>
                </a:r>
              </a:p>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a:p>
            <a:pPr marL="514350" indent="-514350">
              <a:buFont typeface="Arial" panose="020B0604020202020204" pitchFamily="34" charset="0"/>
              <a:buChar char="•"/>
            </a:pPr>
            <a:r>
              <a:rPr lang="en-US" sz="2800" dirty="0"/>
              <a:t>Number of ones stream is at least 4 and at most 8</a:t>
            </a:r>
          </a:p>
          <a:p>
            <a:pPr marL="514350" indent="-514350">
              <a:buFont typeface="Arial" panose="020B0604020202020204" pitchFamily="34" charset="0"/>
              <a:buChar char="•"/>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sz="3200" dirty="0"/>
                  <a:t>Sketch switching for robust algorithms uses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oMath>
                </a14:m>
                <a:r>
                  <a:rPr lang="en-US" sz="3200" dirty="0"/>
                  <a:t> space each time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increases by </a:t>
                </a:r>
                <a14:m>
                  <m:oMath xmlns:m="http://schemas.openxmlformats.org/officeDocument/2006/math">
                    <m:r>
                      <a:rPr lang="en-US" sz="320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dirty="0"/>
                  <a:t> and function increases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oMath>
                </a14:m>
                <a:r>
                  <a:rPr lang="en-US" sz="3200" dirty="0"/>
                  <a:t> times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333" t="-531"/>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Clr>
                    <a:schemeClr val="tx1"/>
                  </a:buClr>
                </a:pPr>
                <a:r>
                  <a:rPr lang="en-US" dirty="0">
                    <a:solidFill>
                      <a:srgbClr val="00B050"/>
                    </a:solidFill>
                  </a:rPr>
                  <a:t>Motivation</a:t>
                </a:r>
                <a:r>
                  <a:rPr lang="en-US" dirty="0"/>
                  <a:t>: DDoS prevention, iceberg queries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C9BF1402-B4E3-F6F0-D55C-FDF357516B1C}"/>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1FC1206-5E1D-616E-0CCC-20B5726452E5}"/>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7" name="TextBox 6">
                <a:extLst>
                  <a:ext uri="{FF2B5EF4-FFF2-40B4-BE49-F238E27FC236}">
                    <a16:creationId xmlns:a16="http://schemas.microsoft.com/office/drawing/2014/main" id="{91FC1206-5E1D-616E-0CCC-20B5726452E5}"/>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9"/>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57858026-D11A-89AE-42F9-AEE4D069DFAD}"/>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E90185B-5326-4E62-43E1-84A4D884BDC9}"/>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5" name="TextBox 4">
                <a:extLst>
                  <a:ext uri="{FF2B5EF4-FFF2-40B4-BE49-F238E27FC236}">
                    <a16:creationId xmlns:a16="http://schemas.microsoft.com/office/drawing/2014/main" id="{4E90185B-5326-4E62-43E1-84A4D884BDC9}"/>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9"/>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0A6F926-36DC-8422-AAC1-15B743E73C27}"/>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215C4C6-0311-731E-76C3-744A417B9345}"/>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5" name="TextBox 4">
                <a:extLst>
                  <a:ext uri="{FF2B5EF4-FFF2-40B4-BE49-F238E27FC236}">
                    <a16:creationId xmlns:a16="http://schemas.microsoft.com/office/drawing/2014/main" id="{0215C4C6-0311-731E-76C3-744A417B9345}"/>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11"/>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38AF4D5D-2AF6-CA1B-5725-998583A0D8B2}"/>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3C3D2B6-0753-7177-CE03-2F1F2BCB5992}"/>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5" name="TextBox 4">
                <a:extLst>
                  <a:ext uri="{FF2B5EF4-FFF2-40B4-BE49-F238E27FC236}">
                    <a16:creationId xmlns:a16="http://schemas.microsoft.com/office/drawing/2014/main" id="{03C3D2B6-0753-7177-CE03-2F1F2BCB5992}"/>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11"/>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14B0862-B575-C922-A987-01BC9C73B15F}"/>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A6DC1E4-7F43-65A8-7D85-80D1B91D858B}"/>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 name="TextBox 3">
                <a:extLst>
                  <a:ext uri="{FF2B5EF4-FFF2-40B4-BE49-F238E27FC236}">
                    <a16:creationId xmlns:a16="http://schemas.microsoft.com/office/drawing/2014/main" id="{FA6DC1E4-7F43-65A8-7D85-80D1B91D858B}"/>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3"/>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05D8AAE-599C-86FE-5DAC-6378CAE01ACC}"/>
              </a:ext>
            </a:extLst>
          </p:cNvPr>
          <p:cNvCxnSpPr>
            <a:cxnSpLocks/>
          </p:cNvCxnSpPr>
          <p:nvPr/>
        </p:nvCxnSpPr>
        <p:spPr>
          <a:xfrm>
            <a:off x="1380565" y="3505200"/>
            <a:ext cx="3307976" cy="6130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E10115-8712-112D-7073-1C93E2712D39}"/>
              </a:ext>
            </a:extLst>
          </p:cNvPr>
          <p:cNvCxnSpPr>
            <a:cxnSpLocks/>
          </p:cNvCxnSpPr>
          <p:nvPr/>
        </p:nvCxnSpPr>
        <p:spPr>
          <a:xfrm>
            <a:off x="7395883" y="2985247"/>
            <a:ext cx="3307976" cy="61309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2BC78C3-7BB0-9844-FDA2-0AC56C22B8CB}"/>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0BECD3D-8766-1D76-B720-9A018DDCE5EF}"/>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 name="TextBox 3">
                <a:extLst>
                  <a:ext uri="{FF2B5EF4-FFF2-40B4-BE49-F238E27FC236}">
                    <a16:creationId xmlns:a16="http://schemas.microsoft.com/office/drawing/2014/main" id="{80BECD3D-8766-1D76-B720-9A018DDCE5EF}"/>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3"/>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85346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05D8AAE-599C-86FE-5DAC-6378CAE01ACC}"/>
              </a:ext>
            </a:extLst>
          </p:cNvPr>
          <p:cNvCxnSpPr>
            <a:cxnSpLocks/>
          </p:cNvCxnSpPr>
          <p:nvPr/>
        </p:nvCxnSpPr>
        <p:spPr>
          <a:xfrm>
            <a:off x="1380565" y="3505200"/>
            <a:ext cx="3307976" cy="6130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E10115-8712-112D-7073-1C93E2712D39}"/>
              </a:ext>
            </a:extLst>
          </p:cNvPr>
          <p:cNvCxnSpPr>
            <a:cxnSpLocks/>
          </p:cNvCxnSpPr>
          <p:nvPr/>
        </p:nvCxnSpPr>
        <p:spPr>
          <a:xfrm>
            <a:off x="7395883" y="2985247"/>
            <a:ext cx="3307976" cy="6130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21E77F-347F-1771-6E6B-61483F329FED}"/>
              </a:ext>
            </a:extLst>
          </p:cNvPr>
          <p:cNvCxnSpPr>
            <a:cxnSpLocks/>
          </p:cNvCxnSpPr>
          <p:nvPr/>
        </p:nvCxnSpPr>
        <p:spPr>
          <a:xfrm>
            <a:off x="5414683" y="3491753"/>
            <a:ext cx="3307976" cy="6130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8FD9FE5-8E09-3BA3-2734-092CB6352E27}"/>
              </a:ext>
            </a:extLst>
          </p:cNvPr>
          <p:cNvCxnSpPr>
            <a:cxnSpLocks/>
          </p:cNvCxnSpPr>
          <p:nvPr/>
        </p:nvCxnSpPr>
        <p:spPr>
          <a:xfrm>
            <a:off x="1030942" y="4253228"/>
            <a:ext cx="2133599" cy="40841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1594D9-CC81-85B0-AF35-4A6BAAF6D64A}"/>
              </a:ext>
            </a:extLst>
          </p:cNvPr>
          <p:cNvCxnSpPr>
            <a:cxnSpLocks/>
          </p:cNvCxnSpPr>
          <p:nvPr/>
        </p:nvCxnSpPr>
        <p:spPr>
          <a:xfrm>
            <a:off x="3164541" y="4186518"/>
            <a:ext cx="1380565" cy="47512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17FB7F-0AB5-4318-84BB-BC31A7AB6CD8}"/>
              </a:ext>
            </a:extLst>
          </p:cNvPr>
          <p:cNvCxnSpPr>
            <a:cxnSpLocks/>
          </p:cNvCxnSpPr>
          <p:nvPr/>
        </p:nvCxnSpPr>
        <p:spPr>
          <a:xfrm>
            <a:off x="4498040" y="4196473"/>
            <a:ext cx="1380565" cy="47512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654DDC7-95D5-B825-6CE8-06D6F4C4E7D7}"/>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8310369-8CB0-69DE-AC3C-33D6D8811D80}"/>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23" name="TextBox 22">
                <a:extLst>
                  <a:ext uri="{FF2B5EF4-FFF2-40B4-BE49-F238E27FC236}">
                    <a16:creationId xmlns:a16="http://schemas.microsoft.com/office/drawing/2014/main" id="{48310369-8CB0-69DE-AC3C-33D6D8811D80}"/>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3"/>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4138152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7A20A531-6826-C82E-6E70-9860E9AF5A0B}"/>
              </a:ext>
            </a:extLst>
          </p:cNvPr>
          <p:cNvSpPr/>
          <p:nvPr/>
        </p:nvSpPr>
        <p:spPr>
          <a:xfrm rot="5400000">
            <a:off x="2545083" y="3437368"/>
            <a:ext cx="369332" cy="282388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407D303E-287D-953C-2F3A-5C48CB0C1E1C}"/>
              </a:ext>
            </a:extLst>
          </p:cNvPr>
          <p:cNvSpPr/>
          <p:nvPr/>
        </p:nvSpPr>
        <p:spPr>
          <a:xfrm rot="5400000">
            <a:off x="7003675" y="253252"/>
            <a:ext cx="246529" cy="6598025"/>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4A334824-737F-27CA-4029-156196C0FBA4}"/>
              </a:ext>
            </a:extLst>
          </p:cNvPr>
          <p:cNvSpPr/>
          <p:nvPr/>
        </p:nvSpPr>
        <p:spPr>
          <a:xfrm rot="5400000">
            <a:off x="4802839" y="509997"/>
            <a:ext cx="246529" cy="7216590"/>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11228849-83C7-1C38-09DA-2E09225C0201}"/>
              </a:ext>
            </a:extLst>
          </p:cNvPr>
          <p:cNvSpPr txBox="1"/>
          <p:nvPr/>
        </p:nvSpPr>
        <p:spPr>
          <a:xfrm>
            <a:off x="6095999" y="5072616"/>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20855D72-9239-B3B7-D22B-0D0E9BF81909}"/>
                  </a:ext>
                </a:extLst>
              </p:cNvPr>
              <p:cNvSpPr txBox="1"/>
              <p:nvPr/>
            </p:nvSpPr>
            <p:spPr>
              <a:xfrm>
                <a:off x="5466079" y="5072616"/>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p:sp>
            <p:nvSpPr>
              <p:cNvPr id="36" name="TextBox 35">
                <a:extLst>
                  <a:ext uri="{FF2B5EF4-FFF2-40B4-BE49-F238E27FC236}">
                    <a16:creationId xmlns:a16="http://schemas.microsoft.com/office/drawing/2014/main" id="{20855D72-9239-B3B7-D22B-0D0E9BF81909}"/>
                  </a:ext>
                </a:extLst>
              </p:cNvPr>
              <p:cNvSpPr txBox="1">
                <a:spLocks noRot="1" noChangeAspect="1" noMove="1" noResize="1" noEditPoints="1" noAdjustHandles="1" noChangeArrowheads="1" noChangeShapeType="1" noTextEdit="1"/>
              </p:cNvSpPr>
              <p:nvPr/>
            </p:nvSpPr>
            <p:spPr>
              <a:xfrm>
                <a:off x="5466079" y="5072616"/>
                <a:ext cx="629920" cy="400110"/>
              </a:xfrm>
              <a:prstGeom prst="rect">
                <a:avLst/>
              </a:prstGeom>
              <a:blipFill>
                <a:blip r:embed="rId3"/>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CC8F57B3-D97F-9E3A-E4C2-DC6B0A06B247}"/>
              </a:ext>
            </a:extLst>
          </p:cNvPr>
          <p:cNvSpPr txBox="1"/>
          <p:nvPr/>
        </p:nvSpPr>
        <p:spPr>
          <a:xfrm>
            <a:off x="6096000" y="5441948"/>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972A378-6BCD-916F-6C4B-076771B5071B}"/>
                  </a:ext>
                </a:extLst>
              </p:cNvPr>
              <p:cNvSpPr txBox="1"/>
              <p:nvPr/>
            </p:nvSpPr>
            <p:spPr>
              <a:xfrm>
                <a:off x="5230667" y="538968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p:sp>
            <p:nvSpPr>
              <p:cNvPr id="38" name="TextBox 37">
                <a:extLst>
                  <a:ext uri="{FF2B5EF4-FFF2-40B4-BE49-F238E27FC236}">
                    <a16:creationId xmlns:a16="http://schemas.microsoft.com/office/drawing/2014/main" id="{A972A378-6BCD-916F-6C4B-076771B5071B}"/>
                  </a:ext>
                </a:extLst>
              </p:cNvPr>
              <p:cNvSpPr txBox="1">
                <a:spLocks noRot="1" noChangeAspect="1" noMove="1" noResize="1" noEditPoints="1" noAdjustHandles="1" noChangeArrowheads="1" noChangeShapeType="1" noTextEdit="1"/>
              </p:cNvSpPr>
              <p:nvPr/>
            </p:nvSpPr>
            <p:spPr>
              <a:xfrm>
                <a:off x="5230667" y="5389686"/>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EC81C38E-1BD7-F2FA-6747-2A543387C9E5}"/>
                  </a:ext>
                </a:extLst>
              </p:cNvPr>
              <p:cNvSpPr txBox="1"/>
              <p:nvPr/>
            </p:nvSpPr>
            <p:spPr>
              <a:xfrm>
                <a:off x="6460027" y="4513910"/>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p:sp>
            <p:nvSpPr>
              <p:cNvPr id="39" name="TextBox 38">
                <a:extLst>
                  <a:ext uri="{FF2B5EF4-FFF2-40B4-BE49-F238E27FC236}">
                    <a16:creationId xmlns:a16="http://schemas.microsoft.com/office/drawing/2014/main" id="{EC81C38E-1BD7-F2FA-6747-2A543387C9E5}"/>
                  </a:ext>
                </a:extLst>
              </p:cNvPr>
              <p:cNvSpPr txBox="1">
                <a:spLocks noRot="1" noChangeAspect="1" noMove="1" noResize="1" noEditPoints="1" noAdjustHandles="1" noChangeArrowheads="1" noChangeShapeType="1" noTextEdit="1"/>
              </p:cNvSpPr>
              <p:nvPr/>
            </p:nvSpPr>
            <p:spPr>
              <a:xfrm>
                <a:off x="6460027" y="4513910"/>
                <a:ext cx="955040" cy="423770"/>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713B8338-923B-DC0F-9D94-964EE7539687}"/>
                  </a:ext>
                </a:extLst>
              </p:cNvPr>
              <p:cNvSpPr txBox="1"/>
              <p:nvPr/>
            </p:nvSpPr>
            <p:spPr>
              <a:xfrm>
                <a:off x="6445653" y="5934688"/>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p:sp>
            <p:nvSpPr>
              <p:cNvPr id="40" name="TextBox 39">
                <a:extLst>
                  <a:ext uri="{FF2B5EF4-FFF2-40B4-BE49-F238E27FC236}">
                    <a16:creationId xmlns:a16="http://schemas.microsoft.com/office/drawing/2014/main" id="{713B8338-923B-DC0F-9D94-964EE7539687}"/>
                  </a:ext>
                </a:extLst>
              </p:cNvPr>
              <p:cNvSpPr txBox="1">
                <a:spLocks noRot="1" noChangeAspect="1" noMove="1" noResize="1" noEditPoints="1" noAdjustHandles="1" noChangeArrowheads="1" noChangeShapeType="1" noTextEdit="1"/>
              </p:cNvSpPr>
              <p:nvPr/>
            </p:nvSpPr>
            <p:spPr>
              <a:xfrm>
                <a:off x="6445653" y="5934688"/>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29FE1B44-38AA-4850-8ADB-1925496ABDD4}"/>
              </a:ext>
            </a:extLst>
          </p:cNvPr>
          <p:cNvCxnSpPr/>
          <p:nvPr/>
        </p:nvCxnSpPr>
        <p:spPr>
          <a:xfrm>
            <a:off x="7750347" y="5441948"/>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A73CF48-238A-E2B1-E472-B7BAD13A8328}"/>
                  </a:ext>
                </a:extLst>
              </p:cNvPr>
              <p:cNvSpPr txBox="1"/>
              <p:nvPr/>
            </p:nvSpPr>
            <p:spPr>
              <a:xfrm>
                <a:off x="8313975" y="5441948"/>
                <a:ext cx="3389478"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p:sp>
            <p:nvSpPr>
              <p:cNvPr id="42" name="TextBox 41">
                <a:extLst>
                  <a:ext uri="{FF2B5EF4-FFF2-40B4-BE49-F238E27FC236}">
                    <a16:creationId xmlns:a16="http://schemas.microsoft.com/office/drawing/2014/main" id="{5A73CF48-238A-E2B1-E472-B7BAD13A8328}"/>
                  </a:ext>
                </a:extLst>
              </p:cNvPr>
              <p:cNvSpPr txBox="1">
                <a:spLocks noRot="1" noChangeAspect="1" noMove="1" noResize="1" noEditPoints="1" noAdjustHandles="1" noChangeArrowheads="1" noChangeShapeType="1" noTextEdit="1"/>
              </p:cNvSpPr>
              <p:nvPr/>
            </p:nvSpPr>
            <p:spPr>
              <a:xfrm>
                <a:off x="8313975" y="5441948"/>
                <a:ext cx="3389478" cy="731547"/>
              </a:xfrm>
              <a:prstGeom prst="rect">
                <a:avLst/>
              </a:prstGeom>
              <a:blipFill>
                <a:blip r:embed="rId7"/>
                <a:stretch>
                  <a:fillRect/>
                </a:stretch>
              </a:blipFill>
            </p:spPr>
            <p:txBody>
              <a:bodyPr/>
              <a:lstStyle/>
              <a:p>
                <a:r>
                  <a:rPr lang="en-US">
                    <a:noFill/>
                  </a:rPr>
                  <a:t> </a:t>
                </a:r>
              </a:p>
            </p:txBody>
          </p:sp>
        </mc:Fallback>
      </mc:AlternateContent>
      <p:sp>
        <p:nvSpPr>
          <p:cNvPr id="43" name="Right Brace 42">
            <a:extLst>
              <a:ext uri="{FF2B5EF4-FFF2-40B4-BE49-F238E27FC236}">
                <a16:creationId xmlns:a16="http://schemas.microsoft.com/office/drawing/2014/main" id="{73FA114A-A8C8-CD63-FD19-68ABB6430089}"/>
              </a:ext>
            </a:extLst>
          </p:cNvPr>
          <p:cNvSpPr/>
          <p:nvPr/>
        </p:nvSpPr>
        <p:spPr>
          <a:xfrm rot="5400000">
            <a:off x="7730021" y="5905761"/>
            <a:ext cx="375919" cy="33526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59513B82-7C5A-3EB3-B64C-AF13D40BFA84}"/>
                  </a:ext>
                </a:extLst>
              </p:cNvPr>
              <p:cNvSpPr txBox="1"/>
              <p:nvPr/>
            </p:nvSpPr>
            <p:spPr>
              <a:xfrm>
                <a:off x="7485314" y="637132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p:sp>
            <p:nvSpPr>
              <p:cNvPr id="44" name="TextBox 43">
                <a:extLst>
                  <a:ext uri="{FF2B5EF4-FFF2-40B4-BE49-F238E27FC236}">
                    <a16:creationId xmlns:a16="http://schemas.microsoft.com/office/drawing/2014/main" id="{59513B82-7C5A-3EB3-B64C-AF13D40BFA84}"/>
                  </a:ext>
                </a:extLst>
              </p:cNvPr>
              <p:cNvSpPr txBox="1">
                <a:spLocks noRot="1" noChangeAspect="1" noMove="1" noResize="1" noEditPoints="1" noAdjustHandles="1" noChangeArrowheads="1" noChangeShapeType="1" noTextEdit="1"/>
              </p:cNvSpPr>
              <p:nvPr/>
            </p:nvSpPr>
            <p:spPr>
              <a:xfrm>
                <a:off x="7485314" y="6371323"/>
                <a:ext cx="865332" cy="400110"/>
              </a:xfrm>
              <a:prstGeom prst="rect">
                <a:avLst/>
              </a:prstGeom>
              <a:blipFill>
                <a:blip r:embed="rId8"/>
                <a:stretch>
                  <a:fillRect/>
                </a:stretch>
              </a:blipFill>
            </p:spPr>
            <p:txBody>
              <a:bodyPr/>
              <a:lstStyle/>
              <a:p>
                <a:r>
                  <a:rPr lang="en-US">
                    <a:noFill/>
                  </a:rPr>
                  <a:t> </a:t>
                </a:r>
              </a:p>
            </p:txBody>
          </p:sp>
        </mc:Fallback>
      </mc:AlternateContent>
      <p:sp>
        <p:nvSpPr>
          <p:cNvPr id="45" name="Right Brace 44">
            <a:extLst>
              <a:ext uri="{FF2B5EF4-FFF2-40B4-BE49-F238E27FC236}">
                <a16:creationId xmlns:a16="http://schemas.microsoft.com/office/drawing/2014/main" id="{BAC67545-8C32-AFA0-993E-3A2ADB6EA7B6}"/>
              </a:ext>
            </a:extLst>
          </p:cNvPr>
          <p:cNvSpPr/>
          <p:nvPr/>
        </p:nvSpPr>
        <p:spPr>
          <a:xfrm rot="5400000">
            <a:off x="9236187" y="5059438"/>
            <a:ext cx="375920" cy="20036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ectangle 45">
            <a:extLst>
              <a:ext uri="{FF2B5EF4-FFF2-40B4-BE49-F238E27FC236}">
                <a16:creationId xmlns:a16="http://schemas.microsoft.com/office/drawing/2014/main" id="{0253D5FF-D618-03A7-C537-A9DC9E634423}"/>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50CF25F-8B9F-130B-DB31-E8DF229E6D3F}"/>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7" name="TextBox 46">
                <a:extLst>
                  <a:ext uri="{FF2B5EF4-FFF2-40B4-BE49-F238E27FC236}">
                    <a16:creationId xmlns:a16="http://schemas.microsoft.com/office/drawing/2014/main" id="{750CF25F-8B9F-130B-DB31-E8DF229E6D3F}"/>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9"/>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37345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pPr>
                <a:r>
                  <a:rPr lang="en-US" dirty="0"/>
                  <a:t> Set each difference to be exponentially decreasing</a:t>
                </a:r>
              </a:p>
              <a:p>
                <a:pPr>
                  <a:buClr>
                    <a:schemeClr val="tx1"/>
                  </a:buClr>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4AE2E87D-E84E-2B08-54BA-589D52DC2064}"/>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613F558-17C9-8FBA-2C64-E2D3978DA160}"/>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 name="TextBox 3">
                <a:extLst>
                  <a:ext uri="{FF2B5EF4-FFF2-40B4-BE49-F238E27FC236}">
                    <a16:creationId xmlns:a16="http://schemas.microsoft.com/office/drawing/2014/main" id="{5613F558-17C9-8FBA-2C64-E2D3978DA160}"/>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3"/>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
        <p:nvSpPr>
          <p:cNvPr id="3" name="Rectangle 2">
            <a:extLst>
              <a:ext uri="{FF2B5EF4-FFF2-40B4-BE49-F238E27FC236}">
                <a16:creationId xmlns:a16="http://schemas.microsoft.com/office/drawing/2014/main" id="{B5FFAE1C-44F4-61BA-348F-56A383A2A0C9}"/>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24585B6-D53F-2326-0473-BC774A70F0C1}"/>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 name="TextBox 3">
                <a:extLst>
                  <a:ext uri="{FF2B5EF4-FFF2-40B4-BE49-F238E27FC236}">
                    <a16:creationId xmlns:a16="http://schemas.microsoft.com/office/drawing/2014/main" id="{624585B6-D53F-2326-0473-BC774A70F0C1}"/>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11"/>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300587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Clr>
                    <a:schemeClr val="tx1"/>
                  </a:buClr>
                </a:pPr>
                <a:r>
                  <a:rPr lang="en-US" dirty="0">
                    <a:solidFill>
                      <a:srgbClr val="00B050"/>
                    </a:solidFill>
                  </a:rPr>
                  <a:t>Motivation</a:t>
                </a:r>
                <a:r>
                  <a:rPr lang="en-US" dirty="0"/>
                  <a:t>: Entropy estimation, linear regression</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pPr>
                <a:r>
                  <a:rPr lang="en-US" dirty="0"/>
                  <a:t> Set each difference to be exponentially decreasing</a:t>
                </a:r>
              </a:p>
              <a:p>
                <a:pPr>
                  <a:buClr>
                    <a:schemeClr val="tx1"/>
                  </a:buClr>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5D78484A-5B96-1F0E-CFE2-CB4C3ABF146E}"/>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C9C1BCC-ACAD-91E5-8E1B-4F8FE4A856A1}"/>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4" name="TextBox 3">
                <a:extLst>
                  <a:ext uri="{FF2B5EF4-FFF2-40B4-BE49-F238E27FC236}">
                    <a16:creationId xmlns:a16="http://schemas.microsoft.com/office/drawing/2014/main" id="{4C9C1BCC-ACAD-91E5-8E1B-4F8FE4A856A1}"/>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3"/>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pPr>
                <a:r>
                  <a:rPr lang="en-US" dirty="0"/>
                  <a:t> Algorithms simultaneously running for each granularity</a:t>
                </a:r>
              </a:p>
              <a:p>
                <a:pPr>
                  <a:buClr>
                    <a:schemeClr val="tx1"/>
                  </a:buClr>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pPr>
                <a:endParaRPr lang="en-US" dirty="0"/>
              </a:p>
              <a:p>
                <a:pPr>
                  <a:buClr>
                    <a:schemeClr val="tx1"/>
                  </a:buClr>
                </a:pPr>
                <a:endParaRPr lang="en-US" dirty="0"/>
              </a:p>
              <a:p>
                <a:pPr>
                  <a:buClr>
                    <a:schemeClr val="tx1"/>
                  </a:buClr>
                </a:pPr>
                <a:endParaRPr lang="en-US" dirty="0"/>
              </a:p>
              <a:p>
                <a:pPr>
                  <a:buClr>
                    <a:schemeClr val="tx1"/>
                  </a:buClr>
                </a:pPr>
                <a:endParaRPr lang="en-US" dirty="0"/>
              </a:p>
              <a:p>
                <a:pPr>
                  <a:buClr>
                    <a:schemeClr val="tx1"/>
                  </a:buClr>
                </a:pPr>
                <a:r>
                  <a:rPr lang="en-US" dirty="0"/>
                  <a:t> Total space would be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99BA0F75-E026-B802-D6C8-40E7C2D7B00D}"/>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9460232-86C0-FFB9-2E35-443DADB0AB97}"/>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p:sp>
            <p:nvSpPr>
              <p:cNvPr id="7" name="TextBox 6">
                <a:extLst>
                  <a:ext uri="{FF2B5EF4-FFF2-40B4-BE49-F238E27FC236}">
                    <a16:creationId xmlns:a16="http://schemas.microsoft.com/office/drawing/2014/main" id="{09460232-86C0-FFB9-2E35-443DADB0AB97}"/>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8"/>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263857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Only need constant factor approximation to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𝐹</m:t>
                    </m:r>
                  </m:oMath>
                </a14:m>
                <a:endParaRPr lang="en-US" dirty="0"/>
              </a:p>
              <a:p>
                <a:r>
                  <a:rPr lang="en-US" dirty="0"/>
                  <a:t> Only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oMath>
                </a14:m>
                <a:r>
                  <a:rPr lang="en-US" dirty="0"/>
                  <a:t> space each time function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endParaRPr lang="en-US" dirty="0"/>
              </a:p>
              <a:p>
                <a:r>
                  <a:rPr lang="en-US" dirty="0"/>
                  <a:t> Function increases by </a:t>
                </a:r>
                <a14:m>
                  <m:oMath xmlns:m="http://schemas.openxmlformats.org/officeDocument/2006/math">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oMath>
                </a14:m>
                <a:r>
                  <a:rPr lang="en-US" dirty="0"/>
                  <a:t> a total of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oMath>
                </a14:m>
                <a:r>
                  <a:rPr lang="en-US" dirty="0"/>
                  <a:t> times </a:t>
                </a:r>
              </a:p>
              <a:p>
                <a:pPr>
                  <a:buClr>
                    <a:schemeClr val="tx1"/>
                  </a:buClr>
                </a:pPr>
                <a:r>
                  <a:rPr lang="en-US" dirty="0">
                    <a:solidFill>
                      <a:srgbClr val="00B050"/>
                    </a:solidFill>
                  </a:rPr>
                  <a:t> Total space</a:t>
                </a:r>
                <a:r>
                  <a:rPr lang="en-US" dirty="0"/>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r>
                      <a:rPr lang="en-US" i="1">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r>
                      <a:rPr lang="en-US" i="1">
                        <a:solidFill>
                          <a:srgbClr val="C00000"/>
                        </a:solidFill>
                        <a:latin typeface="Cambria Math" panose="02040503050406030204" pitchFamily="18" charset="0"/>
                      </a:rPr>
                      <m:t>=</m:t>
                    </m:r>
                    <m:acc>
                      <m:accPr>
                        <m:chr m:val="̃"/>
                        <m:ctrlPr>
                          <a:rPr lang="en-US" b="0" i="1" smtClean="0">
                            <a:solidFill>
                              <a:srgbClr val="C00000"/>
                            </a:solidFill>
                            <a:latin typeface="Cambria Math" panose="02040503050406030204" pitchFamily="18" charset="0"/>
                          </a:rPr>
                        </m:ctrlPr>
                      </m:accPr>
                      <m:e>
                        <m:r>
                          <m:rPr>
                            <m:sty m:val="p"/>
                          </m:rPr>
                          <a:rPr lang="en-US">
                            <a:solidFill>
                              <a:srgbClr val="C00000"/>
                            </a:solidFill>
                            <a:latin typeface="Cambria Math" panose="02040503050406030204" pitchFamily="18" charset="0"/>
                          </a:rPr>
                          <m:t>Θ</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5088579" y="4841299"/>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9" name="TextBox 8">
            <a:extLst>
              <a:ext uri="{FF2B5EF4-FFF2-40B4-BE49-F238E27FC236}">
                <a16:creationId xmlns:a16="http://schemas.microsoft.com/office/drawing/2014/main" id="{E8626B67-7B2B-4EC1-82D1-0C18BEEB1D2E}"/>
              </a:ext>
            </a:extLst>
          </p:cNvPr>
          <p:cNvSpPr txBox="1"/>
          <p:nvPr/>
        </p:nvSpPr>
        <p:spPr>
          <a:xfrm>
            <a:off x="5088580" y="5210631"/>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5452607" y="4282593"/>
                <a:ext cx="9550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panose="02040503050406030204" pitchFamily="18" charset="0"/>
                        </a:rPr>
                        <m:t>𝐹</m:t>
                      </m:r>
                    </m:oMath>
                  </m:oMathPara>
                </a14:m>
                <a:endParaRPr lang="en-US" sz="2400" dirty="0"/>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5452607" y="4282593"/>
                <a:ext cx="955040"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6742927" y="5210631"/>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42F7A2C5-44A6-4DAA-B895-953A8D50618C}"/>
              </a:ext>
            </a:extLst>
          </p:cNvPr>
          <p:cNvSpPr/>
          <p:nvPr/>
        </p:nvSpPr>
        <p:spPr>
          <a:xfrm rot="5400000">
            <a:off x="6722601" y="5674444"/>
            <a:ext cx="375919" cy="335268"/>
          </a:xfrm>
          <a:prstGeom prst="rightBrace">
            <a:avLst>
              <a:gd name="adj1" fmla="val 8333"/>
              <a:gd name="adj2" fmla="val 505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E66A48-E49B-DCD7-75D9-45459D2E35B6}"/>
                  </a:ext>
                </a:extLst>
              </p:cNvPr>
              <p:cNvSpPr txBox="1"/>
              <p:nvPr/>
            </p:nvSpPr>
            <p:spPr>
              <a:xfrm>
                <a:off x="6115878" y="5949295"/>
                <a:ext cx="162558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𝜀</m:t>
                      </m:r>
                      <m:r>
                        <a:rPr lang="en-US" sz="2400" i="1" smtClean="0">
                          <a:solidFill>
                            <a:srgbClr val="C00000"/>
                          </a:solidFill>
                          <a:latin typeface="Cambria Math" panose="02040503050406030204" pitchFamily="18" charset="0"/>
                        </a:rPr>
                        <m:t>𝐹</m:t>
                      </m:r>
                    </m:oMath>
                  </m:oMathPara>
                </a14:m>
                <a:endParaRPr lang="en-US" sz="2400" dirty="0"/>
              </a:p>
            </p:txBody>
          </p:sp>
        </mc:Choice>
        <mc:Fallback xmlns="">
          <p:sp>
            <p:nvSpPr>
              <p:cNvPr id="3" name="TextBox 2">
                <a:extLst>
                  <a:ext uri="{FF2B5EF4-FFF2-40B4-BE49-F238E27FC236}">
                    <a16:creationId xmlns:a16="http://schemas.microsoft.com/office/drawing/2014/main" id="{D9E66A48-E49B-DCD7-75D9-45459D2E35B6}"/>
                  </a:ext>
                </a:extLst>
              </p:cNvPr>
              <p:cNvSpPr txBox="1">
                <a:spLocks noRot="1" noChangeAspect="1" noMove="1" noResize="1" noEditPoints="1" noAdjustHandles="1" noChangeArrowheads="1" noChangeShapeType="1" noTextEdit="1"/>
              </p:cNvSpPr>
              <p:nvPr/>
            </p:nvSpPr>
            <p:spPr>
              <a:xfrm>
                <a:off x="6115878" y="5949295"/>
                <a:ext cx="1625587" cy="461665"/>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2D3BF33-B21A-72F6-B8BC-AAC9CC580A64}"/>
              </a:ext>
            </a:extLst>
          </p:cNvPr>
          <p:cNvSpPr/>
          <p:nvPr/>
        </p:nvSpPr>
        <p:spPr>
          <a:xfrm>
            <a:off x="7625742" y="487588"/>
            <a:ext cx="4032858" cy="963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303446-7690-7ADB-4DE2-E8926F00FCEF}"/>
                  </a:ext>
                </a:extLst>
              </p:cNvPr>
              <p:cNvSpPr txBox="1"/>
              <p:nvPr/>
            </p:nvSpPr>
            <p:spPr>
              <a:xfrm>
                <a:off x="7991033" y="566481"/>
                <a:ext cx="3302276" cy="829330"/>
              </a:xfrm>
              <a:prstGeom prst="rect">
                <a:avLst/>
              </a:prstGeom>
              <a:noFill/>
            </p:spPr>
            <p:txBody>
              <a:bodyPr wrap="square">
                <a:spAutoFit/>
              </a:bodyPr>
              <a:lstStyle/>
              <a:p>
                <a:r>
                  <a:rPr lang="en-US" sz="3200" dirty="0">
                    <a:solidFill>
                      <a:srgbClr val="00B050"/>
                    </a:solidFill>
                  </a:rPr>
                  <a:t>Goal</a:t>
                </a:r>
                <a:r>
                  <a:rPr lang="en-US" sz="3200" dirty="0"/>
                  <a:t>: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m:rPr>
                            <m:sty m:val="p"/>
                          </m:rPr>
                          <a:rPr lang="en-US" sz="3200">
                            <a:solidFill>
                              <a:srgbClr val="C00000"/>
                            </a:solidFill>
                            <a:latin typeface="Cambria Math" panose="02040503050406030204" pitchFamily="18" charset="0"/>
                          </a:rPr>
                          <m:t>Θ</m:t>
                        </m:r>
                      </m:e>
                    </m:acc>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space </a:t>
                </a:r>
              </a:p>
            </p:txBody>
          </p:sp>
        </mc:Choice>
        <mc:Fallback xmlns="">
          <p:sp>
            <p:nvSpPr>
              <p:cNvPr id="7" name="TextBox 6">
                <a:extLst>
                  <a:ext uri="{FF2B5EF4-FFF2-40B4-BE49-F238E27FC236}">
                    <a16:creationId xmlns:a16="http://schemas.microsoft.com/office/drawing/2014/main" id="{B7303446-7690-7ADB-4DE2-E8926F00FCEF}"/>
                  </a:ext>
                </a:extLst>
              </p:cNvPr>
              <p:cNvSpPr txBox="1">
                <a:spLocks noRot="1" noChangeAspect="1" noMove="1" noResize="1" noEditPoints="1" noAdjustHandles="1" noChangeArrowheads="1" noChangeShapeType="1" noTextEdit="1"/>
              </p:cNvSpPr>
              <p:nvPr/>
            </p:nvSpPr>
            <p:spPr>
              <a:xfrm>
                <a:off x="7991033" y="566481"/>
                <a:ext cx="3302276" cy="829330"/>
              </a:xfrm>
              <a:prstGeom prst="rect">
                <a:avLst/>
              </a:prstGeom>
              <a:blipFill>
                <a:blip r:embed="rId5"/>
                <a:stretch>
                  <a:fillRect l="-4797" r="-4982" b="-10294"/>
                </a:stretch>
              </a:blipFill>
            </p:spPr>
            <p:txBody>
              <a:bodyPr/>
              <a:lstStyle/>
              <a:p>
                <a:r>
                  <a:rPr lang="en-US">
                    <a:noFill/>
                  </a:rPr>
                  <a:t> </a:t>
                </a:r>
              </a:p>
            </p:txBody>
          </p:sp>
        </mc:Fallback>
      </mc:AlternateContent>
    </p:spTree>
    <p:extLst>
      <p:ext uri="{BB962C8B-B14F-4D97-AF65-F5344CB8AC3E}">
        <p14:creationId xmlns:p14="http://schemas.microsoft.com/office/powerpoint/2010/main" val="3823240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r>
                  <a:rPr lang="en-US" dirty="0"/>
                  <a:t>?</a:t>
                </a:r>
              </a:p>
              <a:p>
                <a:endParaRPr lang="en-US" dirty="0"/>
              </a:p>
              <a:p>
                <a:endParaRPr lang="en-US" dirty="0"/>
              </a:p>
              <a:p>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pPr>
                <a:endParaRPr lang="en-US" dirty="0"/>
              </a:p>
              <a:p>
                <a:pPr>
                  <a:buClr>
                    <a:schemeClr val="tx1"/>
                  </a:buClr>
                </a:pPr>
                <a:endParaRPr lang="en-US" dirty="0"/>
              </a:p>
              <a:p>
                <a:pPr>
                  <a:buClr>
                    <a:schemeClr val="tx1"/>
                  </a:buClr>
                </a:pPr>
                <a:endParaRPr lang="en-US" dirty="0"/>
              </a:p>
              <a:p>
                <a:pPr>
                  <a:buClr>
                    <a:schemeClr val="tx1"/>
                  </a:buClr>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61"/>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endParaRPr lang="en-US" dirty="0"/>
              </a:p>
              <a:p>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a:buClr>
                    <a:schemeClr val="tx1"/>
                  </a:buClr>
                </a:pPr>
                <a:endParaRPr lang="en-US" dirty="0"/>
              </a:p>
              <a:p>
                <a:pPr>
                  <a:buClr>
                    <a:schemeClr val="tx1"/>
                  </a:buClr>
                </a:pPr>
                <a:endParaRPr lang="en-US" dirty="0"/>
              </a:p>
              <a:p>
                <a:pPr>
                  <a:buClr>
                    <a:schemeClr val="tx1"/>
                  </a:buClr>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endParaRPr lang="en-US" dirty="0"/>
              </a:p>
              <a:p>
                <a:endParaRPr lang="en-US" b="0" dirty="0"/>
              </a:p>
              <a:p>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endParaRPr lang="en-US" b="0"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a:stretch>
              </a:blipFill>
            </p:spPr>
            <p:txBody>
              <a:bodyPr/>
              <a:lstStyle/>
              <a:p>
                <a:r>
                  <a:rPr lang="en-US">
                    <a:noFill/>
                  </a:rPr>
                  <a:t> </a:t>
                </a:r>
              </a:p>
            </p:txBody>
          </p:sp>
        </mc:Fallback>
      </mc:AlternateContent>
    </p:spTree>
    <p:extLst>
      <p:ext uri="{BB962C8B-B14F-4D97-AF65-F5344CB8AC3E}">
        <p14:creationId xmlns:p14="http://schemas.microsoft.com/office/powerpoint/2010/main" val="4197907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r>
                  <a:rPr lang="en-US" sz="3000" dirty="0"/>
                  <a:t> </a:t>
                </a:r>
                <a:r>
                  <a:rPr lang="en-US" sz="3000" dirty="0">
                    <a:solidFill>
                      <a:srgbClr val="00B050"/>
                    </a:solidFill>
                  </a:rPr>
                  <a:t>Inner product property</a:t>
                </a:r>
                <a:r>
                  <a:rPr lang="en-US" sz="3000" dirty="0"/>
                  <a:t>: </a:t>
                </a:r>
                <a14:m>
                  <m:oMath xmlns:m="http://schemas.openxmlformats.org/officeDocument/2006/math">
                    <m:d>
                      <m:dPr>
                        <m:ctrlPr>
                          <a:rPr lang="en-US" sz="3000" i="1" smtClean="0">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1+</m:t>
                        </m:r>
                        <m:r>
                          <a:rPr lang="en-US" sz="3000" i="1" smtClean="0">
                            <a:solidFill>
                              <a:srgbClr val="C00000"/>
                            </a:solidFill>
                            <a:latin typeface="Cambria Math" panose="02040503050406030204" pitchFamily="18" charset="0"/>
                          </a:rPr>
                          <m:t>𝜀</m:t>
                        </m:r>
                      </m:e>
                    </m:d>
                  </m:oMath>
                </a14:m>
                <a:r>
                  <a:rPr lang="en-US" sz="3000" dirty="0"/>
                  <a:t>-approximations to </a:t>
                </a:r>
                <a14:m>
                  <m:oMath xmlns:m="http://schemas.openxmlformats.org/officeDocument/2006/math">
                    <m:sSub>
                      <m:sSubPr>
                        <m:ctrlPr>
                          <a:rPr lang="en-US" sz="3000" i="1">
                            <a:solidFill>
                              <a:srgbClr val="C00000"/>
                            </a:solidFill>
                            <a:latin typeface="Cambria Math" panose="02040503050406030204" pitchFamily="18" charset="0"/>
                          </a:rPr>
                        </m:ctrlPr>
                      </m:sSubPr>
                      <m:e>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e>
                        </m:d>
                      </m:e>
                      <m:sub>
                        <m:r>
                          <a:rPr lang="en-US" sz="3000" i="1">
                            <a:solidFill>
                              <a:srgbClr val="C00000"/>
                            </a:solidFill>
                            <a:latin typeface="Cambria Math" panose="02040503050406030204" pitchFamily="18" charset="0"/>
                          </a:rPr>
                          <m:t>2</m:t>
                        </m:r>
                      </m:sub>
                    </m:sSub>
                  </m:oMath>
                </a14:m>
                <a:r>
                  <a:rPr lang="en-US" sz="3000" b="0" dirty="0"/>
                  <a:t> and </a:t>
                </a:r>
                <a14:m>
                  <m:oMath xmlns:m="http://schemas.openxmlformats.org/officeDocument/2006/math">
                    <m:sSub>
                      <m:sSubPr>
                        <m:ctrlPr>
                          <a:rPr lang="en-US" sz="3000" i="1">
                            <a:solidFill>
                              <a:srgbClr val="C00000"/>
                            </a:solidFill>
                            <a:latin typeface="Cambria Math" panose="02040503050406030204" pitchFamily="18" charset="0"/>
                          </a:rPr>
                        </m:ctrlPr>
                      </m:sSubPr>
                      <m:e>
                        <m:d>
                          <m:dPr>
                            <m:begChr m:val="‖"/>
                            <m:endChr m:val="‖"/>
                            <m:ctrlPr>
                              <a:rPr lang="en-US" sz="3000" i="1">
                                <a:solidFill>
                                  <a:srgbClr val="C00000"/>
                                </a:solidFill>
                                <a:latin typeface="Cambria Math" panose="02040503050406030204" pitchFamily="18" charset="0"/>
                              </a:rPr>
                            </m:ctrlPr>
                          </m:dPr>
                          <m:e>
                            <m:r>
                              <a:rPr lang="en-US" sz="3000" b="0" i="1" smtClean="0">
                                <a:solidFill>
                                  <a:srgbClr val="C00000"/>
                                </a:solidFill>
                                <a:latin typeface="Cambria Math" panose="02040503050406030204" pitchFamily="18" charset="0"/>
                              </a:rPr>
                              <m:t>𝑣</m:t>
                            </m:r>
                          </m:e>
                        </m:d>
                      </m:e>
                      <m:sub>
                        <m:r>
                          <a:rPr lang="en-US" sz="3000" i="1">
                            <a:solidFill>
                              <a:srgbClr val="C00000"/>
                            </a:solidFill>
                            <a:latin typeface="Cambria Math" panose="02040503050406030204" pitchFamily="18" charset="0"/>
                          </a:rPr>
                          <m:t>2</m:t>
                        </m:r>
                      </m:sub>
                    </m:sSub>
                  </m:oMath>
                </a14:m>
                <a:r>
                  <a:rPr lang="en-US" sz="3000" b="0" dirty="0"/>
                  <a:t> gives an </a:t>
                </a:r>
                <a14:m>
                  <m:oMath xmlns:m="http://schemas.openxmlformats.org/officeDocument/2006/math">
                    <m:sSub>
                      <m:sSubPr>
                        <m:ctrlPr>
                          <a:rPr lang="en-US" sz="3000" i="1">
                            <a:solidFill>
                              <a:srgbClr val="C00000"/>
                            </a:solidFill>
                            <a:latin typeface="Cambria Math" panose="02040503050406030204" pitchFamily="18" charset="0"/>
                          </a:rPr>
                        </m:ctrlPr>
                      </m:sSubPr>
                      <m:e>
                        <m:r>
                          <a:rPr lang="en-US" sz="3000" b="0" i="1" smtClean="0">
                            <a:solidFill>
                              <a:srgbClr val="C00000"/>
                            </a:solidFill>
                            <a:latin typeface="Cambria Math" panose="02040503050406030204" pitchFamily="18" charset="0"/>
                          </a:rPr>
                          <m:t>𝜀</m:t>
                        </m:r>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e>
                        </m:d>
                      </m:e>
                      <m:sub>
                        <m:r>
                          <a:rPr lang="en-US" sz="3000" i="1">
                            <a:solidFill>
                              <a:srgbClr val="C00000"/>
                            </a:solidFill>
                            <a:latin typeface="Cambria Math" panose="02040503050406030204" pitchFamily="18" charset="0"/>
                          </a:rPr>
                          <m:t>2</m:t>
                        </m:r>
                      </m:sub>
                    </m:sSub>
                    <m:sSub>
                      <m:sSubPr>
                        <m:ctrlPr>
                          <a:rPr lang="en-US" sz="3000" i="1">
                            <a:solidFill>
                              <a:srgbClr val="C00000"/>
                            </a:solidFill>
                            <a:latin typeface="Cambria Math" panose="02040503050406030204" pitchFamily="18" charset="0"/>
                          </a:rPr>
                        </m:ctrlPr>
                      </m:sSubPr>
                      <m:e>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𝑣</m:t>
                            </m:r>
                          </m:e>
                        </m:d>
                      </m:e>
                      <m:sub>
                        <m:r>
                          <a:rPr lang="en-US" sz="3000" i="1">
                            <a:solidFill>
                              <a:srgbClr val="C00000"/>
                            </a:solidFill>
                            <a:latin typeface="Cambria Math" panose="02040503050406030204" pitchFamily="18" charset="0"/>
                          </a:rPr>
                          <m:t>2</m:t>
                        </m:r>
                      </m:sub>
                    </m:sSub>
                  </m:oMath>
                </a14:m>
                <a:r>
                  <a:rPr lang="en-US" sz="3000" b="0" dirty="0"/>
                  <a:t> additive approximation to </a:t>
                </a:r>
                <a14:m>
                  <m:oMath xmlns:m="http://schemas.openxmlformats.org/officeDocument/2006/math">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r>
                          <a:rPr lang="en-US" sz="3000" i="1">
                            <a:solidFill>
                              <a:srgbClr val="C00000"/>
                            </a:solidFill>
                            <a:latin typeface="Cambria Math" panose="02040503050406030204" pitchFamily="18" charset="0"/>
                          </a:rPr>
                          <m:t>,</m:t>
                        </m:r>
                        <m:r>
                          <a:rPr lang="en-US" sz="3000" i="1">
                            <a:solidFill>
                              <a:srgbClr val="C00000"/>
                            </a:solidFill>
                            <a:latin typeface="Cambria Math" panose="02040503050406030204" pitchFamily="18" charset="0"/>
                          </a:rPr>
                          <m:t>𝑣</m:t>
                        </m:r>
                      </m:e>
                    </m:d>
                  </m:oMath>
                </a14:m>
                <a:endParaRPr lang="en-US" sz="3000" dirty="0">
                  <a:solidFill>
                    <a:srgbClr val="C00000"/>
                  </a:solidFill>
                </a:endParaRPr>
              </a:p>
              <a:p>
                <a:endParaRPr lang="en-US" sz="3000" b="0" dirty="0"/>
              </a:p>
              <a:p>
                <a:r>
                  <a:rPr lang="en-US" sz="3000" b="0" dirty="0"/>
                  <a:t> </a:t>
                </a:r>
                <a14:m>
                  <m:oMath xmlns:m="http://schemas.openxmlformats.org/officeDocument/2006/math">
                    <m:r>
                      <a:rPr lang="en-US" sz="3000" i="1" smtClean="0">
                        <a:solidFill>
                          <a:srgbClr val="C00000"/>
                        </a:solidFill>
                        <a:latin typeface="Cambria Math" panose="02040503050406030204" pitchFamily="18" charset="0"/>
                      </a:rPr>
                      <m:t>𝛾</m:t>
                    </m:r>
                    <m:sSub>
                      <m:sSubPr>
                        <m:ctrlPr>
                          <a:rPr lang="en-US" sz="3000" i="1">
                            <a:solidFill>
                              <a:srgbClr val="C00000"/>
                            </a:solidFill>
                            <a:latin typeface="Cambria Math" panose="02040503050406030204" pitchFamily="18" charset="0"/>
                          </a:rPr>
                        </m:ctrlPr>
                      </m:sSubPr>
                      <m:e>
                        <m:r>
                          <a:rPr lang="en-US" sz="3000" i="1">
                            <a:solidFill>
                              <a:srgbClr val="C00000"/>
                            </a:solidFill>
                            <a:latin typeface="Cambria Math" panose="02040503050406030204" pitchFamily="18" charset="0"/>
                          </a:rPr>
                          <m:t>𝐹</m:t>
                        </m:r>
                      </m:e>
                      <m:sub>
                        <m:r>
                          <a:rPr lang="en-US" sz="3000" b="0" i="1" smtClean="0">
                            <a:solidFill>
                              <a:srgbClr val="C00000"/>
                            </a:solidFill>
                            <a:latin typeface="Cambria Math" panose="02040503050406030204" pitchFamily="18" charset="0"/>
                          </a:rPr>
                          <m:t>2</m:t>
                        </m:r>
                      </m:sub>
                    </m:sSub>
                    <m:d>
                      <m:dPr>
                        <m:ctrlPr>
                          <a:rPr lang="en-US" sz="3000" b="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e>
                    </m:d>
                    <m:r>
                      <a:rPr lang="en-US" sz="3000" b="0" i="1" smtClean="0">
                        <a:solidFill>
                          <a:srgbClr val="C00000"/>
                        </a:solidFill>
                        <a:latin typeface="Cambria Math" panose="02040503050406030204" pitchFamily="18" charset="0"/>
                      </a:rPr>
                      <m:t>=</m:t>
                    </m:r>
                    <m:sSup>
                      <m:sSupPr>
                        <m:ctrlPr>
                          <a:rPr lang="en-US" sz="3000" i="1">
                            <a:solidFill>
                              <a:srgbClr val="C00000"/>
                            </a:solidFill>
                            <a:latin typeface="Cambria Math" panose="02040503050406030204" pitchFamily="18" charset="0"/>
                          </a:rPr>
                        </m:ctrlPr>
                      </m:sSupPr>
                      <m:e>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𝑣</m:t>
                            </m:r>
                            <m:r>
                              <a:rPr lang="en-US" sz="3000" i="1">
                                <a:solidFill>
                                  <a:srgbClr val="C00000"/>
                                </a:solidFill>
                                <a:latin typeface="Cambria Math" panose="02040503050406030204" pitchFamily="18" charset="0"/>
                              </a:rPr>
                              <m:t>,</m:t>
                            </m:r>
                            <m:r>
                              <a:rPr lang="en-US" sz="3000" i="1">
                                <a:solidFill>
                                  <a:srgbClr val="C00000"/>
                                </a:solidFill>
                                <a:latin typeface="Cambria Math" panose="02040503050406030204" pitchFamily="18" charset="0"/>
                              </a:rPr>
                              <m:t>𝑣</m:t>
                            </m:r>
                          </m:e>
                        </m:d>
                      </m:e>
                      <m:sup>
                        <m:r>
                          <a:rPr lang="en-US" sz="3000" i="1">
                            <a:solidFill>
                              <a:srgbClr val="C00000"/>
                            </a:solidFill>
                            <a:latin typeface="Cambria Math" panose="02040503050406030204" pitchFamily="18" charset="0"/>
                          </a:rPr>
                          <m:t>2</m:t>
                        </m:r>
                      </m:sup>
                    </m:sSup>
                  </m:oMath>
                </a14:m>
                <a:r>
                  <a:rPr lang="en-US" sz="3000" b="0" dirty="0"/>
                  <a:t> implies </a:t>
                </a:r>
                <a14:m>
                  <m:oMath xmlns:m="http://schemas.openxmlformats.org/officeDocument/2006/math">
                    <m:r>
                      <a:rPr lang="en-US" sz="3000" i="1">
                        <a:solidFill>
                          <a:srgbClr val="C00000"/>
                        </a:solidFill>
                        <a:latin typeface="Cambria Math" panose="02040503050406030204" pitchFamily="18" charset="0"/>
                      </a:rPr>
                      <m:t>2</m:t>
                    </m:r>
                    <m:d>
                      <m:dPr>
                        <m:begChr m:val="⟨"/>
                        <m:endChr m:val="⟩"/>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r>
                          <a:rPr lang="en-US" sz="3000" i="1">
                            <a:solidFill>
                              <a:srgbClr val="C00000"/>
                            </a:solidFill>
                            <a:latin typeface="Cambria Math" panose="02040503050406030204" pitchFamily="18" charset="0"/>
                          </a:rPr>
                          <m:t>,</m:t>
                        </m:r>
                        <m:r>
                          <a:rPr lang="en-US" sz="3000" i="1">
                            <a:solidFill>
                              <a:srgbClr val="C00000"/>
                            </a:solidFill>
                            <a:latin typeface="Cambria Math" panose="02040503050406030204" pitchFamily="18" charset="0"/>
                          </a:rPr>
                          <m:t>𝑣</m:t>
                        </m:r>
                      </m:e>
                    </m:d>
                    <m:r>
                      <a:rPr lang="en-US" sz="3000" b="0" i="1" smtClean="0">
                        <a:solidFill>
                          <a:srgbClr val="C00000"/>
                        </a:solidFill>
                        <a:latin typeface="Cambria Math" panose="02040503050406030204" pitchFamily="18" charset="0"/>
                      </a:rPr>
                      <m:t>≤2</m:t>
                    </m:r>
                    <m:sSub>
                      <m:sSubPr>
                        <m:ctrlPr>
                          <a:rPr lang="en-US" sz="3000" b="0" i="1" smtClean="0">
                            <a:solidFill>
                              <a:srgbClr val="C00000"/>
                            </a:solidFill>
                            <a:latin typeface="Cambria Math" panose="02040503050406030204" pitchFamily="18" charset="0"/>
                          </a:rPr>
                        </m:ctrlPr>
                      </m:sSubPr>
                      <m:e>
                        <m:d>
                          <m:dPr>
                            <m:begChr m:val="‖"/>
                            <m:endChr m:val="‖"/>
                            <m:ctrlPr>
                              <a:rPr lang="en-US" sz="3000" b="0" i="1" smtClean="0">
                                <a:solidFill>
                                  <a:srgbClr val="C00000"/>
                                </a:solidFill>
                                <a:latin typeface="Cambria Math" panose="02040503050406030204" pitchFamily="18" charset="0"/>
                              </a:rPr>
                            </m:ctrlPr>
                          </m:dPr>
                          <m:e>
                            <m:r>
                              <a:rPr lang="en-US" sz="3000" b="0" i="1" smtClean="0">
                                <a:solidFill>
                                  <a:srgbClr val="C00000"/>
                                </a:solidFill>
                                <a:latin typeface="Cambria Math" panose="02040503050406030204" pitchFamily="18" charset="0"/>
                              </a:rPr>
                              <m:t>𝑢</m:t>
                            </m:r>
                          </m:e>
                        </m:d>
                      </m:e>
                      <m:sub>
                        <m:r>
                          <a:rPr lang="en-US" sz="3000" b="0" i="1" smtClean="0">
                            <a:solidFill>
                              <a:srgbClr val="C00000"/>
                            </a:solidFill>
                            <a:latin typeface="Cambria Math" panose="02040503050406030204" pitchFamily="18" charset="0"/>
                          </a:rPr>
                          <m:t>2</m:t>
                        </m:r>
                      </m:sub>
                    </m:sSub>
                    <m:sSub>
                      <m:sSubPr>
                        <m:ctrlPr>
                          <a:rPr lang="en-US" sz="3000" i="1">
                            <a:solidFill>
                              <a:srgbClr val="C00000"/>
                            </a:solidFill>
                            <a:latin typeface="Cambria Math" panose="02040503050406030204" pitchFamily="18" charset="0"/>
                          </a:rPr>
                        </m:ctrlPr>
                      </m:sSubPr>
                      <m:e>
                        <m:d>
                          <m:dPr>
                            <m:begChr m:val="‖"/>
                            <m:endChr m:val="‖"/>
                            <m:ctrlPr>
                              <a:rPr lang="en-US" sz="3000" i="1">
                                <a:solidFill>
                                  <a:srgbClr val="C00000"/>
                                </a:solidFill>
                                <a:latin typeface="Cambria Math" panose="02040503050406030204" pitchFamily="18" charset="0"/>
                              </a:rPr>
                            </m:ctrlPr>
                          </m:dPr>
                          <m:e>
                            <m:r>
                              <a:rPr lang="en-US" sz="3000" b="0" i="1" smtClean="0">
                                <a:solidFill>
                                  <a:srgbClr val="C00000"/>
                                </a:solidFill>
                                <a:latin typeface="Cambria Math" panose="02040503050406030204" pitchFamily="18" charset="0"/>
                              </a:rPr>
                              <m:t>𝑣</m:t>
                            </m:r>
                          </m:e>
                        </m:d>
                      </m:e>
                      <m:sub>
                        <m:r>
                          <a:rPr lang="en-US" sz="3000" i="1">
                            <a:solidFill>
                              <a:srgbClr val="C00000"/>
                            </a:solidFill>
                            <a:latin typeface="Cambria Math" panose="02040503050406030204" pitchFamily="18" charset="0"/>
                          </a:rPr>
                          <m:t>2</m:t>
                        </m:r>
                      </m:sub>
                    </m:sSub>
                    <m:r>
                      <a:rPr lang="en-US" sz="3000" b="0" i="1" smtClean="0">
                        <a:solidFill>
                          <a:srgbClr val="C00000"/>
                        </a:solidFill>
                        <a:latin typeface="Cambria Math" panose="02040503050406030204" pitchFamily="18" charset="0"/>
                      </a:rPr>
                      <m:t>=</m:t>
                    </m:r>
                    <m:r>
                      <a:rPr lang="en-US" sz="3000" b="0" i="1" smtClean="0">
                        <a:solidFill>
                          <a:srgbClr val="C00000"/>
                        </a:solidFill>
                        <a:latin typeface="Cambria Math" panose="02040503050406030204" pitchFamily="18" charset="0"/>
                      </a:rPr>
                      <m:t>2</m:t>
                    </m:r>
                    <m:rad>
                      <m:radPr>
                        <m:degHide m:val="on"/>
                        <m:ctrlPr>
                          <a:rPr lang="en-US" sz="3000" b="0" i="1" smtClean="0">
                            <a:solidFill>
                              <a:srgbClr val="C00000"/>
                            </a:solidFill>
                            <a:latin typeface="Cambria Math" panose="02040503050406030204" pitchFamily="18" charset="0"/>
                          </a:rPr>
                        </m:ctrlPr>
                      </m:radPr>
                      <m:deg/>
                      <m:e>
                        <m:r>
                          <a:rPr lang="en-US" sz="3000" i="1">
                            <a:solidFill>
                              <a:srgbClr val="C00000"/>
                            </a:solidFill>
                            <a:latin typeface="Cambria Math" panose="02040503050406030204" pitchFamily="18" charset="0"/>
                          </a:rPr>
                          <m:t>𝛾</m:t>
                        </m:r>
                      </m:e>
                    </m:rad>
                  </m:oMath>
                </a14:m>
                <a:r>
                  <a:rPr lang="en-US" sz="3000" dirty="0">
                    <a:solidFill>
                      <a:srgbClr val="C00000"/>
                    </a:solidFill>
                  </a:rPr>
                  <a:t> </a:t>
                </a:r>
                <a14:m>
                  <m:oMath xmlns:m="http://schemas.openxmlformats.org/officeDocument/2006/math">
                    <m:sSub>
                      <m:sSubPr>
                        <m:ctrlPr>
                          <a:rPr lang="en-US" sz="3000" i="1">
                            <a:solidFill>
                              <a:srgbClr val="C00000"/>
                            </a:solidFill>
                            <a:latin typeface="Cambria Math" panose="02040503050406030204" pitchFamily="18" charset="0"/>
                          </a:rPr>
                        </m:ctrlPr>
                      </m:sSubPr>
                      <m:e>
                        <m:r>
                          <a:rPr lang="en-US" sz="3000" i="1">
                            <a:solidFill>
                              <a:srgbClr val="C00000"/>
                            </a:solidFill>
                            <a:latin typeface="Cambria Math" panose="02040503050406030204" pitchFamily="18" charset="0"/>
                          </a:rPr>
                          <m:t>𝐹</m:t>
                        </m:r>
                      </m:e>
                      <m:sub>
                        <m:r>
                          <a:rPr lang="en-US" sz="3000" i="1">
                            <a:solidFill>
                              <a:srgbClr val="C00000"/>
                            </a:solidFill>
                            <a:latin typeface="Cambria Math" panose="02040503050406030204" pitchFamily="18" charset="0"/>
                          </a:rPr>
                          <m:t>2</m:t>
                        </m:r>
                      </m:sub>
                    </m:sSub>
                    <m:d>
                      <m:dPr>
                        <m:ctrlPr>
                          <a:rPr lang="en-US" sz="3000" i="1">
                            <a:solidFill>
                              <a:srgbClr val="C00000"/>
                            </a:solidFill>
                            <a:latin typeface="Cambria Math" panose="02040503050406030204" pitchFamily="18" charset="0"/>
                          </a:rPr>
                        </m:ctrlPr>
                      </m:dPr>
                      <m:e>
                        <m:r>
                          <a:rPr lang="en-US" sz="3000" i="1">
                            <a:solidFill>
                              <a:srgbClr val="C00000"/>
                            </a:solidFill>
                            <a:latin typeface="Cambria Math" panose="02040503050406030204" pitchFamily="18" charset="0"/>
                          </a:rPr>
                          <m:t>𝑢</m:t>
                        </m:r>
                      </m:e>
                    </m:d>
                  </m:oMath>
                </a14:m>
                <a:endParaRPr lang="en-US" sz="3000" b="0" dirty="0"/>
              </a:p>
              <a:p>
                <a:endParaRPr lang="en-US" sz="3000" b="0" dirty="0"/>
              </a:p>
              <a:p>
                <a:r>
                  <a:rPr lang="en-US" sz="3000" dirty="0"/>
                  <a:t> </a:t>
                </a:r>
                <a:r>
                  <a:rPr lang="en-US" sz="3000" b="0" dirty="0"/>
                  <a:t>Just need </a:t>
                </a:r>
                <a14:m>
                  <m:oMath xmlns:m="http://schemas.openxmlformats.org/officeDocument/2006/math">
                    <m:f>
                      <m:fPr>
                        <m:ctrlPr>
                          <a:rPr lang="en-US" sz="3000" b="0" i="1" smtClean="0">
                            <a:solidFill>
                              <a:srgbClr val="C00000"/>
                            </a:solidFill>
                            <a:latin typeface="Cambria Math" panose="02040503050406030204" pitchFamily="18" charset="0"/>
                          </a:rPr>
                        </m:ctrlPr>
                      </m:fPr>
                      <m:num>
                        <m:r>
                          <a:rPr lang="en-US" sz="3000" b="0" i="1" smtClean="0">
                            <a:solidFill>
                              <a:srgbClr val="C00000"/>
                            </a:solidFill>
                            <a:latin typeface="Cambria Math" panose="02040503050406030204" pitchFamily="18" charset="0"/>
                          </a:rPr>
                          <m:t>𝜀</m:t>
                        </m:r>
                      </m:num>
                      <m:den>
                        <m:rad>
                          <m:radPr>
                            <m:degHide m:val="on"/>
                            <m:ctrlPr>
                              <a:rPr lang="en-US" sz="3000" b="0" i="1" smtClean="0">
                                <a:solidFill>
                                  <a:srgbClr val="C00000"/>
                                </a:solidFill>
                                <a:latin typeface="Cambria Math" panose="02040503050406030204" pitchFamily="18" charset="0"/>
                              </a:rPr>
                            </m:ctrlPr>
                          </m:radPr>
                          <m:deg/>
                          <m:e>
                            <m:r>
                              <a:rPr lang="en-US" sz="3000" i="1">
                                <a:solidFill>
                                  <a:srgbClr val="C00000"/>
                                </a:solidFill>
                                <a:latin typeface="Cambria Math" panose="02040503050406030204" pitchFamily="18" charset="0"/>
                              </a:rPr>
                              <m:t>𝛾</m:t>
                            </m:r>
                          </m:e>
                        </m:rad>
                      </m:den>
                    </m:f>
                  </m:oMath>
                </a14:m>
                <a:r>
                  <a:rPr lang="en-US" sz="3000" b="0" dirty="0"/>
                  <a:t>  </a:t>
                </a:r>
                <a:r>
                  <a:rPr lang="en-US" sz="3000" dirty="0"/>
                  <a:t>multiplicative</a:t>
                </a:r>
                <a:r>
                  <a:rPr lang="en-US" sz="3000" b="0" dirty="0"/>
                  <a:t> approximation: </a:t>
                </a:r>
                <a14:m>
                  <m:oMath xmlns:m="http://schemas.openxmlformats.org/officeDocument/2006/math">
                    <m:acc>
                      <m:accPr>
                        <m:chr m:val="̃"/>
                        <m:ctrlPr>
                          <a:rPr lang="en-US" sz="3000" i="1">
                            <a:solidFill>
                              <a:srgbClr val="C00000"/>
                            </a:solidFill>
                            <a:latin typeface="Cambria Math" panose="02040503050406030204" pitchFamily="18" charset="0"/>
                          </a:rPr>
                        </m:ctrlPr>
                      </m:accPr>
                      <m:e>
                        <m:r>
                          <a:rPr lang="en-US" sz="3000" i="1">
                            <a:solidFill>
                              <a:srgbClr val="C00000"/>
                            </a:solidFill>
                            <a:latin typeface="Cambria Math" panose="02040503050406030204" pitchFamily="18" charset="0"/>
                          </a:rPr>
                          <m:t>𝑂</m:t>
                        </m:r>
                      </m:e>
                    </m:acc>
                    <m:d>
                      <m:dPr>
                        <m:ctrlPr>
                          <a:rPr lang="en-US" sz="3000" i="1">
                            <a:solidFill>
                              <a:srgbClr val="C00000"/>
                            </a:solidFill>
                            <a:latin typeface="Cambria Math" panose="02040503050406030204" pitchFamily="18" charset="0"/>
                          </a:rPr>
                        </m:ctrlPr>
                      </m:dPr>
                      <m:e>
                        <m:f>
                          <m:fPr>
                            <m:ctrlPr>
                              <a:rPr lang="en-US" sz="3000" i="1">
                                <a:solidFill>
                                  <a:srgbClr val="C00000"/>
                                </a:solidFill>
                                <a:latin typeface="Cambria Math" panose="02040503050406030204" pitchFamily="18" charset="0"/>
                              </a:rPr>
                            </m:ctrlPr>
                          </m:fPr>
                          <m:num>
                            <m:r>
                              <a:rPr lang="en-US" sz="3000" i="1">
                                <a:solidFill>
                                  <a:srgbClr val="C00000"/>
                                </a:solidFill>
                                <a:latin typeface="Cambria Math" panose="02040503050406030204" pitchFamily="18" charset="0"/>
                              </a:rPr>
                              <m:t>𝛾</m:t>
                            </m:r>
                          </m:num>
                          <m:den>
                            <m:sSup>
                              <m:sSupPr>
                                <m:ctrlPr>
                                  <a:rPr lang="en-US" sz="3000" i="1">
                                    <a:solidFill>
                                      <a:srgbClr val="C00000"/>
                                    </a:solidFill>
                                    <a:latin typeface="Cambria Math" panose="02040503050406030204" pitchFamily="18" charset="0"/>
                                  </a:rPr>
                                </m:ctrlPr>
                              </m:sSupPr>
                              <m:e>
                                <m:r>
                                  <a:rPr lang="en-US" sz="3000" i="1" smtClean="0">
                                    <a:solidFill>
                                      <a:srgbClr val="C00000"/>
                                    </a:solidFill>
                                    <a:latin typeface="Cambria Math" panose="02040503050406030204" pitchFamily="18" charset="0"/>
                                  </a:rPr>
                                  <m:t>𝜀</m:t>
                                </m:r>
                              </m:e>
                              <m:sup>
                                <m:r>
                                  <a:rPr lang="en-US" sz="3000" i="1">
                                    <a:solidFill>
                                      <a:srgbClr val="C00000"/>
                                    </a:solidFill>
                                    <a:latin typeface="Cambria Math" panose="02040503050406030204" pitchFamily="18" charset="0"/>
                                  </a:rPr>
                                  <m:t>2</m:t>
                                </m:r>
                              </m:sup>
                            </m:sSup>
                          </m:den>
                        </m:f>
                        <m:func>
                          <m:funcPr>
                            <m:ctrlPr>
                              <a:rPr lang="en-US" sz="3000" i="1">
                                <a:solidFill>
                                  <a:srgbClr val="C00000"/>
                                </a:solidFill>
                                <a:latin typeface="Cambria Math" panose="02040503050406030204" pitchFamily="18" charset="0"/>
                              </a:rPr>
                            </m:ctrlPr>
                          </m:funcPr>
                          <m:fName>
                            <m:r>
                              <m:rPr>
                                <m:sty m:val="p"/>
                              </m:rPr>
                              <a:rPr lang="en-US" sz="3000">
                                <a:solidFill>
                                  <a:srgbClr val="C00000"/>
                                </a:solidFill>
                                <a:latin typeface="Cambria Math" panose="02040503050406030204" pitchFamily="18" charset="0"/>
                              </a:rPr>
                              <m:t>log</m:t>
                            </m:r>
                          </m:fName>
                          <m:e>
                            <m:r>
                              <a:rPr lang="en-US" sz="3000" i="1">
                                <a:solidFill>
                                  <a:srgbClr val="C00000"/>
                                </a:solidFill>
                                <a:latin typeface="Cambria Math" panose="02040503050406030204" pitchFamily="18" charset="0"/>
                              </a:rPr>
                              <m:t>𝑛</m:t>
                            </m:r>
                          </m:e>
                        </m:func>
                      </m:e>
                    </m:d>
                  </m:oMath>
                </a14:m>
                <a:r>
                  <a:rPr lang="en-US" sz="3000" b="0" dirty="0"/>
                  <a:t> space!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217" t="-3053"/>
                </a:stretch>
              </a:blipFill>
            </p:spPr>
            <p:txBody>
              <a:bodyPr/>
              <a:lstStyle/>
              <a:p>
                <a:r>
                  <a:rPr lang="en-US">
                    <a:noFill/>
                  </a:rPr>
                  <a:t> </a:t>
                </a:r>
              </a:p>
            </p:txBody>
          </p:sp>
        </mc:Fallback>
      </mc:AlternateContent>
    </p:spTree>
    <p:extLst>
      <p:ext uri="{BB962C8B-B14F-4D97-AF65-F5344CB8AC3E}">
        <p14:creationId xmlns:p14="http://schemas.microsoft.com/office/powerpoint/2010/main" val="1172438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pPr>
                <a:endParaRPr lang="en-US" dirty="0"/>
              </a:p>
              <a:p>
                <a:pPr>
                  <a:buClr>
                    <a:schemeClr val="tx1"/>
                  </a:buClr>
                </a:pPr>
                <a:endParaRPr lang="en-US" b="0" dirty="0"/>
              </a:p>
              <a:p>
                <a:pPr>
                  <a:buClr>
                    <a:schemeClr val="tx1"/>
                  </a:buClr>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41060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pPr>
                <a:r>
                  <a:rPr lang="en-US" dirty="0"/>
                  <a:t> How to use approach of </a:t>
                </a:r>
                <a:r>
                  <a:rPr lang="en-US" dirty="0">
                    <a:solidFill>
                      <a:srgbClr val="00B0F0"/>
                    </a:solidFill>
                  </a:rPr>
                  <a:t>[BlasiokDingNelson17]</a:t>
                </a:r>
                <a:r>
                  <a:rPr lang="en-US" dirty="0"/>
                  <a:t>?</a:t>
                </a:r>
              </a:p>
              <a:p>
                <a:pPr>
                  <a:buClr>
                    <a:schemeClr val="tx1"/>
                  </a:buClr>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728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Clr>
                    <a:schemeClr val="tx1"/>
                  </a:buClr>
                </a:pPr>
                <a:r>
                  <a:rPr lang="en-US" dirty="0">
                    <a:solidFill>
                      <a:srgbClr val="00B050"/>
                    </a:solidFill>
                  </a:rPr>
                  <a:t>Motivation</a:t>
                </a:r>
                <a:r>
                  <a:rPr lang="en-US" dirty="0"/>
                  <a:t>: Traffic monitoring</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pPr>
                <a:endParaRPr lang="en-US" dirty="0"/>
              </a:p>
              <a:p>
                <a:pPr>
                  <a:buClr>
                    <a:schemeClr val="tx1"/>
                  </a:buClr>
                </a:pPr>
                <a:r>
                  <a:rPr lang="en-US" dirty="0"/>
                  <a:t> Use Li’s geometric mean algorithm </a:t>
                </a:r>
                <a:r>
                  <a:rPr lang="en-US" dirty="0">
                    <a:solidFill>
                      <a:srgbClr val="00B0F0"/>
                    </a:solidFill>
                  </a:rPr>
                  <a:t>[Li08]</a:t>
                </a:r>
              </a:p>
              <a:p>
                <a:pPr>
                  <a:buClr>
                    <a:schemeClr val="tx1"/>
                  </a:buClr>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pP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221"/>
                </a:stretch>
              </a:blipFill>
            </p:spPr>
            <p:txBody>
              <a:bodyPr/>
              <a:lstStyle/>
              <a:p>
                <a:r>
                  <a:rPr lang="en-US">
                    <a:noFill/>
                  </a:rPr>
                  <a:t> </a:t>
                </a:r>
              </a:p>
            </p:txBody>
          </p:sp>
        </mc:Fallback>
      </mc:AlternateContent>
    </p:spTree>
    <p:extLst>
      <p:ext uri="{BB962C8B-B14F-4D97-AF65-F5344CB8AC3E}">
        <p14:creationId xmlns:p14="http://schemas.microsoft.com/office/powerpoint/2010/main" val="1036139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pPr>
                <a:endParaRPr lang="en-US" dirty="0"/>
              </a:p>
              <a:p>
                <a:pPr>
                  <a:buClr>
                    <a:schemeClr val="tx1"/>
                  </a:buClr>
                </a:pPr>
                <a:endParaRPr lang="en-US" dirty="0"/>
              </a:p>
              <a:p>
                <a:pPr>
                  <a:buClr>
                    <a:schemeClr val="tx1"/>
                  </a:buClr>
                </a:pPr>
                <a:endParaRPr lang="en-US" dirty="0"/>
              </a:p>
              <a:p>
                <a:pPr>
                  <a:buClr>
                    <a:schemeClr val="tx1"/>
                  </a:buClr>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r="-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9541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pPr>
                <a:r>
                  <a:rPr lang="en-US" dirty="0"/>
                  <a:t> Variance can be much larger!</a:t>
                </a:r>
              </a:p>
              <a:p>
                <a:pPr>
                  <a:buClr>
                    <a:schemeClr val="tx1"/>
                  </a:buClr>
                </a:pPr>
                <a:r>
                  <a:rPr lang="en-US" dirty="0"/>
                  <a:t> Use heavy-hitter algorithm to explicitly track “heavy” elements</a:t>
                </a:r>
              </a:p>
              <a:p>
                <a:pPr>
                  <a:buClr>
                    <a:schemeClr val="tx1"/>
                  </a:buClr>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3650328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pPr>
                <a:r>
                  <a:rPr lang="en-US" dirty="0"/>
                  <a:t> Avoids typical Chernoff + union bound argument by considering the expected supremum of a process, “strong tracking”</a:t>
                </a:r>
              </a:p>
              <a:p>
                <a:pPr>
                  <a:buClr>
                    <a:schemeClr val="tx1"/>
                  </a:buClr>
                </a:pPr>
                <a:endParaRPr lang="en-US" dirty="0"/>
              </a:p>
              <a:p>
                <a:pPr>
                  <a:buClr>
                    <a:schemeClr val="tx1"/>
                  </a:buClr>
                </a:pPr>
                <a:endParaRPr lang="en-US" dirty="0"/>
              </a:p>
              <a:p>
                <a:pPr>
                  <a:buClr>
                    <a:schemeClr val="tx1"/>
                  </a:buClr>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pPr>
                <a:endParaRPr lang="en-US" dirty="0"/>
              </a:p>
              <a:p>
                <a:pPr>
                  <a:buClr>
                    <a:schemeClr val="tx1"/>
                  </a:buClr>
                </a:pPr>
                <a:r>
                  <a:rPr lang="en-US" dirty="0"/>
                  <a:t> Adaptation to sliding window model</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232"/>
                </a:stretch>
              </a:blipFill>
            </p:spPr>
            <p:txBody>
              <a:bodyPr/>
              <a:lstStyle/>
              <a:p>
                <a:r>
                  <a:rPr lang="en-US">
                    <a:noFill/>
                  </a:rPr>
                  <a:t> </a:t>
                </a:r>
              </a:p>
            </p:txBody>
          </p:sp>
        </mc:Fallback>
      </mc:AlternateContent>
    </p:spTree>
    <p:extLst>
      <p:ext uri="{BB962C8B-B14F-4D97-AF65-F5344CB8AC3E}">
        <p14:creationId xmlns:p14="http://schemas.microsoft.com/office/powerpoint/2010/main" val="4168003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r>
              <a:rPr lang="en-US" dirty="0"/>
              <a:t> Suppose we are trying to approximate some given function</a:t>
            </a:r>
          </a:p>
          <a:p>
            <a:r>
              <a:rPr lang="en-US" dirty="0"/>
              <a:t> Smooth histogram framework </a:t>
            </a:r>
            <a:r>
              <a:rPr lang="en-US" dirty="0">
                <a:solidFill>
                  <a:srgbClr val="00B0F0"/>
                </a:solidFill>
              </a:rPr>
              <a:t>[BO07] </a:t>
            </a:r>
            <a:r>
              <a:rPr lang="en-US" dirty="0"/>
              <a:t>gives a sliding window algorithm for this function </a:t>
            </a:r>
          </a:p>
          <a:p>
            <a:r>
              <a:rPr lang="en-US" dirty="0"/>
              <a:t> Start a new instance of the streaming algorithm (along with existing instances) each time a new element arrives</a:t>
            </a:r>
          </a:p>
          <a:p>
            <a:r>
              <a:rPr lang="en-US" dirty="0"/>
              <a:t> Each time there are three instances that report “close” values, delete the middle one</a:t>
            </a:r>
          </a:p>
          <a:p>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174"/>
                </a:stretch>
              </a:blipFill>
            </p:spPr>
            <p:txBody>
              <a:bodyPr/>
              <a:lstStyle/>
              <a:p>
                <a:r>
                  <a:rPr lang="en-US">
                    <a:noFill/>
                  </a:rPr>
                  <a:t> </a:t>
                </a:r>
              </a:p>
            </p:txBody>
          </p:sp>
        </mc:Fallback>
      </mc:AlternateContent>
    </p:spTree>
    <p:extLst>
      <p:ext uri="{BB962C8B-B14F-4D97-AF65-F5344CB8AC3E}">
        <p14:creationId xmlns:p14="http://schemas.microsoft.com/office/powerpoint/2010/main" val="2653965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 Future Directions 1</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e>
                      <m:sub>
                        <m:r>
                          <a:rPr lang="en-US" b="0" i="1" smtClean="0">
                            <a:solidFill>
                              <a:srgbClr val="C00000"/>
                            </a:solidFill>
                            <a:latin typeface="Cambria Math" panose="02040503050406030204" pitchFamily="18" charset="0"/>
                          </a:rPr>
                          <m:t>𝑛</m:t>
                        </m:r>
                      </m:sub>
                    </m:sSub>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e>
                    </m:d>
                  </m:oMath>
                </a14:m>
                <a:r>
                  <a:rPr lang="en-US" dirty="0"/>
                  <a:t> space algorithm for many fundamental problems in </a:t>
                </a:r>
                <a:r>
                  <a:rPr lang="en-US" dirty="0" err="1"/>
                  <a:t>adversarially</a:t>
                </a:r>
                <a:r>
                  <a:rPr lang="en-US" dirty="0"/>
                  <a:t> robust and sliding window models </a:t>
                </a:r>
              </a:p>
              <a:p>
                <a:pPr>
                  <a:buClr>
                    <a:schemeClr val="tx1"/>
                  </a:buClr>
                  <a:buFont typeface="Wingdings" panose="05000000000000000000" pitchFamily="2" charset="2"/>
                  <a:buChar char="v"/>
                </a:pPr>
                <a:r>
                  <a:rPr lang="en-US" dirty="0"/>
                  <a:t> New algorithmic paradigm: sketch switching and granularity changing framework, with difference estimators</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Other applications of difference estimators? </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02416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smtClean="0">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 Future Directions 2</a:t>
            </a:r>
            <a:endParaRPr lang="en-US" dirty="0"/>
          </a:p>
        </p:txBody>
      </p:sp>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Complexity for strict turnstile streams?</a:t>
            </a:r>
          </a:p>
          <a:p>
            <a:pPr>
              <a:buClr>
                <a:schemeClr val="tx1"/>
              </a:buClr>
              <a:buFont typeface="Wingdings" panose="05000000000000000000" pitchFamily="2" charset="2"/>
              <a:buChar char="v"/>
            </a:pPr>
            <a:endParaRPr lang="en-US" dirty="0"/>
          </a:p>
          <a:p>
            <a:pPr marL="0" indent="0">
              <a:buClr>
                <a:schemeClr val="tx1"/>
              </a:buClr>
              <a:buNone/>
            </a:pPr>
            <a:endParaRPr lang="en-US" dirty="0"/>
          </a:p>
          <a:p>
            <a:pPr>
              <a:buClr>
                <a:schemeClr val="tx1"/>
              </a:buClr>
              <a:buFont typeface="Wingdings" panose="05000000000000000000" pitchFamily="2" charset="2"/>
              <a:buChar char="v"/>
            </a:pPr>
            <a:r>
              <a:rPr lang="en-US" dirty="0"/>
              <a:t> </a:t>
            </a:r>
            <a:r>
              <a:rPr lang="en-US" dirty="0">
                <a:solidFill>
                  <a:srgbClr val="00B050"/>
                </a:solidFill>
              </a:rPr>
              <a:t>Strict turnstile stream</a:t>
            </a:r>
            <a:r>
              <a:rPr lang="en-US" dirty="0"/>
              <a:t>: All intermediate frequency vectors have non-negative entries</a:t>
            </a:r>
          </a:p>
        </p:txBody>
      </p:sp>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6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 and </a:t>
                </a:r>
                <a:r>
                  <a:rPr lang="en-US" sz="3200" i="1" dirty="0" err="1">
                    <a:solidFill>
                      <a:srgbClr val="C00000"/>
                    </a:solidFill>
                  </a:rPr>
                  <a:t>adversarially</a:t>
                </a:r>
                <a:endParaRPr lang="en-US" sz="3200" i="1" dirty="0"/>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5395</Words>
  <Application>Microsoft Office PowerPoint</Application>
  <PresentationFormat>Widescreen</PresentationFormat>
  <Paragraphs>710</Paragraphs>
  <Slides>80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(1+ε)-Robust Algorithms [Ben-EliezerJayaramWoodruffYogev20]</vt:lpstr>
      <vt:lpstr>“What’s an epsilon between friends?</vt:lpstr>
      <vt:lpstr>(1+ε)-Robust Algorithms [HassidimKaplanMansourMatiasStemmer20]</vt:lpstr>
      <vt:lpstr>Our Results: (1+ε)-Robust Algorithms </vt:lpstr>
      <vt:lpstr>Summary: (1+ε)-Robust Algorithms </vt:lpstr>
      <vt:lpstr>Model #3: Sliding Window Model</vt:lpstr>
      <vt:lpstr>Model #3: Sliding Window Model</vt:lpstr>
      <vt:lpstr>Model #3: Sliding Window Model</vt:lpstr>
      <vt:lpstr>Model #3: Sliding Window Model</vt:lpstr>
      <vt:lpstr>(1+ε)-Approximation Sliding Window Algorithms</vt:lpstr>
      <vt:lpstr>(1+ε)-Approximation Sliding Window Algorithms</vt:lpstr>
      <vt:lpstr>Our Results: (1+ε)-Approximation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Sketch Stitching</vt:lpstr>
      <vt:lpstr>Sketch Stitching</vt:lpstr>
      <vt:lpstr>Sketch Stitching</vt:lpstr>
      <vt:lpstr>Granularity Change</vt:lpstr>
      <vt:lpstr>Granularity Change</vt:lpstr>
      <vt:lpstr>Granularity Change</vt:lpstr>
      <vt:lpstr>Framework</vt:lpstr>
      <vt:lpstr>Summary</vt:lpstr>
      <vt:lpstr>Difference Estimator </vt:lpstr>
      <vt:lpstr>Difference Estimator </vt:lpstr>
      <vt:lpstr>Our Results: Difference Estimators</vt:lpstr>
      <vt:lpstr>F_2 Difference Estimator</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PowerPoint Presentation</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Summary</vt:lpstr>
      <vt:lpstr>Robust vs. Sliding Window</vt:lpstr>
      <vt:lpstr>Summary / Future Directions 1</vt:lpstr>
      <vt:lpstr>Summary / Future Directions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8</cp:revision>
  <dcterms:created xsi:type="dcterms:W3CDTF">2023-11-06T05:55:30Z</dcterms:created>
  <dcterms:modified xsi:type="dcterms:W3CDTF">2023-11-09T16:59:25Z</dcterms:modified>
</cp:coreProperties>
</file>