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788" r:id="rId2"/>
    <p:sldId id="289" r:id="rId3"/>
    <p:sldId id="625" r:id="rId4"/>
    <p:sldId id="293" r:id="rId5"/>
    <p:sldId id="292" r:id="rId6"/>
    <p:sldId id="257" r:id="rId7"/>
    <p:sldId id="295" r:id="rId8"/>
    <p:sldId id="291" r:id="rId9"/>
    <p:sldId id="623" r:id="rId10"/>
    <p:sldId id="294" r:id="rId11"/>
    <p:sldId id="624" r:id="rId12"/>
    <p:sldId id="593" r:id="rId13"/>
    <p:sldId id="60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1D91-0258-44B2-AC0E-011C9C4CC39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91615-6D64-4D73-82FD-BE7DBE71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985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80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85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3bb96f40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3bb96f40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3bb96f40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3bb96f40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054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3bb96f40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3bb96f40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199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3bb96f40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3bb96f40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5711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59A6-B0FB-D64E-60AD-3E1352042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F170F-DA72-161E-BC7E-37DAEC410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A1D9-3F4E-773E-9651-9C9EF37F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718D-5D95-5D54-FFB9-243B5778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2328-86D3-3FE1-4290-5C9BD2F3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EE4C-EE71-8892-2A5A-50FCDACA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D1FA1-00F9-CF34-725E-6795D2104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355C-22C2-A234-F7B2-832FD55B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8617-762A-9221-5B97-EFD712D2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7130-9D8B-A277-AD28-2137DC55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819A9-1344-EDD1-506E-8B68895CE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8D8A-4150-95E4-B507-F3BC09C3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5BE7-D4B1-1B27-703C-6716586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691EE-438F-2E6A-D5DD-90FCBBAA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53E7-C424-32DF-4A0D-29093723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0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ED74-643A-A523-D85C-4B306950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4936-27B1-840E-7ADD-C99FC7F6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6BCC-9957-84E8-4EB8-2563AC81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0625-CF32-331B-04EB-F8F626EE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E999-ABC3-F312-A788-60DD432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89FA-D883-DE26-2107-67E25526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9AA5-1E96-197A-A62E-25D56054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AE1-0662-4E51-DE81-FA8F6EF5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9576-36F3-604D-5876-F06F4B16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247A-2FD5-7B94-ACFB-BFFA3B6F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984C-4B2C-5C31-C6CD-FD2861D2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5915-A19E-3A6E-6640-4FAA4E772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16BA-96D0-E2AA-FC11-73B82FFC7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B97E-67FF-2BA0-016A-E20D4104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2E266-2543-4FEC-469D-72A25783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37282-3000-CEC1-FDC1-DC55FDFF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4FDC-AFA1-408F-682C-EF2AC0EC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87765-1570-B2AC-0951-C0458879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28C00-7DF7-1CE2-570A-980326E24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EF7A3-76BA-F198-1DBB-A225B4F74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6736E-938A-1F2C-9C1A-9CCEF8C5D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76841-18FE-69E3-75BA-9AE7FF6A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57762-366B-7E92-AA52-A8F0CEEE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684B9-4F29-4BD6-FBB8-617F5463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6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0CE3-8CE0-662A-E67A-2688C16E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FAB9F-E8DD-71BA-46C3-FEBC61D7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9CAAD-410B-B82E-BFCB-6A096491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BA1F-293D-3A30-A055-AF6AE087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9F64A-6695-DB80-31C1-479D55DA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5AFB1-601B-D93B-C179-D282C59D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1C74-ED11-0F09-9071-971343A0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14A5-ADB3-369A-D390-8CCBEBB3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EBA8-84B8-9F8A-E678-FE2DEE48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40C76-69A9-0561-CDA2-D3978EBBE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2052-B998-277C-620C-EC191F93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82305-6BDB-524A-14DE-D62575EF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3CC65-1154-B511-B3B4-6E475EEE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5C0A-CE5D-9EA4-C47B-9B8269FD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6E6E4-145C-063C-2028-E560A1CD6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F3A4-0FB5-DEA4-3F7A-A22D3A784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74F1-3DEB-1018-52D3-E249C1B0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630C-6A53-7C8A-02F9-1504A56B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EAFD-EC47-8621-9796-5E07B69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1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B257E-70BD-5626-1087-6E93C6A0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6189-5226-85D6-75EA-D6DB89A0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A279-77BE-8FCC-A5AC-692858F0E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DCC5-06B7-4615-A9B9-4F659565ADEC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247D-2B46-40E0-DB00-663DD3996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5302-779D-FBF8-D94A-8A8F3D7AF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2068800" y="1356875"/>
            <a:ext cx="8054400" cy="2528100"/>
          </a:xfrm>
          <a:prstGeom prst="rect">
            <a:avLst/>
          </a:prstGeom>
          <a:noFill/>
          <a:ln w="38100" cap="flat" cmpd="sng">
            <a:solidFill>
              <a:srgbClr val="EF5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b="1" dirty="0">
                <a:solidFill>
                  <a:srgbClr val="EF5000"/>
                </a:solidFill>
              </a:rPr>
              <a:t>Theorem</a:t>
            </a:r>
            <a:r>
              <a:rPr lang="en" dirty="0"/>
              <a:t> </a:t>
            </a:r>
            <a:r>
              <a:rPr lang="en" b="1" dirty="0"/>
              <a:t>(Deterministic Weighted Majority)</a:t>
            </a:r>
            <a:endParaRPr b="1" dirty="0"/>
          </a:p>
          <a:p>
            <a:pPr algn="ctr">
              <a:lnSpc>
                <a:spcPct val="150000"/>
              </a:lnSpc>
            </a:pPr>
            <a:endParaRPr dirty="0"/>
          </a:p>
          <a:p>
            <a:pPr algn="ctr"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where </a:t>
            </a:r>
            <a:r>
              <a:rPr lang="en" i="1" dirty="0"/>
              <a:t>M</a:t>
            </a:r>
            <a:r>
              <a:rPr lang="en" dirty="0"/>
              <a:t> is the # of mistakes the best expert makes, </a:t>
            </a:r>
            <a:r>
              <a:rPr lang="en" i="1" dirty="0"/>
              <a:t>n</a:t>
            </a:r>
            <a:r>
              <a:rPr lang="en" dirty="0"/>
              <a:t> is # of experts.</a:t>
            </a:r>
            <a:endParaRPr dirty="0"/>
          </a:p>
        </p:txBody>
      </p:sp>
      <p:sp>
        <p:nvSpPr>
          <p:cNvPr id="176" name="Google Shape;176;p17"/>
          <p:cNvSpPr txBox="1"/>
          <p:nvPr/>
        </p:nvSpPr>
        <p:spPr>
          <a:xfrm>
            <a:off x="2915675" y="2113025"/>
            <a:ext cx="2819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/>
              <a:t># of mistakes by deterministic weighted majority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Google Shape;177;p17"/>
              <p:cNvSpPr txBox="1"/>
              <p:nvPr/>
            </p:nvSpPr>
            <p:spPr>
              <a:xfrm>
                <a:off x="5817600" y="2264200"/>
                <a:ext cx="3458700" cy="708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2800" dirty="0"/>
                  <a:t>≤</a:t>
                </a:r>
                <a:r>
                  <a:rPr lang="en" sz="2400" dirty="0"/>
                  <a:t>    (2+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" sz="2400" dirty="0"/>
                  <a:t>)M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" sz="2400" dirty="0"/>
                  <a:t> l</a:t>
                </a:r>
                <a:r>
                  <a:rPr lang="en-US" sz="2400" dirty="0"/>
                  <a:t>n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sz="2400" dirty="0"/>
                  <a:t> </a:t>
                </a:r>
                <a:r>
                  <a:rPr lang="en" sz="2400" i="1" dirty="0"/>
                  <a:t>n</a:t>
                </a:r>
                <a:endParaRPr sz="2800" dirty="0"/>
              </a:p>
            </p:txBody>
          </p:sp>
        </mc:Choice>
        <mc:Fallback xmlns="">
          <p:sp>
            <p:nvSpPr>
              <p:cNvPr id="177" name="Google Shape;177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00" y="2264200"/>
                <a:ext cx="3458700" cy="708946"/>
              </a:xfrm>
              <a:prstGeom prst="rect">
                <a:avLst/>
              </a:prstGeom>
              <a:blipFill>
                <a:blip r:embed="rId3"/>
                <a:stretch>
                  <a:fillRect l="-3521" b="-8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A18BFE9B-3CB4-4552-8C15-5640EB0F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F85430B-C523-4180-A25B-DB6A54CD37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51680" y="4993877"/>
                <a:ext cx="8147644" cy="1014496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429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sum of the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F85430B-C523-4180-A25B-DB6A54CD3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680" y="4993877"/>
                <a:ext cx="8147644" cy="1014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2068800" y="1356875"/>
            <a:ext cx="8054400" cy="2528100"/>
          </a:xfrm>
          <a:prstGeom prst="rect">
            <a:avLst/>
          </a:prstGeom>
          <a:noFill/>
          <a:ln w="38100" cap="flat" cmpd="sng">
            <a:solidFill>
              <a:srgbClr val="EF5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b="1" dirty="0">
                <a:solidFill>
                  <a:srgbClr val="EF5000"/>
                </a:solidFill>
              </a:rPr>
              <a:t>Theorem</a:t>
            </a:r>
            <a:r>
              <a:rPr lang="en" dirty="0"/>
              <a:t> </a:t>
            </a:r>
            <a:r>
              <a:rPr lang="en" b="1" dirty="0"/>
              <a:t>(Deterministic Weighted Majority)</a:t>
            </a:r>
            <a:endParaRPr b="1" dirty="0"/>
          </a:p>
          <a:p>
            <a:pPr algn="ctr">
              <a:lnSpc>
                <a:spcPct val="150000"/>
              </a:lnSpc>
            </a:pPr>
            <a:endParaRPr dirty="0"/>
          </a:p>
          <a:p>
            <a:pPr algn="ctr"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where </a:t>
            </a:r>
            <a:r>
              <a:rPr lang="en" i="1" dirty="0"/>
              <a:t>M</a:t>
            </a:r>
            <a:r>
              <a:rPr lang="en" dirty="0"/>
              <a:t> is the # of mistakes the best expert makes, </a:t>
            </a:r>
            <a:r>
              <a:rPr lang="en" i="1" dirty="0"/>
              <a:t>n</a:t>
            </a:r>
            <a:r>
              <a:rPr lang="en" dirty="0"/>
              <a:t> is # of experts.</a:t>
            </a:r>
            <a:endParaRPr dirty="0"/>
          </a:p>
        </p:txBody>
      </p:sp>
      <p:sp>
        <p:nvSpPr>
          <p:cNvPr id="176" name="Google Shape;176;p17"/>
          <p:cNvSpPr txBox="1"/>
          <p:nvPr/>
        </p:nvSpPr>
        <p:spPr>
          <a:xfrm>
            <a:off x="2915675" y="2113025"/>
            <a:ext cx="2819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/>
              <a:t># of mistakes by deterministic weighted majority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Google Shape;177;p17"/>
              <p:cNvSpPr txBox="1"/>
              <p:nvPr/>
            </p:nvSpPr>
            <p:spPr>
              <a:xfrm>
                <a:off x="5817600" y="2264200"/>
                <a:ext cx="3458700" cy="708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2800" dirty="0"/>
                  <a:t>≤</a:t>
                </a:r>
                <a:r>
                  <a:rPr lang="en" sz="2400" dirty="0"/>
                  <a:t>    (2+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" sz="2400" dirty="0"/>
                  <a:t>)M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" sz="2400" dirty="0"/>
                  <a:t> l</a:t>
                </a:r>
                <a:r>
                  <a:rPr lang="en-US" sz="2400" dirty="0"/>
                  <a:t>n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sz="2400" dirty="0"/>
                  <a:t> </a:t>
                </a:r>
                <a:r>
                  <a:rPr lang="en" sz="2400" i="1" dirty="0"/>
                  <a:t>n</a:t>
                </a:r>
                <a:endParaRPr sz="2800" dirty="0"/>
              </a:p>
            </p:txBody>
          </p:sp>
        </mc:Choice>
        <mc:Fallback xmlns="">
          <p:sp>
            <p:nvSpPr>
              <p:cNvPr id="177" name="Google Shape;177;p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00" y="2264200"/>
                <a:ext cx="3458700" cy="708946"/>
              </a:xfrm>
              <a:prstGeom prst="rect">
                <a:avLst/>
              </a:prstGeom>
              <a:blipFill>
                <a:blip r:embed="rId3"/>
                <a:stretch>
                  <a:fillRect l="-3521" b="-8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A18BFE9B-3CB4-4552-8C15-5640EB0F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F85430B-C523-4180-A25B-DB6A54CD37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68800" y="4307312"/>
                <a:ext cx="8147644" cy="2185563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/>
              </a:bodyPr>
              <a:lstStyle>
                <a:lvl1pPr marL="457200" lvl="0" indent="-3429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rial" panose="020B0604020202020204" pitchFamily="34" charset="0"/>
                  <a:buChar char="●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lvl="1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lvl="2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lvl="3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lvl="4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lvl="5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lvl="6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lvl="7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○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lvl="8" indent="-31750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■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sum of the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F85430B-C523-4180-A25B-DB6A54CD3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800" y="4307312"/>
                <a:ext cx="8147644" cy="218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48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>
            <a:off x="2068800" y="4126925"/>
            <a:ext cx="8054400" cy="2209800"/>
          </a:xfrm>
          <a:prstGeom prst="rect">
            <a:avLst/>
          </a:prstGeom>
          <a:noFill/>
          <a:ln w="38100" cap="flat" cmpd="sng">
            <a:solidFill>
              <a:srgbClr val="EF5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b="1" dirty="0">
                <a:solidFill>
                  <a:srgbClr val="EF5000"/>
                </a:solidFill>
              </a:rPr>
              <a:t>Theorem</a:t>
            </a:r>
            <a:r>
              <a:rPr lang="en" dirty="0"/>
              <a:t> </a:t>
            </a:r>
            <a:r>
              <a:rPr lang="en" b="1" dirty="0"/>
              <a:t>(Randomized Weighted Majority, i.e, Multiplicative Weights)</a:t>
            </a:r>
            <a:endParaRPr b="1" dirty="0"/>
          </a:p>
          <a:p>
            <a:pPr>
              <a:lnSpc>
                <a:spcPct val="150000"/>
              </a:lnSpc>
            </a:pPr>
            <a:r>
              <a:rPr lang="en" dirty="0"/>
              <a:t>For ε &gt; 0, can construct algorithm </a:t>
            </a:r>
            <a:r>
              <a:rPr lang="en" i="1" dirty="0"/>
              <a:t>A</a:t>
            </a:r>
            <a:r>
              <a:rPr lang="en" dirty="0"/>
              <a:t> such that </a:t>
            </a:r>
            <a:endParaRPr dirty="0"/>
          </a:p>
          <a:p>
            <a:pPr algn="ctr"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endParaRPr dirty="0"/>
          </a:p>
        </p:txBody>
      </p:sp>
      <p:sp>
        <p:nvSpPr>
          <p:cNvPr id="179" name="Google Shape;179;p17"/>
          <p:cNvSpPr txBox="1"/>
          <p:nvPr/>
        </p:nvSpPr>
        <p:spPr>
          <a:xfrm>
            <a:off x="2915675" y="5419150"/>
            <a:ext cx="281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dirty="0"/>
              <a:t>E[# of mistakes by </a:t>
            </a:r>
            <a:r>
              <a:rPr lang="en" i="1" dirty="0"/>
              <a:t>A</a:t>
            </a:r>
            <a:r>
              <a:rPr lang="en" dirty="0"/>
              <a:t>]</a:t>
            </a:r>
            <a:endParaRPr dirty="0"/>
          </a:p>
        </p:txBody>
      </p:sp>
      <p:sp>
        <p:nvSpPr>
          <p:cNvPr id="180" name="Google Shape;180;p17"/>
          <p:cNvSpPr txBox="1"/>
          <p:nvPr/>
        </p:nvSpPr>
        <p:spPr>
          <a:xfrm>
            <a:off x="5817600" y="5342200"/>
            <a:ext cx="1865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300" dirty="0"/>
              <a:t>≤</a:t>
            </a:r>
            <a:r>
              <a:rPr lang="en" dirty="0"/>
              <a:t>    (1 + ε) </a:t>
            </a:r>
            <a:r>
              <a:rPr lang="en" i="1" dirty="0"/>
              <a:t>M</a:t>
            </a:r>
            <a:r>
              <a:rPr lang="en" dirty="0"/>
              <a:t>  +  </a:t>
            </a:r>
            <a:endParaRPr sz="2800" dirty="0"/>
          </a:p>
        </p:txBody>
      </p:sp>
      <p:sp>
        <p:nvSpPr>
          <p:cNvPr id="181" name="Google Shape;181;p17"/>
          <p:cNvSpPr txBox="1"/>
          <p:nvPr/>
        </p:nvSpPr>
        <p:spPr>
          <a:xfrm>
            <a:off x="7505630" y="5213863"/>
            <a:ext cx="922834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dirty="0"/>
              <a:t>O( ln </a:t>
            </a:r>
            <a:r>
              <a:rPr lang="en" i="1" dirty="0">
                <a:solidFill>
                  <a:schemeClr val="dk1"/>
                </a:solidFill>
              </a:rPr>
              <a:t>n </a:t>
            </a:r>
            <a:r>
              <a:rPr lang="en" dirty="0">
                <a:solidFill>
                  <a:schemeClr val="dk1"/>
                </a:solidFill>
              </a:rPr>
              <a:t>)</a:t>
            </a:r>
            <a:endParaRPr dirty="0"/>
          </a:p>
        </p:txBody>
      </p:sp>
      <p:sp>
        <p:nvSpPr>
          <p:cNvPr id="182" name="Google Shape;182;p17"/>
          <p:cNvSpPr txBox="1"/>
          <p:nvPr/>
        </p:nvSpPr>
        <p:spPr>
          <a:xfrm>
            <a:off x="7784000" y="5611600"/>
            <a:ext cx="45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>
                <a:solidFill>
                  <a:schemeClr val="dk1"/>
                </a:solidFill>
              </a:rPr>
              <a:t>ε</a:t>
            </a:r>
            <a:endParaRPr/>
          </a:p>
        </p:txBody>
      </p:sp>
      <p:cxnSp>
        <p:nvCxnSpPr>
          <p:cNvPr id="183" name="Google Shape;183;p17"/>
          <p:cNvCxnSpPr/>
          <p:nvPr/>
        </p:nvCxnSpPr>
        <p:spPr>
          <a:xfrm>
            <a:off x="7600400" y="5650000"/>
            <a:ext cx="81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18BFE9B-3CB4-4552-8C15-5640EB0F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p:sp>
        <p:nvSpPr>
          <p:cNvPr id="2" name="Google Shape;175;p17">
            <a:extLst>
              <a:ext uri="{FF2B5EF4-FFF2-40B4-BE49-F238E27FC236}">
                <a16:creationId xmlns:a16="http://schemas.microsoft.com/office/drawing/2014/main" id="{413BAD63-A43B-B17B-0F59-F21367D560DC}"/>
              </a:ext>
            </a:extLst>
          </p:cNvPr>
          <p:cNvSpPr/>
          <p:nvPr/>
        </p:nvSpPr>
        <p:spPr>
          <a:xfrm>
            <a:off x="2068800" y="1356875"/>
            <a:ext cx="8054400" cy="2528100"/>
          </a:xfrm>
          <a:prstGeom prst="rect">
            <a:avLst/>
          </a:prstGeom>
          <a:noFill/>
          <a:ln w="38100" cap="flat" cmpd="sng">
            <a:solidFill>
              <a:srgbClr val="EF5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b="1" dirty="0">
                <a:solidFill>
                  <a:srgbClr val="EF5000"/>
                </a:solidFill>
              </a:rPr>
              <a:t>Theorem</a:t>
            </a:r>
            <a:r>
              <a:rPr lang="en" dirty="0"/>
              <a:t> </a:t>
            </a:r>
            <a:r>
              <a:rPr lang="en" b="1" dirty="0"/>
              <a:t>(Deterministic Weighted Majority)</a:t>
            </a:r>
            <a:endParaRPr b="1" dirty="0"/>
          </a:p>
          <a:p>
            <a:pPr algn="ctr">
              <a:lnSpc>
                <a:spcPct val="150000"/>
              </a:lnSpc>
            </a:pPr>
            <a:endParaRPr dirty="0"/>
          </a:p>
          <a:p>
            <a:pPr algn="ctr"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where </a:t>
            </a:r>
            <a:r>
              <a:rPr lang="en" i="1" dirty="0"/>
              <a:t>M</a:t>
            </a:r>
            <a:r>
              <a:rPr lang="en" dirty="0"/>
              <a:t> is the # of mistakes the best expert makes, </a:t>
            </a:r>
            <a:r>
              <a:rPr lang="en" i="1" dirty="0"/>
              <a:t>n</a:t>
            </a:r>
            <a:r>
              <a:rPr lang="en" dirty="0"/>
              <a:t> is # of experts.</a:t>
            </a:r>
            <a:endParaRPr dirty="0"/>
          </a:p>
        </p:txBody>
      </p:sp>
      <p:sp>
        <p:nvSpPr>
          <p:cNvPr id="3" name="Google Shape;176;p17">
            <a:extLst>
              <a:ext uri="{FF2B5EF4-FFF2-40B4-BE49-F238E27FC236}">
                <a16:creationId xmlns:a16="http://schemas.microsoft.com/office/drawing/2014/main" id="{BFAFBE5A-F364-C1C5-C9B5-95ED0D81EBE8}"/>
              </a:ext>
            </a:extLst>
          </p:cNvPr>
          <p:cNvSpPr txBox="1"/>
          <p:nvPr/>
        </p:nvSpPr>
        <p:spPr>
          <a:xfrm>
            <a:off x="2915675" y="2113025"/>
            <a:ext cx="2819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/>
              <a:t># of mistakes by deterministic weighted majority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77;p17">
                <a:extLst>
                  <a:ext uri="{FF2B5EF4-FFF2-40B4-BE49-F238E27FC236}">
                    <a16:creationId xmlns:a16="http://schemas.microsoft.com/office/drawing/2014/main" id="{B0173680-C9AD-7149-BC1D-C2D832C31896}"/>
                  </a:ext>
                </a:extLst>
              </p:cNvPr>
              <p:cNvSpPr txBox="1"/>
              <p:nvPr/>
            </p:nvSpPr>
            <p:spPr>
              <a:xfrm>
                <a:off x="5817600" y="2264200"/>
                <a:ext cx="3458700" cy="7089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2800" dirty="0"/>
                  <a:t>≤</a:t>
                </a:r>
                <a:r>
                  <a:rPr lang="en" sz="2400" dirty="0"/>
                  <a:t>    (2+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" sz="2400" dirty="0"/>
                  <a:t>)M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" sz="2400" dirty="0"/>
                  <a:t> l</a:t>
                </a:r>
                <a:r>
                  <a:rPr lang="en-US" sz="2400" dirty="0"/>
                  <a:t>n</a:t>
                </a:r>
                <a14:m>
                  <m:oMath xmlns:m="http://schemas.openxmlformats.org/officeDocument/2006/math"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sz="2400" dirty="0"/>
                  <a:t> </a:t>
                </a:r>
                <a:r>
                  <a:rPr lang="en" sz="2400" i="1" dirty="0"/>
                  <a:t>n</a:t>
                </a:r>
                <a:endParaRPr sz="2800" dirty="0"/>
              </a:p>
            </p:txBody>
          </p:sp>
        </mc:Choice>
        <mc:Fallback xmlns="">
          <p:sp>
            <p:nvSpPr>
              <p:cNvPr id="4" name="Google Shape;177;p17">
                <a:extLst>
                  <a:ext uri="{FF2B5EF4-FFF2-40B4-BE49-F238E27FC236}">
                    <a16:creationId xmlns:a16="http://schemas.microsoft.com/office/drawing/2014/main" id="{B0173680-C9AD-7149-BC1D-C2D832C31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600" y="2264200"/>
                <a:ext cx="3458700" cy="708946"/>
              </a:xfrm>
              <a:prstGeom prst="rect">
                <a:avLst/>
              </a:prstGeom>
              <a:blipFill>
                <a:blip r:embed="rId3"/>
                <a:stretch>
                  <a:fillRect l="-3521" b="-8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916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2068800" y="1356875"/>
            <a:ext cx="8054400" cy="2528100"/>
          </a:xfrm>
          <a:prstGeom prst="rect">
            <a:avLst/>
          </a:prstGeom>
          <a:noFill/>
          <a:ln w="38100" cap="flat" cmpd="sng">
            <a:solidFill>
              <a:srgbClr val="EF5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b="1">
                <a:solidFill>
                  <a:srgbClr val="EF5000"/>
                </a:solidFill>
              </a:rPr>
              <a:t>Theorem</a:t>
            </a:r>
            <a:r>
              <a:rPr lang="en"/>
              <a:t> </a:t>
            </a:r>
            <a:r>
              <a:rPr lang="en" b="1"/>
              <a:t>(Deterministic Weighted Majority)</a:t>
            </a:r>
            <a:endParaRPr b="1"/>
          </a:p>
          <a:p>
            <a:pPr algn="ctr">
              <a:lnSpc>
                <a:spcPct val="150000"/>
              </a:lnSpc>
            </a:pPr>
            <a:endParaRPr/>
          </a:p>
          <a:p>
            <a:pPr algn="ctr"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"/>
              <a:t>where </a:t>
            </a:r>
            <a:r>
              <a:rPr lang="en" i="1"/>
              <a:t>M</a:t>
            </a:r>
            <a:r>
              <a:rPr lang="en"/>
              <a:t> is the # of mistakes the best expert makes, </a:t>
            </a:r>
            <a:r>
              <a:rPr lang="en" i="1"/>
              <a:t>n</a:t>
            </a:r>
            <a:r>
              <a:rPr lang="en"/>
              <a:t> is # of experts.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2915675" y="2113025"/>
            <a:ext cx="28191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/>
              <a:t># of mistakes by deterministic weighted majority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5817600" y="2264200"/>
            <a:ext cx="345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300"/>
              <a:t>≤</a:t>
            </a:r>
            <a:r>
              <a:rPr lang="en"/>
              <a:t>    2.41 </a:t>
            </a:r>
            <a:r>
              <a:rPr lang="en" sz="2700"/>
              <a:t>(</a:t>
            </a:r>
            <a:r>
              <a:rPr lang="en" i="1"/>
              <a:t>M</a:t>
            </a:r>
            <a:r>
              <a:rPr lang="en"/>
              <a:t> + log</a:t>
            </a:r>
            <a:r>
              <a:rPr lang="en" baseline="-25000"/>
              <a:t>2</a:t>
            </a:r>
            <a:r>
              <a:rPr lang="en"/>
              <a:t> </a:t>
            </a:r>
            <a:r>
              <a:rPr lang="en" i="1"/>
              <a:t>n</a:t>
            </a:r>
            <a:r>
              <a:rPr lang="en" sz="2800"/>
              <a:t>)</a:t>
            </a:r>
            <a:endParaRPr sz="2800"/>
          </a:p>
        </p:txBody>
      </p:sp>
      <p:sp>
        <p:nvSpPr>
          <p:cNvPr id="178" name="Google Shape;178;p17"/>
          <p:cNvSpPr/>
          <p:nvPr/>
        </p:nvSpPr>
        <p:spPr>
          <a:xfrm>
            <a:off x="2068800" y="4126925"/>
            <a:ext cx="8054400" cy="2209800"/>
          </a:xfrm>
          <a:prstGeom prst="rect">
            <a:avLst/>
          </a:prstGeom>
          <a:noFill/>
          <a:ln w="38100" cap="flat" cmpd="sng">
            <a:solidFill>
              <a:srgbClr val="EF5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b="1" dirty="0">
                <a:solidFill>
                  <a:srgbClr val="EF5000"/>
                </a:solidFill>
              </a:rPr>
              <a:t>Theorem</a:t>
            </a:r>
            <a:r>
              <a:rPr lang="en" dirty="0"/>
              <a:t> </a:t>
            </a:r>
            <a:r>
              <a:rPr lang="en" b="1" dirty="0"/>
              <a:t>(Randomized Weighted Majority, i.e, Multiplicative Weights)</a:t>
            </a:r>
            <a:endParaRPr b="1" dirty="0"/>
          </a:p>
          <a:p>
            <a:pPr>
              <a:lnSpc>
                <a:spcPct val="150000"/>
              </a:lnSpc>
            </a:pPr>
            <a:r>
              <a:rPr lang="en" dirty="0"/>
              <a:t>For ε &gt; 0, can construct algorithm </a:t>
            </a:r>
            <a:r>
              <a:rPr lang="en" i="1" dirty="0"/>
              <a:t>A</a:t>
            </a:r>
            <a:r>
              <a:rPr lang="en" dirty="0"/>
              <a:t> such that </a:t>
            </a:r>
            <a:endParaRPr dirty="0"/>
          </a:p>
          <a:p>
            <a:pPr algn="ctr"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</a:pPr>
            <a:endParaRPr dirty="0"/>
          </a:p>
        </p:txBody>
      </p:sp>
      <p:sp>
        <p:nvSpPr>
          <p:cNvPr id="179" name="Google Shape;179;p17"/>
          <p:cNvSpPr txBox="1"/>
          <p:nvPr/>
        </p:nvSpPr>
        <p:spPr>
          <a:xfrm>
            <a:off x="2915675" y="5419150"/>
            <a:ext cx="2819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dirty="0"/>
              <a:t>E[# of mistakes by </a:t>
            </a:r>
            <a:r>
              <a:rPr lang="en" i="1" dirty="0"/>
              <a:t>A</a:t>
            </a:r>
            <a:r>
              <a:rPr lang="en" dirty="0"/>
              <a:t>]</a:t>
            </a:r>
            <a:endParaRPr dirty="0"/>
          </a:p>
        </p:txBody>
      </p:sp>
      <p:sp>
        <p:nvSpPr>
          <p:cNvPr id="180" name="Google Shape;180;p17"/>
          <p:cNvSpPr txBox="1"/>
          <p:nvPr/>
        </p:nvSpPr>
        <p:spPr>
          <a:xfrm>
            <a:off x="5817600" y="5342200"/>
            <a:ext cx="1865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2300"/>
              <a:t>≤</a:t>
            </a:r>
            <a:r>
              <a:rPr lang="en"/>
              <a:t>    (1 + ε) </a:t>
            </a:r>
            <a:r>
              <a:rPr lang="en" i="1"/>
              <a:t>M</a:t>
            </a:r>
            <a:r>
              <a:rPr lang="en"/>
              <a:t>  +  </a:t>
            </a:r>
            <a:endParaRPr sz="2800"/>
          </a:p>
        </p:txBody>
      </p:sp>
      <p:sp>
        <p:nvSpPr>
          <p:cNvPr id="181" name="Google Shape;181;p17"/>
          <p:cNvSpPr txBox="1"/>
          <p:nvPr/>
        </p:nvSpPr>
        <p:spPr>
          <a:xfrm>
            <a:off x="7635950" y="5235700"/>
            <a:ext cx="74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/>
              <a:t>ln </a:t>
            </a:r>
            <a:r>
              <a:rPr lang="en" i="1">
                <a:solidFill>
                  <a:schemeClr val="dk1"/>
                </a:solidFill>
              </a:rPr>
              <a:t>n</a:t>
            </a:r>
            <a:endParaRPr i="1"/>
          </a:p>
        </p:txBody>
      </p:sp>
      <p:sp>
        <p:nvSpPr>
          <p:cNvPr id="182" name="Google Shape;182;p17"/>
          <p:cNvSpPr txBox="1"/>
          <p:nvPr/>
        </p:nvSpPr>
        <p:spPr>
          <a:xfrm>
            <a:off x="7784000" y="5611600"/>
            <a:ext cx="45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>
                <a:solidFill>
                  <a:schemeClr val="dk1"/>
                </a:solidFill>
              </a:rPr>
              <a:t>ε</a:t>
            </a:r>
            <a:endParaRPr/>
          </a:p>
        </p:txBody>
      </p:sp>
      <p:cxnSp>
        <p:nvCxnSpPr>
          <p:cNvPr id="183" name="Google Shape;183;p17"/>
          <p:cNvCxnSpPr/>
          <p:nvPr/>
        </p:nvCxnSpPr>
        <p:spPr>
          <a:xfrm>
            <a:off x="7600400" y="5650000"/>
            <a:ext cx="81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18BFE9B-3CB4-4552-8C15-5640EB0F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</p:spTree>
    <p:extLst>
      <p:ext uri="{BB962C8B-B14F-4D97-AF65-F5344CB8AC3E}">
        <p14:creationId xmlns:p14="http://schemas.microsoft.com/office/powerpoint/2010/main" val="425911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2156-9181-4F6C-929F-A57DDD11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F28885-F462-4E45-82DA-47F81F0B6C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 Weighted majority algorithm down-weights each expert that is incorrect on each day and selects the weighted majority as the output </a:t>
                </a:r>
              </a:p>
              <a:p>
                <a:endParaRPr lang="en-US" dirty="0"/>
              </a:p>
              <a:p>
                <a:r>
                  <a:rPr lang="en-US" dirty="0"/>
                  <a:t> Weighted majority algorithm gets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(2+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total mistakes </a:t>
                </a:r>
              </a:p>
              <a:p>
                <a:endParaRPr lang="en-US" dirty="0"/>
              </a:p>
              <a:p>
                <a:r>
                  <a:rPr lang="en-US" dirty="0"/>
                  <a:t> Randomized weighted majority algorithm randomly follows each expert with probability proportional to the weight of the expert</a:t>
                </a:r>
              </a:p>
              <a:p>
                <a:r>
                  <a:rPr lang="en-US" dirty="0"/>
                  <a:t> Randomized weighted majority algorithm achieves regret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F28885-F462-4E45-82DA-47F81F0B6C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37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1" y="58773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879575" y="29518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879575" y="394090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879575" y="487810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879575" y="58671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A304BFF-2F2D-4D81-B3D6-0B6D0EFE5A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F050A-680E-E135-E0B0-6790DE128CD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Quantifying Performance</a:t>
            </a:r>
          </a:p>
        </p:txBody>
      </p:sp>
      <p:sp>
        <p:nvSpPr>
          <p:cNvPr id="5" name="Google Shape;103;p15">
            <a:extLst>
              <a:ext uri="{FF2B5EF4-FFF2-40B4-BE49-F238E27FC236}">
                <a16:creationId xmlns:a16="http://schemas.microsoft.com/office/drawing/2014/main" id="{5E3BF597-E2B8-A78F-8BB5-659AB3C0E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1356875"/>
            <a:ext cx="8520600" cy="1035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dk1"/>
                </a:solidFill>
              </a:rPr>
              <a:t>Make no distributional assumptions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We judge our algorithm based on </a:t>
            </a:r>
            <a:r>
              <a:rPr lang="en-US" b="1" dirty="0">
                <a:solidFill>
                  <a:srgbClr val="EF5000"/>
                </a:solidFill>
              </a:rPr>
              <a:t>regret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6" name="Google Shape;105;p15">
            <a:extLst>
              <a:ext uri="{FF2B5EF4-FFF2-40B4-BE49-F238E27FC236}">
                <a16:creationId xmlns:a16="http://schemas.microsoft.com/office/drawing/2014/main" id="{BA07F959-5539-CF2E-271D-C4D1C35E5901}"/>
              </a:ext>
            </a:extLst>
          </p:cNvPr>
          <p:cNvSpPr/>
          <p:nvPr/>
        </p:nvSpPr>
        <p:spPr>
          <a:xfrm>
            <a:off x="2301900" y="3137439"/>
            <a:ext cx="8054400" cy="1976428"/>
          </a:xfrm>
          <a:prstGeom prst="rect">
            <a:avLst/>
          </a:prstGeom>
          <a:noFill/>
          <a:ln w="38100" cap="flat" cmpd="sng">
            <a:solidFill>
              <a:srgbClr val="EF5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228600" rIns="228600" bIns="22860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b="1" dirty="0">
                <a:solidFill>
                  <a:srgbClr val="EF5000"/>
                </a:solidFill>
              </a:rPr>
              <a:t>Definition</a:t>
            </a:r>
            <a:r>
              <a:rPr lang="en" dirty="0"/>
              <a:t> </a:t>
            </a:r>
            <a:r>
              <a:rPr lang="en" b="1" dirty="0"/>
              <a:t>(Regret)</a:t>
            </a:r>
            <a:endParaRPr b="1" dirty="0"/>
          </a:p>
          <a:p>
            <a:pPr algn="ctr">
              <a:lnSpc>
                <a:spcPct val="150000"/>
              </a:lnSpc>
            </a:pPr>
            <a:r>
              <a:rPr lang="en-US" dirty="0"/>
              <a:t># of mistakes algorithm makes more than the best expert</a:t>
            </a:r>
            <a:r>
              <a:rPr lang="en" dirty="0"/>
              <a:t> </a:t>
            </a:r>
            <a:endParaRPr dirty="0"/>
          </a:p>
          <a:p>
            <a:pPr algn="ctr">
              <a:lnSpc>
                <a:spcPct val="150000"/>
              </a:lnSpc>
            </a:pPr>
            <a:r>
              <a:rPr lang="en" dirty="0"/>
              <a:t># of days</a:t>
            </a:r>
            <a:endParaRPr dirty="0"/>
          </a:p>
        </p:txBody>
      </p:sp>
      <p:cxnSp>
        <p:nvCxnSpPr>
          <p:cNvPr id="7" name="Google Shape;106;p15">
            <a:extLst>
              <a:ext uri="{FF2B5EF4-FFF2-40B4-BE49-F238E27FC236}">
                <a16:creationId xmlns:a16="http://schemas.microsoft.com/office/drawing/2014/main" id="{B00D583B-8CB6-023E-89E5-C724D7ACAEE9}"/>
              </a:ext>
            </a:extLst>
          </p:cNvPr>
          <p:cNvCxnSpPr>
            <a:cxnSpLocks/>
          </p:cNvCxnSpPr>
          <p:nvPr/>
        </p:nvCxnSpPr>
        <p:spPr>
          <a:xfrm>
            <a:off x="3687500" y="4383526"/>
            <a:ext cx="5283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347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1" y="58773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879575" y="29518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879575" y="394090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879575" y="487810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879575" y="58671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A304BFF-2F2D-4D81-B3D6-0B6D0EFE5A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</p:spTree>
    <p:extLst>
      <p:ext uri="{BB962C8B-B14F-4D97-AF65-F5344CB8AC3E}">
        <p14:creationId xmlns:p14="http://schemas.microsoft.com/office/powerpoint/2010/main" val="231216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3A304BFF-2F2D-4D81-B3D6-0B6D0EFE5A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834DAC99-CC6D-4B68-82F1-FEC7D772C12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BD1E811C-368C-46B0-823D-42A5EF6702D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871804F2-B51F-4956-A081-844D50FB03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035D61F4-8038-46E1-9172-F901E8C2929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415F1C-E20D-4F7A-9494-34739D3C2F3E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EFBCF6-06DE-4979-AA36-E1CDF432CD5A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FF2326-F7FF-445D-A6D9-B8274A40F986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54379-695D-48AE-A6EB-0FCC9994430B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836D15-63BA-4FE2-8D8F-5EFC7FCD62AC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BCDE51-DF68-4581-97EE-469F07216C1B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9D1A5D-0F95-455C-B19E-3746B51A614F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CEB312-AB78-4EF4-BCA9-9F586CFFFC67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1CEE87-B51B-485C-A49B-AAF20459BF45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B40E67C5-2224-4238-A20C-D6BCD555E9F2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DC6F1D74-4820-4EDC-AA6F-97632E797979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DC9AB562-599D-2989-6604-CE12FDC40012}"/>
              </a:ext>
            </a:extLst>
          </p:cNvPr>
          <p:cNvSpPr/>
          <p:nvPr/>
        </p:nvSpPr>
        <p:spPr>
          <a:xfrm>
            <a:off x="9754012" y="2903865"/>
            <a:ext cx="2378153" cy="1886995"/>
          </a:xfrm>
          <a:prstGeom prst="irregularSeal1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1/4 Regret</a:t>
            </a:r>
          </a:p>
        </p:txBody>
      </p:sp>
    </p:spTree>
    <p:extLst>
      <p:ext uri="{BB962C8B-B14F-4D97-AF65-F5344CB8AC3E}">
        <p14:creationId xmlns:p14="http://schemas.microsoft.com/office/powerpoint/2010/main" val="344740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2B66-0FBF-4E65-BF1A-D66892D7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Online Learning with Experts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A1A28-9707-4037-88F8-B854AB988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experts who decide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on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days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Algorithm takes advice from experts and predict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on each day</a:t>
                </a:r>
              </a:p>
              <a:p>
                <a:r>
                  <a:rPr lang="en-US" dirty="0"/>
                  <a:t> Algorithm sees the outcome, which is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dirty="0"/>
                  <a:t>, of each day and can use this information on future days</a:t>
                </a:r>
              </a:p>
              <a:p>
                <a:r>
                  <a:rPr lang="en-US" dirty="0"/>
                  <a:t> The cost of the algorithm is the number of incorrect predictions</a:t>
                </a:r>
              </a:p>
              <a:p>
                <a:endParaRPr lang="en-US" dirty="0"/>
              </a:p>
              <a:p>
                <a:r>
                  <a:rPr lang="en-US" dirty="0"/>
                  <a:t> Regret is </a:t>
                </a:r>
                <a:r>
                  <a:rPr lang="en-US" dirty="0">
                    <a:solidFill>
                      <a:srgbClr val="FF0000"/>
                    </a:solidFill>
                  </a:rPr>
                  <a:t>(# of mistakes we make -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)/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i.e., the amortized additional cost of the algorithm compared to the cost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best expert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A1A28-9707-4037-88F8-B854AB988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  <a:blipFill>
                <a:blip r:embed="rId2"/>
                <a:stretch>
                  <a:fillRect l="-1043" t="-2089" r="-986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94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2B66-0FBF-4E65-BF1A-D66892D7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the Experts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1A28-9707-4037-88F8-B854AB98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Ensemble learning, e.g., AdaBoost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Forecast and portfolio optimization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Special case of online convex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0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/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/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/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3764263" y="33963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3764250" y="43854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46384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28367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3764263" y="53744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6384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545916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28366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3764238" y="63635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46383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6" name="Google Shape;166;p16"/>
          <p:cNvSpPr txBox="1"/>
          <p:nvPr/>
        </p:nvSpPr>
        <p:spPr>
          <a:xfrm>
            <a:off x="545913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FE230A3A-EE61-4E32-BB5C-EFE52FD2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/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/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/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Google Shape;152;p16"/>
              <p:cNvSpPr txBox="1"/>
              <p:nvPr/>
            </p:nvSpPr>
            <p:spPr>
              <a:xfrm>
                <a:off x="3625982" y="3404002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52" name="Google Shape;152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982" y="3404002"/>
                <a:ext cx="763137" cy="461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16"/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FE230A3A-EE61-4E32-BB5C-EFE52FD2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52;p16">
                <a:extLst>
                  <a:ext uri="{FF2B5EF4-FFF2-40B4-BE49-F238E27FC236}">
                    <a16:creationId xmlns:a16="http://schemas.microsoft.com/office/drawing/2014/main" id="{9568F8F6-0E0A-49E1-E99C-31C825DE702C}"/>
                  </a:ext>
                </a:extLst>
              </p:cNvPr>
              <p:cNvSpPr txBox="1"/>
              <p:nvPr/>
            </p:nvSpPr>
            <p:spPr>
              <a:xfrm>
                <a:off x="3659524" y="4389233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4" name="Google Shape;152;p16">
                <a:extLst>
                  <a:ext uri="{FF2B5EF4-FFF2-40B4-BE49-F238E27FC236}">
                    <a16:creationId xmlns:a16="http://schemas.microsoft.com/office/drawing/2014/main" id="{9568F8F6-0E0A-49E1-E99C-31C825DE7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24" y="4389233"/>
                <a:ext cx="763137" cy="4616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2;p16">
                <a:extLst>
                  <a:ext uri="{FF2B5EF4-FFF2-40B4-BE49-F238E27FC236}">
                    <a16:creationId xmlns:a16="http://schemas.microsoft.com/office/drawing/2014/main" id="{F2081AE6-4A4E-CFDD-DFF8-C5B985902F2B}"/>
                  </a:ext>
                </a:extLst>
              </p:cNvPr>
              <p:cNvSpPr txBox="1"/>
              <p:nvPr/>
            </p:nvSpPr>
            <p:spPr>
              <a:xfrm>
                <a:off x="4537994" y="4386646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5" name="Google Shape;152;p16">
                <a:extLst>
                  <a:ext uri="{FF2B5EF4-FFF2-40B4-BE49-F238E27FC236}">
                    <a16:creationId xmlns:a16="http://schemas.microsoft.com/office/drawing/2014/main" id="{F2081AE6-4A4E-CFDD-DFF8-C5B985902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94" y="4386646"/>
                <a:ext cx="763137" cy="4616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52;p16">
                <a:extLst>
                  <a:ext uri="{FF2B5EF4-FFF2-40B4-BE49-F238E27FC236}">
                    <a16:creationId xmlns:a16="http://schemas.microsoft.com/office/drawing/2014/main" id="{E9A356E7-674D-4A00-EAC6-EADBCB6D0E0C}"/>
                  </a:ext>
                </a:extLst>
              </p:cNvPr>
              <p:cNvSpPr txBox="1"/>
              <p:nvPr/>
            </p:nvSpPr>
            <p:spPr>
              <a:xfrm>
                <a:off x="2756558" y="5369474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6" name="Google Shape;152;p16">
                <a:extLst>
                  <a:ext uri="{FF2B5EF4-FFF2-40B4-BE49-F238E27FC236}">
                    <a16:creationId xmlns:a16="http://schemas.microsoft.com/office/drawing/2014/main" id="{E9A356E7-674D-4A00-EAC6-EADBCB6D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58" y="5369474"/>
                <a:ext cx="763137" cy="4616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52;p16">
                <a:extLst>
                  <a:ext uri="{FF2B5EF4-FFF2-40B4-BE49-F238E27FC236}">
                    <a16:creationId xmlns:a16="http://schemas.microsoft.com/office/drawing/2014/main" id="{7AC75D64-6000-382F-A52A-B359BA7AA1E3}"/>
                  </a:ext>
                </a:extLst>
              </p:cNvPr>
              <p:cNvSpPr txBox="1"/>
              <p:nvPr/>
            </p:nvSpPr>
            <p:spPr>
              <a:xfrm>
                <a:off x="2748288" y="6348532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7" name="Google Shape;152;p16">
                <a:extLst>
                  <a:ext uri="{FF2B5EF4-FFF2-40B4-BE49-F238E27FC236}">
                    <a16:creationId xmlns:a16="http://schemas.microsoft.com/office/drawing/2014/main" id="{7AC75D64-6000-382F-A52A-B359BA7A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288" y="6348532"/>
                <a:ext cx="763137" cy="4616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152;p16">
                <a:extLst>
                  <a:ext uri="{FF2B5EF4-FFF2-40B4-BE49-F238E27FC236}">
                    <a16:creationId xmlns:a16="http://schemas.microsoft.com/office/drawing/2014/main" id="{81C4B5F4-03A3-D40E-CB04-65577E1AF347}"/>
                  </a:ext>
                </a:extLst>
              </p:cNvPr>
              <p:cNvSpPr txBox="1"/>
              <p:nvPr/>
            </p:nvSpPr>
            <p:spPr>
              <a:xfrm>
                <a:off x="3636043" y="5377441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8" name="Google Shape;152;p16">
                <a:extLst>
                  <a:ext uri="{FF2B5EF4-FFF2-40B4-BE49-F238E27FC236}">
                    <a16:creationId xmlns:a16="http://schemas.microsoft.com/office/drawing/2014/main" id="{81C4B5F4-03A3-D40E-CB04-65577E1A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43" y="5377441"/>
                <a:ext cx="763137" cy="4616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52;p16">
                <a:extLst>
                  <a:ext uri="{FF2B5EF4-FFF2-40B4-BE49-F238E27FC236}">
                    <a16:creationId xmlns:a16="http://schemas.microsoft.com/office/drawing/2014/main" id="{8B829C07-3F16-CDAD-E990-374E5E839A6F}"/>
                  </a:ext>
                </a:extLst>
              </p:cNvPr>
              <p:cNvSpPr txBox="1"/>
              <p:nvPr/>
            </p:nvSpPr>
            <p:spPr>
              <a:xfrm>
                <a:off x="5390701" y="5367159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9" name="Google Shape;152;p16">
                <a:extLst>
                  <a:ext uri="{FF2B5EF4-FFF2-40B4-BE49-F238E27FC236}">
                    <a16:creationId xmlns:a16="http://schemas.microsoft.com/office/drawing/2014/main" id="{8B829C07-3F16-CDAD-E990-374E5E839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01" y="5367159"/>
                <a:ext cx="763137" cy="46163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52;p16">
                <a:extLst>
                  <a:ext uri="{FF2B5EF4-FFF2-40B4-BE49-F238E27FC236}">
                    <a16:creationId xmlns:a16="http://schemas.microsoft.com/office/drawing/2014/main" id="{8CD60BDC-9A67-5498-20C8-08857E1432B3}"/>
                  </a:ext>
                </a:extLst>
              </p:cNvPr>
              <p:cNvSpPr txBox="1"/>
              <p:nvPr/>
            </p:nvSpPr>
            <p:spPr>
              <a:xfrm>
                <a:off x="4338063" y="5364892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0" name="Google Shape;152;p16">
                <a:extLst>
                  <a:ext uri="{FF2B5EF4-FFF2-40B4-BE49-F238E27FC236}">
                    <a16:creationId xmlns:a16="http://schemas.microsoft.com/office/drawing/2014/main" id="{8CD60BDC-9A67-5498-20C8-08857E143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063" y="5364892"/>
                <a:ext cx="1245905" cy="4678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52;p16">
                <a:extLst>
                  <a:ext uri="{FF2B5EF4-FFF2-40B4-BE49-F238E27FC236}">
                    <a16:creationId xmlns:a16="http://schemas.microsoft.com/office/drawing/2014/main" id="{C01992DB-F3A2-FD36-8085-237A01BAB478}"/>
                  </a:ext>
                </a:extLst>
              </p:cNvPr>
              <p:cNvSpPr txBox="1"/>
              <p:nvPr/>
            </p:nvSpPr>
            <p:spPr>
              <a:xfrm>
                <a:off x="3418139" y="6320041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1" name="Google Shape;152;p16">
                <a:extLst>
                  <a:ext uri="{FF2B5EF4-FFF2-40B4-BE49-F238E27FC236}">
                    <a16:creationId xmlns:a16="http://schemas.microsoft.com/office/drawing/2014/main" id="{C01992DB-F3A2-FD36-8085-237A01BAB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39" y="6320041"/>
                <a:ext cx="1245905" cy="4678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52;p16">
                <a:extLst>
                  <a:ext uri="{FF2B5EF4-FFF2-40B4-BE49-F238E27FC236}">
                    <a16:creationId xmlns:a16="http://schemas.microsoft.com/office/drawing/2014/main" id="{D826902C-BE91-F7BF-D0C4-989B8ABC3869}"/>
                  </a:ext>
                </a:extLst>
              </p:cNvPr>
              <p:cNvSpPr txBox="1"/>
              <p:nvPr/>
            </p:nvSpPr>
            <p:spPr>
              <a:xfrm>
                <a:off x="4347254" y="6320041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2" name="Google Shape;152;p16">
                <a:extLst>
                  <a:ext uri="{FF2B5EF4-FFF2-40B4-BE49-F238E27FC236}">
                    <a16:creationId xmlns:a16="http://schemas.microsoft.com/office/drawing/2014/main" id="{D826902C-BE91-F7BF-D0C4-989B8ABC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254" y="6320041"/>
                <a:ext cx="1245905" cy="4678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52;p16">
                <a:extLst>
                  <a:ext uri="{FF2B5EF4-FFF2-40B4-BE49-F238E27FC236}">
                    <a16:creationId xmlns:a16="http://schemas.microsoft.com/office/drawing/2014/main" id="{72857DCB-2F09-0E15-B8A4-5C791AC444E7}"/>
                  </a:ext>
                </a:extLst>
              </p:cNvPr>
              <p:cNvSpPr txBox="1"/>
              <p:nvPr/>
            </p:nvSpPr>
            <p:spPr>
              <a:xfrm>
                <a:off x="5249894" y="6320349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3" name="Google Shape;152;p16">
                <a:extLst>
                  <a:ext uri="{FF2B5EF4-FFF2-40B4-BE49-F238E27FC236}">
                    <a16:creationId xmlns:a16="http://schemas.microsoft.com/office/drawing/2014/main" id="{72857DCB-2F09-0E15-B8A4-5C791AC44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94" y="6320349"/>
                <a:ext cx="1245905" cy="4678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34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692</Words>
  <Application>Microsoft Office PowerPoint</Application>
  <PresentationFormat>Widescreen</PresentationFormat>
  <Paragraphs>176</Paragraphs>
  <Slides>14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PowerPoint Presentation</vt:lpstr>
      <vt:lpstr>PowerPoint Presentation</vt:lpstr>
      <vt:lpstr>PowerPoint Presentation</vt:lpstr>
      <vt:lpstr>PowerPoint Presentation</vt:lpstr>
      <vt:lpstr>The Online Learning with Experts Problem</vt:lpstr>
      <vt:lpstr>Applications of the Experts Problem</vt:lpstr>
      <vt:lpstr>Weighted Majority (Littlestone, Warmuth 89)</vt:lpstr>
      <vt:lpstr>Weighted Majority (Littlestone, Warmuth 89)</vt:lpstr>
      <vt:lpstr>Guarantee for Weighted Majority</vt:lpstr>
      <vt:lpstr>Guarantee for Weighted Majority</vt:lpstr>
      <vt:lpstr>Guarantee for Weighted Majority</vt:lpstr>
      <vt:lpstr>Guarantee for Weighted Majority</vt:lpstr>
      <vt:lpstr>Previous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2024-02-25T04:27:39Z</dcterms:created>
  <dcterms:modified xsi:type="dcterms:W3CDTF">2024-02-25T04:29:27Z</dcterms:modified>
</cp:coreProperties>
</file>