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1101" r:id="rId3"/>
    <p:sldId id="1213" r:id="rId4"/>
    <p:sldId id="1106" r:id="rId5"/>
    <p:sldId id="491" r:id="rId6"/>
    <p:sldId id="1215" r:id="rId7"/>
    <p:sldId id="1119" r:id="rId8"/>
    <p:sldId id="1121" r:id="rId9"/>
    <p:sldId id="1122" r:id="rId10"/>
    <p:sldId id="1123" r:id="rId11"/>
    <p:sldId id="1107" r:id="rId12"/>
    <p:sldId id="643" r:id="rId13"/>
    <p:sldId id="1108" r:id="rId14"/>
    <p:sldId id="1111" r:id="rId15"/>
    <p:sldId id="1110" r:id="rId16"/>
    <p:sldId id="1112" r:id="rId17"/>
    <p:sldId id="1113" r:id="rId18"/>
    <p:sldId id="1115" r:id="rId19"/>
    <p:sldId id="1116" r:id="rId20"/>
    <p:sldId id="1117" r:id="rId21"/>
    <p:sldId id="1118" r:id="rId22"/>
    <p:sldId id="1175" r:id="rId23"/>
    <p:sldId id="1124" r:id="rId24"/>
    <p:sldId id="1127" r:id="rId25"/>
    <p:sldId id="1133" r:id="rId26"/>
    <p:sldId id="1132" r:id="rId27"/>
    <p:sldId id="1134" r:id="rId28"/>
    <p:sldId id="1137" r:id="rId29"/>
    <p:sldId id="1136" r:id="rId30"/>
    <p:sldId id="1135" r:id="rId31"/>
    <p:sldId id="1205" r:id="rId32"/>
    <p:sldId id="1138" r:id="rId33"/>
    <p:sldId id="1176" r:id="rId34"/>
    <p:sldId id="1151" r:id="rId35"/>
    <p:sldId id="1152" r:id="rId36"/>
    <p:sldId id="1153" r:id="rId37"/>
    <p:sldId id="1225" r:id="rId38"/>
    <p:sldId id="1154" r:id="rId39"/>
    <p:sldId id="1139" r:id="rId40"/>
    <p:sldId id="1140" r:id="rId41"/>
    <p:sldId id="1141" r:id="rId42"/>
    <p:sldId id="1142" r:id="rId43"/>
    <p:sldId id="1143" r:id="rId44"/>
    <p:sldId id="1144" r:id="rId45"/>
    <p:sldId id="1145" r:id="rId46"/>
    <p:sldId id="1146" r:id="rId47"/>
    <p:sldId id="1147" r:id="rId48"/>
    <p:sldId id="1178" r:id="rId49"/>
    <p:sldId id="1150" r:id="rId50"/>
    <p:sldId id="1149" r:id="rId51"/>
    <p:sldId id="1155" r:id="rId52"/>
    <p:sldId id="1156" r:id="rId53"/>
    <p:sldId id="1157" r:id="rId54"/>
    <p:sldId id="1158" r:id="rId55"/>
    <p:sldId id="1159" r:id="rId56"/>
    <p:sldId id="1206" r:id="rId57"/>
    <p:sldId id="1177" r:id="rId58"/>
    <p:sldId id="1207" r:id="rId59"/>
    <p:sldId id="1161" r:id="rId60"/>
    <p:sldId id="1162" r:id="rId61"/>
    <p:sldId id="1164" r:id="rId62"/>
    <p:sldId id="1168" r:id="rId63"/>
    <p:sldId id="1165" r:id="rId64"/>
    <p:sldId id="1169" r:id="rId65"/>
    <p:sldId id="1166" r:id="rId66"/>
    <p:sldId id="1170" r:id="rId67"/>
    <p:sldId id="1167" r:id="rId68"/>
    <p:sldId id="1185" r:id="rId69"/>
    <p:sldId id="1171" r:id="rId70"/>
    <p:sldId id="1172" r:id="rId71"/>
    <p:sldId id="1173" r:id="rId72"/>
    <p:sldId id="1174" r:id="rId73"/>
    <p:sldId id="1187" r:id="rId74"/>
    <p:sldId id="1186" r:id="rId75"/>
    <p:sldId id="1188" r:id="rId76"/>
    <p:sldId id="1208" r:id="rId77"/>
    <p:sldId id="1183" r:id="rId78"/>
    <p:sldId id="1184" r:id="rId79"/>
    <p:sldId id="1179" r:id="rId80"/>
    <p:sldId id="1181" r:id="rId81"/>
    <p:sldId id="1182" r:id="rId82"/>
    <p:sldId id="1226" r:id="rId83"/>
    <p:sldId id="1228" r:id="rId84"/>
    <p:sldId id="1227" r:id="rId85"/>
    <p:sldId id="1229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2A6D-8188-4DA0-8E20-C2665DE5E143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153D2-75A4-4838-9CBB-6A30DC682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3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08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92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172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7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0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1116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004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43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6527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359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832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420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883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598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94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2576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70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2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00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96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349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122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94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724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186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6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202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081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43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781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882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888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032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000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38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060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55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9550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213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629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732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079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993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003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104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834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349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0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245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2163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3957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7808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4503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35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648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35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947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06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655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691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045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23154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61440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5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27FE9-B4C0-FAE9-A243-FB253F4DA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4D7743-B0B5-681A-6681-BA63B0788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583B-ED65-A68B-779F-2F7C76133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5C0CD-C2BA-21DA-0D76-BCB0782DF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35644-B0DC-100E-AF6E-8E4B92CE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3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65D7C-BBC3-FD5D-E2A3-BD59780F9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F34FE-6E7B-EBF2-9BF7-E2B3C5202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08A9C-324C-29C6-47B1-EF30AE4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E749-29C5-CC80-BB71-77F60A97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E66E-13D4-614E-CAEA-B503C54D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97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5C613-550C-15CD-95A6-A1C298836E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C35D9-7208-8FBC-0585-574398DAF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7F4C3-99C0-E569-1C0C-163236BC2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0942-CEE4-D013-B993-CBE63063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536BA-AF32-EE4E-DB9F-E35E25CB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9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E73E-37AE-5878-21C6-C8C03838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FFD51-1D20-8ADD-D343-44A95E206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9E7DF-916F-EDDA-BBFA-81D95D07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56C9D-38D5-13EA-9928-BB9C11F67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309B-415F-A591-B4D6-C670FE21D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1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D651-6BBA-98AA-C307-5EBB19940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9B88C-013F-5F6B-8122-EEB806137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47B6D-AB5E-AC29-02CE-A72EE275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BA39-6A8C-85B4-0FC8-4F3BA9C7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A3274-00B1-FB27-C43A-0EF2F913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CB71-4A07-89FF-1A0C-46A5FE2F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9D7C9-D0A5-ED5F-159C-EF3DCB380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6D879-1184-C35E-A4EF-FA2F481CD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0A358-AB4A-6D4C-7A26-5CD9E216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F27A9-8347-EA15-4399-EC8C3106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655F3-D4C5-96E7-E95C-16340D48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95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61FC-CCC0-F10C-F6F4-1F23F80BA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177DD-91D6-B98D-6649-B20F77C5E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999A3-7B96-4C3E-9BD9-6A75B9C14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942DC-EA2F-4FD6-8003-B08F92AD4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FDA6D-1260-8BA8-33B5-3861CBA96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E9E7A-6492-3094-4C8A-34F3C4EF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55D1F9-C975-1AEC-9C8C-78FCCCAB6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517CC-B89E-5A60-4614-910E8AE6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69C8-AE96-7915-E08B-07F58C36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919844-EEFB-6AD1-13E8-929673ED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CF185-4AC2-26A3-31A7-22969C4B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64C6F-547D-5FB9-A805-343BEA68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8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5BA13-73B6-56E1-31DF-0810C771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D42223-AC74-0C90-3827-5941F30B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E8A39-1CE0-6C45-148D-23633E41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5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189E-4131-6E1E-A842-8857803E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1706-51F2-4431-9684-E996BEB1D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EB536-4E6E-B14C-F140-D4D422C19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B1EB2-F0E1-DB94-D462-D39070EE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A561C-87A2-2D74-E744-CC6023753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7D0A9-94CE-2EE3-F3B0-285E54CF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30F5-2844-6BB3-0C38-579FDEB4C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C0428-8ABD-494F-40A6-0C8415ABB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14CC3-9EB6-DEB3-7254-062293E4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CBA57-AAA7-7C3C-120E-95A38ED4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70D6-1644-4F12-8CBC-5EC1D819549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9513-AD21-A49D-C665-CBAD99D2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F7227-38B2-61C1-BDF4-AA1111A0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3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2684A-C360-BF70-CA76-319BF2A43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6D989-11CA-EA95-D447-D870181ED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76979-20EB-8AF6-F6F4-2A69DAF96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970D6-1644-4F12-8CBC-5EC1D819549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A2569-77D7-7CAC-773B-C94675FC4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3127E-A3D4-FE8F-87A6-E51E1207D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21D32-68FF-4DB4-8FC5-CB7D5BC73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8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NUL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AFE15A-2A06-7F44-0CA5-981DA28728EE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611374"/>
                <a:ext cx="9144000" cy="2387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Streaming Euclidean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-median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AFE15A-2A06-7F44-0CA5-981DA2872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611374"/>
                <a:ext cx="9144000" cy="2387600"/>
              </a:xfrm>
              <a:blipFill>
                <a:blip r:embed="rId2"/>
                <a:stretch>
                  <a:fillRect l="-733" t="-7398" r="-2333" b="-15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1DC9EADE-F325-88FA-494C-175882408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709" y="3215802"/>
            <a:ext cx="9144000" cy="1655762"/>
          </a:xfrm>
        </p:spPr>
        <p:txBody>
          <a:bodyPr/>
          <a:lstStyle/>
          <a:p>
            <a:r>
              <a:rPr lang="en-US" dirty="0"/>
              <a:t>Vincent Cohen-</a:t>
            </a:r>
            <a:r>
              <a:rPr lang="en-US" dirty="0" err="1"/>
              <a:t>Addad</a:t>
            </a:r>
            <a:endParaRPr lang="en-US" dirty="0"/>
          </a:p>
          <a:p>
            <a:r>
              <a:rPr lang="en-US" dirty="0"/>
              <a:t>David P. Woodruff</a:t>
            </a:r>
          </a:p>
          <a:p>
            <a:r>
              <a:rPr lang="en-US" dirty="0"/>
              <a:t>Samson Zhou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60BB3-B4E3-AB1B-F853-D03E2992A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217" y="4999359"/>
            <a:ext cx="1624157" cy="16241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B93BA-5FAF-E778-328C-8F42A20428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21" y="4999359"/>
            <a:ext cx="1624157" cy="1624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5D4CE6-5B34-A4C7-3F90-635428321F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625" y="5014103"/>
            <a:ext cx="1582109" cy="160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7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(Sum of the Online Sensitivities)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online sensitivities of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is at most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𝑛𝑑</m:t>
                            </m:r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07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5202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 (Formal Definition)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3200" dirty="0"/>
                  <a:t> denote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70C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-clustering, there exist coreset constructions that only require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 weighted points of the input </a:t>
                </a:r>
                <a:r>
                  <a:rPr lang="en-US" sz="3200" dirty="0">
                    <a:solidFill>
                      <a:srgbClr val="0070C0"/>
                    </a:solidFill>
                  </a:rPr>
                  <a:t>[Cohen-AddadLarsenSaulpicSchweighelshohn22]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sz="3200" dirty="0"/>
                  <a:t> of input size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521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371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04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1246909" y="5206265"/>
                <a:ext cx="9753600" cy="87261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206265"/>
                <a:ext cx="9753600" cy="872611"/>
              </a:xfrm>
              <a:prstGeom prst="rect">
                <a:avLst/>
              </a:prstGeom>
              <a:blipFill>
                <a:blip r:embed="rId5"/>
                <a:stretch>
                  <a:fillRect b="-738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23709" y="45809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4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5DD25B-1B3C-ADAD-3997-49BD31712569}"/>
              </a:ext>
            </a:extLst>
          </p:cNvPr>
          <p:cNvSpPr/>
          <p:nvPr/>
        </p:nvSpPr>
        <p:spPr>
          <a:xfrm>
            <a:off x="1006764" y="4996873"/>
            <a:ext cx="10233891" cy="14960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0A640E-360F-CAB7-B7CB-E674B5518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6533" y="5073094"/>
            <a:ext cx="8318933" cy="13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1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5DD25B-1B3C-ADAD-3997-49BD31712569}"/>
              </a:ext>
            </a:extLst>
          </p:cNvPr>
          <p:cNvSpPr/>
          <p:nvPr/>
        </p:nvSpPr>
        <p:spPr>
          <a:xfrm>
            <a:off x="1006764" y="4996873"/>
            <a:ext cx="10233891" cy="14960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F873C5-1205-5011-A727-1DE2AA1F6481}"/>
                  </a:ext>
                </a:extLst>
              </p:cNvPr>
              <p:cNvSpPr txBox="1"/>
              <p:nvPr/>
            </p:nvSpPr>
            <p:spPr>
              <a:xfrm>
                <a:off x="1246909" y="5206265"/>
                <a:ext cx="975360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Do there exist streaming algorithms for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words of space?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F873C5-1205-5011-A727-1DE2AA1F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206265"/>
                <a:ext cx="9753600" cy="1077218"/>
              </a:xfrm>
              <a:prstGeom prst="rect">
                <a:avLst/>
              </a:prstGeom>
              <a:blipFill>
                <a:blip r:embed="rId5"/>
                <a:stretch>
                  <a:fillRect t="-6780" r="-62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166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4B8B9F-8039-CC56-D0AA-D9C30E69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442912"/>
            <a:ext cx="111442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08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Uniform sampling points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dirty="0"/>
                  <a:t>could need a lot of samples, e.g.,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200" dirty="0"/>
                  <a:t>is from a single point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9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r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a data stream, computing/approximating sensitivity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requires seeing the entire dataset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, but then it is too late to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define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online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with respect to a stream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to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, which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SO FAR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686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Streaming algorithm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polylog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i="1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compute (or approximate)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926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sz="3200" dirty="0"/>
                  <a:t>: we can use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-coreset to obtain a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samples obtained from online sensitivity sampling at each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to obtain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then perform online sensitivity sampling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and by induction, at all times in the stream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21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Streaming algorithm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polylog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our new bounds on total sensitivity, we get a coreset of size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Sampling is done online, can view as a new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027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Insertion-Only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5658" y="2715558"/>
                <a:ext cx="7391402" cy="1587501"/>
              </a:xfrm>
              <a:ln w="38100"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/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Perform online sensitivity sampling to implicitly create new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  <a:p>
                <a:pPr marL="514350" indent="-51435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3200" dirty="0"/>
                  <a:t>In parallel, run merge-and-reduce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5658" y="2715558"/>
                <a:ext cx="7391402" cy="1587501"/>
              </a:xfrm>
              <a:blipFill>
                <a:blip r:embed="rId3"/>
                <a:stretch>
                  <a:fillRect l="-1887" t="-7491" b="-824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615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Insertion-Only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New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has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run merge-and-reduce framework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Recall total space used by merge-and-reduce was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points, but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was the length of the stream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′|)</m:t>
                        </m:r>
                      </m:e>
                    </m:func>
                  </m:oMath>
                </a14:m>
                <a:r>
                  <a:rPr lang="en-US" sz="3200" dirty="0"/>
                  <a:t> points with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213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126" y="365125"/>
            <a:ext cx="3642674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52761" y="1825625"/>
            <a:ext cx="2502210" cy="2150659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0B03FB5-EC2A-4E69-8171-BD44A3FEBF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9317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Format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C584AE-C04C-4EC9-8B62-B1CC3A1D9C20}"/>
              </a:ext>
            </a:extLst>
          </p:cNvPr>
          <p:cNvCxnSpPr>
            <a:cxnSpLocks/>
          </p:cNvCxnSpPr>
          <p:nvPr/>
        </p:nvCxnSpPr>
        <p:spPr>
          <a:xfrm>
            <a:off x="6138420" y="307468"/>
            <a:ext cx="0" cy="62430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7D32BCC-9E94-4BED-A0AA-3B7239E709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1690688"/>
                <a:ext cx="5611906" cy="45092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1</a:t>
                </a:r>
                <a:r>
                  <a:rPr lang="en-US" sz="3200" dirty="0"/>
                  <a:t>: Background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2</a:t>
                </a:r>
                <a:r>
                  <a:rPr lang="en-US" sz="3200" dirty="0"/>
                  <a:t>: Insertion-Only Streams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3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on Dynamic Streams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4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on Dynamic Streams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7D32BCC-9E94-4BED-A0AA-3B7239E70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90688"/>
                <a:ext cx="5611906" cy="4509247"/>
              </a:xfrm>
              <a:prstGeom prst="rect">
                <a:avLst/>
              </a:prstGeom>
              <a:blipFill>
                <a:blip r:embed="rId3"/>
                <a:stretch>
                  <a:fillRect l="-2389" t="-2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712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first pass to estimate sensitivity of each point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 the stream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second pass to perform sensitivity sampling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159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Sensitivity of a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limLow>
                      <m:limLow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the optimal (capacitated) set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centers,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Claim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4⋅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3200" dirty="0"/>
                  <a:t> is a good approximation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761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12256E-03ED-4F93-6994-58CC5A3B070F}"/>
                  </a:ext>
                </a:extLst>
              </p:cNvPr>
              <p:cNvSpPr txBox="1"/>
              <p:nvPr/>
            </p:nvSpPr>
            <p:spPr>
              <a:xfrm>
                <a:off x="960581" y="1980335"/>
                <a:ext cx="8802255" cy="11310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4⋅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12256E-03ED-4F93-6994-58CC5A3B0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81" y="1980335"/>
                <a:ext cx="8802255" cy="11310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CF258E-0CFA-D4F5-217E-31FD85CAF040}"/>
                  </a:ext>
                </a:extLst>
              </p:cNvPr>
              <p:cNvSpPr txBox="1"/>
              <p:nvPr/>
            </p:nvSpPr>
            <p:spPr>
              <a:xfrm>
                <a:off x="4577977" y="3111350"/>
                <a:ext cx="6096000" cy="11501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+2⋅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CF258E-0CFA-D4F5-217E-31FD85CAF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977" y="3111350"/>
                <a:ext cx="6096000" cy="11501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B2E5E4-B9B1-562C-F296-78484196983F}"/>
                  </a:ext>
                </a:extLst>
              </p:cNvPr>
              <p:cNvSpPr txBox="1"/>
              <p:nvPr/>
            </p:nvSpPr>
            <p:spPr>
              <a:xfrm>
                <a:off x="4282141" y="4345221"/>
                <a:ext cx="6096000" cy="1172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+2⋅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B2E5E4-B9B1-562C-F296-784841969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141" y="4345221"/>
                <a:ext cx="6096000" cy="1172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1C94F8-4CFA-7E19-0512-99CFD855F8CF}"/>
                  </a:ext>
                </a:extLst>
              </p:cNvPr>
              <p:cNvSpPr txBox="1"/>
              <p:nvPr/>
            </p:nvSpPr>
            <p:spPr>
              <a:xfrm>
                <a:off x="3980330" y="5495344"/>
                <a:ext cx="6096000" cy="1135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4⋅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1C94F8-4CFA-7E19-0512-99CFD855F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330" y="5495344"/>
                <a:ext cx="6096000" cy="1135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74F386-DA0F-EF8A-9C27-C974290FBBA6}"/>
                  </a:ext>
                </a:extLst>
              </p:cNvPr>
              <p:cNvSpPr txBox="1"/>
              <p:nvPr/>
            </p:nvSpPr>
            <p:spPr>
              <a:xfrm>
                <a:off x="2232212" y="3686411"/>
                <a:ext cx="27252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(Optimality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274F386-DA0F-EF8A-9C27-C974290FB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12" y="3686411"/>
                <a:ext cx="2725271" cy="523220"/>
              </a:xfrm>
              <a:prstGeom prst="rect">
                <a:avLst/>
              </a:prstGeom>
              <a:blipFill>
                <a:blip r:embed="rId7"/>
                <a:stretch>
                  <a:fillRect l="-4474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E3798D0-E943-53B7-5D43-2A564E176A0C}"/>
              </a:ext>
            </a:extLst>
          </p:cNvPr>
          <p:cNvSpPr txBox="1"/>
          <p:nvPr/>
        </p:nvSpPr>
        <p:spPr>
          <a:xfrm>
            <a:off x="1792397" y="5967738"/>
            <a:ext cx="33085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(Triangle Inequality)</a:t>
            </a:r>
          </a:p>
        </p:txBody>
      </p:sp>
    </p:spTree>
    <p:extLst>
      <p:ext uri="{BB962C8B-B14F-4D97-AF65-F5344CB8AC3E}">
        <p14:creationId xmlns:p14="http://schemas.microsoft.com/office/powerpoint/2010/main" val="25995386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12256E-03ED-4F93-6994-58CC5A3B070F}"/>
                  </a:ext>
                </a:extLst>
              </p:cNvPr>
              <p:cNvSpPr txBox="1"/>
              <p:nvPr/>
            </p:nvSpPr>
            <p:spPr>
              <a:xfrm>
                <a:off x="448236" y="1956966"/>
                <a:ext cx="10112188" cy="1189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4⋅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12256E-03ED-4F93-6994-58CC5A3B0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36" y="1956966"/>
                <a:ext cx="10112188" cy="11897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B2E5E4-B9B1-562C-F296-78484196983F}"/>
                  </a:ext>
                </a:extLst>
              </p:cNvPr>
              <p:cNvSpPr txBox="1"/>
              <p:nvPr/>
            </p:nvSpPr>
            <p:spPr>
              <a:xfrm>
                <a:off x="3979785" y="4273658"/>
                <a:ext cx="6096000" cy="1172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B2E5E4-B9B1-562C-F296-784841969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785" y="4273658"/>
                <a:ext cx="6096000" cy="1172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9AF7634-EFAB-2BE2-EAE0-F8D68F32EF0B}"/>
              </a:ext>
            </a:extLst>
          </p:cNvPr>
          <p:cNvSpPr txBox="1"/>
          <p:nvPr/>
        </p:nvSpPr>
        <p:spPr>
          <a:xfrm>
            <a:off x="3979785" y="3146715"/>
            <a:ext cx="33085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(Triangle Inequality)</a:t>
            </a:r>
          </a:p>
        </p:txBody>
      </p:sp>
    </p:spTree>
    <p:extLst>
      <p:ext uri="{BB962C8B-B14F-4D97-AF65-F5344CB8AC3E}">
        <p14:creationId xmlns:p14="http://schemas.microsoft.com/office/powerpoint/2010/main" val="24884937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Takeaway</a:t>
                </a:r>
                <a:r>
                  <a:rPr lang="en-US" sz="3200" dirty="0"/>
                  <a:t>: Can use a “good”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centers along with an approximation of its cost to estimate sensitivities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of all points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find such an estimate?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Cannot use online sensitivity sampling or merge-and-reduce anymore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631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(for us, they will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7BC1F-439E-093C-F8B8-2BE7B40DA255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7BC1F-439E-093C-F8B8-2BE7B40DA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E1C83B2A-0D60-46DF-E2E0-ACF43F96EC7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7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8F338-F9C9-22AB-EFC2-5215866A3BAB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CA7E66-885C-07EA-5D18-15EA8C8F0A8B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06519-712D-7E55-1C94-6201549CD05F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6641C2-A193-C849-AC57-83FC7CE8AD62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6641C2-A193-C849-AC57-83FC7CE8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D2A6279C-CCB8-9509-DE91-697F0C43F5F3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6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8F338-F9C9-22AB-EFC2-5215866A3BAB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CA7E66-885C-07EA-5D18-15EA8C8F0A8B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06519-712D-7E55-1C94-6201549CD05F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9A60C1-07C5-44E5-7AF8-82F2EE65873B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D59399-7411-9C0E-700D-17E6133C23C2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168E36-AEC1-87E0-73E8-545BF43A724D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745745-070F-9620-186F-723ECC0C8300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764969-5EB4-F854-DD43-DE6233B2A7D7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764969-5EB4-F854-DD43-DE6233B2A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68861DB9-B48B-15E7-2CCB-1DDB6B851247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80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9C57A-7550-FDD6-4834-09B738F8D5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E59F90-FE2E-360E-89E1-14EA5FF3FCE3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B9C019-13EF-BBF2-9C46-D1A80A0FA5D5}"/>
              </a:ext>
            </a:extLst>
          </p:cNvPr>
          <p:cNvSpPr txBox="1"/>
          <p:nvPr/>
        </p:nvSpPr>
        <p:spPr>
          <a:xfrm>
            <a:off x="6499874" y="2907370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EB536-CB40-695F-F52C-C70148F3122B}"/>
                  </a:ext>
                </a:extLst>
              </p:cNvPr>
              <p:cNvSpPr txBox="1"/>
              <p:nvPr/>
            </p:nvSpPr>
            <p:spPr>
              <a:xfrm>
                <a:off x="238924" y="1924401"/>
                <a:ext cx="302865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Total cost: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EB536-CB40-695F-F52C-C70148F31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24401"/>
                <a:ext cx="3028650" cy="954107"/>
              </a:xfrm>
              <a:prstGeom prst="rect">
                <a:avLst/>
              </a:prstGeom>
              <a:blipFill>
                <a:blip r:embed="rId3"/>
                <a:stretch>
                  <a:fillRect l="-4024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712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4DC623-6C48-8F56-6A78-FBE711934B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88794-4844-A888-7125-187EF72AD615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AE1E-0FC0-52A7-F376-9A7DC4B4A70F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8F72C3-8721-1AB9-06F4-26F00AFC5262}"/>
                  </a:ext>
                </a:extLst>
              </p:cNvPr>
              <p:cNvSpPr txBox="1"/>
              <p:nvPr/>
            </p:nvSpPr>
            <p:spPr>
              <a:xfrm>
                <a:off x="238924" y="1953263"/>
                <a:ext cx="3028650" cy="1335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Total cost: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⋅7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⋅7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8F72C3-8721-1AB9-06F4-26F00AFC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53263"/>
                <a:ext cx="3028650" cy="1335750"/>
              </a:xfrm>
              <a:prstGeom prst="rect">
                <a:avLst/>
              </a:prstGeom>
              <a:blipFill>
                <a:blip r:embed="rId3"/>
                <a:stretch>
                  <a:fillRect l="-4024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AE91BEDC-3504-3ED4-18A0-3144A303B9FD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8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53C259-ACB6-D1CB-6C12-AFE4CE86CF69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2444C7-885D-7CE5-2C6C-9636E65097AB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CD0D7-1CD8-98A4-46D4-95EA24D74B58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58592-099E-A78A-8FE5-366B783F2993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00EF9-780D-3655-EF64-9361C1EBAC28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D90D8-A543-FCDA-1F7C-0D003DCF777C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F6DEBF-B8E6-B416-C9AE-006EE93234CE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EC40D2D-148F-9319-CB5A-830F2F7BDBB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/>
              <p:nvPr/>
            </p:nvSpPr>
            <p:spPr>
              <a:xfrm>
                <a:off x="238924" y="1954905"/>
                <a:ext cx="3028650" cy="1789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Total cost: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⋅11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54905"/>
                <a:ext cx="3028650" cy="1789785"/>
              </a:xfrm>
              <a:prstGeom prst="rect">
                <a:avLst/>
              </a:prstGeom>
              <a:blipFill>
                <a:blip r:embed="rId4"/>
                <a:stretch>
                  <a:fillRect l="-4024" t="-3413" b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07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Earth mover distance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EMD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 denotes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using a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centers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Quadtree embedding</a:t>
                </a:r>
                <a:r>
                  <a:rPr lang="en-US" sz="3200" dirty="0"/>
                  <a:t>: For a (weighted)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centers, the quadtree embedding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267856" y="5096859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6" y="5096859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0142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Quadtree embedding produces a vector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computation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is the sum of the level costs, which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norm of the frequency vector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one-pass streaming algorithm that outputs a constant-factor approximation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norm of a frequency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uses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[Indyk06]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3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365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4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 Approximation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one-pass streaming algorithm that outputs a constant-factor approximation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norm of an underlying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uses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[Indyk06]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chemeClr val="accent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Generate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of Cauchy random variables (ratio of two normal random variables)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median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77360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EMD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EMD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353291" y="2963259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1" y="2963259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34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Input</a:t>
                </a:r>
                <a:r>
                  <a:rPr lang="en-US" sz="3200" dirty="0"/>
                  <a:t>: Updates to an underlying data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that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Output</a:t>
                </a:r>
                <a:r>
                  <a:rPr lang="en-US" sz="3200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Use space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sz="3200" i="1" dirty="0"/>
                  <a:t> </a:t>
                </a:r>
                <a:r>
                  <a:rPr lang="en-US" sz="3200" dirty="0"/>
                  <a:t>in the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 the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FCBABF3-6BD6-2D15-5B32-FF162881219B}"/>
              </a:ext>
            </a:extLst>
          </p:cNvPr>
          <p:cNvSpPr/>
          <p:nvPr/>
        </p:nvSpPr>
        <p:spPr>
          <a:xfrm>
            <a:off x="7374549" y="60903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7B21CC-E732-2BDC-6AAD-C9C447B2CF1A}"/>
              </a:ext>
            </a:extLst>
          </p:cNvPr>
          <p:cNvSpPr/>
          <p:nvPr/>
        </p:nvSpPr>
        <p:spPr>
          <a:xfrm>
            <a:off x="3187879" y="61238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9FF357-326D-753E-6C96-9032C8E43970}"/>
              </a:ext>
            </a:extLst>
          </p:cNvPr>
          <p:cNvSpPr/>
          <p:nvPr/>
        </p:nvSpPr>
        <p:spPr>
          <a:xfrm>
            <a:off x="8010056" y="579012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3C6BEA-6903-AB43-182B-51AE6B1AC648}"/>
              </a:ext>
            </a:extLst>
          </p:cNvPr>
          <p:cNvSpPr/>
          <p:nvPr/>
        </p:nvSpPr>
        <p:spPr>
          <a:xfrm>
            <a:off x="7498485" y="57116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1422B3-4384-8D0E-9283-F2EDA760AF7B}"/>
              </a:ext>
            </a:extLst>
          </p:cNvPr>
          <p:cNvSpPr/>
          <p:nvPr/>
        </p:nvSpPr>
        <p:spPr>
          <a:xfrm>
            <a:off x="7709155" y="635218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FF257-E589-295E-CA88-B56E341B69CD}"/>
              </a:ext>
            </a:extLst>
          </p:cNvPr>
          <p:cNvSpPr/>
          <p:nvPr/>
        </p:nvSpPr>
        <p:spPr>
          <a:xfrm>
            <a:off x="3425572" y="646896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FFB1A3-5710-21EB-CCD6-964D7A16C6FF}"/>
              </a:ext>
            </a:extLst>
          </p:cNvPr>
          <p:cNvSpPr/>
          <p:nvPr/>
        </p:nvSpPr>
        <p:spPr>
          <a:xfrm>
            <a:off x="3860005" y="58640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D66794-A7AF-DB84-F302-4A1AA2FC4EBE}"/>
              </a:ext>
            </a:extLst>
          </p:cNvPr>
          <p:cNvSpPr/>
          <p:nvPr/>
        </p:nvSpPr>
        <p:spPr>
          <a:xfrm>
            <a:off x="8111582" y="631408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752C9A-35E3-8924-37B5-8360A63572BB}"/>
              </a:ext>
            </a:extLst>
          </p:cNvPr>
          <p:cNvSpPr/>
          <p:nvPr/>
        </p:nvSpPr>
        <p:spPr>
          <a:xfrm>
            <a:off x="3572374" y="60903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52C1F-05E6-F3C8-BED6-04E4F798906F}"/>
              </a:ext>
            </a:extLst>
          </p:cNvPr>
          <p:cNvSpPr/>
          <p:nvPr/>
        </p:nvSpPr>
        <p:spPr>
          <a:xfrm>
            <a:off x="3809712" y="63615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898EB8-5E5D-EA24-58F7-7E5ABD9A5DD0}"/>
              </a:ext>
            </a:extLst>
          </p:cNvPr>
          <p:cNvSpPr/>
          <p:nvPr/>
        </p:nvSpPr>
        <p:spPr>
          <a:xfrm>
            <a:off x="3347269" y="579012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CB98C-C17E-D272-70D2-F0093974DDE9}"/>
              </a:ext>
            </a:extLst>
          </p:cNvPr>
          <p:cNvSpPr/>
          <p:nvPr/>
        </p:nvSpPr>
        <p:spPr>
          <a:xfrm>
            <a:off x="7754523" y="601187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56CA45-F17D-0E8D-12DA-FBDF57DFAABF}"/>
              </a:ext>
            </a:extLst>
          </p:cNvPr>
          <p:cNvSpPr/>
          <p:nvPr/>
        </p:nvSpPr>
        <p:spPr>
          <a:xfrm>
            <a:off x="5085885" y="47808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152C96E-3EEE-7FD8-4385-EDEC1795C699}"/>
              </a:ext>
            </a:extLst>
          </p:cNvPr>
          <p:cNvSpPr/>
          <p:nvPr/>
        </p:nvSpPr>
        <p:spPr>
          <a:xfrm>
            <a:off x="6016305" y="47800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DED7F7-85A0-3AA0-2E55-EB6151AE8ACD}"/>
              </a:ext>
            </a:extLst>
          </p:cNvPr>
          <p:cNvSpPr/>
          <p:nvPr/>
        </p:nvSpPr>
        <p:spPr>
          <a:xfrm>
            <a:off x="5758011" y="45210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177C405-0F4E-1763-205E-406EF9B1217A}"/>
              </a:ext>
            </a:extLst>
          </p:cNvPr>
          <p:cNvSpPr/>
          <p:nvPr/>
        </p:nvSpPr>
        <p:spPr>
          <a:xfrm>
            <a:off x="5470380" y="4747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6D6EA4-34FA-E05C-C2DF-45DF653FB44D}"/>
              </a:ext>
            </a:extLst>
          </p:cNvPr>
          <p:cNvSpPr/>
          <p:nvPr/>
        </p:nvSpPr>
        <p:spPr>
          <a:xfrm>
            <a:off x="5707718" y="50185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185017-7D8E-3481-3D25-7559F8AF4D98}"/>
              </a:ext>
            </a:extLst>
          </p:cNvPr>
          <p:cNvSpPr/>
          <p:nvPr/>
        </p:nvSpPr>
        <p:spPr>
          <a:xfrm>
            <a:off x="5245275" y="4447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59DB4B-7E56-A4B4-4172-43C86288E0CD}"/>
              </a:ext>
            </a:extLst>
          </p:cNvPr>
          <p:cNvSpPr/>
          <p:nvPr/>
        </p:nvSpPr>
        <p:spPr>
          <a:xfrm>
            <a:off x="5563985" y="422089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EMD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accent1"/>
                    </a:solidFill>
                  </a:rPr>
                  <a:t>[BackursIndykRazenshteynWoodruff16]</a:t>
                </a:r>
                <a:r>
                  <a:rPr lang="en-US" sz="3200" dirty="0"/>
                  <a:t> To estimate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it suffices to union bound over a net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EMD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(as well as the capacitated set of centers) such that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353291" y="5715695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1" y="5715695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890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EMD Sketch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EMD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(as well as the capacitated set of centers) such that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dirty="0"/>
                  <a:t>: Can use a “good”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centers along with an approximation of its cost to estimate sensitivities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of all points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436418" y="3212640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18" y="3212640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989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First Pass to Second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can set up the EMD sketch in the first pass of the stream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At the end of the first pass of the stream, we have a data structure that can estimate the sensitivity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for any query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second pass of the stream, we would like to perform sensitivity sampling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2573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DO NOT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the stream with probability proportional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Does not work for insertion-deletion streams</a:t>
                </a:r>
                <a:endParaRPr lang="en-US" sz="28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DO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the universe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can have a large number of points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can have a small number of points at the end of the stream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7851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the universe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will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 at the end of the stream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sparse recovery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2097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stream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that induces a frequency vector of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nonzero entries, there exists an algorithm that uses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and recovers the nonzero coordinates and their frequencies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elements are sampled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by their sensitivities, recovering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by sparse recovery corresponds to sensitivity sampling!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962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79377" y="1843554"/>
                <a:ext cx="5840506" cy="4055222"/>
              </a:xfrm>
              <a:ln w="38100"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First pass</a:t>
                </a:r>
                <a:r>
                  <a:rPr lang="en-US" sz="3200" dirty="0"/>
                  <a:t>: set up the EMD sketch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Second pass</a:t>
                </a:r>
                <a:r>
                  <a:rPr lang="en-US" sz="3200" dirty="0"/>
                  <a:t>: 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Sample elements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their sensitivities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Run sparse recovery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377" y="1843554"/>
                <a:ext cx="5840506" cy="4055222"/>
              </a:xfrm>
              <a:blipFill>
                <a:blip r:embed="rId4"/>
                <a:stretch>
                  <a:fillRect l="-2075" t="-2679" r="-3112" b="-2679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8729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126" y="365125"/>
            <a:ext cx="3642674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Content Placeholder 5" descr="cona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752761" y="1825625"/>
            <a:ext cx="2502210" cy="2150659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0B03FB5-EC2A-4E69-8171-BD44A3FEBF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9317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Format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0C584AE-C04C-4EC9-8B62-B1CC3A1D9C20}"/>
              </a:ext>
            </a:extLst>
          </p:cNvPr>
          <p:cNvCxnSpPr>
            <a:cxnSpLocks/>
          </p:cNvCxnSpPr>
          <p:nvPr/>
        </p:nvCxnSpPr>
        <p:spPr>
          <a:xfrm>
            <a:off x="6138420" y="307468"/>
            <a:ext cx="0" cy="62430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7D32BCC-9E94-4BED-A0AA-3B7239E709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1690688"/>
                <a:ext cx="5611906" cy="45092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1</a:t>
                </a:r>
                <a:r>
                  <a:rPr lang="en-US" sz="3200" dirty="0"/>
                  <a:t>: Background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2</a:t>
                </a:r>
                <a:r>
                  <a:rPr lang="en-US" sz="3200" dirty="0"/>
                  <a:t>: Insertion-Only Streams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3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on Dynamic Streams</a:t>
                </a:r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§"/>
                </a:pPr>
                <a:r>
                  <a:rPr lang="en-US" sz="3200" dirty="0">
                    <a:solidFill>
                      <a:srgbClr val="00B050"/>
                    </a:solidFill>
                  </a:rPr>
                  <a:t>Part 4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on Dynamic Streams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27D32BCC-9E94-4BED-A0AA-3B7239E70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90688"/>
                <a:ext cx="5611906" cy="4509247"/>
              </a:xfrm>
              <a:prstGeom prst="rect">
                <a:avLst/>
              </a:prstGeom>
              <a:blipFill>
                <a:blip r:embed="rId3"/>
                <a:stretch>
                  <a:fillRect l="-2389" t="-2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33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79377" y="1843554"/>
                <a:ext cx="5840506" cy="4351338"/>
              </a:xfrm>
              <a:ln w="38100"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First pass</a:t>
                </a:r>
                <a:r>
                  <a:rPr lang="en-US" sz="3200" dirty="0"/>
                  <a:t>: set up the EMD sketch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Second pass</a:t>
                </a:r>
                <a:r>
                  <a:rPr lang="en-US" sz="3200" dirty="0"/>
                  <a:t>: 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Sample elements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their sensitivities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Run sparse recovery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377" y="1843554"/>
                <a:ext cx="5840506" cy="4351338"/>
              </a:xfrm>
              <a:blipFill>
                <a:blip r:embed="rId4"/>
                <a:stretch>
                  <a:fillRect l="-2075" t="-2500" r="-3112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22488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53C259-ACB6-D1CB-6C12-AFE4CE86CF69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2444C7-885D-7CE5-2C6C-9636E65097AB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CD0D7-1CD8-98A4-46D4-95EA24D74B58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58592-099E-A78A-8FE5-366B783F2993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00EF9-780D-3655-EF64-9361C1EBAC28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D90D8-A543-FCDA-1F7C-0D003DCF777C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F6DEBF-B8E6-B416-C9AE-006EE93234CE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EC40D2D-148F-9319-CB5A-830F2F7BDBB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/>
              <p:nvPr/>
            </p:nvSpPr>
            <p:spPr>
              <a:xfrm>
                <a:off x="238924" y="1954905"/>
                <a:ext cx="3028650" cy="714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⋅11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54905"/>
                <a:ext cx="3028650" cy="714042"/>
              </a:xfrm>
              <a:prstGeom prst="rect">
                <a:avLst/>
              </a:prstGeom>
              <a:blipFill>
                <a:blip r:embed="rId4"/>
                <a:stretch>
                  <a:fillRect l="-4024" b="-1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250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45023"/>
                <a:ext cx="10515600" cy="944469"/>
              </a:xfrm>
            </p:spPr>
            <p:txBody>
              <a:bodyPr>
                <a:no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36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600" dirty="0"/>
                  <a:t>: Cluster a stream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600" dirty="0"/>
                  <a:t> points using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3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600" dirty="0"/>
                  <a:t> space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45023"/>
                <a:ext cx="10515600" cy="944469"/>
              </a:xfrm>
              <a:blipFill>
                <a:blip r:embed="rId2"/>
                <a:stretch>
                  <a:fillRect l="-1797" t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2941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53C259-ACB6-D1CB-6C12-AFE4CE86CF69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2444C7-885D-7CE5-2C6C-9636E65097AB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CD0D7-1CD8-98A4-46D4-95EA24D74B58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58592-099E-A78A-8FE5-366B783F2993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00EF9-780D-3655-EF64-9361C1EBAC28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D90D8-A543-FCDA-1F7C-0D003DCF777C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F6DEBF-B8E6-B416-C9AE-006EE93234CE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EC40D2D-148F-9319-CB5A-830F2F7BDBB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/>
              <p:nvPr/>
            </p:nvSpPr>
            <p:spPr>
              <a:xfrm>
                <a:off x="79534" y="1952003"/>
                <a:ext cx="3028650" cy="761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⋅11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4" y="1952003"/>
                <a:ext cx="3028650" cy="761875"/>
              </a:xfrm>
              <a:prstGeom prst="rect">
                <a:avLst/>
              </a:prstGeom>
              <a:blipFill>
                <a:blip r:embed="rId4"/>
                <a:stretch>
                  <a:fillRect l="-4024" b="-1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208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 have distance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3200" dirty="0"/>
                  <a:t>, the probability it will be split by a grid of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/>
                  <a:t> is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Expected cost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Expected cost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sz="3200" dirty="0"/>
                  <a:t>, i.e., distortion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dirty="0"/>
                  <a:t>: worse EMD sketch guarantee corresponds to larger oversampling necessary for sensitivity sampling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74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9113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Bad distortion results when pairs of points are “too close” to the boundary of the </a:t>
            </a:r>
            <a:r>
              <a:rPr lang="en-US" sz="3200" dirty="0" err="1"/>
              <a:t>hypergrid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Goal</a:t>
            </a:r>
            <a:r>
              <a:rPr lang="en-US" sz="3200" dirty="0"/>
              <a:t>: Prevent this case from happening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Fix</a:t>
            </a:r>
            <a:r>
              <a:rPr lang="en-US" sz="3200" dirty="0"/>
              <a:t>: When a query center is too close to the boundary of the </a:t>
            </a:r>
            <a:r>
              <a:rPr lang="en-US" sz="3200" dirty="0" err="1"/>
              <a:t>hypergrid</a:t>
            </a:r>
            <a:r>
              <a:rPr lang="en-US" sz="3200" dirty="0"/>
              <a:t>, create another center on the opposite cell!</a:t>
            </a:r>
          </a:p>
        </p:txBody>
      </p:sp>
    </p:spTree>
    <p:extLst>
      <p:ext uri="{BB962C8B-B14F-4D97-AF65-F5344CB8AC3E}">
        <p14:creationId xmlns:p14="http://schemas.microsoft.com/office/powerpoint/2010/main" val="6086717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9C57A-7550-FDD6-4834-09B738F8D5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E59F90-FE2E-360E-89E1-14EA5FF3FCE3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B9C019-13EF-BBF2-9C46-D1A80A0FA5D5}"/>
              </a:ext>
            </a:extLst>
          </p:cNvPr>
          <p:cNvSpPr txBox="1"/>
          <p:nvPr/>
        </p:nvSpPr>
        <p:spPr>
          <a:xfrm>
            <a:off x="6499874" y="2907370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6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4DC623-6C48-8F56-6A78-FBE711934B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88794-4844-A888-7125-187EF72AD615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AE1E-0FC0-52A7-F376-9A7DC4B4A70F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AE91BEDC-3504-3ED4-18A0-3144A303B9FD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429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4DC623-6C48-8F56-6A78-FBE711934B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88794-4844-A888-7125-187EF72AD615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AE1E-0FC0-52A7-F376-9A7DC4B4A70F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AE91BEDC-3504-3ED4-18A0-3144A303B9FD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FE40A3F-93BE-5E0F-9819-FB5EF582771C}"/>
              </a:ext>
            </a:extLst>
          </p:cNvPr>
          <p:cNvSpPr/>
          <p:nvPr/>
        </p:nvSpPr>
        <p:spPr>
          <a:xfrm>
            <a:off x="4007149" y="3572222"/>
            <a:ext cx="254491" cy="190648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9189DB8-BFFD-F162-2A46-E823E183933E}"/>
              </a:ext>
            </a:extLst>
          </p:cNvPr>
          <p:cNvSpPr/>
          <p:nvPr/>
        </p:nvSpPr>
        <p:spPr>
          <a:xfrm>
            <a:off x="5681123" y="2956401"/>
            <a:ext cx="254491" cy="190648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71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53C259-ACB6-D1CB-6C12-AFE4CE86CF69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2444C7-885D-7CE5-2C6C-9636E65097AB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CD0D7-1CD8-98A4-46D4-95EA24D74B58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58592-099E-A78A-8FE5-366B783F2993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00EF9-780D-3655-EF64-9361C1EBAC28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D90D8-A543-FCDA-1F7C-0D003DCF777C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F6DEBF-B8E6-B416-C9AE-006EE93234CE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EC40D2D-148F-9319-CB5A-830F2F7BDBB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622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53C259-ACB6-D1CB-6C12-AFE4CE86CF69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2444C7-885D-7CE5-2C6C-9636E65097AB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CD0D7-1CD8-98A4-46D4-95EA24D74B58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58592-099E-A78A-8FE5-366B783F2993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00EF9-780D-3655-EF64-9361C1EBAC28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D90D8-A543-FCDA-1F7C-0D003DCF777C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F6DEBF-B8E6-B416-C9AE-006EE93234CE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EC40D2D-148F-9319-CB5A-830F2F7BDBB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5529806-4C0F-7D52-94D7-674676F624EC}"/>
              </a:ext>
            </a:extLst>
          </p:cNvPr>
          <p:cNvSpPr/>
          <p:nvPr/>
        </p:nvSpPr>
        <p:spPr>
          <a:xfrm>
            <a:off x="5681123" y="2956401"/>
            <a:ext cx="254491" cy="190648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69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Make a new center when distance from query center and </a:t>
                </a:r>
                <a:r>
                  <a:rPr lang="en-US" sz="3200" dirty="0" err="1"/>
                  <a:t>hypergrid</a:t>
                </a:r>
                <a:r>
                  <a:rPr lang="en-US" sz="3200" dirty="0"/>
                  <a:t> with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200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expectation (over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dimensions,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func>
                  </m:oMath>
                </a14:m>
                <a:r>
                  <a:rPr lang="en-US" sz="3200" dirty="0"/>
                  <a:t> levels of the </a:t>
                </a:r>
                <a:r>
                  <a:rPr lang="en-US" sz="3200" dirty="0" err="1"/>
                  <a:t>hypergrid</a:t>
                </a:r>
                <a:r>
                  <a:rPr lang="en-US" sz="3200" dirty="0"/>
                  <a:t>,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query centers),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new centers are created</a:t>
                </a:r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96976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Wasserstein Sketch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Wasserstein-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</a:rPr>
                  <a:t> distance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WASS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 denotes the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centers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Wasserstein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such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452584" y="5383187"/>
                <a:ext cx="11485418" cy="590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1+0.5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func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WASSD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4" y="5383187"/>
                <a:ext cx="11485418" cy="590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22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(Insertion-Only)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one-pass algorithm on insertion-only streams that outputs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-approximation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for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all times in the stream</a:t>
                </a:r>
                <a:r>
                  <a:rPr lang="en-US" sz="3200" dirty="0"/>
                  <a:t> and uses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3200" dirty="0"/>
                  <a:t> words of space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Our algorithm outputs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>
                    <a:solidFill>
                      <a:srgbClr val="00B050"/>
                    </a:solidFill>
                  </a:rPr>
                  <a:t>coreset constructions</a:t>
                </a:r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for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all times in the stream</a:t>
                </a: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49000" cy="4351338"/>
              </a:xfrm>
              <a:blipFill>
                <a:blip r:embed="rId3"/>
                <a:stretch>
                  <a:fillRect l="-1269" t="-2941" r="-1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025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Applying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First pass</a:t>
                </a:r>
                <a:r>
                  <a:rPr lang="en-US" sz="3200" dirty="0"/>
                  <a:t>: set up the Wasserstein sketch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Second pass</a:t>
                </a:r>
                <a:r>
                  <a:rPr lang="en-US" sz="3200" dirty="0"/>
                  <a:t>: 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Sample elements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their sensitivities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Run sparse recovery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0584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Applying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3200" dirty="0"/>
                  <a:t>: Because the distortion of the Wasserstein embedding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1+0.5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, we need to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-median, we stored all the points, using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per point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Cannot afford to store all points explicitly here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3334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Applying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Cannot afford to store all points explicitly here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Instead, store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offset</a:t>
                </a:r>
                <a:r>
                  <a:rPr lang="en-US" sz="3200" dirty="0"/>
                  <a:t> of each point from one of the centers of near-optimal solution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3200" dirty="0"/>
                  <a:t> be the closest center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Round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coordinate-wise to nearest power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𝑛𝑑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and store the vector of exponents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9517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/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/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5292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/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/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2D5799-294D-80A9-5FC8-6161A63445D0}"/>
              </a:ext>
            </a:extLst>
          </p:cNvPr>
          <p:cNvCxnSpPr>
            <a:cxnSpLocks/>
            <a:stCxn id="27" idx="1"/>
            <a:endCxn id="22" idx="5"/>
          </p:cNvCxnSpPr>
          <p:nvPr/>
        </p:nvCxnSpPr>
        <p:spPr>
          <a:xfrm flipH="1" flipV="1">
            <a:off x="5620338" y="2741227"/>
            <a:ext cx="688668" cy="3126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/>
              <p:nvPr/>
            </p:nvSpPr>
            <p:spPr>
              <a:xfrm>
                <a:off x="5435489" y="2267069"/>
                <a:ext cx="315087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489" y="2267069"/>
                <a:ext cx="315087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5671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/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8D4B8C-3ADE-3A2E-16D0-694D54530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76" y="2043902"/>
                <a:ext cx="48574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/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E0D1AC1-AFB0-B128-559C-FEFBD7B8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791" y="2919782"/>
                <a:ext cx="48574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2D5799-294D-80A9-5FC8-6161A63445D0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5324970" y="2551995"/>
            <a:ext cx="984036" cy="501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/>
              <p:nvPr/>
            </p:nvSpPr>
            <p:spPr>
              <a:xfrm>
                <a:off x="4440866" y="2214161"/>
                <a:ext cx="315087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39D7EF-FE9E-70A5-990F-D79C6A42D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866" y="2214161"/>
                <a:ext cx="315087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5070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 Framework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79377" y="1843554"/>
                <a:ext cx="5840506" cy="4351338"/>
              </a:xfrm>
              <a:ln w="38100">
                <a:solidFill>
                  <a:srgbClr val="C00000"/>
                </a:solidFill>
              </a:ln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First pass</a:t>
                </a:r>
                <a:r>
                  <a:rPr lang="en-US" sz="3200" dirty="0"/>
                  <a:t>: set up the Wasserstein-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sketch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Second pass</a:t>
                </a:r>
                <a:r>
                  <a:rPr lang="en-US" sz="3200" dirty="0"/>
                  <a:t>: 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Sample offsets of elements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their sensitivities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Run sparse recovery on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377" y="1843554"/>
                <a:ext cx="5840506" cy="4351338"/>
              </a:xfrm>
              <a:blipFill>
                <a:blip r:embed="rId4"/>
                <a:stretch>
                  <a:fillRect l="-2075" t="-2500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663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 Framework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show the resulting samples forms a semi-coreset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points, each point using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Total space</a:t>
                </a:r>
                <a:r>
                  <a:rPr lang="en-US" sz="3200" dirty="0"/>
                  <a:t>: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words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6744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27327" cy="4351338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Insertion-only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</a:rPr>
                  <a:t>-clustering</a:t>
                </a:r>
                <a:r>
                  <a:rPr lang="en-US" sz="3200" dirty="0"/>
                  <a:t>: One-pass streaming algorithm that uses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3200" dirty="0"/>
                  <a:t> words of space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Insertion-deletion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</a:rPr>
                  <a:t>-median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</a:rPr>
                  <a:t>-means</a:t>
                </a:r>
                <a:r>
                  <a:rPr lang="en-US" sz="3200" dirty="0"/>
                  <a:t>: Two-pass streaming algorithms that use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words of space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Lower bounds</a:t>
                </a:r>
                <a:r>
                  <a:rPr lang="en-US" sz="3200" dirty="0"/>
                  <a:t>: Even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from a weighted subset of the input</a:t>
                </a:r>
                <a:r>
                  <a:rPr lang="en-US" sz="3200" dirty="0"/>
                  <a:t> uses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on insertion-deletion streams in one pass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27327" cy="4351338"/>
              </a:xfrm>
              <a:blipFill>
                <a:blip r:embed="rId3"/>
                <a:stretch>
                  <a:fillRect l="-1238" t="-3782" r="-1576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7679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Bounding 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times between which the optimal cost of the stream doubles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optimal clustering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mapping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triangle inequality,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375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286872" y="4660782"/>
                <a:ext cx="11603114" cy="1191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660782"/>
                <a:ext cx="11603114" cy="1191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68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(Insertion-Deletion Impossibility)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one-pass algorithm on insertion-deletion streams that outputs a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at all times</a:t>
                </a:r>
                <a:r>
                  <a:rPr lang="en-US" sz="3200" dirty="0"/>
                  <a:t> in the stream with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one-pass algorithm on insertion-deletion streams that outputs a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from a weighted subset of the input</a:t>
                </a:r>
                <a:r>
                  <a:rPr lang="en-US" sz="3200" dirty="0"/>
                  <a:t>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</a:t>
                </a: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92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919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Bounding 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OPT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triangle inequality,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≤3⋅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is the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that maps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43436" y="1690688"/>
                <a:ext cx="11905128" cy="1191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6" y="1690688"/>
                <a:ext cx="11905128" cy="11917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3E7EB-A769-4A37-BA47-97EA3D9F1D7E}"/>
                  </a:ext>
                </a:extLst>
              </p:cNvPr>
              <p:cNvSpPr txBox="1"/>
              <p:nvPr/>
            </p:nvSpPr>
            <p:spPr>
              <a:xfrm>
                <a:off x="143436" y="5034524"/>
                <a:ext cx="11905128" cy="13946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+3⋅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3E7EB-A769-4A37-BA47-97EA3D9F1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6" y="5034524"/>
                <a:ext cx="11905128" cy="13946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8857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Bounding 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is the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that maps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and can be one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subsets,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1+…+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Taking the sum over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possible indices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, the sum of the online sensitivities is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  <a:blipFill>
                <a:blip r:embed="rId3"/>
                <a:stretch>
                  <a:fillRect l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3E7EB-A769-4A37-BA47-97EA3D9F1D7E}"/>
                  </a:ext>
                </a:extLst>
              </p:cNvPr>
              <p:cNvSpPr txBox="1"/>
              <p:nvPr/>
            </p:nvSpPr>
            <p:spPr>
              <a:xfrm>
                <a:off x="143436" y="1690688"/>
                <a:ext cx="11905128" cy="13946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  <m:sup/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+3⋅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3E7EB-A769-4A37-BA47-97EA3D9F1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36" y="1690688"/>
                <a:ext cx="11905128" cy="13946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3858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one-pass algorithm on insertion-deletion streams that outputs a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at all times</a:t>
                </a:r>
                <a:r>
                  <a:rPr lang="en-US" sz="3200" dirty="0"/>
                  <a:t> in the stream with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</a:t>
                </a:r>
                <a:endParaRPr lang="en-US" sz="320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Augmented Equality with Large Domain</a:t>
                </a:r>
                <a:r>
                  <a:rPr lang="en-US" sz="3200" dirty="0"/>
                  <a:t>: Alice and Bob get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Bob gets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 and must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protocol that succeeds </a:t>
                </a:r>
                <a:r>
                  <a:rPr lang="en-US" sz="3200" dirty="0" err="1"/>
                  <a:t>w.h.p</a:t>
                </a:r>
                <a:r>
                  <a:rPr lang="en-US" sz="3200" dirty="0"/>
                  <a:t>.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b="0" dirty="0"/>
                  <a:t> information cost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  <a:blipFill>
                <a:blip r:embed="rId3"/>
                <a:stretch>
                  <a:fillRect l="-1267" t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0028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Augmented Equality with Large Domain</a:t>
                </a:r>
                <a:r>
                  <a:rPr lang="en-US" sz="3200" dirty="0"/>
                  <a:t>: Alice and Bob get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Bob gets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 and must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protocol that succeeds </a:t>
                </a:r>
                <a:r>
                  <a:rPr lang="en-US" sz="3200" dirty="0" err="1"/>
                  <a:t>w.h.p</a:t>
                </a:r>
                <a:r>
                  <a:rPr lang="en-US" sz="3200" dirty="0"/>
                  <a:t>.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information cost</a:t>
                </a: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and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3200" dirty="0"/>
                  <a:t> in binary and insert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200" dirty="0"/>
                  <a:t> copies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Information cost of solving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3200" dirty="0"/>
                  <a:t> copies of the problem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  <a:blipFill>
                <a:blip r:embed="rId3"/>
                <a:stretch>
                  <a:fillRect l="-1267" t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2056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one-pass algorithm on insertion-deletion streams that outputs a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from a weighted subset of the input</a:t>
                </a:r>
                <a:r>
                  <a:rPr lang="en-US" sz="3200" dirty="0"/>
                  <a:t>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Augmented Index with Large Domain</a:t>
                </a:r>
                <a:r>
                  <a:rPr lang="en-US" sz="3200" dirty="0"/>
                  <a:t>: Alice gets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3200" dirty="0"/>
                  <a:t> and Bob gets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 and must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constant probability protocol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𝑚𝑡</m:t>
                        </m:r>
                      </m:e>
                    </m:d>
                  </m:oMath>
                </a14:m>
                <a:r>
                  <a:rPr lang="en-US" sz="3200" b="0" dirty="0"/>
                  <a:t> bits of communication</a:t>
                </a: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  <a:blipFill>
                <a:blip r:embed="rId3"/>
                <a:stretch>
                  <a:fillRect l="-1267" t="-2628" r="-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2897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Augmented Index with Large Domain</a:t>
                </a:r>
                <a:r>
                  <a:rPr lang="en-US" sz="3200" dirty="0"/>
                  <a:t>: Alice gets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3200" dirty="0"/>
                  <a:t> and Bob gets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3200" dirty="0"/>
                  <a:t> and must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constant probability protocol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𝑚𝑡</m:t>
                        </m:r>
                      </m:e>
                    </m:d>
                  </m:oMath>
                </a14:m>
                <a:r>
                  <a:rPr lang="en-US" sz="3200" dirty="0"/>
                  <a:t> bits of communication</a:t>
                </a:r>
                <a:endParaRPr lang="en-US" sz="320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/>
                  <a:t>, map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to a lattice point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sup>
                    </m:sSup>
                  </m:oMath>
                </a14:m>
                <a:r>
                  <a:rPr lang="en-US" sz="3200" dirty="0"/>
                  <a:t>, add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points at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using a weighted subset of the points must contain the exact point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65012"/>
                <a:ext cx="11066929" cy="4871010"/>
              </a:xfrm>
              <a:blipFill>
                <a:blip r:embed="rId3"/>
                <a:stretch>
                  <a:fillRect l="-1267" t="-2503" r="-2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93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 (Insertion-Deletion Two-Pass)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two-pass algorithm on insertion-deletion streams that outputs a </a:t>
                </a:r>
                <a14:m>
                  <m:oMath xmlns:m="http://schemas.openxmlformats.org/officeDocument/2006/math">
                    <m: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>
                    <a:solidFill>
                      <a:srgbClr val="00B050"/>
                    </a:solidFill>
                  </a:rPr>
                  <a:t>coreset construction</a:t>
                </a:r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 that uses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words of space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Result generalizes to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7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3668</Words>
  <Application>Microsoft Office PowerPoint</Application>
  <PresentationFormat>Widescreen</PresentationFormat>
  <Paragraphs>497</Paragraphs>
  <Slides>85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Wingdings</vt:lpstr>
      <vt:lpstr>Office Theme</vt:lpstr>
      <vt:lpstr>Streaming Euclidean k-median and k-means with o(log⁡〖n)〗 Space</vt:lpstr>
      <vt:lpstr>k-Clustering</vt:lpstr>
      <vt:lpstr>k-Clustering</vt:lpstr>
      <vt:lpstr>Euclidean k-Clustering</vt:lpstr>
      <vt:lpstr>The Streaming Model</vt:lpstr>
      <vt:lpstr>PowerPoint Presentation</vt:lpstr>
      <vt:lpstr>Our Results (Insertion-Only)</vt:lpstr>
      <vt:lpstr>Our Results (Insertion-Deletion Impossibility)</vt:lpstr>
      <vt:lpstr>Our Results (Insertion-Deletion Two-Pass)</vt:lpstr>
      <vt:lpstr>Our Results (Sum of the Online Sensitivities)</vt:lpstr>
      <vt:lpstr>Coreset</vt:lpstr>
      <vt:lpstr>Coreset</vt:lpstr>
      <vt:lpstr>Coreset</vt:lpstr>
      <vt:lpstr>Coreset (Formal Definition)</vt:lpstr>
      <vt:lpstr>Coreset Constructions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PowerPoint Presentation</vt:lpstr>
      <vt:lpstr>Coreset Construction and Sampling</vt:lpstr>
      <vt:lpstr>Coreset Construction and Sampling</vt:lpstr>
      <vt:lpstr>Sensitivity Sampling</vt:lpstr>
      <vt:lpstr>Online Sensitivity</vt:lpstr>
      <vt:lpstr>Online Sensitivity</vt:lpstr>
      <vt:lpstr>Online Sensitivity</vt:lpstr>
      <vt:lpstr>Online Sensitivity</vt:lpstr>
      <vt:lpstr>Insertion-Only Algorithm</vt:lpstr>
      <vt:lpstr>Insertion-Only Summary</vt:lpstr>
      <vt:lpstr>Questions?</vt:lpstr>
      <vt:lpstr>Insertion-Deletion Streams</vt:lpstr>
      <vt:lpstr>Sensitivity Estimation</vt:lpstr>
      <vt:lpstr>Sensitivity Estimation</vt:lpstr>
      <vt:lpstr>Sensitivity Estimation</vt:lpstr>
      <vt:lpstr>Sensitivity Estimation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L_1 Norm Approximation</vt:lpstr>
      <vt:lpstr>EMD Sketch</vt:lpstr>
      <vt:lpstr>EMD Sketch</vt:lpstr>
      <vt:lpstr>EMD Sketch Summary</vt:lpstr>
      <vt:lpstr>First Pass to Second Pass</vt:lpstr>
      <vt:lpstr>Sensitivity Sampling</vt:lpstr>
      <vt:lpstr>Sensitivity Sampling</vt:lpstr>
      <vt:lpstr>Sparse Recovery</vt:lpstr>
      <vt:lpstr>k-Median Framework</vt:lpstr>
      <vt:lpstr>Questions?</vt:lpstr>
      <vt:lpstr>k-Median Framework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Wasserstein Sketch</vt:lpstr>
      <vt:lpstr>Applying k-Median Framework to k-Means</vt:lpstr>
      <vt:lpstr>Applying k-Median Framework to k-Means</vt:lpstr>
      <vt:lpstr>Applying k-Median Framework to k-Means</vt:lpstr>
      <vt:lpstr>Quadtree Embedding</vt:lpstr>
      <vt:lpstr>Quadtree Embedding</vt:lpstr>
      <vt:lpstr>Quadtree Embedding</vt:lpstr>
      <vt:lpstr>k-Means Framework</vt:lpstr>
      <vt:lpstr>k-Means Framework</vt:lpstr>
      <vt:lpstr>Summary</vt:lpstr>
      <vt:lpstr>Bounding Sum of Online Sensitivity</vt:lpstr>
      <vt:lpstr>Bounding Sum of Online Sensitivity</vt:lpstr>
      <vt:lpstr>Bounding Sum of Online Sensitivity</vt:lpstr>
      <vt:lpstr>Lower Bound</vt:lpstr>
      <vt:lpstr>Lower Bound</vt:lpstr>
      <vt:lpstr>Lower Bound</vt:lpstr>
      <vt:lpstr>Lower Bound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Euclidean k-median and k-means with o(log⁡〖n)〗 Space</dc:title>
  <dc:creator>Samson Zhou</dc:creator>
  <cp:lastModifiedBy>Samson Zhou</cp:lastModifiedBy>
  <cp:revision>2</cp:revision>
  <dcterms:created xsi:type="dcterms:W3CDTF">2023-11-05T14:21:08Z</dcterms:created>
  <dcterms:modified xsi:type="dcterms:W3CDTF">2023-11-05T14:35:24Z</dcterms:modified>
</cp:coreProperties>
</file>