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6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9.xml" ContentType="application/vnd.openxmlformats-officedocument.presentationml.notesSlide+xml"/>
  <Override PartName="/ppt/tags/tag1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2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3.xml" ContentType="application/vnd.openxmlformats-officedocument.presentationml.notesSlide+xml"/>
  <Override PartName="/ppt/tags/tag145.xml" ContentType="application/vnd.openxmlformats-officedocument.presentationml.tags+xml"/>
  <Override PartName="/ppt/notesSlides/notesSlide14.xml" ContentType="application/vnd.openxmlformats-officedocument.presentationml.notesSlide+xml"/>
  <Override PartName="/ppt/tags/tag14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216" r:id="rId2"/>
    <p:sldId id="1362" r:id="rId3"/>
    <p:sldId id="560" r:id="rId4"/>
    <p:sldId id="561" r:id="rId5"/>
    <p:sldId id="964" r:id="rId6"/>
    <p:sldId id="1178" r:id="rId7"/>
    <p:sldId id="1243" r:id="rId8"/>
    <p:sldId id="366" r:id="rId9"/>
    <p:sldId id="1297" r:id="rId10"/>
    <p:sldId id="513" r:id="rId11"/>
    <p:sldId id="1321" r:id="rId12"/>
    <p:sldId id="691" r:id="rId13"/>
    <p:sldId id="1310" r:id="rId14"/>
    <p:sldId id="1311" r:id="rId15"/>
    <p:sldId id="281" r:id="rId16"/>
    <p:sldId id="31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74"/>
    <p:restoredTop sz="95588"/>
  </p:normalViewPr>
  <p:slideViewPr>
    <p:cSldViewPr snapToGrid="0" snapToObjects="1">
      <p:cViewPr varScale="1">
        <p:scale>
          <a:sx n="61" d="100"/>
          <a:sy n="61" d="100"/>
        </p:scale>
        <p:origin x="24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430A2-D0C9-4D34-8C75-6E2D72060C6B}" type="doc">
      <dgm:prSet loTypeId="urn:microsoft.com/office/officeart/2005/8/layout/target2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E173D48D-C90E-45CE-9B1B-948DD3934365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CA" dirty="0">
              <a:solidFill>
                <a:schemeClr val="tx1"/>
              </a:solidFill>
            </a:rPr>
            <a:t>Centre d’investissements</a:t>
          </a:r>
        </a:p>
      </dgm:t>
    </dgm:pt>
    <dgm:pt modelId="{405527C1-DB8A-487F-9B62-C48A855CC1FB}" type="parTrans" cxnId="{5FF4FA68-F850-4E19-89A5-8D2E9FF2A3F1}">
      <dgm:prSet/>
      <dgm:spPr/>
      <dgm:t>
        <a:bodyPr/>
        <a:lstStyle/>
        <a:p>
          <a:endParaRPr lang="fr-CA"/>
        </a:p>
      </dgm:t>
    </dgm:pt>
    <dgm:pt modelId="{7147713B-28F9-4C47-834F-F39E5A495C51}" type="sibTrans" cxnId="{5FF4FA68-F850-4E19-89A5-8D2E9FF2A3F1}">
      <dgm:prSet/>
      <dgm:spPr/>
      <dgm:t>
        <a:bodyPr/>
        <a:lstStyle/>
        <a:p>
          <a:endParaRPr lang="fr-CA"/>
        </a:p>
      </dgm:t>
    </dgm:pt>
    <dgm:pt modelId="{93210C65-2172-40EF-9C4C-4BE3BBE22C4B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CA" dirty="0"/>
            <a:t>Centre de profits</a:t>
          </a:r>
        </a:p>
      </dgm:t>
    </dgm:pt>
    <dgm:pt modelId="{D47C3798-9656-46EC-8027-415264E96347}" type="parTrans" cxnId="{AB7E4557-00CD-4ACB-9E83-2C1D679299F9}">
      <dgm:prSet/>
      <dgm:spPr/>
      <dgm:t>
        <a:bodyPr/>
        <a:lstStyle/>
        <a:p>
          <a:endParaRPr lang="fr-CA"/>
        </a:p>
      </dgm:t>
    </dgm:pt>
    <dgm:pt modelId="{F7139E4A-7A43-4FA1-B496-3FC1068A2426}" type="sibTrans" cxnId="{AB7E4557-00CD-4ACB-9E83-2C1D679299F9}">
      <dgm:prSet/>
      <dgm:spPr/>
      <dgm:t>
        <a:bodyPr/>
        <a:lstStyle/>
        <a:p>
          <a:endParaRPr lang="fr-CA"/>
        </a:p>
      </dgm:t>
    </dgm:pt>
    <dgm:pt modelId="{20520D1F-A45C-4FEF-AEAD-FF66BD2CBB5A}">
      <dgm:prSet phldrT="[Texte]"/>
      <dgm:spPr/>
      <dgm:t>
        <a:bodyPr/>
        <a:lstStyle/>
        <a:p>
          <a:r>
            <a:rPr lang="fr-CA" dirty="0"/>
            <a:t>Centre de coûts</a:t>
          </a:r>
        </a:p>
      </dgm:t>
    </dgm:pt>
    <dgm:pt modelId="{30C6E401-741B-490F-A9DD-BFD730FD7999}" type="parTrans" cxnId="{A8467DF7-86C6-4958-AA39-63EAA473E36F}">
      <dgm:prSet/>
      <dgm:spPr/>
      <dgm:t>
        <a:bodyPr/>
        <a:lstStyle/>
        <a:p>
          <a:endParaRPr lang="fr-CA"/>
        </a:p>
      </dgm:t>
    </dgm:pt>
    <dgm:pt modelId="{1AE5458B-8EC0-463E-8E33-A7B6D414DC29}" type="sibTrans" cxnId="{A8467DF7-86C6-4958-AA39-63EAA473E36F}">
      <dgm:prSet/>
      <dgm:spPr/>
      <dgm:t>
        <a:bodyPr/>
        <a:lstStyle/>
        <a:p>
          <a:endParaRPr lang="fr-CA"/>
        </a:p>
      </dgm:t>
    </dgm:pt>
    <dgm:pt modelId="{6FBCF04D-08EB-4CE2-B5AA-F74D7B65EBB8}">
      <dgm:prSet phldrT="[Texte]"/>
      <dgm:spPr/>
      <dgm:t>
        <a:bodyPr/>
        <a:lstStyle/>
        <a:p>
          <a:r>
            <a:rPr lang="fr-CA" dirty="0"/>
            <a:t>Centre de revenus</a:t>
          </a:r>
        </a:p>
      </dgm:t>
    </dgm:pt>
    <dgm:pt modelId="{BA684C5E-934C-4A85-9CED-C275F4B11016}" type="parTrans" cxnId="{1E22002F-7A12-4CCE-8A87-E3B12C7C952C}">
      <dgm:prSet/>
      <dgm:spPr/>
      <dgm:t>
        <a:bodyPr/>
        <a:lstStyle/>
        <a:p>
          <a:endParaRPr lang="fr-CA"/>
        </a:p>
      </dgm:t>
    </dgm:pt>
    <dgm:pt modelId="{4DCD13D2-376F-409A-ACD5-6875686BA71E}" type="sibTrans" cxnId="{1E22002F-7A12-4CCE-8A87-E3B12C7C952C}">
      <dgm:prSet/>
      <dgm:spPr/>
      <dgm:t>
        <a:bodyPr/>
        <a:lstStyle/>
        <a:p>
          <a:endParaRPr lang="fr-CA"/>
        </a:p>
      </dgm:t>
    </dgm:pt>
    <dgm:pt modelId="{21EE2B4D-3EE3-4241-8976-312A03CEC7F9}" type="pres">
      <dgm:prSet presAssocID="{09D430A2-D0C9-4D34-8C75-6E2D72060C6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F11109AC-2BB4-4F99-A9E5-61745B291DFB}" type="pres">
      <dgm:prSet presAssocID="{09D430A2-D0C9-4D34-8C75-6E2D72060C6B}" presName="outerBox" presStyleCnt="0"/>
      <dgm:spPr/>
    </dgm:pt>
    <dgm:pt modelId="{76EBFF65-5FE5-4D69-9F3D-4AF54123ACC4}" type="pres">
      <dgm:prSet presAssocID="{09D430A2-D0C9-4D34-8C75-6E2D72060C6B}" presName="outerBoxParent" presStyleLbl="node1" presStyleIdx="0" presStyleCnt="2"/>
      <dgm:spPr/>
    </dgm:pt>
    <dgm:pt modelId="{03663B38-9E88-4F4E-9A21-DA428B9B6CDC}" type="pres">
      <dgm:prSet presAssocID="{09D430A2-D0C9-4D34-8C75-6E2D72060C6B}" presName="outerBoxChildren" presStyleCnt="0"/>
      <dgm:spPr/>
    </dgm:pt>
    <dgm:pt modelId="{7EBA9862-F97E-45A0-9947-D1D5FDB1CDA1}" type="pres">
      <dgm:prSet presAssocID="{09D430A2-D0C9-4D34-8C75-6E2D72060C6B}" presName="middleBox" presStyleCnt="0"/>
      <dgm:spPr/>
    </dgm:pt>
    <dgm:pt modelId="{C62D1B48-B6BF-498B-95DA-E4C82281E3EE}" type="pres">
      <dgm:prSet presAssocID="{09D430A2-D0C9-4D34-8C75-6E2D72060C6B}" presName="middleBoxParent" presStyleLbl="node1" presStyleIdx="1" presStyleCnt="2"/>
      <dgm:spPr/>
    </dgm:pt>
    <dgm:pt modelId="{366653FB-53E4-4621-9AD4-693537C1249A}" type="pres">
      <dgm:prSet presAssocID="{09D430A2-D0C9-4D34-8C75-6E2D72060C6B}" presName="middleBoxChildren" presStyleCnt="0"/>
      <dgm:spPr/>
    </dgm:pt>
    <dgm:pt modelId="{A9D4ADC2-DE3E-45E9-BD89-8F0E30C4ED22}" type="pres">
      <dgm:prSet presAssocID="{20520D1F-A45C-4FEF-AEAD-FF66BD2CBB5A}" presName="mChild" presStyleLbl="fgAcc1" presStyleIdx="0" presStyleCnt="2" custScaleX="77815" custLinFactNeighborX="-65868" custLinFactNeighborY="379">
        <dgm:presLayoutVars>
          <dgm:bulletEnabled val="1"/>
        </dgm:presLayoutVars>
      </dgm:prSet>
      <dgm:spPr/>
    </dgm:pt>
    <dgm:pt modelId="{CACC30A4-9BA4-4554-B0A8-F90525559C9F}" type="pres">
      <dgm:prSet presAssocID="{1AE5458B-8EC0-463E-8E33-A7B6D414DC29}" presName="middleSibTrans" presStyleCnt="0"/>
      <dgm:spPr/>
    </dgm:pt>
    <dgm:pt modelId="{ED15921B-593C-471F-8F37-FEB016E8A66F}" type="pres">
      <dgm:prSet presAssocID="{6FBCF04D-08EB-4CE2-B5AA-F74D7B65EBB8}" presName="mChild" presStyleLbl="fgAcc1" presStyleIdx="1" presStyleCnt="2" custScaleX="81377">
        <dgm:presLayoutVars>
          <dgm:bulletEnabled val="1"/>
        </dgm:presLayoutVars>
      </dgm:prSet>
      <dgm:spPr/>
    </dgm:pt>
  </dgm:ptLst>
  <dgm:cxnLst>
    <dgm:cxn modelId="{870E452C-F5B6-4AEF-8108-8B51F60FA448}" type="presOf" srcId="{93210C65-2172-40EF-9C4C-4BE3BBE22C4B}" destId="{C62D1B48-B6BF-498B-95DA-E4C82281E3EE}" srcOrd="0" destOrd="0" presId="urn:microsoft.com/office/officeart/2005/8/layout/target2"/>
    <dgm:cxn modelId="{1E22002F-7A12-4CCE-8A87-E3B12C7C952C}" srcId="{93210C65-2172-40EF-9C4C-4BE3BBE22C4B}" destId="{6FBCF04D-08EB-4CE2-B5AA-F74D7B65EBB8}" srcOrd="1" destOrd="0" parTransId="{BA684C5E-934C-4A85-9CED-C275F4B11016}" sibTransId="{4DCD13D2-376F-409A-ACD5-6875686BA71E}"/>
    <dgm:cxn modelId="{0165824B-B41B-4610-A218-A2239C078F1F}" type="presOf" srcId="{20520D1F-A45C-4FEF-AEAD-FF66BD2CBB5A}" destId="{A9D4ADC2-DE3E-45E9-BD89-8F0E30C4ED22}" srcOrd="0" destOrd="0" presId="urn:microsoft.com/office/officeart/2005/8/layout/target2"/>
    <dgm:cxn modelId="{AB7E4557-00CD-4ACB-9E83-2C1D679299F9}" srcId="{09D430A2-D0C9-4D34-8C75-6E2D72060C6B}" destId="{93210C65-2172-40EF-9C4C-4BE3BBE22C4B}" srcOrd="1" destOrd="0" parTransId="{D47C3798-9656-46EC-8027-415264E96347}" sibTransId="{F7139E4A-7A43-4FA1-B496-3FC1068A2426}"/>
    <dgm:cxn modelId="{5FF4FA68-F850-4E19-89A5-8D2E9FF2A3F1}" srcId="{09D430A2-D0C9-4D34-8C75-6E2D72060C6B}" destId="{E173D48D-C90E-45CE-9B1B-948DD3934365}" srcOrd="0" destOrd="0" parTransId="{405527C1-DB8A-487F-9B62-C48A855CC1FB}" sibTransId="{7147713B-28F9-4C47-834F-F39E5A495C51}"/>
    <dgm:cxn modelId="{0F1F8884-ABAD-4E25-BFD6-083E5F0E1417}" type="presOf" srcId="{E173D48D-C90E-45CE-9B1B-948DD3934365}" destId="{76EBFF65-5FE5-4D69-9F3D-4AF54123ACC4}" srcOrd="0" destOrd="0" presId="urn:microsoft.com/office/officeart/2005/8/layout/target2"/>
    <dgm:cxn modelId="{74D5A49F-1534-4398-82F0-B40FF3F8FBA6}" type="presOf" srcId="{6FBCF04D-08EB-4CE2-B5AA-F74D7B65EBB8}" destId="{ED15921B-593C-471F-8F37-FEB016E8A66F}" srcOrd="0" destOrd="0" presId="urn:microsoft.com/office/officeart/2005/8/layout/target2"/>
    <dgm:cxn modelId="{B511B7B4-1B68-4569-B39D-21C4584DC05C}" type="presOf" srcId="{09D430A2-D0C9-4D34-8C75-6E2D72060C6B}" destId="{21EE2B4D-3EE3-4241-8976-312A03CEC7F9}" srcOrd="0" destOrd="0" presId="urn:microsoft.com/office/officeart/2005/8/layout/target2"/>
    <dgm:cxn modelId="{A8467DF7-86C6-4958-AA39-63EAA473E36F}" srcId="{93210C65-2172-40EF-9C4C-4BE3BBE22C4B}" destId="{20520D1F-A45C-4FEF-AEAD-FF66BD2CBB5A}" srcOrd="0" destOrd="0" parTransId="{30C6E401-741B-490F-A9DD-BFD730FD7999}" sibTransId="{1AE5458B-8EC0-463E-8E33-A7B6D414DC29}"/>
    <dgm:cxn modelId="{F1BB6F75-0E59-4CD5-9EB7-F0BEF6F56767}" type="presParOf" srcId="{21EE2B4D-3EE3-4241-8976-312A03CEC7F9}" destId="{F11109AC-2BB4-4F99-A9E5-61745B291DFB}" srcOrd="0" destOrd="0" presId="urn:microsoft.com/office/officeart/2005/8/layout/target2"/>
    <dgm:cxn modelId="{E4A84882-B03E-45D0-84CD-0B24D3B1C899}" type="presParOf" srcId="{F11109AC-2BB4-4F99-A9E5-61745B291DFB}" destId="{76EBFF65-5FE5-4D69-9F3D-4AF54123ACC4}" srcOrd="0" destOrd="0" presId="urn:microsoft.com/office/officeart/2005/8/layout/target2"/>
    <dgm:cxn modelId="{4A144DAC-0EC4-450B-A32F-227D69920363}" type="presParOf" srcId="{F11109AC-2BB4-4F99-A9E5-61745B291DFB}" destId="{03663B38-9E88-4F4E-9A21-DA428B9B6CDC}" srcOrd="1" destOrd="0" presId="urn:microsoft.com/office/officeart/2005/8/layout/target2"/>
    <dgm:cxn modelId="{12ABB8A5-0638-4294-A7B7-2F12562DBAED}" type="presParOf" srcId="{21EE2B4D-3EE3-4241-8976-312A03CEC7F9}" destId="{7EBA9862-F97E-45A0-9947-D1D5FDB1CDA1}" srcOrd="1" destOrd="0" presId="urn:microsoft.com/office/officeart/2005/8/layout/target2"/>
    <dgm:cxn modelId="{6F3BD00B-347B-4C2D-9648-7969EEA2A9C2}" type="presParOf" srcId="{7EBA9862-F97E-45A0-9947-D1D5FDB1CDA1}" destId="{C62D1B48-B6BF-498B-95DA-E4C82281E3EE}" srcOrd="0" destOrd="0" presId="urn:microsoft.com/office/officeart/2005/8/layout/target2"/>
    <dgm:cxn modelId="{C57E8F25-9C5F-4591-919F-6B138E95E8C1}" type="presParOf" srcId="{7EBA9862-F97E-45A0-9947-D1D5FDB1CDA1}" destId="{366653FB-53E4-4621-9AD4-693537C1249A}" srcOrd="1" destOrd="0" presId="urn:microsoft.com/office/officeart/2005/8/layout/target2"/>
    <dgm:cxn modelId="{4B5F4360-2CEB-4EF2-936E-AA7EDD4C2C3F}" type="presParOf" srcId="{366653FB-53E4-4621-9AD4-693537C1249A}" destId="{A9D4ADC2-DE3E-45E9-BD89-8F0E30C4ED22}" srcOrd="0" destOrd="0" presId="urn:microsoft.com/office/officeart/2005/8/layout/target2"/>
    <dgm:cxn modelId="{E77BE7F1-D020-42CB-BE6B-5415D10E2673}" type="presParOf" srcId="{366653FB-53E4-4621-9AD4-693537C1249A}" destId="{CACC30A4-9BA4-4554-B0A8-F90525559C9F}" srcOrd="1" destOrd="0" presId="urn:microsoft.com/office/officeart/2005/8/layout/target2"/>
    <dgm:cxn modelId="{8293F022-3326-4164-9D9F-ECC3A050639F}" type="presParOf" srcId="{366653FB-53E4-4621-9AD4-693537C1249A}" destId="{ED15921B-593C-471F-8F37-FEB016E8A66F}" srcOrd="2" destOrd="0" presId="urn:microsoft.com/office/officeart/2005/8/layout/targe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BFF65-5FE5-4D69-9F3D-4AF54123ACC4}">
      <dsp:nvSpPr>
        <dsp:cNvPr id="0" name=""/>
        <dsp:cNvSpPr/>
      </dsp:nvSpPr>
      <dsp:spPr>
        <a:xfrm>
          <a:off x="0" y="0"/>
          <a:ext cx="10875962" cy="4953000"/>
        </a:xfrm>
        <a:prstGeom prst="roundRect">
          <a:avLst>
            <a:gd name="adj" fmla="val 85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82880" tIns="182880" rIns="182880" bIns="3844078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800" kern="1200" dirty="0">
              <a:solidFill>
                <a:schemeClr val="tx1"/>
              </a:solidFill>
            </a:rPr>
            <a:t>Centre d’investissements</a:t>
          </a:r>
        </a:p>
      </dsp:txBody>
      <dsp:txXfrm>
        <a:off x="123308" y="123308"/>
        <a:ext cx="10629346" cy="4706384"/>
      </dsp:txXfrm>
    </dsp:sp>
    <dsp:sp modelId="{C62D1B48-B6BF-498B-95DA-E4C82281E3EE}">
      <dsp:nvSpPr>
        <dsp:cNvPr id="0" name=""/>
        <dsp:cNvSpPr/>
      </dsp:nvSpPr>
      <dsp:spPr>
        <a:xfrm>
          <a:off x="271899" y="1238250"/>
          <a:ext cx="10332163" cy="3467100"/>
        </a:xfrm>
        <a:prstGeom prst="roundRect">
          <a:avLst>
            <a:gd name="adj" fmla="val 105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82880" tIns="182880" rIns="182880" bIns="2201609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800" kern="1200" dirty="0"/>
            <a:t>Centre de profits</a:t>
          </a:r>
        </a:p>
      </dsp:txBody>
      <dsp:txXfrm>
        <a:off x="378524" y="1344875"/>
        <a:ext cx="10118913" cy="3253850"/>
      </dsp:txXfrm>
    </dsp:sp>
    <dsp:sp modelId="{A9D4ADC2-DE3E-45E9-BD89-8F0E30C4ED22}">
      <dsp:nvSpPr>
        <dsp:cNvPr id="0" name=""/>
        <dsp:cNvSpPr/>
      </dsp:nvSpPr>
      <dsp:spPr>
        <a:xfrm>
          <a:off x="463462" y="2804358"/>
          <a:ext cx="4743898" cy="156019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700" kern="1200" dirty="0"/>
            <a:t>Centre de coûts</a:t>
          </a:r>
        </a:p>
      </dsp:txBody>
      <dsp:txXfrm>
        <a:off x="511443" y="2852339"/>
        <a:ext cx="4647936" cy="1464233"/>
      </dsp:txXfrm>
    </dsp:sp>
    <dsp:sp modelId="{ED15921B-593C-471F-8F37-FEB016E8A66F}">
      <dsp:nvSpPr>
        <dsp:cNvPr id="0" name=""/>
        <dsp:cNvSpPr/>
      </dsp:nvSpPr>
      <dsp:spPr>
        <a:xfrm>
          <a:off x="5375426" y="2798445"/>
          <a:ext cx="4961051" cy="156019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700" kern="1200" dirty="0"/>
            <a:t>Centre de revenus</a:t>
          </a:r>
        </a:p>
      </dsp:txBody>
      <dsp:txXfrm>
        <a:off x="5423407" y="2846426"/>
        <a:ext cx="4865089" cy="1464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B9B6-75BD-C541-A211-D4DB901263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44DF3-3D28-F949-939E-739F13B16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8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4675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B0C6BD2-6763-6E46-8028-7E859C4B25B8}" type="slidenum">
              <a:rPr lang="fr-FR"/>
              <a:pPr/>
              <a:t>11</a:t>
            </a:fld>
            <a:endParaRPr lang="fr-FR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A" dirty="0"/>
              <a:t>Le contrôle budgétaire : Un outil de rentabilité  (51-902-02)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Samuel Sponem - Automne 2012</a:t>
            </a:r>
          </a:p>
        </p:txBody>
      </p:sp>
    </p:spTree>
    <p:extLst>
      <p:ext uri="{BB962C8B-B14F-4D97-AF65-F5344CB8AC3E}">
        <p14:creationId xmlns:p14="http://schemas.microsoft.com/office/powerpoint/2010/main" val="63141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AB54A1-FDFD-C047-8891-3B8A89613956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2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9125" y="811213"/>
            <a:ext cx="5772150" cy="3248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30321"/>
            <a:ext cx="5140960" cy="4202748"/>
          </a:xfrm>
          <a:noFill/>
        </p:spPr>
        <p:txBody>
          <a:bodyPr/>
          <a:lstStyle/>
          <a:p>
            <a:pPr defTabSz="772934">
              <a:spcBef>
                <a:spcPct val="0"/>
              </a:spcBef>
            </a:pP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711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6"/>
            <a:ext cx="5608320" cy="4181767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562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3DBB2-341A-3F49-9D0F-FD9419DBC188}" type="slidenum">
              <a:rPr lang="fr-FR"/>
              <a:pPr/>
              <a:t>15</a:t>
            </a:fld>
            <a:endParaRPr lang="fr-F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9600" y="811213"/>
            <a:ext cx="5791200" cy="325913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A"/>
              <a:t>Le contrôle budgétaire : Un outil de rentabilité  (51-902-02) 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Samuel Sponem - Automne 2012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89031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A79EB-775E-BB46-BD79-49640149D86B}" type="slidenum">
              <a:rPr lang="fr-FR"/>
              <a:pPr/>
              <a:t>16</a:t>
            </a:fld>
            <a:endParaRPr lang="fr-F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A"/>
              <a:t>Le contrôle budgétaire : Un outil de rentabilité  (51-902-02) 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Samuel Sponem - Automne 2012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516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682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4425" cy="3484563"/>
          </a:xfrm>
          <a:ln/>
        </p:spPr>
      </p:sp>
      <p:sp>
        <p:nvSpPr>
          <p:cNvPr id="35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7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4425" cy="3484563"/>
          </a:xfrm>
          <a:ln/>
        </p:spPr>
      </p:sp>
      <p:sp>
        <p:nvSpPr>
          <p:cNvPr id="35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66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70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40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A" dirty="0"/>
              <a:t>Le contrôle budgétaire : Un outil de rentabilité  (51-902-02)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Samuel Sponem - Automne 2012</a:t>
            </a:r>
          </a:p>
        </p:txBody>
      </p:sp>
    </p:spTree>
    <p:extLst>
      <p:ext uri="{BB962C8B-B14F-4D97-AF65-F5344CB8AC3E}">
        <p14:creationId xmlns:p14="http://schemas.microsoft.com/office/powerpoint/2010/main" val="336811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1928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4177"/>
            <a:ext cx="5608320" cy="418338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519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E9D21-8810-6B4C-8F92-B11A7335055E}" type="slidenum">
              <a:rPr lang="fr-FR" altLang="x-none"/>
              <a:pPr/>
              <a:t>8</a:t>
            </a:fld>
            <a:endParaRPr lang="fr-FR" altLang="x-none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8575" cy="3589337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4865688"/>
            <a:ext cx="5375275" cy="4306887"/>
          </a:xfrm>
        </p:spPr>
        <p:txBody>
          <a:bodyPr/>
          <a:lstStyle/>
          <a:p>
            <a:endParaRPr lang="fr-FR" altLang="x-none" dirty="0"/>
          </a:p>
        </p:txBody>
      </p:sp>
    </p:spTree>
    <p:extLst>
      <p:ext uri="{BB962C8B-B14F-4D97-AF65-F5344CB8AC3E}">
        <p14:creationId xmlns:p14="http://schemas.microsoft.com/office/powerpoint/2010/main" val="195904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3BA089-E45B-5C48-AA58-F5C8022EC1B4}" type="slidenum">
              <a:rPr lang="fr-FR">
                <a:latin typeface="Arial" pitchFamily="26" charset="0"/>
              </a:rPr>
              <a:pPr/>
              <a:t>9</a:t>
            </a:fld>
            <a:endParaRPr lang="fr-FR" dirty="0">
              <a:latin typeface="Arial" pitchFamily="26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0088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3"/>
            <a:ext cx="5608320" cy="4180152"/>
          </a:xfrm>
          <a:noFill/>
        </p:spPr>
        <p:txBody>
          <a:bodyPr/>
          <a:lstStyle/>
          <a:p>
            <a:endParaRPr lang="en-US" dirty="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74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11BC4-7CE7-D441-92EC-928D19F0D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34A98B-2833-034B-8AD8-D9B48FAD3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6224E-5F95-2A45-AA5D-355FEF66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C8528-7243-1C4B-A943-7AA64C74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0EEB1-1E92-4A41-9D64-8F71980A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9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EA807-D62F-ED4E-AB27-598F8BDE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835A5C-13CB-0844-8C52-9E0AF9FA5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5BCA7-FCA5-CB45-8E60-5EA02FFC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A2F52-B547-CF40-BAD8-A43BFA53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9FC201-655B-A747-A2C3-AEBBC54A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80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BE0B51-4581-D147-B6B7-D62159DD2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20A8D2-43B8-8644-AAB5-03B7E731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FE051-A77F-1E41-8960-248563EE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983A0C-A68B-D841-AC0E-411A502D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965883-0CA7-9747-BFB7-4D922E7D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7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3BE8A-F2C4-484D-9EA0-53CA9266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D3D599-8CB6-FF43-ADFF-B14D53D2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EAB66-1FE1-D24D-A852-54497523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13314-9446-2946-A1C5-DEB77ACD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3FB1D-9C60-E548-8CDA-CE898BA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015C8-0E11-884A-A5C2-192FAB2B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D65D22-186C-CE4A-96D4-3C45F901C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9A9BB-6307-CA41-983F-547A4C36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23B37-4FAF-184E-A66C-B23BA2D0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609900-3D26-6443-BF9C-F329CF22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5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31A0D-F257-E94A-B779-97E2A4E2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2FC634-227B-9143-B1F9-31CF35478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66825B-0912-6143-BF09-95849FD15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F3ABB-707A-8B41-879D-67AF2C78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597EDB-9209-4441-8A03-0FB5FD60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EB2E51-8FFB-EC41-B8E9-64B0F7E0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7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8E911-702C-5E4D-BC45-726FF1AD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7A683-6869-3048-BF42-EC9F9F19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ACB3-B6D1-3C4F-A7BC-7838D5BC4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0AD7DB-7211-4D4C-BBE4-9AA749456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754CEE-6D6C-A649-A2D8-7693C5A6B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96757C-53AD-BD44-986F-8B48F201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6885E3-32A9-5840-9925-8F8122D9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5E5BB1-0B6C-A44F-B24F-6E3AFEF6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28EB5-1E6D-9C42-825D-9219B953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1E7520-D4CB-5C42-BB7A-17EEC5B5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EBA50A-7E68-244A-9CFD-FC2053D0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5CD102-0E66-A548-8F7C-10030011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7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C778EB-6E3D-A043-A4C2-C08134D7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5E7FC8-E4E2-834E-81D1-B2A48FB0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3FCBA6-A916-F248-928F-A0BEA679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9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FA725-669E-0F4C-9D15-9430BA19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6393F-0EA9-1647-9B7D-9A27D1C5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D6E636-FD17-5A44-BC99-F12A2E2F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CAB1A-C00A-5545-A9A1-7FD48B8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85896-0BF8-6D43-90F0-662064A0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4985A3-6FEC-3942-96C2-2E715930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3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8F466-426F-B94C-BCE4-2BBF9F46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CC0315-5E38-AA4E-939C-16339C5AB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8E773F-3BB7-2549-A815-59E0664AD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E586A-F303-264C-9096-53229625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1D31E-BA66-E540-8970-381F8778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8037FB-4FFF-E549-8D30-660A44B9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7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D127BF-1A5D-5043-AD9A-27D56F02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0E78D6-6A6E-DE4C-B0C3-41A70E56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985E7-6A1E-EE49-ACCA-1D3DBE167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40FB-8573-6940-8797-047E0724E1C5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D9A9ED-CA64-9C40-B2C0-721A16942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AC5ECB-172A-2C4A-99BC-AE18C983E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209C1-3009-2E46-97D0-BCC82FAFF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notesSlide" Target="../notesSlides/notesSlide10.xml"/><Relationship Id="rId2" Type="http://schemas.openxmlformats.org/officeDocument/2006/relationships/tags" Target="../tags/tag126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tags" Target="../tags/tag16.xml"/><Relationship Id="rId21" Type="http://schemas.openxmlformats.org/officeDocument/2006/relationships/tags" Target="../tags/tag34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notesSlide" Target="../notesSlides/notesSlide3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3" Type="http://schemas.openxmlformats.org/officeDocument/2006/relationships/tags" Target="../tags/tag69.xml"/><Relationship Id="rId21" Type="http://schemas.openxmlformats.org/officeDocument/2006/relationships/notesSlide" Target="../notesSlides/notesSlide6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3" Type="http://schemas.openxmlformats.org/officeDocument/2006/relationships/tags" Target="../tags/tag88.xml"/><Relationship Id="rId21" Type="http://schemas.openxmlformats.org/officeDocument/2006/relationships/tags" Target="../tags/tag106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notesSlide" Target="../notesSlides/notesSlide7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110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>
            <p:custDataLst>
              <p:tags r:id="rId1"/>
            </p:custDataLst>
          </p:nvPr>
        </p:nvSpPr>
        <p:spPr>
          <a:xfrm>
            <a:off x="8688288" y="1870545"/>
            <a:ext cx="25922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/>
              <a:t>États financiers</a:t>
            </a:r>
          </a:p>
          <a:p>
            <a:pPr algn="ctr"/>
            <a:r>
              <a:rPr lang="fr-CA" sz="2400" dirty="0"/>
              <a:t>Publiés</a:t>
            </a:r>
          </a:p>
        </p:txBody>
      </p:sp>
      <p:sp>
        <p:nvSpPr>
          <p:cNvPr id="7" name="Flèche gauche 6"/>
          <p:cNvSpPr/>
          <p:nvPr>
            <p:custDataLst>
              <p:tags r:id="rId2"/>
            </p:custDataLst>
          </p:nvPr>
        </p:nvSpPr>
        <p:spPr>
          <a:xfrm rot="10800000">
            <a:off x="3919383" y="1885254"/>
            <a:ext cx="768085" cy="84706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dirty="0"/>
          </a:p>
        </p:txBody>
      </p:sp>
      <p:sp>
        <p:nvSpPr>
          <p:cNvPr id="8" name="ZoneTexte 7"/>
          <p:cNvSpPr txBox="1"/>
          <p:nvPr>
            <p:custDataLst>
              <p:tags r:id="rId3"/>
            </p:custDataLst>
          </p:nvPr>
        </p:nvSpPr>
        <p:spPr>
          <a:xfrm>
            <a:off x="4847861" y="1870545"/>
            <a:ext cx="280199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/>
              <a:t>États financiers internes</a:t>
            </a:r>
          </a:p>
        </p:txBody>
      </p:sp>
      <p:sp>
        <p:nvSpPr>
          <p:cNvPr id="9" name="ZoneTexte 8"/>
          <p:cNvSpPr txBox="1"/>
          <p:nvPr>
            <p:custDataLst>
              <p:tags r:id="rId4"/>
            </p:custDataLst>
          </p:nvPr>
        </p:nvSpPr>
        <p:spPr>
          <a:xfrm>
            <a:off x="532237" y="1139237"/>
            <a:ext cx="288032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/>
              <a:t>Transactions de revenus et transactions de coûts</a:t>
            </a:r>
          </a:p>
          <a:p>
            <a:pPr algn="ctr"/>
            <a:endParaRPr lang="fr-CA" sz="2400" dirty="0"/>
          </a:p>
          <a:p>
            <a:pPr algn="ctr"/>
            <a:r>
              <a:rPr lang="fr-CA" sz="2400" dirty="0"/>
              <a:t>Financement</a:t>
            </a:r>
          </a:p>
        </p:txBody>
      </p:sp>
      <p:sp>
        <p:nvSpPr>
          <p:cNvPr id="11" name="Flèche gauche 10"/>
          <p:cNvSpPr/>
          <p:nvPr>
            <p:custDataLst>
              <p:tags r:id="rId5"/>
            </p:custDataLst>
          </p:nvPr>
        </p:nvSpPr>
        <p:spPr>
          <a:xfrm rot="10800000">
            <a:off x="7824192" y="1885255"/>
            <a:ext cx="768085" cy="84706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dirty="0"/>
          </a:p>
        </p:txBody>
      </p:sp>
      <p:sp>
        <p:nvSpPr>
          <p:cNvPr id="12" name="Flèche vers le bas 11"/>
          <p:cNvSpPr/>
          <p:nvPr>
            <p:custDataLst>
              <p:tags r:id="rId6"/>
            </p:custDataLst>
          </p:nvPr>
        </p:nvSpPr>
        <p:spPr>
          <a:xfrm>
            <a:off x="5807968" y="2924856"/>
            <a:ext cx="768085" cy="8958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dirty="0"/>
          </a:p>
        </p:txBody>
      </p:sp>
      <p:sp>
        <p:nvSpPr>
          <p:cNvPr id="13" name="ZoneTexte 12"/>
          <p:cNvSpPr txBox="1"/>
          <p:nvPr>
            <p:custDataLst>
              <p:tags r:id="rId7"/>
            </p:custDataLst>
          </p:nvPr>
        </p:nvSpPr>
        <p:spPr>
          <a:xfrm>
            <a:off x="4847861" y="4574581"/>
            <a:ext cx="280199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/>
              <a:t>Prise de décision et contrôle:</a:t>
            </a:r>
          </a:p>
          <a:p>
            <a:pPr algn="ctr"/>
            <a:r>
              <a:rPr lang="fr-CA" sz="2400" dirty="0"/>
              <a:t>Revenus – </a:t>
            </a:r>
            <a:r>
              <a:rPr lang="fr-CA" sz="2400" b="1" dirty="0">
                <a:solidFill>
                  <a:schemeClr val="accent1"/>
                </a:solidFill>
              </a:rPr>
              <a:t>Coûts</a:t>
            </a:r>
          </a:p>
        </p:txBody>
      </p:sp>
      <p:sp>
        <p:nvSpPr>
          <p:cNvPr id="15" name="Flèche gauche 14"/>
          <p:cNvSpPr/>
          <p:nvPr>
            <p:custDataLst>
              <p:tags r:id="rId8"/>
            </p:custDataLst>
          </p:nvPr>
        </p:nvSpPr>
        <p:spPr>
          <a:xfrm rot="10800000">
            <a:off x="7824195" y="4766603"/>
            <a:ext cx="768085" cy="84706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dirty="0"/>
          </a:p>
        </p:txBody>
      </p:sp>
      <p:sp>
        <p:nvSpPr>
          <p:cNvPr id="16" name="ZoneTexte 15"/>
          <p:cNvSpPr txBox="1"/>
          <p:nvPr>
            <p:custDataLst>
              <p:tags r:id="rId9"/>
            </p:custDataLst>
          </p:nvPr>
        </p:nvSpPr>
        <p:spPr>
          <a:xfrm>
            <a:off x="8665344" y="4555469"/>
            <a:ext cx="2592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>
                <a:solidFill>
                  <a:schemeClr val="accent1"/>
                </a:solidFill>
              </a:rPr>
              <a:t>Budgets </a:t>
            </a:r>
            <a:r>
              <a:rPr lang="fr-CA" sz="2400" dirty="0"/>
              <a:t>et </a:t>
            </a:r>
            <a:r>
              <a:rPr lang="fr-CA" sz="2400" b="1" dirty="0">
                <a:solidFill>
                  <a:schemeClr val="accent1"/>
                </a:solidFill>
              </a:rPr>
              <a:t>mesures performance</a:t>
            </a:r>
          </a:p>
        </p:txBody>
      </p:sp>
      <p:sp>
        <p:nvSpPr>
          <p:cNvPr id="17" name="Flèche gauche 6"/>
          <p:cNvSpPr/>
          <p:nvPr>
            <p:custDataLst>
              <p:tags r:id="rId10"/>
            </p:custDataLst>
          </p:nvPr>
        </p:nvSpPr>
        <p:spPr>
          <a:xfrm rot="10800000">
            <a:off x="3919383" y="4766603"/>
            <a:ext cx="768085" cy="847064"/>
          </a:xfrm>
          <a:prstGeom prst="leftArrow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dirty="0"/>
          </a:p>
        </p:txBody>
      </p:sp>
      <p:sp>
        <p:nvSpPr>
          <p:cNvPr id="18" name="ZoneTexte 17"/>
          <p:cNvSpPr txBox="1"/>
          <p:nvPr>
            <p:custDataLst>
              <p:tags r:id="rId11"/>
            </p:custDataLst>
          </p:nvPr>
        </p:nvSpPr>
        <p:spPr>
          <a:xfrm>
            <a:off x="534984" y="4389914"/>
            <a:ext cx="325929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i="1" dirty="0"/>
              <a:t>Données non financières (qualité, productivité,</a:t>
            </a:r>
          </a:p>
          <a:p>
            <a:pPr algn="ctr"/>
            <a:r>
              <a:rPr lang="fr-CA" sz="2400" i="1" dirty="0"/>
              <a:t>informations externes)</a:t>
            </a:r>
          </a:p>
        </p:txBody>
      </p:sp>
      <p:sp>
        <p:nvSpPr>
          <p:cNvPr id="3" name="ZoneTexte 2"/>
          <p:cNvSpPr txBox="1"/>
          <p:nvPr>
            <p:custDataLst>
              <p:tags r:id="rId12"/>
            </p:custDataLst>
          </p:nvPr>
        </p:nvSpPr>
        <p:spPr>
          <a:xfrm rot="5400000">
            <a:off x="10658768" y="1776438"/>
            <a:ext cx="210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Comptabilité financière</a:t>
            </a:r>
          </a:p>
        </p:txBody>
      </p:sp>
      <p:sp>
        <p:nvSpPr>
          <p:cNvPr id="19" name="ZoneTexte 18"/>
          <p:cNvSpPr txBox="1"/>
          <p:nvPr>
            <p:custDataLst>
              <p:tags r:id="rId13"/>
            </p:custDataLst>
          </p:nvPr>
        </p:nvSpPr>
        <p:spPr>
          <a:xfrm rot="5400000">
            <a:off x="10525156" y="4495492"/>
            <a:ext cx="2564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Comptabilité de management</a:t>
            </a:r>
          </a:p>
        </p:txBody>
      </p:sp>
    </p:spTree>
    <p:extLst>
      <p:ext uri="{BB962C8B-B14F-4D97-AF65-F5344CB8AC3E}">
        <p14:creationId xmlns:p14="http://schemas.microsoft.com/office/powerpoint/2010/main" val="19646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0985121"/>
              </p:ext>
            </p:extLst>
          </p:nvPr>
        </p:nvGraphicFramePr>
        <p:xfrm>
          <a:off x="692583" y="734291"/>
          <a:ext cx="10875962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174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44607" y="1198801"/>
            <a:ext cx="59182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sz="2400" b="1" dirty="0">
                <a:ea typeface="Arial" pitchFamily="26" charset="0"/>
                <a:cs typeface="Arial" pitchFamily="26" charset="0"/>
              </a:rPr>
              <a:t>ROI = </a:t>
            </a:r>
            <a:r>
              <a:rPr lang="fr-FR" sz="2400" b="1" u="sng" dirty="0">
                <a:ea typeface="Arial" pitchFamily="26" charset="0"/>
                <a:cs typeface="Arial" pitchFamily="26" charset="0"/>
              </a:rPr>
              <a:t>Bénéfice d’exploitation</a:t>
            </a:r>
            <a:r>
              <a:rPr lang="fr-FR" sz="2400" b="1" dirty="0">
                <a:ea typeface="Arial" pitchFamily="26" charset="0"/>
                <a:cs typeface="Arial" pitchFamily="26" charset="0"/>
              </a:rPr>
              <a:t> </a:t>
            </a:r>
          </a:p>
          <a:p>
            <a:pPr algn="ctr" eaLnBrk="0" hangingPunct="0"/>
            <a:r>
              <a:rPr lang="fr-FR" sz="2400" b="1" dirty="0">
                <a:ea typeface="Arial" pitchFamily="26" charset="0"/>
                <a:cs typeface="Arial" pitchFamily="26" charset="0"/>
              </a:rPr>
              <a:t>	Actifs Investis</a:t>
            </a:r>
          </a:p>
        </p:txBody>
      </p:sp>
      <p:sp>
        <p:nvSpPr>
          <p:cNvPr id="1252356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99134" y="2564905"/>
            <a:ext cx="4685319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sz="2400" u="sng" dirty="0">
                <a:ea typeface="Arial" pitchFamily="26" charset="0"/>
                <a:cs typeface="Arial" pitchFamily="26" charset="0"/>
              </a:rPr>
              <a:t>Bénéfice d’exploitation</a:t>
            </a:r>
            <a:r>
              <a:rPr lang="fr-FR" sz="2400" dirty="0">
                <a:ea typeface="Arial" pitchFamily="26" charset="0"/>
                <a:cs typeface="Arial" pitchFamily="26" charset="0"/>
              </a:rPr>
              <a:t> </a:t>
            </a:r>
          </a:p>
          <a:p>
            <a:pPr algn="ctr" eaLnBrk="0" hangingPunct="0"/>
            <a:r>
              <a:rPr lang="fr-FR" sz="2400" dirty="0">
                <a:ea typeface="Arial" pitchFamily="26" charset="0"/>
                <a:cs typeface="Arial" pitchFamily="26" charset="0"/>
              </a:rPr>
              <a:t>chiffre d’affaires</a:t>
            </a:r>
          </a:p>
        </p:txBody>
      </p:sp>
      <p:sp>
        <p:nvSpPr>
          <p:cNvPr id="1252357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68578" y="2695266"/>
            <a:ext cx="4988996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400" dirty="0">
                <a:ea typeface="Arial" pitchFamily="26" charset="0"/>
                <a:cs typeface="Arial" pitchFamily="26" charset="0"/>
              </a:rPr>
              <a:t>Chiffre d’affaires / Actifs Investis</a:t>
            </a:r>
          </a:p>
        </p:txBody>
      </p:sp>
      <p:sp>
        <p:nvSpPr>
          <p:cNvPr id="125235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-101600" y="4797426"/>
            <a:ext cx="52832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400" dirty="0">
                <a:ea typeface="Arial" pitchFamily="26" charset="0"/>
                <a:cs typeface="Arial" pitchFamily="26" charset="0"/>
              </a:rPr>
              <a:t>Bénéfice d’exploitation</a:t>
            </a:r>
          </a:p>
          <a:p>
            <a:pPr algn="ctr" eaLnBrk="0" hangingPunct="0">
              <a:spcBef>
                <a:spcPct val="50000"/>
              </a:spcBef>
            </a:pPr>
            <a:r>
              <a:rPr lang="fr-FR" sz="2400" dirty="0">
                <a:ea typeface="Arial" pitchFamily="26" charset="0"/>
                <a:cs typeface="Arial" pitchFamily="26" charset="0"/>
              </a:rPr>
              <a:t>= chiffre d’affaires – coûts totaux</a:t>
            </a:r>
          </a:p>
        </p:txBody>
      </p:sp>
      <p:sp>
        <p:nvSpPr>
          <p:cNvPr id="1252359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17636" y="4800603"/>
            <a:ext cx="1985433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400" dirty="0">
                <a:ea typeface="Arial" pitchFamily="26" charset="0"/>
                <a:cs typeface="Arial" pitchFamily="26" charset="0"/>
              </a:rPr>
              <a:t>Chiffre d’affaires</a:t>
            </a:r>
          </a:p>
        </p:txBody>
      </p:sp>
      <p:sp>
        <p:nvSpPr>
          <p:cNvPr id="1252360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795941" y="4800603"/>
            <a:ext cx="206163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400" dirty="0">
                <a:ea typeface="Arial" pitchFamily="26" charset="0"/>
                <a:cs typeface="Arial" pitchFamily="26" charset="0"/>
              </a:rPr>
              <a:t>Actifs investis</a:t>
            </a:r>
          </a:p>
        </p:txBody>
      </p:sp>
      <p:sp>
        <p:nvSpPr>
          <p:cNvPr id="1252361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4634344" y="2133600"/>
            <a:ext cx="1952722" cy="489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400" dirty="0"/>
          </a:p>
        </p:txBody>
      </p:sp>
      <p:sp>
        <p:nvSpPr>
          <p:cNvPr id="1252362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587067" y="2133599"/>
            <a:ext cx="2156883" cy="64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400" dirty="0"/>
          </a:p>
        </p:txBody>
      </p:sp>
      <p:sp>
        <p:nvSpPr>
          <p:cNvPr id="1252363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368557" y="3350977"/>
            <a:ext cx="1773760" cy="13734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400" dirty="0"/>
          </a:p>
        </p:txBody>
      </p:sp>
      <p:sp>
        <p:nvSpPr>
          <p:cNvPr id="1252364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158651" y="3350976"/>
            <a:ext cx="2428416" cy="14496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400" dirty="0"/>
          </a:p>
        </p:txBody>
      </p:sp>
      <p:sp>
        <p:nvSpPr>
          <p:cNvPr id="1252365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56367" y="3657603"/>
            <a:ext cx="3937000" cy="830997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sz="2400" dirty="0">
                <a:ea typeface="Arial" pitchFamily="26" charset="0"/>
                <a:cs typeface="Arial" pitchFamily="26" charset="0"/>
              </a:rPr>
              <a:t>Profitabilité</a:t>
            </a:r>
          </a:p>
          <a:p>
            <a:pPr algn="ctr" eaLnBrk="0" hangingPunct="0"/>
            <a:r>
              <a:rPr lang="fr-FR" sz="2400" dirty="0">
                <a:ea typeface="Arial" pitchFamily="26" charset="0"/>
                <a:cs typeface="Arial" pitchFamily="26" charset="0"/>
              </a:rPr>
              <a:t>(taux de marge)</a:t>
            </a:r>
          </a:p>
        </p:txBody>
      </p:sp>
      <p:sp>
        <p:nvSpPr>
          <p:cNvPr id="1252366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6587067" y="3276600"/>
            <a:ext cx="2345267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400" dirty="0"/>
          </a:p>
        </p:txBody>
      </p:sp>
      <p:sp>
        <p:nvSpPr>
          <p:cNvPr id="1252367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932341" y="3276600"/>
            <a:ext cx="1970617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400" dirty="0"/>
          </a:p>
        </p:txBody>
      </p:sp>
      <p:sp>
        <p:nvSpPr>
          <p:cNvPr id="1252368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81233" y="3644903"/>
            <a:ext cx="4895851" cy="830997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sz="2400" dirty="0">
                <a:ea typeface="Arial" pitchFamily="26" charset="0"/>
                <a:cs typeface="Arial" pitchFamily="26" charset="0"/>
              </a:rPr>
              <a:t>Rotation de l’actif</a:t>
            </a:r>
          </a:p>
          <a:p>
            <a:pPr algn="ctr" eaLnBrk="0" hangingPunct="0"/>
            <a:r>
              <a:rPr lang="fr-FR" sz="2400" dirty="0">
                <a:ea typeface="Arial" pitchFamily="26" charset="0"/>
                <a:cs typeface="Arial" pitchFamily="26" charset="0"/>
              </a:rPr>
              <a:t>(utilisation du capital)</a:t>
            </a:r>
          </a:p>
        </p:txBody>
      </p:sp>
      <p:sp>
        <p:nvSpPr>
          <p:cNvPr id="1252369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351523" y="2858536"/>
            <a:ext cx="560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400" dirty="0">
                <a:ea typeface="Arial" pitchFamily="26" charset="0"/>
                <a:cs typeface="Arial" pitchFamily="26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734229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959602" y="1866901"/>
            <a:ext cx="124036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/>
              <a:t>Volume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6959602" y="2924175"/>
            <a:ext cx="124036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/>
              <a:t>Prix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6813551" y="5334001"/>
            <a:ext cx="1386416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/>
              <a:t>Stocks et </a:t>
            </a:r>
          </a:p>
          <a:p>
            <a:r>
              <a:rPr lang="fr-FR" sz="1600"/>
              <a:t>trésorerie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6813551" y="5661026"/>
            <a:ext cx="1386416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/>
              <a:t>Clients</a:t>
            </a: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6813551" y="5868988"/>
            <a:ext cx="1386416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/>
              <a:t>Fournisseurs</a:t>
            </a: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4961467" y="2349500"/>
            <a:ext cx="1517651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600"/>
              <a:t>Chiffre d'affaires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4961469" y="3646488"/>
            <a:ext cx="136101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600"/>
              <a:t>Coûts </a:t>
            </a:r>
          </a:p>
          <a:p>
            <a:pPr algn="ctr"/>
            <a:r>
              <a:rPr lang="fr-FR" sz="1600"/>
              <a:t>opérationnels</a:t>
            </a: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4961469" y="4235450"/>
            <a:ext cx="1384300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600"/>
              <a:t>Autres coûts</a:t>
            </a:r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4961469" y="3141663"/>
            <a:ext cx="1384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600"/>
              <a:t>Impôts</a:t>
            </a:r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4942419" y="4811714"/>
            <a:ext cx="1384300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600"/>
              <a:t>Immobilisations</a:t>
            </a:r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4942419" y="5300664"/>
            <a:ext cx="13843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600"/>
              <a:t>Besoin en fond </a:t>
            </a:r>
          </a:p>
          <a:p>
            <a:pPr algn="ctr"/>
            <a:r>
              <a:rPr lang="fr-FR" sz="1600"/>
              <a:t>de roulement </a:t>
            </a:r>
          </a:p>
          <a:p>
            <a:pPr algn="ctr"/>
            <a:r>
              <a:rPr lang="fr-FR" sz="1600"/>
              <a:t>(BFR)</a:t>
            </a:r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2446867" y="2997200"/>
            <a:ext cx="1913467" cy="113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 b="1" dirty="0"/>
              <a:t>Bénéfice d</a:t>
            </a:r>
            <a:r>
              <a:rPr lang="ja-JP" altLang="fr-FR" sz="1600" b="1"/>
              <a:t>’</a:t>
            </a:r>
            <a:r>
              <a:rPr lang="fr-FR" sz="1600" b="1" dirty="0"/>
              <a:t>exploitation</a:t>
            </a:r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2446869" y="5157790"/>
            <a:ext cx="1816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 b="1"/>
              <a:t>Capitaux investis</a:t>
            </a:r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431800" y="3805478"/>
            <a:ext cx="1246717" cy="10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803" tIns="52901" rIns="105803" bIns="52901" anchor="ctr" anchorCtr="1">
            <a:spAutoFit/>
          </a:bodyPr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 b="1"/>
              <a:t>ROI</a:t>
            </a:r>
          </a:p>
          <a:p>
            <a:r>
              <a:rPr lang="fr-FR" sz="1600" b="1"/>
              <a:t>(retour sur capitaux investis)</a:t>
            </a:r>
          </a:p>
        </p:txBody>
      </p:sp>
      <p:cxnSp>
        <p:nvCxnSpPr>
          <p:cNvPr id="17424" name="AutoShape 19"/>
          <p:cNvCxnSpPr>
            <a:cxnSpLocks noChangeShapeType="1"/>
            <a:stCxn id="17410" idx="1"/>
            <a:endCxn id="17415" idx="3"/>
          </p:cNvCxnSpPr>
          <p:nvPr/>
        </p:nvCxnSpPr>
        <p:spPr bwMode="auto">
          <a:xfrm rot="10800000" flipV="1">
            <a:off x="6479117" y="2000252"/>
            <a:ext cx="480483" cy="493713"/>
          </a:xfrm>
          <a:prstGeom prst="bentConnector3">
            <a:avLst>
              <a:gd name="adj1" fmla="val 4977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5" name="AutoShape 20"/>
          <p:cNvCxnSpPr>
            <a:cxnSpLocks noChangeShapeType="1"/>
            <a:stCxn id="17411" idx="1"/>
            <a:endCxn id="17415" idx="3"/>
          </p:cNvCxnSpPr>
          <p:nvPr/>
        </p:nvCxnSpPr>
        <p:spPr bwMode="auto">
          <a:xfrm rot="10800000">
            <a:off x="6479117" y="2493963"/>
            <a:ext cx="480483" cy="539751"/>
          </a:xfrm>
          <a:prstGeom prst="bentConnector3">
            <a:avLst>
              <a:gd name="adj1" fmla="val 4977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21"/>
          <p:cNvCxnSpPr>
            <a:cxnSpLocks noChangeShapeType="1"/>
            <a:stCxn id="17443" idx="1"/>
            <a:endCxn id="17416" idx="3"/>
          </p:cNvCxnSpPr>
          <p:nvPr/>
        </p:nvCxnSpPr>
        <p:spPr bwMode="auto">
          <a:xfrm rot="10800000">
            <a:off x="6322484" y="3886201"/>
            <a:ext cx="246168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7" name="AutoShape 22"/>
          <p:cNvCxnSpPr>
            <a:cxnSpLocks noChangeShapeType="1"/>
            <a:stCxn id="17412" idx="1"/>
            <a:endCxn id="17420" idx="3"/>
          </p:cNvCxnSpPr>
          <p:nvPr/>
        </p:nvCxnSpPr>
        <p:spPr bwMode="auto">
          <a:xfrm rot="10800000" flipV="1">
            <a:off x="6326720" y="5464177"/>
            <a:ext cx="486833" cy="26511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8" name="AutoShape 23"/>
          <p:cNvCxnSpPr>
            <a:cxnSpLocks noChangeShapeType="1"/>
            <a:stCxn id="17413" idx="1"/>
            <a:endCxn id="17420" idx="3"/>
          </p:cNvCxnSpPr>
          <p:nvPr/>
        </p:nvCxnSpPr>
        <p:spPr bwMode="auto">
          <a:xfrm rot="10800000">
            <a:off x="6326720" y="5730876"/>
            <a:ext cx="486833" cy="60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9" name="AutoShape 24"/>
          <p:cNvCxnSpPr>
            <a:cxnSpLocks noChangeShapeType="1"/>
            <a:stCxn id="17414" idx="1"/>
            <a:endCxn id="17420" idx="3"/>
          </p:cNvCxnSpPr>
          <p:nvPr/>
        </p:nvCxnSpPr>
        <p:spPr bwMode="auto">
          <a:xfrm rot="10800000">
            <a:off x="6326720" y="5730875"/>
            <a:ext cx="486833" cy="2682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0" name="AutoShape 25"/>
          <p:cNvCxnSpPr>
            <a:cxnSpLocks noChangeShapeType="1"/>
            <a:stCxn id="17420" idx="1"/>
            <a:endCxn id="17422" idx="3"/>
          </p:cNvCxnSpPr>
          <p:nvPr/>
        </p:nvCxnSpPr>
        <p:spPr bwMode="auto">
          <a:xfrm rot="10800000">
            <a:off x="4262967" y="5337175"/>
            <a:ext cx="679451" cy="393700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1" name="AutoShape 26"/>
          <p:cNvCxnSpPr>
            <a:cxnSpLocks noChangeShapeType="1"/>
            <a:stCxn id="17419" idx="1"/>
            <a:endCxn id="17422" idx="3"/>
          </p:cNvCxnSpPr>
          <p:nvPr/>
        </p:nvCxnSpPr>
        <p:spPr bwMode="auto">
          <a:xfrm rot="10800000" flipV="1">
            <a:off x="4262967" y="4941890"/>
            <a:ext cx="679451" cy="395287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2" name="AutoShape 27"/>
          <p:cNvCxnSpPr>
            <a:cxnSpLocks noChangeShapeType="1"/>
            <a:stCxn id="17418" idx="1"/>
            <a:endCxn id="17421" idx="3"/>
          </p:cNvCxnSpPr>
          <p:nvPr/>
        </p:nvCxnSpPr>
        <p:spPr bwMode="auto">
          <a:xfrm rot="10800000" flipV="1">
            <a:off x="4360334" y="3271839"/>
            <a:ext cx="601133" cy="2936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28"/>
          <p:cNvCxnSpPr>
            <a:cxnSpLocks noChangeShapeType="1"/>
            <a:stCxn id="17417" idx="1"/>
            <a:endCxn id="17421" idx="3"/>
          </p:cNvCxnSpPr>
          <p:nvPr/>
        </p:nvCxnSpPr>
        <p:spPr bwMode="auto">
          <a:xfrm rot="10800000">
            <a:off x="4360334" y="3565526"/>
            <a:ext cx="601133" cy="800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4" name="AutoShape 29"/>
          <p:cNvCxnSpPr>
            <a:cxnSpLocks noChangeShapeType="1"/>
            <a:stCxn id="17416" idx="1"/>
            <a:endCxn id="17421" idx="3"/>
          </p:cNvCxnSpPr>
          <p:nvPr/>
        </p:nvCxnSpPr>
        <p:spPr bwMode="auto">
          <a:xfrm rot="10800000">
            <a:off x="4360334" y="3565525"/>
            <a:ext cx="601133" cy="320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5" name="AutoShape 30"/>
          <p:cNvCxnSpPr>
            <a:cxnSpLocks noChangeShapeType="1"/>
            <a:stCxn id="17415" idx="1"/>
            <a:endCxn id="17421" idx="3"/>
          </p:cNvCxnSpPr>
          <p:nvPr/>
        </p:nvCxnSpPr>
        <p:spPr bwMode="auto">
          <a:xfrm rot="10800000" flipV="1">
            <a:off x="4360334" y="2493963"/>
            <a:ext cx="601133" cy="10715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6" name="AutoShape 31"/>
          <p:cNvCxnSpPr>
            <a:cxnSpLocks noChangeShapeType="1"/>
            <a:stCxn id="17422" idx="1"/>
            <a:endCxn id="17423" idx="3"/>
          </p:cNvCxnSpPr>
          <p:nvPr/>
        </p:nvCxnSpPr>
        <p:spPr bwMode="auto">
          <a:xfrm rot="10800000">
            <a:off x="1678517" y="4351338"/>
            <a:ext cx="768352" cy="98584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7" name="AutoShape 32"/>
          <p:cNvCxnSpPr>
            <a:cxnSpLocks noChangeShapeType="1"/>
            <a:stCxn id="17421" idx="1"/>
            <a:endCxn id="17423" idx="3"/>
          </p:cNvCxnSpPr>
          <p:nvPr/>
        </p:nvCxnSpPr>
        <p:spPr bwMode="auto">
          <a:xfrm rot="10800000" flipV="1">
            <a:off x="1678517" y="3565526"/>
            <a:ext cx="768350" cy="7858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8" name="Text Box 33"/>
          <p:cNvSpPr txBox="1">
            <a:spLocks noChangeArrowheads="1"/>
          </p:cNvSpPr>
          <p:nvPr/>
        </p:nvSpPr>
        <p:spPr bwMode="auto">
          <a:xfrm>
            <a:off x="8784167" y="1284288"/>
            <a:ext cx="3022600" cy="4159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Croissance du marché</a:t>
            </a:r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8784167" y="1789114"/>
            <a:ext cx="3022600" cy="4159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Augmentation de la part de </a:t>
            </a:r>
          </a:p>
          <a:p>
            <a:r>
              <a:rPr lang="fr-FR" sz="1467"/>
              <a:t>marché</a:t>
            </a:r>
          </a:p>
        </p:txBody>
      </p:sp>
      <p:sp>
        <p:nvSpPr>
          <p:cNvPr id="17440" name="Text Box 35"/>
          <p:cNvSpPr txBox="1">
            <a:spLocks noChangeArrowheads="1"/>
          </p:cNvSpPr>
          <p:nvPr/>
        </p:nvSpPr>
        <p:spPr bwMode="auto">
          <a:xfrm>
            <a:off x="8784169" y="2276475"/>
            <a:ext cx="3001433" cy="355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Diversification</a:t>
            </a:r>
          </a:p>
        </p:txBody>
      </p:sp>
      <p:sp>
        <p:nvSpPr>
          <p:cNvPr id="17441" name="Text Box 36"/>
          <p:cNvSpPr txBox="1">
            <a:spLocks noChangeArrowheads="1"/>
          </p:cNvSpPr>
          <p:nvPr/>
        </p:nvSpPr>
        <p:spPr bwMode="auto">
          <a:xfrm>
            <a:off x="8784167" y="2719389"/>
            <a:ext cx="3022600" cy="2778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Politique de prix</a:t>
            </a:r>
          </a:p>
        </p:txBody>
      </p:sp>
      <p:sp>
        <p:nvSpPr>
          <p:cNvPr id="17442" name="Text Box 37"/>
          <p:cNvSpPr txBox="1">
            <a:spLocks noChangeArrowheads="1"/>
          </p:cNvSpPr>
          <p:nvPr/>
        </p:nvSpPr>
        <p:spPr bwMode="auto">
          <a:xfrm>
            <a:off x="8784167" y="3076577"/>
            <a:ext cx="3022600" cy="4238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Développement de marchés </a:t>
            </a:r>
          </a:p>
          <a:p>
            <a:r>
              <a:rPr lang="fr-FR" sz="1467"/>
              <a:t>à forte valeur ajoutée</a:t>
            </a:r>
          </a:p>
        </p:txBody>
      </p:sp>
      <p:sp>
        <p:nvSpPr>
          <p:cNvPr id="17443" name="Text Box 38"/>
          <p:cNvSpPr txBox="1">
            <a:spLocks noChangeArrowheads="1"/>
          </p:cNvSpPr>
          <p:nvPr/>
        </p:nvSpPr>
        <p:spPr bwMode="auto">
          <a:xfrm>
            <a:off x="8784167" y="3719513"/>
            <a:ext cx="3022600" cy="3317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Amélioration de la productivité</a:t>
            </a:r>
          </a:p>
        </p:txBody>
      </p:sp>
      <p:sp>
        <p:nvSpPr>
          <p:cNvPr id="17444" name="Text Box 39"/>
          <p:cNvSpPr txBox="1">
            <a:spLocks noChangeArrowheads="1"/>
          </p:cNvSpPr>
          <p:nvPr/>
        </p:nvSpPr>
        <p:spPr bwMode="auto">
          <a:xfrm>
            <a:off x="8784167" y="4221164"/>
            <a:ext cx="3022600" cy="2873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Réductions des coûts</a:t>
            </a:r>
          </a:p>
        </p:txBody>
      </p:sp>
      <p:sp>
        <p:nvSpPr>
          <p:cNvPr id="17445" name="Text Box 40"/>
          <p:cNvSpPr txBox="1">
            <a:spLocks noChangeArrowheads="1"/>
          </p:cNvSpPr>
          <p:nvPr/>
        </p:nvSpPr>
        <p:spPr bwMode="auto">
          <a:xfrm>
            <a:off x="8828618" y="4725988"/>
            <a:ext cx="2978149" cy="431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Utilisation de la capacité de </a:t>
            </a:r>
          </a:p>
          <a:p>
            <a:r>
              <a:rPr lang="fr-FR" sz="1467"/>
              <a:t>production</a:t>
            </a:r>
          </a:p>
        </p:txBody>
      </p:sp>
      <p:sp>
        <p:nvSpPr>
          <p:cNvPr id="17446" name="Text Box 41"/>
          <p:cNvSpPr txBox="1">
            <a:spLocks noChangeArrowheads="1"/>
          </p:cNvSpPr>
          <p:nvPr/>
        </p:nvSpPr>
        <p:spPr bwMode="auto">
          <a:xfrm>
            <a:off x="8784167" y="5257800"/>
            <a:ext cx="3022600" cy="43973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Gestion des stocks</a:t>
            </a:r>
          </a:p>
          <a:p>
            <a:r>
              <a:rPr lang="fr-FR" sz="1467"/>
              <a:t> et de la trésorerie</a:t>
            </a:r>
          </a:p>
        </p:txBody>
      </p:sp>
      <p:sp>
        <p:nvSpPr>
          <p:cNvPr id="17447" name="Text Box 42"/>
          <p:cNvSpPr txBox="1">
            <a:spLocks noChangeArrowheads="1"/>
          </p:cNvSpPr>
          <p:nvPr/>
        </p:nvSpPr>
        <p:spPr bwMode="auto">
          <a:xfrm>
            <a:off x="8784167" y="5768975"/>
            <a:ext cx="3022600" cy="28733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/>
              <a:t>Conditions de règlement</a:t>
            </a:r>
          </a:p>
        </p:txBody>
      </p:sp>
      <p:cxnSp>
        <p:nvCxnSpPr>
          <p:cNvPr id="17448" name="AutoShape 43"/>
          <p:cNvCxnSpPr>
            <a:cxnSpLocks noChangeShapeType="1"/>
            <a:stCxn id="17438" idx="1"/>
            <a:endCxn id="17410" idx="3"/>
          </p:cNvCxnSpPr>
          <p:nvPr/>
        </p:nvCxnSpPr>
        <p:spPr bwMode="auto">
          <a:xfrm rot="10800000" flipV="1">
            <a:off x="8199967" y="1492251"/>
            <a:ext cx="584200" cy="508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49" name="AutoShape 44"/>
          <p:cNvCxnSpPr>
            <a:cxnSpLocks noChangeShapeType="1"/>
            <a:stCxn id="17439" idx="1"/>
            <a:endCxn id="17410" idx="3"/>
          </p:cNvCxnSpPr>
          <p:nvPr/>
        </p:nvCxnSpPr>
        <p:spPr bwMode="auto">
          <a:xfrm rot="10800000" flipV="1">
            <a:off x="8199967" y="1997077"/>
            <a:ext cx="584200" cy="31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0" name="AutoShape 45"/>
          <p:cNvCxnSpPr>
            <a:cxnSpLocks noChangeShapeType="1"/>
            <a:stCxn id="17440" idx="1"/>
            <a:endCxn id="17410" idx="3"/>
          </p:cNvCxnSpPr>
          <p:nvPr/>
        </p:nvCxnSpPr>
        <p:spPr bwMode="auto">
          <a:xfrm rot="10800000">
            <a:off x="8199967" y="2000252"/>
            <a:ext cx="584200" cy="4540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1" name="AutoShape 46"/>
          <p:cNvCxnSpPr>
            <a:cxnSpLocks noChangeShapeType="1"/>
            <a:stCxn id="17441" idx="1"/>
            <a:endCxn id="17411" idx="3"/>
          </p:cNvCxnSpPr>
          <p:nvPr/>
        </p:nvCxnSpPr>
        <p:spPr bwMode="auto">
          <a:xfrm rot="10800000" flipV="1">
            <a:off x="8199967" y="2859089"/>
            <a:ext cx="584200" cy="1746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2" name="AutoShape 47"/>
          <p:cNvCxnSpPr>
            <a:cxnSpLocks noChangeShapeType="1"/>
            <a:stCxn id="17442" idx="1"/>
            <a:endCxn id="17411" idx="3"/>
          </p:cNvCxnSpPr>
          <p:nvPr/>
        </p:nvCxnSpPr>
        <p:spPr bwMode="auto">
          <a:xfrm rot="10800000">
            <a:off x="8199967" y="3033713"/>
            <a:ext cx="584200" cy="255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3" name="AutoShape 49"/>
          <p:cNvCxnSpPr>
            <a:cxnSpLocks noChangeShapeType="1"/>
            <a:stCxn id="17444" idx="1"/>
            <a:endCxn id="17417" idx="3"/>
          </p:cNvCxnSpPr>
          <p:nvPr/>
        </p:nvCxnSpPr>
        <p:spPr bwMode="auto">
          <a:xfrm rot="10800000">
            <a:off x="6345767" y="4365625"/>
            <a:ext cx="2438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4" name="AutoShape 50"/>
          <p:cNvCxnSpPr>
            <a:cxnSpLocks noChangeShapeType="1"/>
            <a:stCxn id="17445" idx="1"/>
            <a:endCxn id="17419" idx="3"/>
          </p:cNvCxnSpPr>
          <p:nvPr/>
        </p:nvCxnSpPr>
        <p:spPr bwMode="auto">
          <a:xfrm rot="10800000">
            <a:off x="6326718" y="4941888"/>
            <a:ext cx="25019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5" name="AutoShape 51"/>
          <p:cNvCxnSpPr>
            <a:cxnSpLocks noChangeShapeType="1"/>
            <a:stCxn id="17446" idx="1"/>
            <a:endCxn id="17412" idx="3"/>
          </p:cNvCxnSpPr>
          <p:nvPr/>
        </p:nvCxnSpPr>
        <p:spPr bwMode="auto">
          <a:xfrm rot="10800000">
            <a:off x="8199967" y="5464175"/>
            <a:ext cx="584200" cy="14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6" name="AutoShape 52"/>
          <p:cNvCxnSpPr>
            <a:cxnSpLocks noChangeShapeType="1"/>
            <a:stCxn id="17447" idx="1"/>
            <a:endCxn id="17413" idx="3"/>
          </p:cNvCxnSpPr>
          <p:nvPr/>
        </p:nvCxnSpPr>
        <p:spPr bwMode="auto">
          <a:xfrm rot="10800000">
            <a:off x="8199967" y="5791201"/>
            <a:ext cx="584200" cy="12223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7" name="AutoShape 53"/>
          <p:cNvCxnSpPr>
            <a:cxnSpLocks noChangeShapeType="1"/>
            <a:stCxn id="17447" idx="1"/>
            <a:endCxn id="17414" idx="3"/>
          </p:cNvCxnSpPr>
          <p:nvPr/>
        </p:nvCxnSpPr>
        <p:spPr bwMode="auto">
          <a:xfrm rot="10800000" flipV="1">
            <a:off x="8199967" y="5913439"/>
            <a:ext cx="584200" cy="857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58" name="Text Box 33"/>
          <p:cNvSpPr txBox="1">
            <a:spLocks noChangeArrowheads="1"/>
          </p:cNvSpPr>
          <p:nvPr/>
        </p:nvSpPr>
        <p:spPr bwMode="auto">
          <a:xfrm>
            <a:off x="8839200" y="609600"/>
            <a:ext cx="3022600" cy="4159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5803" tIns="52901" rIns="105803" bIns="52901" anchor="ctr" anchorCtr="1"/>
          <a:lstStyle>
            <a:lvl1pPr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661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67" b="1" i="1"/>
              <a:t>Actions envisageables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C093-7D6E-8C48-852D-7C58EA1C31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165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650" name="Rectangle 1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9200" y="5605064"/>
            <a:ext cx="4684779" cy="495351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lg" len="med"/>
          </a:ln>
        </p:spPr>
        <p:txBody>
          <a:bodyPr wrap="square" lIns="120000" tIns="62400" rIns="120000" bIns="62400">
            <a:prstTxWarp prst="textNoShape">
              <a:avLst/>
            </a:prstTxWarp>
            <a:spAutoFit/>
          </a:bodyPr>
          <a:lstStyle/>
          <a:p>
            <a:pPr algn="ctr" defTabSz="1015975">
              <a:spcBef>
                <a:spcPct val="50000"/>
              </a:spcBef>
            </a:pPr>
            <a:r>
              <a:rPr lang="fr-FR" sz="2400" dirty="0"/>
              <a:t>Marché final (ventes externes)</a:t>
            </a:r>
          </a:p>
        </p:txBody>
      </p:sp>
      <p:grpSp>
        <p:nvGrpSpPr>
          <p:cNvPr id="4" name="Groupe 3"/>
          <p:cNvGrpSpPr/>
          <p:nvPr>
            <p:custDataLst>
              <p:tags r:id="rId3"/>
            </p:custDataLst>
          </p:nvPr>
        </p:nvGrpSpPr>
        <p:grpSpPr>
          <a:xfrm>
            <a:off x="-48683" y="1189161"/>
            <a:ext cx="11935883" cy="4773828"/>
            <a:chOff x="-36512" y="1203598"/>
            <a:chExt cx="8951912" cy="3580371"/>
          </a:xfrm>
        </p:grpSpPr>
        <p:sp>
          <p:nvSpPr>
            <p:cNvPr id="4165635" name="Text Box 3"/>
            <p:cNvSpPr txBox="1">
              <a:spLocks noChangeArrowheads="1"/>
            </p:cNvSpPr>
            <p:nvPr/>
          </p:nvSpPr>
          <p:spPr bwMode="auto">
            <a:xfrm>
              <a:off x="914400" y="2755107"/>
              <a:ext cx="2514600" cy="37151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2400" dirty="0"/>
                <a:t>Centre vendeur</a:t>
              </a:r>
            </a:p>
          </p:txBody>
        </p:sp>
        <p:sp>
          <p:nvSpPr>
            <p:cNvPr id="4165636" name="Text Box 4"/>
            <p:cNvSpPr txBox="1">
              <a:spLocks noChangeArrowheads="1"/>
            </p:cNvSpPr>
            <p:nvPr/>
          </p:nvSpPr>
          <p:spPr bwMode="auto">
            <a:xfrm>
              <a:off x="5486400" y="2755107"/>
              <a:ext cx="2819400" cy="37151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2400" dirty="0"/>
                <a:t>Centre acheteur</a:t>
              </a:r>
            </a:p>
          </p:txBody>
        </p:sp>
        <p:sp>
          <p:nvSpPr>
            <p:cNvPr id="4165638" name="Text Box 6"/>
            <p:cNvSpPr txBox="1">
              <a:spLocks noChangeArrowheads="1"/>
            </p:cNvSpPr>
            <p:nvPr/>
          </p:nvSpPr>
          <p:spPr bwMode="auto">
            <a:xfrm>
              <a:off x="-36512" y="1203598"/>
              <a:ext cx="2743200" cy="648512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2400" dirty="0"/>
                <a:t>Approvisionnements externes</a:t>
              </a:r>
            </a:p>
          </p:txBody>
        </p:sp>
        <p:sp>
          <p:nvSpPr>
            <p:cNvPr id="4165639" name="Text Box 7"/>
            <p:cNvSpPr txBox="1">
              <a:spLocks noChangeArrowheads="1"/>
            </p:cNvSpPr>
            <p:nvPr/>
          </p:nvSpPr>
          <p:spPr bwMode="auto">
            <a:xfrm>
              <a:off x="5486400" y="4412456"/>
              <a:ext cx="3276600" cy="371513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lg" len="med"/>
            </a:ln>
          </p:spPr>
          <p:txBody>
            <a:bodyPr wrap="square"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2400" dirty="0"/>
                <a:t>Marché final (ventes externes)</a:t>
              </a:r>
            </a:p>
          </p:txBody>
        </p:sp>
        <p:sp>
          <p:nvSpPr>
            <p:cNvPr id="4165640" name="Line 8"/>
            <p:cNvSpPr>
              <a:spLocks noChangeShapeType="1"/>
            </p:cNvSpPr>
            <p:nvPr/>
          </p:nvSpPr>
          <p:spPr bwMode="auto">
            <a:xfrm>
              <a:off x="1371600" y="1897856"/>
              <a:ext cx="457200" cy="628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lIns="120000" tIns="62400" rIns="120000" bIns="62400" anchor="ctr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165641" name="Line 9"/>
            <p:cNvSpPr>
              <a:spLocks noChangeShapeType="1"/>
            </p:cNvSpPr>
            <p:nvPr/>
          </p:nvSpPr>
          <p:spPr bwMode="auto">
            <a:xfrm>
              <a:off x="6477000" y="3440906"/>
              <a:ext cx="838200" cy="857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lIns="120000" tIns="62400" rIns="120000" bIns="62400" anchor="ctr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533400" y="2412206"/>
              <a:ext cx="8382000" cy="1257300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120000" tIns="62400" rIns="120000" bIns="62400" anchor="ctr">
              <a:prstTxWarp prst="textNoShape">
                <a:avLst/>
              </a:prstTxWarp>
            </a:bodyPr>
            <a:lstStyle/>
            <a:p>
              <a:pPr algn="ctr" defTabSz="1015975"/>
              <a:endParaRPr lang="en-US" sz="2400" dirty="0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609600" y="2012156"/>
              <a:ext cx="8305800" cy="20002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lIns="120000" tIns="62400" rIns="120000" bIns="62400" anchor="ctr">
              <a:prstTxWarp prst="textNoShape">
                <a:avLst/>
              </a:prstTxWarp>
            </a:bodyPr>
            <a:lstStyle/>
            <a:p>
              <a:pPr algn="ctr"/>
              <a:endParaRPr lang="fr-FR" sz="2400" dirty="0"/>
            </a:p>
          </p:txBody>
        </p:sp>
        <p:sp>
          <p:nvSpPr>
            <p:cNvPr id="4165644" name="Line 12"/>
            <p:cNvSpPr>
              <a:spLocks noChangeShapeType="1"/>
            </p:cNvSpPr>
            <p:nvPr/>
          </p:nvSpPr>
          <p:spPr bwMode="auto">
            <a:xfrm>
              <a:off x="3581400" y="2926556"/>
              <a:ext cx="175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lIns="120000" tIns="62400" rIns="120000" bIns="62400" anchor="ctr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165645" name="Text Box 13"/>
            <p:cNvSpPr txBox="1">
              <a:spLocks noChangeArrowheads="1"/>
            </p:cNvSpPr>
            <p:nvPr/>
          </p:nvSpPr>
          <p:spPr bwMode="auto">
            <a:xfrm>
              <a:off x="3276600" y="3155159"/>
              <a:ext cx="2286000" cy="371513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2400" dirty="0"/>
                <a:t>Cessions internes</a:t>
              </a:r>
            </a:p>
          </p:txBody>
        </p:sp>
        <p:sp>
          <p:nvSpPr>
            <p:cNvPr id="4165646" name="Text Box 14"/>
            <p:cNvSpPr txBox="1">
              <a:spLocks noChangeArrowheads="1"/>
            </p:cNvSpPr>
            <p:nvPr/>
          </p:nvSpPr>
          <p:spPr bwMode="auto">
            <a:xfrm>
              <a:off x="2514600" y="2236529"/>
              <a:ext cx="3886200" cy="402339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2667" b="1" dirty="0"/>
                <a:t>Prix de cession interne</a:t>
              </a:r>
            </a:p>
          </p:txBody>
        </p:sp>
        <p:sp>
          <p:nvSpPr>
            <p:cNvPr id="4165647" name="Line 15"/>
            <p:cNvSpPr>
              <a:spLocks noChangeShapeType="1"/>
            </p:cNvSpPr>
            <p:nvPr/>
          </p:nvSpPr>
          <p:spPr bwMode="auto">
            <a:xfrm>
              <a:off x="2819400" y="3212306"/>
              <a:ext cx="0" cy="1314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lg" len="med"/>
            </a:ln>
          </p:spPr>
          <p:txBody>
            <a:bodyPr wrap="none" lIns="120000" tIns="62400" rIns="120000" bIns="62400" anchor="ctr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165648" name="Line 16"/>
            <p:cNvSpPr>
              <a:spLocks noChangeShapeType="1"/>
            </p:cNvSpPr>
            <p:nvPr/>
          </p:nvSpPr>
          <p:spPr bwMode="auto">
            <a:xfrm>
              <a:off x="6084888" y="1843090"/>
              <a:ext cx="11112" cy="8548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lg" len="med"/>
            </a:ln>
          </p:spPr>
          <p:txBody>
            <a:bodyPr wrap="none" lIns="120000" tIns="62400" rIns="120000" bIns="62400" anchor="ctr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165649" name="Text Box 17"/>
            <p:cNvSpPr txBox="1">
              <a:spLocks noChangeArrowheads="1"/>
            </p:cNvSpPr>
            <p:nvPr/>
          </p:nvSpPr>
          <p:spPr bwMode="auto">
            <a:xfrm>
              <a:off x="4709120" y="1203598"/>
              <a:ext cx="2743200" cy="3406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2133" dirty="0"/>
                <a:t>Approvisionnements externes</a:t>
              </a: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6934200" y="2012159"/>
              <a:ext cx="1981200" cy="371513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2400" dirty="0"/>
                <a:t>Entreprise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38216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>
            <p:custDataLst>
              <p:tags r:id="rId2"/>
            </p:custDataLst>
          </p:nvPr>
        </p:nvGrpSpPr>
        <p:grpSpPr>
          <a:xfrm>
            <a:off x="508000" y="1218618"/>
            <a:ext cx="11277600" cy="4804223"/>
            <a:chOff x="381000" y="1319212"/>
            <a:chExt cx="8458200" cy="3603167"/>
          </a:xfrm>
        </p:grpSpPr>
        <p:sp>
          <p:nvSpPr>
            <p:cNvPr id="34819" name="Text Box 3"/>
            <p:cNvSpPr txBox="1">
              <a:spLocks noChangeArrowheads="1"/>
            </p:cNvSpPr>
            <p:nvPr/>
          </p:nvSpPr>
          <p:spPr bwMode="auto">
            <a:xfrm>
              <a:off x="381000" y="1319212"/>
              <a:ext cx="3276600" cy="360316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3200" i="1" dirty="0"/>
                <a:t>Compte de résultat du centre vendeur</a:t>
              </a:r>
            </a:p>
            <a:p>
              <a:pPr algn="ctr" defTabSz="1015975">
                <a:spcBef>
                  <a:spcPct val="50000"/>
                </a:spcBef>
              </a:pPr>
              <a:endParaRPr lang="fr-FR" sz="3200" dirty="0"/>
            </a:p>
            <a:p>
              <a:pPr algn="ctr" defTabSz="1015975">
                <a:spcBef>
                  <a:spcPct val="50000"/>
                </a:spcBef>
              </a:pPr>
              <a:r>
                <a:rPr lang="fr-FR" sz="3200" dirty="0"/>
                <a:t>Ventes externes</a:t>
              </a:r>
            </a:p>
            <a:p>
              <a:pPr indent="603236" defTabSz="1015975">
                <a:spcBef>
                  <a:spcPct val="50000"/>
                </a:spcBef>
              </a:pPr>
              <a:r>
                <a:rPr lang="fr-FR" sz="3200" dirty="0"/>
                <a:t>+ Ventes internes</a:t>
              </a:r>
            </a:p>
            <a:p>
              <a:pPr indent="603236" defTabSz="1015975">
                <a:spcBef>
                  <a:spcPct val="50000"/>
                </a:spcBef>
              </a:pPr>
              <a:r>
                <a:rPr lang="fr-FR" sz="3200" dirty="0"/>
                <a:t>‒ Charges</a:t>
              </a:r>
            </a:p>
            <a:p>
              <a:pPr indent="603236" defTabSz="1015975">
                <a:spcBef>
                  <a:spcPct val="50000"/>
                </a:spcBef>
              </a:pPr>
              <a:r>
                <a:rPr lang="fr-FR" sz="3200" dirty="0"/>
                <a:t>= Résultat</a:t>
              </a:r>
            </a:p>
          </p:txBody>
        </p:sp>
        <p:sp>
          <p:nvSpPr>
            <p:cNvPr id="4167684" name="Text Box 4"/>
            <p:cNvSpPr txBox="1">
              <a:spLocks noChangeArrowheads="1"/>
            </p:cNvSpPr>
            <p:nvPr/>
          </p:nvSpPr>
          <p:spPr bwMode="auto">
            <a:xfrm>
              <a:off x="5562600" y="1319212"/>
              <a:ext cx="3276600" cy="360316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3200" i="1" dirty="0"/>
                <a:t>Compte de résultat du centre acheteur</a:t>
              </a:r>
            </a:p>
            <a:p>
              <a:pPr algn="ctr" defTabSz="1015975">
                <a:spcBef>
                  <a:spcPct val="50000"/>
                </a:spcBef>
              </a:pPr>
              <a:endParaRPr lang="fr-FR" sz="3200" i="1" dirty="0"/>
            </a:p>
            <a:p>
              <a:pPr algn="ctr" defTabSz="1015975">
                <a:spcBef>
                  <a:spcPct val="50000"/>
                </a:spcBef>
              </a:pPr>
              <a:r>
                <a:rPr lang="fr-FR" sz="3200" dirty="0"/>
                <a:t>Ventes</a:t>
              </a:r>
            </a:p>
            <a:p>
              <a:pPr marL="713300" indent="-480472" defTabSz="1015975">
                <a:spcBef>
                  <a:spcPct val="50000"/>
                </a:spcBef>
              </a:pPr>
              <a:r>
                <a:rPr lang="fr-FR" sz="3200" dirty="0"/>
                <a:t>‒ Charges</a:t>
              </a:r>
            </a:p>
            <a:p>
              <a:pPr marL="713300" indent="-480472" defTabSz="1015975">
                <a:spcBef>
                  <a:spcPct val="50000"/>
                </a:spcBef>
              </a:pPr>
              <a:r>
                <a:rPr lang="fr-FR" sz="3200" dirty="0"/>
                <a:t>‒ Achats en interne</a:t>
              </a:r>
            </a:p>
            <a:p>
              <a:pPr marL="713300" indent="-480472" defTabSz="1015975">
                <a:spcBef>
                  <a:spcPct val="50000"/>
                </a:spcBef>
              </a:pPr>
              <a:r>
                <a:rPr lang="fr-FR" sz="3200" dirty="0"/>
                <a:t>= Résultat</a:t>
              </a:r>
            </a:p>
          </p:txBody>
        </p:sp>
        <p:sp>
          <p:nvSpPr>
            <p:cNvPr id="4167685" name="Line 5"/>
            <p:cNvSpPr>
              <a:spLocks noChangeShapeType="1"/>
            </p:cNvSpPr>
            <p:nvPr/>
          </p:nvSpPr>
          <p:spPr bwMode="auto">
            <a:xfrm>
              <a:off x="3635896" y="3507853"/>
              <a:ext cx="1944216" cy="5040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lIns="120000" tIns="62400" rIns="120000" bIns="62400" anchor="ctr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167686" name="Text Box 6"/>
            <p:cNvSpPr txBox="1">
              <a:spLocks noChangeArrowheads="1"/>
            </p:cNvSpPr>
            <p:nvPr/>
          </p:nvSpPr>
          <p:spPr bwMode="auto">
            <a:xfrm>
              <a:off x="4211960" y="3291830"/>
              <a:ext cx="914400" cy="463846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lg" len="med"/>
            </a:ln>
          </p:spPr>
          <p:txBody>
            <a:bodyPr lIns="120000" tIns="62400" rIns="120000" bIns="62400">
              <a:prstTxWarp prst="textNoShape">
                <a:avLst/>
              </a:prstTxWarp>
              <a:spAutoFit/>
            </a:bodyPr>
            <a:lstStyle/>
            <a:p>
              <a:pPr algn="ctr" defTabSz="1015975">
                <a:spcBef>
                  <a:spcPct val="50000"/>
                </a:spcBef>
              </a:pPr>
              <a:r>
                <a:rPr lang="fr-FR" sz="3200" dirty="0"/>
                <a:t>PCI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51559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055689" y="1052508"/>
            <a:ext cx="10152063" cy="4835525"/>
            <a:chOff x="2174" y="5845"/>
            <a:chExt cx="8820" cy="5220"/>
          </a:xfrm>
        </p:grpSpPr>
        <p:sp>
          <p:nvSpPr>
            <p:cNvPr id="20483" name="AutoShape 4"/>
            <p:cNvSpPr>
              <a:spLocks noChangeAspect="1" noChangeArrowheads="1"/>
            </p:cNvSpPr>
            <p:nvPr/>
          </p:nvSpPr>
          <p:spPr bwMode="auto">
            <a:xfrm>
              <a:off x="2174" y="5845"/>
              <a:ext cx="8820" cy="5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20484" name="Oval 5"/>
            <p:cNvSpPr>
              <a:spLocks noChangeArrowheads="1"/>
            </p:cNvSpPr>
            <p:nvPr/>
          </p:nvSpPr>
          <p:spPr bwMode="auto">
            <a:xfrm>
              <a:off x="7754" y="6745"/>
              <a:ext cx="2699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 rIns="54000" bIns="10800">
              <a:prstTxWarp prst="textNoShape">
                <a:avLst/>
              </a:prstTxWarp>
            </a:bodyPr>
            <a:lstStyle/>
            <a:p>
              <a:pPr algn="ctr"/>
              <a:r>
                <a:rPr lang="fr-FR" sz="1900"/>
                <a:t>Incertitudes stratégiques</a:t>
              </a:r>
              <a:endParaRPr lang="fr-FR" sz="5400"/>
            </a:p>
          </p:txBody>
        </p:sp>
        <p:sp>
          <p:nvSpPr>
            <p:cNvPr id="20485" name="Oval 6"/>
            <p:cNvSpPr>
              <a:spLocks noChangeArrowheads="1"/>
            </p:cNvSpPr>
            <p:nvPr/>
          </p:nvSpPr>
          <p:spPr bwMode="auto">
            <a:xfrm>
              <a:off x="2894" y="6745"/>
              <a:ext cx="2699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 rIns="54000" bIns="10800">
              <a:prstTxWarp prst="textNoShape">
                <a:avLst/>
              </a:prstTxWarp>
            </a:bodyPr>
            <a:lstStyle/>
            <a:p>
              <a:pPr algn="ctr"/>
              <a:r>
                <a:rPr lang="fr-FR" sz="1900" dirty="0"/>
                <a:t>Stratégie</a:t>
              </a:r>
              <a:endParaRPr lang="fr-FR" sz="5400" dirty="0"/>
            </a:p>
          </p:txBody>
        </p:sp>
        <p:sp>
          <p:nvSpPr>
            <p:cNvPr id="20486" name="Oval 7"/>
            <p:cNvSpPr>
              <a:spLocks noChangeArrowheads="1"/>
            </p:cNvSpPr>
            <p:nvPr/>
          </p:nvSpPr>
          <p:spPr bwMode="auto">
            <a:xfrm>
              <a:off x="2895" y="9445"/>
              <a:ext cx="2699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 rIns="54000" bIns="10800">
              <a:prstTxWarp prst="textNoShape">
                <a:avLst/>
              </a:prstTxWarp>
            </a:bodyPr>
            <a:lstStyle/>
            <a:p>
              <a:pPr algn="ctr"/>
              <a:r>
                <a:rPr lang="fr-FR" sz="1900" dirty="0"/>
                <a:t>Débats et dialogue</a:t>
              </a:r>
              <a:endParaRPr lang="fr-FR" sz="5400" dirty="0"/>
            </a:p>
          </p:txBody>
        </p:sp>
        <p:sp>
          <p:nvSpPr>
            <p:cNvPr id="20487" name="Oval 8"/>
            <p:cNvSpPr>
              <a:spLocks noChangeArrowheads="1"/>
            </p:cNvSpPr>
            <p:nvPr/>
          </p:nvSpPr>
          <p:spPr bwMode="auto">
            <a:xfrm>
              <a:off x="7754" y="9445"/>
              <a:ext cx="27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fr-FR" sz="1900"/>
                <a:t>Systèmes de contrôle interactifs</a:t>
              </a:r>
              <a:endParaRPr lang="fr-FR" sz="5400"/>
            </a:p>
          </p:txBody>
        </p:sp>
        <p:sp>
          <p:nvSpPr>
            <p:cNvPr id="20488" name="Line 9"/>
            <p:cNvSpPr>
              <a:spLocks noChangeShapeType="1"/>
            </p:cNvSpPr>
            <p:nvPr/>
          </p:nvSpPr>
          <p:spPr bwMode="auto">
            <a:xfrm>
              <a:off x="6134" y="7105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89" name="Line 10"/>
            <p:cNvSpPr>
              <a:spLocks noChangeShapeType="1"/>
            </p:cNvSpPr>
            <p:nvPr/>
          </p:nvSpPr>
          <p:spPr bwMode="auto">
            <a:xfrm>
              <a:off x="9194" y="8005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 flipH="1">
              <a:off x="6134" y="9985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 flipV="1">
              <a:off x="4154" y="8005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5594" y="6205"/>
              <a:ext cx="1980" cy="7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900"/>
                <a:t>Vision de la direction</a:t>
              </a:r>
              <a:endParaRPr lang="fr-FR" sz="5400"/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9014" y="8185"/>
              <a:ext cx="19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900"/>
                <a:t>Choix</a:t>
              </a:r>
              <a:endParaRPr lang="fr-FR" sz="5400"/>
            </a:p>
          </p:txBody>
        </p:sp>
        <p:sp>
          <p:nvSpPr>
            <p:cNvPr id="20494" name="Text Box 15"/>
            <p:cNvSpPr txBox="1">
              <a:spLocks noChangeArrowheads="1"/>
            </p:cNvSpPr>
            <p:nvPr/>
          </p:nvSpPr>
          <p:spPr bwMode="auto">
            <a:xfrm>
              <a:off x="5774" y="10345"/>
              <a:ext cx="19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900"/>
                <a:t>Signal</a:t>
              </a:r>
              <a:endParaRPr lang="fr-FR" sz="5400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2354" y="8365"/>
              <a:ext cx="19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900"/>
                <a:t>Apprentissage</a:t>
              </a:r>
              <a:endParaRPr lang="fr-FR" sz="54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74020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766735" y="2950741"/>
            <a:ext cx="1979084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fr-FR" sz="2133" dirty="0"/>
              <a:t>Stratégie</a:t>
            </a:r>
            <a:endParaRPr lang="fr-FR" sz="5333" dirty="0"/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311151" y="1374353"/>
            <a:ext cx="247438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fr-FR" sz="2133" i="1"/>
              <a:t>Systèmes de croyances</a:t>
            </a:r>
            <a:endParaRPr lang="fr-FR" sz="5333" i="1"/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311151" y="4285828"/>
            <a:ext cx="247438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fr-FR" sz="2133" i="1" dirty="0"/>
              <a:t>Systèmes de contrôle interactif</a:t>
            </a:r>
            <a:endParaRPr lang="fr-FR" sz="5333" i="1" dirty="0"/>
          </a:p>
        </p:txBody>
      </p:sp>
      <p:sp>
        <p:nvSpPr>
          <p:cNvPr id="532487" name="Text Box 7"/>
          <p:cNvSpPr txBox="1">
            <a:spLocks noChangeArrowheads="1"/>
          </p:cNvSpPr>
          <p:nvPr/>
        </p:nvSpPr>
        <p:spPr bwMode="auto">
          <a:xfrm>
            <a:off x="8591553" y="4285828"/>
            <a:ext cx="28575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fr-FR" sz="2133" i="1" dirty="0"/>
              <a:t>Systèmes de contrôle diagnostique</a:t>
            </a:r>
            <a:endParaRPr lang="fr-FR" sz="5333" i="1" dirty="0"/>
          </a:p>
        </p:txBody>
      </p:sp>
      <p:sp>
        <p:nvSpPr>
          <p:cNvPr id="532488" name="Text Box 8"/>
          <p:cNvSpPr txBox="1">
            <a:spLocks noChangeArrowheads="1"/>
          </p:cNvSpPr>
          <p:nvPr/>
        </p:nvSpPr>
        <p:spPr bwMode="auto">
          <a:xfrm>
            <a:off x="8974667" y="1374353"/>
            <a:ext cx="2474384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fr-FR" sz="2133" i="1"/>
              <a:t>Systèmes garde-fous</a:t>
            </a:r>
            <a:endParaRPr lang="fr-FR" sz="5333" i="1"/>
          </a:p>
        </p:txBody>
      </p:sp>
      <p:sp>
        <p:nvSpPr>
          <p:cNvPr id="532489" name="Line 9"/>
          <p:cNvSpPr>
            <a:spLocks noChangeShapeType="1"/>
          </p:cNvSpPr>
          <p:nvPr/>
        </p:nvSpPr>
        <p:spPr bwMode="auto">
          <a:xfrm flipH="1">
            <a:off x="2785533" y="3314277"/>
            <a:ext cx="1981200" cy="9715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532490" name="Line 10"/>
          <p:cNvSpPr>
            <a:spLocks noChangeShapeType="1"/>
          </p:cNvSpPr>
          <p:nvPr/>
        </p:nvSpPr>
        <p:spPr bwMode="auto">
          <a:xfrm>
            <a:off x="6745820" y="3314277"/>
            <a:ext cx="2228849" cy="9715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532491" name="Line 11"/>
          <p:cNvSpPr>
            <a:spLocks noChangeShapeType="1"/>
          </p:cNvSpPr>
          <p:nvPr/>
        </p:nvSpPr>
        <p:spPr bwMode="auto">
          <a:xfrm flipV="1">
            <a:off x="6745820" y="1860128"/>
            <a:ext cx="2228849" cy="969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532492" name="Line 12"/>
          <p:cNvSpPr>
            <a:spLocks noChangeShapeType="1"/>
          </p:cNvSpPr>
          <p:nvPr/>
        </p:nvSpPr>
        <p:spPr bwMode="auto">
          <a:xfrm flipH="1" flipV="1">
            <a:off x="2785533" y="1860128"/>
            <a:ext cx="1981200" cy="969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532493" name="Oval 13"/>
          <p:cNvSpPr>
            <a:spLocks noChangeArrowheads="1"/>
          </p:cNvSpPr>
          <p:nvPr/>
        </p:nvSpPr>
        <p:spPr bwMode="auto">
          <a:xfrm>
            <a:off x="1301753" y="3436516"/>
            <a:ext cx="3712633" cy="606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fr-FR" sz="1867"/>
              <a:t>Incertitudes stratégiques</a:t>
            </a:r>
            <a:endParaRPr lang="fr-FR" sz="5333"/>
          </a:p>
        </p:txBody>
      </p:sp>
      <p:sp>
        <p:nvSpPr>
          <p:cNvPr id="532494" name="Oval 14"/>
          <p:cNvSpPr>
            <a:spLocks noChangeArrowheads="1"/>
          </p:cNvSpPr>
          <p:nvPr/>
        </p:nvSpPr>
        <p:spPr bwMode="auto">
          <a:xfrm>
            <a:off x="6745820" y="3436516"/>
            <a:ext cx="3712633" cy="606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fr-FR" sz="1600" dirty="0"/>
              <a:t>Variables critiques de performance</a:t>
            </a:r>
            <a:endParaRPr lang="fr-FR" sz="4800" dirty="0"/>
          </a:p>
        </p:txBody>
      </p:sp>
      <p:sp>
        <p:nvSpPr>
          <p:cNvPr id="532495" name="Oval 15"/>
          <p:cNvSpPr>
            <a:spLocks noChangeArrowheads="1"/>
          </p:cNvSpPr>
          <p:nvPr/>
        </p:nvSpPr>
        <p:spPr bwMode="auto">
          <a:xfrm>
            <a:off x="6745820" y="2101428"/>
            <a:ext cx="3712633" cy="606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fr-FR" sz="1867"/>
              <a:t>Risques à éviter</a:t>
            </a:r>
            <a:endParaRPr lang="fr-FR" sz="5333"/>
          </a:p>
        </p:txBody>
      </p:sp>
      <p:sp>
        <p:nvSpPr>
          <p:cNvPr id="532496" name="Oval 16"/>
          <p:cNvSpPr>
            <a:spLocks noChangeArrowheads="1"/>
          </p:cNvSpPr>
          <p:nvPr/>
        </p:nvSpPr>
        <p:spPr bwMode="auto">
          <a:xfrm>
            <a:off x="1301753" y="2101428"/>
            <a:ext cx="3712633" cy="606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fr-FR" sz="1867" dirty="0"/>
              <a:t>Valeurs fondamentales</a:t>
            </a:r>
            <a:endParaRPr lang="fr-FR" sz="5333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-431799" y="917576"/>
            <a:ext cx="5941484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fr-FR" sz="1867" i="1" dirty="0"/>
              <a:t>Communiquer la vision et obtenir l’adhésion</a:t>
            </a:r>
            <a:endParaRPr lang="fr-FR" sz="5333" i="1" dirty="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520267" y="914399"/>
            <a:ext cx="6671733" cy="29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fr-FR" sz="1867" i="1" dirty="0"/>
              <a:t>Communiquer le domaine stratégique et délimiter le territoire</a:t>
            </a:r>
            <a:endParaRPr lang="fr-FR" sz="5333" i="1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0" y="5133553"/>
            <a:ext cx="571195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fr-FR" sz="1867" i="1" dirty="0"/>
              <a:t>Communiquer les incertitudes stratégiques, expérimenter et apprendre</a:t>
            </a:r>
            <a:endParaRPr lang="fr-FR" sz="5333" i="1" dirty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250517" y="5129389"/>
            <a:ext cx="594148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fr-FR" sz="1867" i="1" dirty="0"/>
              <a:t>Communiquer les plans et objectifs et s’assurer qu’ils seront réalisés</a:t>
            </a:r>
            <a:endParaRPr lang="fr-FR" sz="5333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3810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54659" y="1533053"/>
            <a:ext cx="4607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i="1" dirty="0">
                <a:solidFill>
                  <a:srgbClr val="08437F"/>
                </a:solidFill>
              </a:rPr>
              <a:t>Planification stratégique</a:t>
            </a:r>
          </a:p>
          <a:p>
            <a:pPr algn="ctr"/>
            <a:r>
              <a:rPr lang="fr-FR" sz="2400" i="1" dirty="0">
                <a:solidFill>
                  <a:srgbClr val="08437F"/>
                </a:solidFill>
              </a:rPr>
              <a:t>Budget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36944" y="2974504"/>
            <a:ext cx="45534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dirty="0"/>
              <a:t>(2) Exécution / mise en œuvre </a:t>
            </a:r>
            <a:r>
              <a:rPr lang="fr-FR" sz="2400" b="1" dirty="0"/>
              <a:t>(Do)</a:t>
            </a:r>
          </a:p>
        </p:txBody>
      </p:sp>
      <p:sp>
        <p:nvSpPr>
          <p:cNvPr id="422918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39883" y="1125726"/>
            <a:ext cx="50885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dirty="0"/>
              <a:t>(1) Décisions et prévisions </a:t>
            </a:r>
            <a:r>
              <a:rPr lang="fr-FR" sz="2400" b="1" dirty="0"/>
              <a:t>(Plan)</a:t>
            </a:r>
          </a:p>
        </p:txBody>
      </p:sp>
      <p:sp>
        <p:nvSpPr>
          <p:cNvPr id="422919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4325" y="4294081"/>
            <a:ext cx="2565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i="1" dirty="0">
                <a:solidFill>
                  <a:srgbClr val="08437F"/>
                </a:solidFill>
              </a:rPr>
              <a:t>Contrôle budgétaire</a:t>
            </a:r>
          </a:p>
        </p:txBody>
      </p:sp>
      <p:sp>
        <p:nvSpPr>
          <p:cNvPr id="422920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38142" y="4296402"/>
            <a:ext cx="22775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i="1" dirty="0">
                <a:solidFill>
                  <a:srgbClr val="08437F"/>
                </a:solidFill>
              </a:rPr>
              <a:t>Tableaux de bord</a:t>
            </a:r>
          </a:p>
        </p:txBody>
      </p:sp>
      <p:sp>
        <p:nvSpPr>
          <p:cNvPr id="422922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69790" y="3912357"/>
            <a:ext cx="5376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dirty="0"/>
              <a:t>(3) Suivi des réalisations </a:t>
            </a:r>
            <a:r>
              <a:rPr lang="fr-FR" sz="2400" b="1" dirty="0"/>
              <a:t>(Check)</a:t>
            </a:r>
          </a:p>
        </p:txBody>
      </p:sp>
      <p:sp>
        <p:nvSpPr>
          <p:cNvPr id="422924" name="Line 1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825758" y="4198067"/>
            <a:ext cx="86571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fr-FR" sz="2400" dirty="0"/>
          </a:p>
        </p:txBody>
      </p:sp>
      <p:sp>
        <p:nvSpPr>
          <p:cNvPr id="422925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2825749" y="1413759"/>
            <a:ext cx="5888" cy="300060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fr-FR" sz="2400" dirty="0"/>
          </a:p>
        </p:txBody>
      </p:sp>
      <p:sp>
        <p:nvSpPr>
          <p:cNvPr id="422926" name="Line 1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831638" y="1413758"/>
            <a:ext cx="220824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fr-FR" sz="2400" dirty="0"/>
          </a:p>
        </p:txBody>
      </p:sp>
      <p:sp>
        <p:nvSpPr>
          <p:cNvPr id="422927" name="Line 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7357592" y="2394828"/>
            <a:ext cx="0" cy="55427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fr-FR" sz="2400" dirty="0"/>
          </a:p>
        </p:txBody>
      </p:sp>
      <p:sp>
        <p:nvSpPr>
          <p:cNvPr id="422928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7357592" y="3525994"/>
            <a:ext cx="496" cy="45657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fr-FR" sz="2400" dirty="0"/>
          </a:p>
        </p:txBody>
      </p:sp>
      <p:sp>
        <p:nvSpPr>
          <p:cNvPr id="422929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7357592" y="4486100"/>
            <a:ext cx="496" cy="864891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fr-FR" sz="2400" dirty="0"/>
          </a:p>
        </p:txBody>
      </p:sp>
      <p:sp>
        <p:nvSpPr>
          <p:cNvPr id="422930" name="Text Box 1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56788" y="5512916"/>
            <a:ext cx="7277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dirty="0"/>
              <a:t>(4) Analyse des résultats, évaluation et ajustements </a:t>
            </a:r>
            <a:r>
              <a:rPr lang="fr-FR" sz="2400" b="1" dirty="0"/>
              <a:t>(Act)</a:t>
            </a:r>
          </a:p>
        </p:txBody>
      </p:sp>
      <p:sp>
        <p:nvSpPr>
          <p:cNvPr id="422931" name="Line 1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825751" y="4414364"/>
            <a:ext cx="0" cy="1295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fr-FR" sz="2400" dirty="0"/>
          </a:p>
        </p:txBody>
      </p:sp>
      <p:sp>
        <p:nvSpPr>
          <p:cNvPr id="422932" name="Line 2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825751" y="3261839"/>
            <a:ext cx="86994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fr-FR" sz="2400" dirty="0"/>
          </a:p>
        </p:txBody>
      </p:sp>
      <p:sp>
        <p:nvSpPr>
          <p:cNvPr id="422933" name="Text Box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-48684" y="2685576"/>
            <a:ext cx="292735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dirty="0"/>
              <a:t>(4)</a:t>
            </a:r>
          </a:p>
          <a:p>
            <a:pPr algn="ctr"/>
            <a:r>
              <a:rPr lang="fr-FR" sz="2400" dirty="0"/>
              <a:t>Actions correctives /</a:t>
            </a:r>
          </a:p>
          <a:p>
            <a:pPr algn="ctr"/>
            <a:r>
              <a:rPr lang="fr-FR" sz="2400" dirty="0"/>
              <a:t>Apprentissage</a:t>
            </a:r>
          </a:p>
          <a:p>
            <a:pPr algn="ctr"/>
            <a:r>
              <a:rPr lang="fr-FR" sz="2400" b="1" dirty="0"/>
              <a:t>(Act)</a:t>
            </a:r>
          </a:p>
        </p:txBody>
      </p:sp>
      <p:sp>
        <p:nvSpPr>
          <p:cNvPr id="422934" name="Line 2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 flipV="1">
            <a:off x="2832099" y="5709762"/>
            <a:ext cx="533396" cy="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fr-FR" sz="2400" dirty="0"/>
          </a:p>
        </p:txBody>
      </p:sp>
      <p:sp>
        <p:nvSpPr>
          <p:cNvPr id="24" name="AutoShape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39350" y="957708"/>
            <a:ext cx="2108629" cy="1328023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i="1" dirty="0">
                <a:solidFill>
                  <a:srgbClr val="08437F"/>
                </a:solidFill>
                <a:ea typeface="ＭＳ Ｐゴシック" pitchFamily="26" charset="-128"/>
                <a:cs typeface="ＭＳ Ｐゴシック" pitchFamily="26" charset="-128"/>
              </a:rPr>
              <a:t>Calcul et analyse des coûts</a:t>
            </a:r>
          </a:p>
        </p:txBody>
      </p:sp>
      <p:cxnSp>
        <p:nvCxnSpPr>
          <p:cNvPr id="25" name="Connecteur en angle 24"/>
          <p:cNvCxnSpPr>
            <a:stCxn id="24" idx="3"/>
          </p:cNvCxnSpPr>
          <p:nvPr>
            <p:custDataLst>
              <p:tags r:id="rId19"/>
            </p:custDataLst>
          </p:nvPr>
        </p:nvCxnSpPr>
        <p:spPr>
          <a:xfrm>
            <a:off x="2347979" y="1621720"/>
            <a:ext cx="2787915" cy="3681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4" idx="3"/>
            <a:endCxn id="422919" idx="1"/>
          </p:cNvCxnSpPr>
          <p:nvPr>
            <p:custDataLst>
              <p:tags r:id="rId20"/>
            </p:custDataLst>
          </p:nvPr>
        </p:nvCxnSpPr>
        <p:spPr>
          <a:xfrm>
            <a:off x="2347979" y="1621720"/>
            <a:ext cx="2156346" cy="30878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053832" y="5926260"/>
            <a:ext cx="480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i="1" dirty="0">
                <a:solidFill>
                  <a:schemeClr val="accent1"/>
                </a:solidFill>
              </a:rPr>
              <a:t>Mesures de la performance</a:t>
            </a:r>
          </a:p>
        </p:txBody>
      </p:sp>
    </p:spTree>
    <p:extLst>
      <p:ext uri="{BB962C8B-B14F-4D97-AF65-F5344CB8AC3E}">
        <p14:creationId xmlns:p14="http://schemas.microsoft.com/office/powerpoint/2010/main" val="205374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/>
      <p:bldP spid="422919" grpId="0"/>
      <p:bldP spid="422920" grpId="0"/>
      <p:bldP spid="24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642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986125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3568643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86125" y="548640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35686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86125" y="1828800"/>
            <a:ext cx="711200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35686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14206" y="1354542"/>
            <a:ext cx="4473021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sz="2000" b="1" dirty="0"/>
              <a:t>Chiffre d’affaires =</a:t>
            </a:r>
          </a:p>
          <a:p>
            <a:pPr algn="ctr" eaLnBrk="0" hangingPunct="0"/>
            <a:r>
              <a:rPr lang="fr-FR" sz="2000" dirty="0"/>
              <a:t>prix de vente unitaire x quantités</a:t>
            </a:r>
          </a:p>
        </p:txBody>
      </p:sp>
      <p:sp>
        <p:nvSpPr>
          <p:cNvPr id="35686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86125" y="2514600"/>
            <a:ext cx="7112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3568650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58125" y="31242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3568651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21954" y="5530008"/>
            <a:ext cx="307234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000" dirty="0"/>
              <a:t>Seuil de rentabilité</a:t>
            </a:r>
          </a:p>
        </p:txBody>
      </p:sp>
      <p:sp>
        <p:nvSpPr>
          <p:cNvPr id="3568652" name="Arc 12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697325" y="5105400"/>
            <a:ext cx="406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3568653" name="Arc 13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697325" y="4114800"/>
            <a:ext cx="101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3568654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986125" y="4267200"/>
            <a:ext cx="132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356865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1709" y="3698140"/>
            <a:ext cx="1010933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fr-FR" sz="2000" b="1" dirty="0"/>
              <a:t>Coûts fixes</a:t>
            </a:r>
          </a:p>
        </p:txBody>
      </p:sp>
      <p:sp>
        <p:nvSpPr>
          <p:cNvPr id="3568658" name="Rectangle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522226" y="2293804"/>
            <a:ext cx="47650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/>
              <a:t>Coût total</a:t>
            </a:r>
            <a:r>
              <a:rPr lang="fr-FR" sz="2000" dirty="0"/>
              <a:t> = </a:t>
            </a:r>
          </a:p>
          <a:p>
            <a:pPr algn="ctr"/>
            <a:r>
              <a:rPr lang="fr-FR" sz="2000" dirty="0"/>
              <a:t>coût variable unitaire </a:t>
            </a:r>
            <a:r>
              <a:rPr lang="fr-FR" sz="2000" dirty="0">
                <a:sym typeface="Wingdings 2" pitchFamily="-112" charset="2"/>
              </a:rPr>
              <a:t> q</a:t>
            </a:r>
            <a:r>
              <a:rPr lang="fr-FR" sz="2000" dirty="0"/>
              <a:t>uantités </a:t>
            </a:r>
          </a:p>
          <a:p>
            <a:pPr algn="ctr"/>
            <a:r>
              <a:rPr lang="fr-FR" sz="2000" dirty="0"/>
              <a:t>+ Coûts fixes</a:t>
            </a:r>
          </a:p>
        </p:txBody>
      </p:sp>
      <p:sp>
        <p:nvSpPr>
          <p:cNvPr id="20" name="Line 1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653591" y="2636912"/>
            <a:ext cx="0" cy="28662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21" name="Text Box 1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693725" y="5530008"/>
            <a:ext cx="191998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000" dirty="0"/>
              <a:t>Objectif</a:t>
            </a:r>
          </a:p>
        </p:txBody>
      </p:sp>
      <p:sp>
        <p:nvSpPr>
          <p:cNvPr id="22" name="Parenthèse fermante 21"/>
          <p:cNvSpPr/>
          <p:nvPr>
            <p:custDataLst>
              <p:tags r:id="rId16"/>
            </p:custDataLst>
          </p:nvPr>
        </p:nvSpPr>
        <p:spPr>
          <a:xfrm rot="5400000">
            <a:off x="6560235" y="4985877"/>
            <a:ext cx="108012" cy="2112235"/>
          </a:xfrm>
          <a:prstGeom prst="rightBracket">
            <a:avLst>
              <a:gd name="adj" fmla="val 7505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3" name="Text Box 1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09549" y="6155591"/>
            <a:ext cx="31683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000" i="1" dirty="0"/>
              <a:t>Marge de sécurité</a:t>
            </a:r>
          </a:p>
        </p:txBody>
      </p:sp>
      <p:sp>
        <p:nvSpPr>
          <p:cNvPr id="26" name="Text Box 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2489" y="1700808"/>
            <a:ext cx="6026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000" i="1" dirty="0"/>
              <a:t>$</a:t>
            </a:r>
          </a:p>
        </p:txBody>
      </p:sp>
      <p:sp>
        <p:nvSpPr>
          <p:cNvPr id="27" name="Text Box 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913701" y="5143500"/>
            <a:ext cx="1536171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000" i="1" dirty="0"/>
              <a:t>Niveau d’activité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93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8646" grpId="0" animBg="1"/>
      <p:bldP spid="3568647" grpId="0" autoUpdateAnimBg="0"/>
      <p:bldP spid="3568648" grpId="0" animBg="1"/>
      <p:bldP spid="3568650" grpId="0" animBg="1"/>
      <p:bldP spid="3568651" grpId="0"/>
      <p:bldP spid="3568652" grpId="0" animBg="1"/>
      <p:bldP spid="3568653" grpId="0" animBg="1"/>
      <p:bldP spid="3568654" grpId="0" animBg="1"/>
      <p:bldP spid="3568656" grpId="0" autoUpdateAnimBg="0"/>
      <p:bldP spid="3568658" grpId="0"/>
      <p:bldP spid="20" grpId="0" animBg="1"/>
      <p:bldP spid="21" grpId="0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690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313732" y="124964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2133" dirty="0"/>
          </a:p>
        </p:txBody>
      </p:sp>
      <p:sp>
        <p:nvSpPr>
          <p:cNvPr id="3570691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313735" y="4907240"/>
            <a:ext cx="69076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2133" dirty="0"/>
          </a:p>
        </p:txBody>
      </p:sp>
      <p:sp>
        <p:nvSpPr>
          <p:cNvPr id="357069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34680" y="1177121"/>
            <a:ext cx="602623" cy="4205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133" i="1" dirty="0"/>
              <a:t>$</a:t>
            </a:r>
          </a:p>
        </p:txBody>
      </p:sp>
      <p:sp>
        <p:nvSpPr>
          <p:cNvPr id="357069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23512" y="4537496"/>
            <a:ext cx="1536171" cy="7487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133" i="1" dirty="0"/>
              <a:t>Niveau d’activité</a:t>
            </a:r>
          </a:p>
        </p:txBody>
      </p:sp>
      <p:sp>
        <p:nvSpPr>
          <p:cNvPr id="3570694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313737" y="2562502"/>
            <a:ext cx="6313568" cy="2344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2133" dirty="0"/>
          </a:p>
        </p:txBody>
      </p:sp>
      <p:sp>
        <p:nvSpPr>
          <p:cNvPr id="3570695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971384" y="2137228"/>
            <a:ext cx="2304256" cy="74879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133" i="1" dirty="0"/>
              <a:t>Marge sur coûts variables</a:t>
            </a:r>
          </a:p>
        </p:txBody>
      </p:sp>
      <p:sp>
        <p:nvSpPr>
          <p:cNvPr id="3570696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2313732" y="3642004"/>
            <a:ext cx="6230544" cy="46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2133" dirty="0"/>
          </a:p>
        </p:txBody>
      </p:sp>
      <p:sp>
        <p:nvSpPr>
          <p:cNvPr id="3570697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667128" y="3673400"/>
            <a:ext cx="0" cy="12652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2133" dirty="0"/>
          </a:p>
        </p:txBody>
      </p:sp>
      <p:sp>
        <p:nvSpPr>
          <p:cNvPr id="3570698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38936" y="5017549"/>
            <a:ext cx="3293312" cy="4205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133" b="1" i="1" dirty="0"/>
              <a:t>Seuil de rentabilité (SR)</a:t>
            </a:r>
          </a:p>
        </p:txBody>
      </p:sp>
      <p:sp>
        <p:nvSpPr>
          <p:cNvPr id="3570699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313735" y="3688040"/>
            <a:ext cx="115127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2133" dirty="0"/>
          </a:p>
        </p:txBody>
      </p:sp>
      <p:sp>
        <p:nvSpPr>
          <p:cNvPr id="3570700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704132" y="3459440"/>
            <a:ext cx="797037" cy="4205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133" b="1" dirty="0"/>
              <a:t>CF</a:t>
            </a:r>
          </a:p>
        </p:txBody>
      </p:sp>
      <p:sp>
        <p:nvSpPr>
          <p:cNvPr id="3570701" name="Rectangle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683355" y="3673399"/>
            <a:ext cx="238373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133" i="1" dirty="0"/>
              <a:t>Coûts fixes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6581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41841" y="1501774"/>
            <a:ext cx="11279717" cy="3854451"/>
            <a:chOff x="280" y="1000"/>
            <a:chExt cx="5329" cy="2428"/>
          </a:xfrm>
        </p:grpSpPr>
        <p:sp>
          <p:nvSpPr>
            <p:cNvPr id="58374" name="AutoShape 7"/>
            <p:cNvSpPr>
              <a:spLocks noChangeArrowheads="1"/>
            </p:cNvSpPr>
            <p:nvPr/>
          </p:nvSpPr>
          <p:spPr bwMode="auto">
            <a:xfrm>
              <a:off x="1300" y="1004"/>
              <a:ext cx="4309" cy="2247"/>
            </a:xfrm>
            <a:prstGeom prst="homePlate">
              <a:avLst>
                <a:gd name="adj" fmla="val 319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75" name="AutoShape 8"/>
            <p:cNvSpPr>
              <a:spLocks noChangeArrowheads="1"/>
            </p:cNvSpPr>
            <p:nvPr/>
          </p:nvSpPr>
          <p:spPr bwMode="auto">
            <a:xfrm>
              <a:off x="1304" y="1004"/>
              <a:ext cx="4020" cy="2247"/>
            </a:xfrm>
            <a:prstGeom prst="homePlate">
              <a:avLst>
                <a:gd name="adj" fmla="val 298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76" name="Text Box 9"/>
            <p:cNvSpPr txBox="1">
              <a:spLocks noChangeArrowheads="1"/>
            </p:cNvSpPr>
            <p:nvPr/>
          </p:nvSpPr>
          <p:spPr bwMode="auto">
            <a:xfrm>
              <a:off x="1288" y="2555"/>
              <a:ext cx="99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fr-FR" sz="2133">
                  <a:ea typeface="Times" pitchFamily="-110" charset="0"/>
                  <a:cs typeface="Times" pitchFamily="-110" charset="0"/>
                </a:rPr>
                <a:t>Logistique</a:t>
              </a:r>
            </a:p>
          </p:txBody>
        </p:sp>
        <p:sp>
          <p:nvSpPr>
            <p:cNvPr id="58377" name="Line 10"/>
            <p:cNvSpPr>
              <a:spLocks noChangeShapeType="1"/>
            </p:cNvSpPr>
            <p:nvPr/>
          </p:nvSpPr>
          <p:spPr bwMode="auto">
            <a:xfrm flipH="1">
              <a:off x="1311" y="2130"/>
              <a:ext cx="39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78" name="Line 11"/>
            <p:cNvSpPr>
              <a:spLocks noChangeShapeType="1"/>
            </p:cNvSpPr>
            <p:nvPr/>
          </p:nvSpPr>
          <p:spPr bwMode="auto">
            <a:xfrm flipV="1">
              <a:off x="2273" y="2130"/>
              <a:ext cx="0" cy="1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79" name="Line 12"/>
            <p:cNvSpPr>
              <a:spLocks noChangeShapeType="1"/>
            </p:cNvSpPr>
            <p:nvPr/>
          </p:nvSpPr>
          <p:spPr bwMode="auto">
            <a:xfrm flipV="1">
              <a:off x="3248" y="2130"/>
              <a:ext cx="0" cy="1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80" name="Line 13"/>
            <p:cNvSpPr>
              <a:spLocks noChangeShapeType="1"/>
            </p:cNvSpPr>
            <p:nvPr/>
          </p:nvSpPr>
          <p:spPr bwMode="auto">
            <a:xfrm flipV="1">
              <a:off x="4215" y="2130"/>
              <a:ext cx="0" cy="1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81" name="Text Box 14"/>
            <p:cNvSpPr txBox="1">
              <a:spLocks noChangeArrowheads="1"/>
            </p:cNvSpPr>
            <p:nvPr/>
          </p:nvSpPr>
          <p:spPr bwMode="auto">
            <a:xfrm>
              <a:off x="2265" y="2555"/>
              <a:ext cx="99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fr-FR" sz="2133">
                  <a:ea typeface="Times" pitchFamily="-110" charset="0"/>
                  <a:cs typeface="Times" pitchFamily="-110" charset="0"/>
                </a:rPr>
                <a:t>Production</a:t>
              </a:r>
            </a:p>
          </p:txBody>
        </p:sp>
        <p:sp>
          <p:nvSpPr>
            <p:cNvPr id="58382" name="Text Box 15"/>
            <p:cNvSpPr txBox="1">
              <a:spLocks noChangeArrowheads="1"/>
            </p:cNvSpPr>
            <p:nvPr/>
          </p:nvSpPr>
          <p:spPr bwMode="auto">
            <a:xfrm>
              <a:off x="3183" y="2539"/>
              <a:ext cx="1113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fr-FR" sz="1867" dirty="0">
                  <a:ea typeface="Times" pitchFamily="-110" charset="0"/>
                  <a:cs typeface="Times" pitchFamily="-110" charset="0"/>
                </a:rPr>
                <a:t>Commercialisation</a:t>
              </a:r>
            </a:p>
          </p:txBody>
        </p:sp>
        <p:sp>
          <p:nvSpPr>
            <p:cNvPr id="58383" name="Text Box 16"/>
            <p:cNvSpPr txBox="1">
              <a:spLocks noChangeArrowheads="1"/>
            </p:cNvSpPr>
            <p:nvPr/>
          </p:nvSpPr>
          <p:spPr bwMode="auto">
            <a:xfrm>
              <a:off x="4110" y="2555"/>
              <a:ext cx="99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fr-FR" sz="2133">
                  <a:ea typeface="Times" pitchFamily="-110" charset="0"/>
                  <a:cs typeface="Times" pitchFamily="-110" charset="0"/>
                </a:rPr>
                <a:t>Service</a:t>
              </a:r>
            </a:p>
          </p:txBody>
        </p:sp>
        <p:sp>
          <p:nvSpPr>
            <p:cNvPr id="58384" name="Line 17"/>
            <p:cNvSpPr>
              <a:spLocks noChangeShapeType="1"/>
            </p:cNvSpPr>
            <p:nvPr/>
          </p:nvSpPr>
          <p:spPr bwMode="auto">
            <a:xfrm flipV="1">
              <a:off x="3248" y="1295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85" name="Text Box 18"/>
            <p:cNvSpPr txBox="1">
              <a:spLocks noChangeArrowheads="1"/>
            </p:cNvSpPr>
            <p:nvPr/>
          </p:nvSpPr>
          <p:spPr bwMode="auto">
            <a:xfrm>
              <a:off x="2733" y="1848"/>
              <a:ext cx="996" cy="24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fr-FR" sz="2133" dirty="0">
                  <a:ea typeface="Times" pitchFamily="-110" charset="0"/>
                  <a:cs typeface="Times" pitchFamily="-110" charset="0"/>
                </a:rPr>
                <a:t>Achats</a:t>
              </a:r>
            </a:p>
          </p:txBody>
        </p:sp>
        <p:sp>
          <p:nvSpPr>
            <p:cNvPr id="58386" name="Text Box 19"/>
            <p:cNvSpPr txBox="1">
              <a:spLocks noChangeArrowheads="1"/>
            </p:cNvSpPr>
            <p:nvPr/>
          </p:nvSpPr>
          <p:spPr bwMode="auto">
            <a:xfrm>
              <a:off x="2330" y="1574"/>
              <a:ext cx="1831" cy="26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fr-FR" sz="1867" dirty="0">
                  <a:ea typeface="Times" pitchFamily="-110" charset="0"/>
                  <a:cs typeface="Times" pitchFamily="-110" charset="0"/>
                </a:rPr>
                <a:t>Développement technologique</a:t>
              </a:r>
            </a:p>
          </p:txBody>
        </p:sp>
        <p:sp>
          <p:nvSpPr>
            <p:cNvPr id="58387" name="Text Box 20"/>
            <p:cNvSpPr txBox="1">
              <a:spLocks noChangeArrowheads="1"/>
            </p:cNvSpPr>
            <p:nvPr/>
          </p:nvSpPr>
          <p:spPr bwMode="auto">
            <a:xfrm>
              <a:off x="2330" y="1318"/>
              <a:ext cx="1831" cy="26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fr-FR" sz="1867" dirty="0">
                  <a:ea typeface="Times" pitchFamily="-110" charset="0"/>
                  <a:cs typeface="Times" pitchFamily="-110" charset="0"/>
                </a:rPr>
                <a:t>Gestion des ressources humaines</a:t>
              </a:r>
            </a:p>
          </p:txBody>
        </p:sp>
        <p:sp>
          <p:nvSpPr>
            <p:cNvPr id="58388" name="Text Box 21"/>
            <p:cNvSpPr txBox="1">
              <a:spLocks noChangeArrowheads="1"/>
            </p:cNvSpPr>
            <p:nvPr/>
          </p:nvSpPr>
          <p:spPr bwMode="auto">
            <a:xfrm>
              <a:off x="2331" y="1038"/>
              <a:ext cx="1830" cy="26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fr-FR" sz="2133">
                  <a:ea typeface="Times" pitchFamily="-110" charset="0"/>
                  <a:cs typeface="Times" pitchFamily="-110" charset="0"/>
                </a:rPr>
                <a:t>Infrastructure et systèmes</a:t>
              </a:r>
            </a:p>
          </p:txBody>
        </p:sp>
        <p:sp>
          <p:nvSpPr>
            <p:cNvPr id="58389" name="Line 22"/>
            <p:cNvSpPr>
              <a:spLocks noChangeShapeType="1"/>
            </p:cNvSpPr>
            <p:nvPr/>
          </p:nvSpPr>
          <p:spPr bwMode="auto">
            <a:xfrm>
              <a:off x="1311" y="1845"/>
              <a:ext cx="3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90" name="Line 23"/>
            <p:cNvSpPr>
              <a:spLocks noChangeShapeType="1"/>
            </p:cNvSpPr>
            <p:nvPr/>
          </p:nvSpPr>
          <p:spPr bwMode="auto">
            <a:xfrm>
              <a:off x="1311" y="1570"/>
              <a:ext cx="3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91" name="Line 24"/>
            <p:cNvSpPr>
              <a:spLocks noChangeShapeType="1"/>
            </p:cNvSpPr>
            <p:nvPr/>
          </p:nvSpPr>
          <p:spPr bwMode="auto">
            <a:xfrm>
              <a:off x="1311" y="1296"/>
              <a:ext cx="3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92" name="Line 25"/>
            <p:cNvSpPr>
              <a:spLocks noChangeShapeType="1"/>
            </p:cNvSpPr>
            <p:nvPr/>
          </p:nvSpPr>
          <p:spPr bwMode="auto">
            <a:xfrm flipV="1">
              <a:off x="4217" y="1291"/>
              <a:ext cx="0" cy="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93" name="Line 26"/>
            <p:cNvSpPr>
              <a:spLocks noChangeShapeType="1"/>
            </p:cNvSpPr>
            <p:nvPr/>
          </p:nvSpPr>
          <p:spPr bwMode="auto">
            <a:xfrm flipV="1">
              <a:off x="2272" y="1297"/>
              <a:ext cx="0" cy="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95" name="AutoShape 28"/>
            <p:cNvSpPr>
              <a:spLocks/>
            </p:cNvSpPr>
            <p:nvPr/>
          </p:nvSpPr>
          <p:spPr bwMode="auto">
            <a:xfrm>
              <a:off x="1098" y="1000"/>
              <a:ext cx="97" cy="1151"/>
            </a:xfrm>
            <a:prstGeom prst="leftBrace">
              <a:avLst>
                <a:gd name="adj1" fmla="val 988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  <p:sp>
          <p:nvSpPr>
            <p:cNvPr id="58396" name="Text Box 29"/>
            <p:cNvSpPr txBox="1">
              <a:spLocks noChangeArrowheads="1"/>
            </p:cNvSpPr>
            <p:nvPr/>
          </p:nvSpPr>
          <p:spPr bwMode="auto">
            <a:xfrm>
              <a:off x="280" y="1380"/>
              <a:ext cx="74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fr-FR" sz="2133" b="1">
                  <a:ea typeface="Times" pitchFamily="-110" charset="0"/>
                  <a:cs typeface="Times" pitchFamily="-110" charset="0"/>
                </a:rPr>
                <a:t>Fonctions de soutien</a:t>
              </a:r>
            </a:p>
          </p:txBody>
        </p:sp>
        <p:sp>
          <p:nvSpPr>
            <p:cNvPr id="58397" name="AutoShape 30"/>
            <p:cNvSpPr>
              <a:spLocks/>
            </p:cNvSpPr>
            <p:nvPr/>
          </p:nvSpPr>
          <p:spPr bwMode="auto">
            <a:xfrm rot="-5400000">
              <a:off x="2932" y="1728"/>
              <a:ext cx="110" cy="3290"/>
            </a:xfrm>
            <a:prstGeom prst="leftBrace">
              <a:avLst>
                <a:gd name="adj1" fmla="val 249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2667"/>
            </a:p>
          </p:txBody>
        </p:sp>
      </p:grpSp>
      <p:sp>
        <p:nvSpPr>
          <p:cNvPr id="58371" name="Text Box 59"/>
          <p:cNvSpPr txBox="1">
            <a:spLocks noChangeArrowheads="1"/>
          </p:cNvSpPr>
          <p:nvPr/>
        </p:nvSpPr>
        <p:spPr bwMode="auto">
          <a:xfrm>
            <a:off x="4661958" y="5389564"/>
            <a:ext cx="278553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fr-FR" sz="2133" b="1">
                <a:ea typeface="Times" pitchFamily="-110" charset="0"/>
                <a:cs typeface="Times" pitchFamily="-110" charset="0"/>
              </a:rPr>
              <a:t>Fonctions primaires</a:t>
            </a:r>
          </a:p>
        </p:txBody>
      </p:sp>
      <p:sp>
        <p:nvSpPr>
          <p:cNvPr id="30" name="ZoneTexte 29"/>
          <p:cNvSpPr txBox="1"/>
          <p:nvPr/>
        </p:nvSpPr>
        <p:spPr>
          <a:xfrm rot="18088810">
            <a:off x="10191830" y="3945734"/>
            <a:ext cx="993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Marge</a:t>
            </a:r>
          </a:p>
        </p:txBody>
      </p:sp>
      <p:sp>
        <p:nvSpPr>
          <p:cNvPr id="32" name="ZoneTexte 31"/>
          <p:cNvSpPr txBox="1"/>
          <p:nvPr/>
        </p:nvSpPr>
        <p:spPr>
          <a:xfrm rot="3663024">
            <a:off x="10303714" y="2189354"/>
            <a:ext cx="993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Marge</a:t>
            </a:r>
          </a:p>
        </p:txBody>
      </p:sp>
    </p:spTree>
    <p:extLst>
      <p:ext uri="{BB962C8B-B14F-4D97-AF65-F5344CB8AC3E}">
        <p14:creationId xmlns:p14="http://schemas.microsoft.com/office/powerpoint/2010/main" val="200900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97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9955" y="1019177"/>
            <a:ext cx="2641600" cy="52322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sz="2800" dirty="0">
                <a:solidFill>
                  <a:schemeClr val="tx1"/>
                </a:solidFill>
              </a:rPr>
              <a:t>Les produits</a:t>
            </a:r>
          </a:p>
        </p:txBody>
      </p:sp>
      <p:sp>
        <p:nvSpPr>
          <p:cNvPr id="4094979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9955" y="2771779"/>
            <a:ext cx="2641600" cy="954107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800" b="1" dirty="0">
                <a:solidFill>
                  <a:schemeClr val="tx1"/>
                </a:solidFill>
              </a:rPr>
              <a:t>Centres de regroupement</a:t>
            </a:r>
          </a:p>
        </p:txBody>
      </p:sp>
      <p:sp>
        <p:nvSpPr>
          <p:cNvPr id="409498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69364" y="4520466"/>
            <a:ext cx="2540000" cy="830997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sz="2800" dirty="0">
                <a:solidFill>
                  <a:schemeClr val="tx1"/>
                </a:solidFill>
              </a:rPr>
              <a:t>Ressources</a:t>
            </a:r>
          </a:p>
          <a:p>
            <a:pPr algn="ctr" eaLnBrk="0" hangingPunct="0"/>
            <a:r>
              <a:rPr lang="fr-FR" sz="2000" i="1" dirty="0">
                <a:solidFill>
                  <a:schemeClr val="tx1"/>
                </a:solidFill>
              </a:rPr>
              <a:t>(charges indirectes)</a:t>
            </a:r>
          </a:p>
        </p:txBody>
      </p:sp>
      <p:sp>
        <p:nvSpPr>
          <p:cNvPr id="4094983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89846" y="995198"/>
            <a:ext cx="2641600" cy="52322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800" dirty="0">
                <a:solidFill>
                  <a:schemeClr val="tx1"/>
                </a:solidFill>
              </a:rPr>
              <a:t>Les produits</a:t>
            </a:r>
          </a:p>
        </p:txBody>
      </p:sp>
      <p:sp>
        <p:nvSpPr>
          <p:cNvPr id="4094984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89846" y="2880836"/>
            <a:ext cx="2641600" cy="52322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sz="2800" b="1" dirty="0">
                <a:solidFill>
                  <a:schemeClr val="tx1"/>
                </a:solidFill>
              </a:rPr>
              <a:t>Activités</a:t>
            </a:r>
          </a:p>
        </p:txBody>
      </p:sp>
      <p:sp>
        <p:nvSpPr>
          <p:cNvPr id="4094985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87864" y="4520465"/>
            <a:ext cx="2641600" cy="830997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sz="2800" dirty="0">
                <a:solidFill>
                  <a:schemeClr val="tx1"/>
                </a:solidFill>
              </a:rPr>
              <a:t>Ressources</a:t>
            </a:r>
          </a:p>
          <a:p>
            <a:pPr algn="ctr" eaLnBrk="0" hangingPunct="0"/>
            <a:r>
              <a:rPr lang="fr-FR" sz="2000" i="1" dirty="0">
                <a:solidFill>
                  <a:schemeClr val="tx1"/>
                </a:solidFill>
              </a:rPr>
              <a:t>(charges indirectes)</a:t>
            </a:r>
          </a:p>
        </p:txBody>
      </p:sp>
      <p:sp>
        <p:nvSpPr>
          <p:cNvPr id="4094988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27005" y="5407378"/>
            <a:ext cx="302471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800" i="1" dirty="0"/>
              <a:t>Coût complet classique</a:t>
            </a:r>
          </a:p>
        </p:txBody>
      </p:sp>
      <p:sp>
        <p:nvSpPr>
          <p:cNvPr id="4094989" name="Text 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79885" y="5414010"/>
            <a:ext cx="24022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2800" i="1" dirty="0"/>
              <a:t>Coût par activité</a:t>
            </a:r>
            <a:endParaRPr lang="fr-FR" sz="2400" i="1" dirty="0"/>
          </a:p>
        </p:txBody>
      </p:sp>
      <p:sp>
        <p:nvSpPr>
          <p:cNvPr id="4094996" name="Text Box 2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940" y="1763283"/>
            <a:ext cx="246186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/>
              <a:t>Taux d’imputation</a:t>
            </a:r>
            <a:r>
              <a:rPr lang="fr-FR" dirty="0"/>
              <a:t>, recherche de </a:t>
            </a:r>
            <a:r>
              <a:rPr lang="fr-FR" b="1" dirty="0"/>
              <a:t>corrélation</a:t>
            </a:r>
          </a:p>
        </p:txBody>
      </p:sp>
      <p:sp>
        <p:nvSpPr>
          <p:cNvPr id="4094997" name="Text Box 2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429464" y="1763283"/>
            <a:ext cx="27843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/>
              <a:t>Inducteurs d’activité</a:t>
            </a:r>
            <a:r>
              <a:rPr lang="fr-FR" dirty="0"/>
              <a:t>, recherche de </a:t>
            </a:r>
            <a:r>
              <a:rPr lang="fr-FR" b="1" dirty="0"/>
              <a:t>causalité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094980" idx="0"/>
            <a:endCxn id="4094979" idx="2"/>
          </p:cNvCxnSpPr>
          <p:nvPr>
            <p:custDataLst>
              <p:tags r:id="rId12"/>
            </p:custDataLst>
          </p:nvPr>
        </p:nvCxnSpPr>
        <p:spPr>
          <a:xfrm flipV="1">
            <a:off x="3739364" y="3725886"/>
            <a:ext cx="1391" cy="79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094979" idx="0"/>
            <a:endCxn id="4094978" idx="2"/>
          </p:cNvCxnSpPr>
          <p:nvPr>
            <p:custDataLst>
              <p:tags r:id="rId13"/>
            </p:custDataLst>
          </p:nvPr>
        </p:nvCxnSpPr>
        <p:spPr>
          <a:xfrm flipV="1">
            <a:off x="3740755" y="1542397"/>
            <a:ext cx="0" cy="1229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cxnSpLocks/>
            <a:stCxn id="4094983" idx="2"/>
            <a:endCxn id="4094984" idx="0"/>
          </p:cNvCxnSpPr>
          <p:nvPr>
            <p:custDataLst>
              <p:tags r:id="rId14"/>
            </p:custDataLst>
          </p:nvPr>
        </p:nvCxnSpPr>
        <p:spPr>
          <a:xfrm>
            <a:off x="8110646" y="1518418"/>
            <a:ext cx="0" cy="1362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cxnSpLocks/>
            <a:stCxn id="4094984" idx="2"/>
            <a:endCxn id="4094985" idx="0"/>
          </p:cNvCxnSpPr>
          <p:nvPr>
            <p:custDataLst>
              <p:tags r:id="rId15"/>
            </p:custDataLst>
          </p:nvPr>
        </p:nvCxnSpPr>
        <p:spPr>
          <a:xfrm flipH="1">
            <a:off x="8108664" y="3404056"/>
            <a:ext cx="1982" cy="1116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4994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87899" y="1970015"/>
            <a:ext cx="230293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 dirty="0"/>
              <a:t>Se répartissent</a:t>
            </a:r>
          </a:p>
        </p:txBody>
      </p:sp>
      <p:sp>
        <p:nvSpPr>
          <p:cNvPr id="4094991" name="Text Box 1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658406" y="1955305"/>
            <a:ext cx="290448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 dirty="0"/>
              <a:t>Consomment et déclenchent</a:t>
            </a:r>
          </a:p>
        </p:txBody>
      </p:sp>
      <p:sp>
        <p:nvSpPr>
          <p:cNvPr id="4094993" name="Text Box 1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08514" y="3852597"/>
            <a:ext cx="24003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 dirty="0"/>
              <a:t>Qui consomment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D849763D-407A-1F4C-B152-0A4940433C0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39214" y="3943756"/>
            <a:ext cx="24003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 dirty="0"/>
              <a:t>Sont allouées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32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4983" grpId="0"/>
      <p:bldP spid="4094984" grpId="0"/>
      <p:bldP spid="4094985" grpId="0"/>
      <p:bldP spid="4094989" grpId="0"/>
      <p:bldP spid="4094997" grpId="0"/>
      <p:bldP spid="4094991" grpId="0" animBg="1"/>
      <p:bldP spid="40949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9670" y="377176"/>
            <a:ext cx="595266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Budget des ventes et coûts commerciaux </a:t>
            </a:r>
          </a:p>
          <a:p>
            <a:pPr algn="ctr"/>
            <a:r>
              <a:rPr lang="fr-FR" i="1" dirty="0"/>
              <a:t>Étape 1</a:t>
            </a:r>
          </a:p>
        </p:txBody>
      </p:sp>
      <p:sp>
        <p:nvSpPr>
          <p:cNvPr id="14340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32000" y="2577390"/>
            <a:ext cx="406400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Budget des coûts de production des produits vendus - </a:t>
            </a:r>
            <a:r>
              <a:rPr lang="fr-FR" sz="1600" i="1" dirty="0"/>
              <a:t>Étape 3</a:t>
            </a:r>
          </a:p>
        </p:txBody>
      </p:sp>
      <p:sp>
        <p:nvSpPr>
          <p:cNvPr id="1434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3492297"/>
            <a:ext cx="46736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Budget des frais généraux</a:t>
            </a:r>
          </a:p>
          <a:p>
            <a:pPr algn="ctr"/>
            <a:r>
              <a:rPr lang="fr-FR" i="1" dirty="0"/>
              <a:t>Étape 4</a:t>
            </a:r>
          </a:p>
        </p:txBody>
      </p:sp>
      <p:sp>
        <p:nvSpPr>
          <p:cNvPr id="14342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99200" y="2579365"/>
            <a:ext cx="406400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Budget des approvisionnement</a:t>
            </a:r>
          </a:p>
          <a:p>
            <a:pPr algn="ctr"/>
            <a:r>
              <a:rPr lang="fr-FR" sz="1600" i="1" dirty="0"/>
              <a:t>Étape 3</a:t>
            </a:r>
          </a:p>
        </p:txBody>
      </p:sp>
      <p:sp>
        <p:nvSpPr>
          <p:cNvPr id="14343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39616" y="4644425"/>
            <a:ext cx="7010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Budget de trésorerie</a:t>
            </a:r>
          </a:p>
          <a:p>
            <a:pPr algn="ctr"/>
            <a:r>
              <a:rPr lang="fr-FR" i="1" dirty="0"/>
              <a:t>Étape 5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39616" y="6021289"/>
            <a:ext cx="7008779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Budget des résultats et du bilan </a:t>
            </a:r>
            <a:endParaRPr lang="fr-FR" i="1" dirty="0"/>
          </a:p>
          <a:p>
            <a:pPr algn="ctr"/>
            <a:r>
              <a:rPr lang="fr-FR" i="1" dirty="0"/>
              <a:t>Étape 6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9350" y="6310868"/>
            <a:ext cx="2323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i="1" dirty="0"/>
              <a:t>Si l’équilibre financier à long terme n’est pas assuré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349" y="4837027"/>
            <a:ext cx="23042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i="1" dirty="0"/>
              <a:t>Si l’équilibre financier à court terme n’est pas assuré</a:t>
            </a:r>
          </a:p>
        </p:txBody>
      </p:sp>
      <p:cxnSp>
        <p:nvCxnSpPr>
          <p:cNvPr id="14347" name="AutoShape 14"/>
          <p:cNvCxnSpPr>
            <a:cxnSpLocks noChangeShapeType="1"/>
            <a:stCxn id="14339" idx="2"/>
            <a:endCxn id="14340" idx="0"/>
          </p:cNvCxnSpPr>
          <p:nvPr>
            <p:custDataLst>
              <p:tags r:id="rId9"/>
            </p:custDataLst>
          </p:nvPr>
        </p:nvCxnSpPr>
        <p:spPr bwMode="auto">
          <a:xfrm flipH="1">
            <a:off x="4064000" y="1023507"/>
            <a:ext cx="2032001" cy="1553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8" name="AutoShape 15"/>
          <p:cNvCxnSpPr>
            <a:cxnSpLocks noChangeShapeType="1"/>
            <a:stCxn id="14339" idx="2"/>
            <a:endCxn id="14342" idx="0"/>
          </p:cNvCxnSpPr>
          <p:nvPr>
            <p:custDataLst>
              <p:tags r:id="rId10"/>
            </p:custDataLst>
          </p:nvPr>
        </p:nvCxnSpPr>
        <p:spPr bwMode="auto">
          <a:xfrm>
            <a:off x="6096001" y="1023507"/>
            <a:ext cx="2235199" cy="1555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9" name="AutoShape 19"/>
          <p:cNvCxnSpPr>
            <a:cxnSpLocks noChangeShapeType="1"/>
            <a:stCxn id="14343" idx="2"/>
            <a:endCxn id="14344" idx="0"/>
          </p:cNvCxnSpPr>
          <p:nvPr>
            <p:custDataLst>
              <p:tags r:id="rId11"/>
            </p:custDataLst>
          </p:nvPr>
        </p:nvCxnSpPr>
        <p:spPr bwMode="auto">
          <a:xfrm flipH="1">
            <a:off x="6144006" y="5290756"/>
            <a:ext cx="810" cy="7305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14350" name="AutoShape 20"/>
          <p:cNvCxnSpPr>
            <a:cxnSpLocks noChangeShapeType="1"/>
            <a:stCxn id="14344" idx="1"/>
            <a:endCxn id="14339" idx="1"/>
          </p:cNvCxnSpPr>
          <p:nvPr>
            <p:custDataLst>
              <p:tags r:id="rId12"/>
            </p:custDataLst>
          </p:nvPr>
        </p:nvCxnSpPr>
        <p:spPr bwMode="auto">
          <a:xfrm rot="10800000" flipH="1">
            <a:off x="2639616" y="700343"/>
            <a:ext cx="480054" cy="5644113"/>
          </a:xfrm>
          <a:prstGeom prst="bentConnector3">
            <a:avLst>
              <a:gd name="adj1" fmla="val -5171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1" name="Line 2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 flipV="1">
            <a:off x="143339" y="5637245"/>
            <a:ext cx="5952661" cy="24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FR" sz="2000" dirty="0"/>
          </a:p>
        </p:txBody>
      </p:sp>
      <p:sp>
        <p:nvSpPr>
          <p:cNvPr id="14352" name="Text Box 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15200" y="3492297"/>
            <a:ext cx="473346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Budget des investissements / des financements</a:t>
            </a:r>
          </a:p>
          <a:p>
            <a:pPr algn="ctr"/>
            <a:r>
              <a:rPr lang="fr-FR" i="1" dirty="0"/>
              <a:t>Étape 4</a:t>
            </a:r>
          </a:p>
        </p:txBody>
      </p:sp>
      <p:sp>
        <p:nvSpPr>
          <p:cNvPr id="28" name="Rectangle 27"/>
          <p:cNvSpPr/>
          <p:nvPr>
            <p:custDataLst>
              <p:tags r:id="rId15"/>
            </p:custDataLst>
          </p:nvPr>
        </p:nvSpPr>
        <p:spPr>
          <a:xfrm>
            <a:off x="1777128" y="1383548"/>
            <a:ext cx="8741841" cy="1973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2000" dirty="0">
              <a:solidFill>
                <a:srgbClr val="FFFFFF"/>
              </a:solidFill>
              <a:ea typeface="ＭＳ Ｐゴシック" pitchFamily="26" charset="-128"/>
              <a:cs typeface="ＭＳ Ｐゴシック" pitchFamily="26" charset="-128"/>
            </a:endParaRPr>
          </a:p>
        </p:txBody>
      </p:sp>
      <p:cxnSp>
        <p:nvCxnSpPr>
          <p:cNvPr id="33" name="Connecteur droit avec flèche 32"/>
          <p:cNvCxnSpPr>
            <a:cxnSpLocks/>
            <a:stCxn id="28" idx="2"/>
            <a:endCxn id="14343" idx="0"/>
          </p:cNvCxnSpPr>
          <p:nvPr>
            <p:custDataLst>
              <p:tags r:id="rId16"/>
            </p:custDataLst>
          </p:nvPr>
        </p:nvCxnSpPr>
        <p:spPr>
          <a:xfrm flipH="1">
            <a:off x="6144816" y="3356992"/>
            <a:ext cx="3233" cy="1287433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4340" idx="3"/>
            <a:endCxn id="14342" idx="1"/>
          </p:cNvCxnSpPr>
          <p:nvPr>
            <p:custDataLst>
              <p:tags r:id="rId17"/>
            </p:custDataLst>
          </p:nvPr>
        </p:nvCxnSpPr>
        <p:spPr>
          <a:xfrm>
            <a:off x="6096000" y="2869778"/>
            <a:ext cx="203200" cy="1975"/>
          </a:xfrm>
          <a:prstGeom prst="line">
            <a:avLst/>
          </a:prstGeom>
          <a:ln w="9525" cmpd="sng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Forme 40"/>
          <p:cNvCxnSpPr>
            <a:stCxn id="14341" idx="2"/>
          </p:cNvCxnSpPr>
          <p:nvPr>
            <p:custDataLst>
              <p:tags r:id="rId18"/>
            </p:custDataLst>
          </p:nvPr>
        </p:nvCxnSpPr>
        <p:spPr>
          <a:xfrm rot="16200000" flipH="1">
            <a:off x="4443968" y="2641059"/>
            <a:ext cx="154468" cy="314960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Forme 44"/>
          <p:cNvCxnSpPr>
            <a:stCxn id="14352" idx="2"/>
          </p:cNvCxnSpPr>
          <p:nvPr>
            <p:custDataLst>
              <p:tags r:id="rId19"/>
            </p:custDataLst>
          </p:nvPr>
        </p:nvCxnSpPr>
        <p:spPr>
          <a:xfrm rot="5400000">
            <a:off x="7859742" y="2470919"/>
            <a:ext cx="154481" cy="348989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>
            <p:custDataLst>
              <p:tags r:id="rId20"/>
            </p:custDataLst>
          </p:nvPr>
        </p:nvSpPr>
        <p:spPr>
          <a:xfrm>
            <a:off x="10016661" y="69284"/>
            <a:ext cx="2263881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chemeClr val="tx1"/>
                </a:solidFill>
              </a:rPr>
              <a:t>Orientation et/ou plan stratégique</a:t>
            </a:r>
          </a:p>
        </p:txBody>
      </p:sp>
      <p:cxnSp>
        <p:nvCxnSpPr>
          <p:cNvPr id="36" name="AutoShape 19"/>
          <p:cNvCxnSpPr>
            <a:cxnSpLocks noChangeShapeType="1"/>
          </p:cNvCxnSpPr>
          <p:nvPr>
            <p:custDataLst>
              <p:tags r:id="rId21"/>
            </p:custDataLst>
          </p:nvPr>
        </p:nvCxnSpPr>
        <p:spPr bwMode="auto">
          <a:xfrm>
            <a:off x="11295360" y="1212545"/>
            <a:ext cx="24341" cy="20913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42" name="Forme 41"/>
          <p:cNvCxnSpPr>
            <a:cxnSpLocks/>
            <a:endCxn id="14339" idx="3"/>
          </p:cNvCxnSpPr>
          <p:nvPr>
            <p:custDataLst>
              <p:tags r:id="rId22"/>
            </p:custDataLst>
          </p:nvPr>
        </p:nvCxnSpPr>
        <p:spPr>
          <a:xfrm rot="10800000">
            <a:off x="9072331" y="700343"/>
            <a:ext cx="2235200" cy="5692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Box 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503734" y="1512271"/>
            <a:ext cx="53765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dirty="0"/>
              <a:t>Programme de production</a:t>
            </a:r>
          </a:p>
          <a:p>
            <a:pPr algn="ctr"/>
            <a:r>
              <a:rPr lang="fr-FR" sz="1600" dirty="0"/>
              <a:t>Production = ventes + stock final – stock initial</a:t>
            </a:r>
          </a:p>
          <a:p>
            <a:pPr algn="ctr"/>
            <a:r>
              <a:rPr lang="fr-FR" sz="1600" i="1" dirty="0"/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646761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40" grpId="0" animBg="1"/>
      <p:bldP spid="14341" grpId="0" animBg="1"/>
      <p:bldP spid="14342" grpId="0" animBg="1"/>
      <p:bldP spid="14343" grpId="0" animBg="1"/>
      <p:bldP spid="14344" grpId="0" animBg="1"/>
      <p:bldP spid="14345" grpId="0"/>
      <p:bldP spid="14346" grpId="0"/>
      <p:bldP spid="14351" grpId="0" animBg="1"/>
      <p:bldP spid="14352" grpId="0" animBg="1"/>
      <p:bldP spid="2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Line 3"/>
          <p:cNvSpPr>
            <a:spLocks noChangeShapeType="1"/>
          </p:cNvSpPr>
          <p:nvPr/>
        </p:nvSpPr>
        <p:spPr bwMode="auto">
          <a:xfrm flipV="1">
            <a:off x="2524126" y="4324351"/>
            <a:ext cx="6513513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4068" name="Line 4"/>
          <p:cNvSpPr>
            <a:spLocks noChangeShapeType="1"/>
          </p:cNvSpPr>
          <p:nvPr/>
        </p:nvSpPr>
        <p:spPr bwMode="auto">
          <a:xfrm flipH="1">
            <a:off x="3316289" y="3865563"/>
            <a:ext cx="393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4069" name="Line 5"/>
          <p:cNvSpPr>
            <a:spLocks noChangeShapeType="1"/>
          </p:cNvSpPr>
          <p:nvPr/>
        </p:nvSpPr>
        <p:spPr bwMode="auto">
          <a:xfrm>
            <a:off x="6086476" y="3865563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 flipH="1">
            <a:off x="6483351" y="3865563"/>
            <a:ext cx="393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8328025" y="3865563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>
            <a:off x="3316288" y="3398839"/>
            <a:ext cx="0" cy="109061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>
            <a:off x="6483351" y="3398838"/>
            <a:ext cx="0" cy="1098551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8724900" y="3251201"/>
            <a:ext cx="0" cy="12461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344075" name="Group 11"/>
          <p:cNvGrpSpPr>
            <a:grpSpLocks/>
          </p:cNvGrpSpPr>
          <p:nvPr/>
        </p:nvGrpSpPr>
        <p:grpSpPr bwMode="auto">
          <a:xfrm>
            <a:off x="1914526" y="1968501"/>
            <a:ext cx="8889575" cy="2832100"/>
            <a:chOff x="828" y="1750"/>
            <a:chExt cx="3823" cy="941"/>
          </a:xfrm>
        </p:grpSpPr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828" y="1750"/>
              <a:ext cx="576" cy="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fr-FR" altLang="x-none" sz="1600"/>
                <a:t>Lettre de cadrage</a:t>
              </a: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1334" y="2112"/>
              <a:ext cx="1304" cy="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fr-FR" altLang="x-none" sz="1600"/>
                <a:t>Pré-budgets / navettes budgétaires</a:t>
              </a:r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3072" y="2112"/>
              <a:ext cx="796" cy="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fr-FR" altLang="x-none" sz="1600"/>
                <a:t>Consolidation des pré-budgets</a:t>
              </a: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972" y="2546"/>
              <a:ext cx="362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r>
                <a:rPr lang="fr-FR" altLang="x-none" sz="1600"/>
                <a:t>01/09</a:t>
              </a:r>
            </a:p>
          </p:txBody>
        </p:sp>
        <p:sp>
          <p:nvSpPr>
            <p:cNvPr id="344080" name="Text Box 16"/>
            <p:cNvSpPr txBox="1">
              <a:spLocks noChangeArrowheads="1"/>
            </p:cNvSpPr>
            <p:nvPr/>
          </p:nvSpPr>
          <p:spPr bwMode="auto">
            <a:xfrm>
              <a:off x="3941" y="2546"/>
              <a:ext cx="362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r>
                <a:rPr lang="fr-FR" altLang="x-none" sz="1600"/>
                <a:t>20/12</a:t>
              </a:r>
            </a:p>
          </p:txBody>
        </p:sp>
        <p:sp>
          <p:nvSpPr>
            <p:cNvPr id="344081" name="Text Box 17"/>
            <p:cNvSpPr txBox="1">
              <a:spLocks noChangeArrowheads="1"/>
            </p:cNvSpPr>
            <p:nvPr/>
          </p:nvSpPr>
          <p:spPr bwMode="auto">
            <a:xfrm>
              <a:off x="2420" y="1750"/>
              <a:ext cx="797" cy="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fr-FR" altLang="x-none" sz="1600"/>
                <a:t>Approbation des pré-budgets</a:t>
              </a:r>
            </a:p>
          </p:txBody>
        </p:sp>
        <p:sp>
          <p:nvSpPr>
            <p:cNvPr id="344082" name="Text Box 18"/>
            <p:cNvSpPr txBox="1">
              <a:spLocks noChangeArrowheads="1"/>
            </p:cNvSpPr>
            <p:nvPr/>
          </p:nvSpPr>
          <p:spPr bwMode="auto">
            <a:xfrm>
              <a:off x="3796" y="1750"/>
              <a:ext cx="855" cy="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fr-FR" altLang="x-none" sz="1600" dirty="0"/>
                <a:t>Budget (et mensualisation)</a:t>
              </a:r>
            </a:p>
          </p:txBody>
        </p:sp>
        <p:sp>
          <p:nvSpPr>
            <p:cNvPr id="344083" name="Text Box 19"/>
            <p:cNvSpPr txBox="1">
              <a:spLocks noChangeArrowheads="1"/>
            </p:cNvSpPr>
            <p:nvPr/>
          </p:nvSpPr>
          <p:spPr bwMode="auto">
            <a:xfrm>
              <a:off x="2710" y="2546"/>
              <a:ext cx="362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r>
                <a:rPr lang="fr-FR" altLang="x-none" sz="1600"/>
                <a:t>31/11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6364" y="3253362"/>
            <a:ext cx="3352800" cy="420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133" dirty="0"/>
              <a:t>Processus de transformation</a:t>
            </a:r>
          </a:p>
        </p:txBody>
      </p:sp>
      <p:sp>
        <p:nvSpPr>
          <p:cNvPr id="17411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51415" y="3375601"/>
            <a:ext cx="1250949" cy="403225"/>
          </a:xfrm>
          <a:prstGeom prst="rightArrow">
            <a:avLst>
              <a:gd name="adj1" fmla="val 50000"/>
              <a:gd name="adj2" fmla="val 5816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133" dirty="0"/>
          </a:p>
        </p:txBody>
      </p:sp>
      <p:sp>
        <p:nvSpPr>
          <p:cNvPr id="17412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466" y="3207325"/>
            <a:ext cx="2197100" cy="59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67" dirty="0"/>
              <a:t>Ressources </a:t>
            </a:r>
            <a:r>
              <a:rPr lang="fr-FR" sz="1400" i="1" dirty="0"/>
              <a:t>(humaines, financières et matérielles)</a:t>
            </a:r>
          </a:p>
        </p:txBody>
      </p:sp>
      <p:sp>
        <p:nvSpPr>
          <p:cNvPr id="17413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404764" y="3300988"/>
            <a:ext cx="1524000" cy="59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67" dirty="0"/>
              <a:t>Produits </a:t>
            </a:r>
            <a:r>
              <a:rPr lang="fr-FR" sz="1400" i="1" dirty="0"/>
              <a:t>(ou services)</a:t>
            </a:r>
          </a:p>
        </p:txBody>
      </p:sp>
      <p:sp>
        <p:nvSpPr>
          <p:cNvPr id="2998281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74415" y="4185225"/>
            <a:ext cx="2446867" cy="109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67" dirty="0"/>
              <a:t>Comparaison norme / résultat</a:t>
            </a:r>
          </a:p>
          <a:p>
            <a:pPr algn="ctr">
              <a:spcBef>
                <a:spcPct val="50000"/>
              </a:spcBef>
            </a:pPr>
            <a:r>
              <a:rPr lang="fr-FR" sz="1867" i="1" dirty="0"/>
              <a:t>Étape 3 - CHECK</a:t>
            </a:r>
          </a:p>
        </p:txBody>
      </p:sp>
      <p:sp>
        <p:nvSpPr>
          <p:cNvPr id="17415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63164" y="3323212"/>
            <a:ext cx="2540000" cy="508000"/>
          </a:xfrm>
          <a:prstGeom prst="rightArrow">
            <a:avLst>
              <a:gd name="adj1" fmla="val 44630"/>
              <a:gd name="adj2" fmla="val 4861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133" dirty="0"/>
          </a:p>
        </p:txBody>
      </p:sp>
      <p:sp>
        <p:nvSpPr>
          <p:cNvPr id="2998285" name="Text 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12317" y="1024513"/>
            <a:ext cx="3194049" cy="81067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867" dirty="0"/>
              <a:t>Norme (prévision ou objectif)</a:t>
            </a:r>
          </a:p>
          <a:p>
            <a:pPr algn="ctr" eaLnBrk="0" hangingPunct="0">
              <a:spcBef>
                <a:spcPct val="50000"/>
              </a:spcBef>
            </a:pPr>
            <a:r>
              <a:rPr lang="fr-FR" sz="1867" i="1" dirty="0"/>
              <a:t>Étape 1 - PLAN</a:t>
            </a:r>
          </a:p>
        </p:txBody>
      </p:sp>
      <p:sp>
        <p:nvSpPr>
          <p:cNvPr id="2998286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908281" y="2091313"/>
            <a:ext cx="0" cy="865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2133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998287" name="Line 1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908281" y="4301112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2133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998288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1535933" y="5093275"/>
            <a:ext cx="73448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2133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998289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1483015" y="4301112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2133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998290" name="Line 1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5832764" y="4301112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2133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7422" name="Text Box 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597564" y="5133905"/>
            <a:ext cx="4470400" cy="109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67" dirty="0"/>
              <a:t>Analyse des résultats, actions correctives </a:t>
            </a:r>
            <a:r>
              <a:rPr lang="fr-FR" sz="1867" i="1" dirty="0"/>
              <a:t>(feedback)</a:t>
            </a:r>
            <a:r>
              <a:rPr lang="fr-FR" sz="1867" dirty="0"/>
              <a:t>, gratifications et sanctions</a:t>
            </a:r>
            <a:endParaRPr lang="fr-FR" sz="1867" i="1" dirty="0"/>
          </a:p>
          <a:p>
            <a:pPr algn="ctr">
              <a:spcBef>
                <a:spcPct val="50000"/>
              </a:spcBef>
            </a:pPr>
            <a:r>
              <a:rPr lang="fr-FR" sz="1867" i="1" dirty="0"/>
              <a:t>Étape 4 - ACT</a:t>
            </a:r>
          </a:p>
        </p:txBody>
      </p:sp>
      <p:sp>
        <p:nvSpPr>
          <p:cNvPr id="17424" name="ZoneTexte 1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7964" y="2853312"/>
            <a:ext cx="1399742" cy="3796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1867" i="1" dirty="0"/>
              <a:t>Étape 2 - DO</a:t>
            </a:r>
          </a:p>
        </p:txBody>
      </p:sp>
      <p:sp>
        <p:nvSpPr>
          <p:cNvPr id="17425" name="ZoneTexte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440499" y="3208913"/>
            <a:ext cx="960967" cy="673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62400" rIns="0" bIns="62400" anchor="ctr" anchorCtr="1">
            <a:prstTxWarp prst="textNoShape">
              <a:avLst/>
            </a:prstTxWarp>
          </a:bodyPr>
          <a:lstStyle/>
          <a:p>
            <a:endParaRPr lang="fr-FR" sz="1400" dirty="0"/>
          </a:p>
          <a:p>
            <a:r>
              <a:rPr lang="fr-FR" sz="1400" dirty="0"/>
              <a:t>Mesure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7808960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730</Words>
  <Application>Microsoft Macintosh PowerPoint</Application>
  <PresentationFormat>Grand écran</PresentationFormat>
  <Paragraphs>221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sponem</dc:creator>
  <cp:lastModifiedBy>samuel sponem</cp:lastModifiedBy>
  <cp:revision>32</cp:revision>
  <dcterms:created xsi:type="dcterms:W3CDTF">2020-09-10T01:47:18Z</dcterms:created>
  <dcterms:modified xsi:type="dcterms:W3CDTF">2020-09-22T21:21:30Z</dcterms:modified>
</cp:coreProperties>
</file>