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256" r:id="rId2"/>
    <p:sldId id="257" r:id="rId3"/>
    <p:sldId id="274" r:id="rId4"/>
    <p:sldId id="277" r:id="rId5"/>
    <p:sldId id="262" r:id="rId6"/>
    <p:sldId id="263" r:id="rId7"/>
    <p:sldId id="264" r:id="rId8"/>
    <p:sldId id="265" r:id="rId9"/>
    <p:sldId id="258" r:id="rId10"/>
    <p:sldId id="259" r:id="rId11"/>
    <p:sldId id="260" r:id="rId12"/>
    <p:sldId id="261" r:id="rId13"/>
    <p:sldId id="267" r:id="rId14"/>
    <p:sldId id="266" r:id="rId15"/>
    <p:sldId id="269" r:id="rId16"/>
    <p:sldId id="270" r:id="rId17"/>
    <p:sldId id="273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7"/>
    <p:restoredTop sz="95964"/>
  </p:normalViewPr>
  <p:slideViewPr>
    <p:cSldViewPr snapToGrid="0" snapToObjects="1">
      <p:cViewPr varScale="1">
        <p:scale>
          <a:sx n="105" d="100"/>
          <a:sy n="105" d="100"/>
        </p:scale>
        <p:origin x="22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5DB69B-5162-FE4D-8FD6-1C57290008A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2F4070-6AC0-9D4F-8090-A756378CEC87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4905B616-A8B6-3D45-AE5F-53C17C9C6E44}" type="parTrans" cxnId="{0F2E4E95-3CFA-5F47-8668-F989712B7263}">
      <dgm:prSet/>
      <dgm:spPr/>
      <dgm:t>
        <a:bodyPr/>
        <a:lstStyle/>
        <a:p>
          <a:endParaRPr lang="en-US"/>
        </a:p>
      </dgm:t>
    </dgm:pt>
    <dgm:pt modelId="{41B4FBF9-3C13-5F42-8995-9FBF3C394E70}" type="sibTrans" cxnId="{0F2E4E95-3CFA-5F47-8668-F989712B7263}">
      <dgm:prSet/>
      <dgm:spPr/>
      <dgm:t>
        <a:bodyPr/>
        <a:lstStyle/>
        <a:p>
          <a:endParaRPr lang="en-US"/>
        </a:p>
      </dgm:t>
    </dgm:pt>
    <dgm:pt modelId="{AC029EE9-CFC1-944E-802B-FFC49C9B54A3}">
      <dgm:prSet phldrT="[Text]"/>
      <dgm:spPr/>
      <dgm:t>
        <a:bodyPr/>
        <a:lstStyle/>
        <a:p>
          <a:r>
            <a:rPr lang="en-US" dirty="0"/>
            <a:t>Does the bid preference program increase or decrease the total procurement cost for Caltrans and by how much?</a:t>
          </a:r>
        </a:p>
      </dgm:t>
    </dgm:pt>
    <dgm:pt modelId="{4F493265-1DC9-1C49-B514-4D69F1691D9C}" type="parTrans" cxnId="{19868F60-5A95-7D4F-8566-0C4E0D82D101}">
      <dgm:prSet/>
      <dgm:spPr/>
      <dgm:t>
        <a:bodyPr/>
        <a:lstStyle/>
        <a:p>
          <a:endParaRPr lang="en-US"/>
        </a:p>
      </dgm:t>
    </dgm:pt>
    <dgm:pt modelId="{DDCBDD36-EB94-8042-8BCA-C4D6019AE9B3}" type="sibTrans" cxnId="{19868F60-5A95-7D4F-8566-0C4E0D82D101}">
      <dgm:prSet/>
      <dgm:spPr/>
      <dgm:t>
        <a:bodyPr/>
        <a:lstStyle/>
        <a:p>
          <a:endParaRPr lang="en-US"/>
        </a:p>
      </dgm:t>
    </dgm:pt>
    <dgm:pt modelId="{33373301-28E7-2343-9887-E0A119937804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B56DBA99-4868-6544-B93F-92BB5EDF7379}" type="parTrans" cxnId="{57DD7A4A-B8F9-0946-AB28-08A4CDC6557E}">
      <dgm:prSet/>
      <dgm:spPr/>
      <dgm:t>
        <a:bodyPr/>
        <a:lstStyle/>
        <a:p>
          <a:endParaRPr lang="en-US"/>
        </a:p>
      </dgm:t>
    </dgm:pt>
    <dgm:pt modelId="{28D8C78B-14A1-354F-950F-4AE6AF3A1239}" type="sibTrans" cxnId="{57DD7A4A-B8F9-0946-AB28-08A4CDC6557E}">
      <dgm:prSet/>
      <dgm:spPr/>
      <dgm:t>
        <a:bodyPr/>
        <a:lstStyle/>
        <a:p>
          <a:endParaRPr lang="en-US"/>
        </a:p>
      </dgm:t>
    </dgm:pt>
    <dgm:pt modelId="{6658DB48-0328-3F4D-897C-FD6D3C302F04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9CD63656-A485-B545-8B87-1EBBA5698CC2}" type="parTrans" cxnId="{A4EB1BCD-9397-B74B-8222-B83F777E32A7}">
      <dgm:prSet/>
      <dgm:spPr/>
      <dgm:t>
        <a:bodyPr/>
        <a:lstStyle/>
        <a:p>
          <a:endParaRPr lang="en-US"/>
        </a:p>
      </dgm:t>
    </dgm:pt>
    <dgm:pt modelId="{2F043FA3-A76D-AD4C-8C0D-318A26B03C0D}" type="sibTrans" cxnId="{A4EB1BCD-9397-B74B-8222-B83F777E32A7}">
      <dgm:prSet/>
      <dgm:spPr/>
      <dgm:t>
        <a:bodyPr/>
        <a:lstStyle/>
        <a:p>
          <a:endParaRPr lang="en-US"/>
        </a:p>
      </dgm:t>
    </dgm:pt>
    <dgm:pt modelId="{D9D71436-4014-4E44-AE8C-6662AA886A32}">
      <dgm:prSet phldrT="[Text]"/>
      <dgm:spPr/>
      <dgm:t>
        <a:bodyPr/>
        <a:lstStyle/>
        <a:p>
          <a:r>
            <a:rPr lang="en-US" dirty="0"/>
            <a:t>Does the bid preference program increase competition between small and large businesses?</a:t>
          </a:r>
        </a:p>
      </dgm:t>
    </dgm:pt>
    <dgm:pt modelId="{64C5A753-E6AE-CA43-95E3-AA515560A967}" type="parTrans" cxnId="{1989FAE4-6943-EF4C-BAEF-C23B6CB6339A}">
      <dgm:prSet/>
      <dgm:spPr/>
      <dgm:t>
        <a:bodyPr/>
        <a:lstStyle/>
        <a:p>
          <a:endParaRPr lang="en-US"/>
        </a:p>
      </dgm:t>
    </dgm:pt>
    <dgm:pt modelId="{9729F963-65C1-954C-BFE1-54F21A9405B4}" type="sibTrans" cxnId="{1989FAE4-6943-EF4C-BAEF-C23B6CB6339A}">
      <dgm:prSet/>
      <dgm:spPr/>
      <dgm:t>
        <a:bodyPr/>
        <a:lstStyle/>
        <a:p>
          <a:endParaRPr lang="en-US"/>
        </a:p>
      </dgm:t>
    </dgm:pt>
    <dgm:pt modelId="{63BD4BAA-B252-1347-B5EC-38049A31E3E1}">
      <dgm:prSet phldrT="[Text]"/>
      <dgm:spPr/>
      <dgm:t>
        <a:bodyPr/>
        <a:lstStyle/>
        <a:p>
          <a:r>
            <a:rPr lang="en-US" dirty="0"/>
            <a:t>How much do large businesses lose because of this program?</a:t>
          </a:r>
        </a:p>
      </dgm:t>
    </dgm:pt>
    <dgm:pt modelId="{2A82F68C-AE4A-0B44-832E-4A4DE1D2E322}" type="sibTrans" cxnId="{B9AC3A83-04C0-6B48-AE6B-CF62E67E905E}">
      <dgm:prSet/>
      <dgm:spPr/>
      <dgm:t>
        <a:bodyPr/>
        <a:lstStyle/>
        <a:p>
          <a:endParaRPr lang="en-US"/>
        </a:p>
      </dgm:t>
    </dgm:pt>
    <dgm:pt modelId="{0BBB2CAF-FD47-5540-AC26-ED5D9C5073D8}" type="parTrans" cxnId="{B9AC3A83-04C0-6B48-AE6B-CF62E67E905E}">
      <dgm:prSet/>
      <dgm:spPr/>
      <dgm:t>
        <a:bodyPr/>
        <a:lstStyle/>
        <a:p>
          <a:endParaRPr lang="en-US"/>
        </a:p>
      </dgm:t>
    </dgm:pt>
    <dgm:pt modelId="{CF9774F1-A471-5941-AC26-5E7C1ADA471C}" type="pres">
      <dgm:prSet presAssocID="{6A5DB69B-5162-FE4D-8FD6-1C57290008A6}" presName="Name0" presStyleCnt="0">
        <dgm:presLayoutVars>
          <dgm:dir/>
          <dgm:animLvl val="lvl"/>
          <dgm:resizeHandles val="exact"/>
        </dgm:presLayoutVars>
      </dgm:prSet>
      <dgm:spPr/>
    </dgm:pt>
    <dgm:pt modelId="{1048CAEF-F355-8949-8E64-D1912A28761D}" type="pres">
      <dgm:prSet presAssocID="{782F4070-6AC0-9D4F-8090-A756378CEC87}" presName="linNode" presStyleCnt="0"/>
      <dgm:spPr/>
    </dgm:pt>
    <dgm:pt modelId="{A49361DE-8921-D648-991A-D35F7E8C3E0A}" type="pres">
      <dgm:prSet presAssocID="{782F4070-6AC0-9D4F-8090-A756378CEC8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53EA2FD-BD93-6A4F-AC0C-5EC87BDAC282}" type="pres">
      <dgm:prSet presAssocID="{782F4070-6AC0-9D4F-8090-A756378CEC87}" presName="descendantText" presStyleLbl="alignAccFollowNode1" presStyleIdx="0" presStyleCnt="3">
        <dgm:presLayoutVars>
          <dgm:bulletEnabled val="1"/>
        </dgm:presLayoutVars>
      </dgm:prSet>
      <dgm:spPr/>
    </dgm:pt>
    <dgm:pt modelId="{F5F41312-3238-104B-B955-863D6DEFB23B}" type="pres">
      <dgm:prSet presAssocID="{41B4FBF9-3C13-5F42-8995-9FBF3C394E70}" presName="sp" presStyleCnt="0"/>
      <dgm:spPr/>
    </dgm:pt>
    <dgm:pt modelId="{AC2CF3B1-D787-8B40-95DB-245E7D282465}" type="pres">
      <dgm:prSet presAssocID="{33373301-28E7-2343-9887-E0A119937804}" presName="linNode" presStyleCnt="0"/>
      <dgm:spPr/>
    </dgm:pt>
    <dgm:pt modelId="{30FB610F-BFAC-2F45-9B37-70E980447E86}" type="pres">
      <dgm:prSet presAssocID="{33373301-28E7-2343-9887-E0A11993780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7174F23-AE42-3D45-BF2F-7F49ABBA15B7}" type="pres">
      <dgm:prSet presAssocID="{33373301-28E7-2343-9887-E0A119937804}" presName="descendantText" presStyleLbl="alignAccFollowNode1" presStyleIdx="1" presStyleCnt="3">
        <dgm:presLayoutVars>
          <dgm:bulletEnabled val="1"/>
        </dgm:presLayoutVars>
      </dgm:prSet>
      <dgm:spPr/>
    </dgm:pt>
    <dgm:pt modelId="{8D68FC4A-B903-9549-A1B2-1B4C5B7EFDB2}" type="pres">
      <dgm:prSet presAssocID="{28D8C78B-14A1-354F-950F-4AE6AF3A1239}" presName="sp" presStyleCnt="0"/>
      <dgm:spPr/>
    </dgm:pt>
    <dgm:pt modelId="{B5FA065C-210A-CB42-BC6D-13353EB76241}" type="pres">
      <dgm:prSet presAssocID="{6658DB48-0328-3F4D-897C-FD6D3C302F04}" presName="linNode" presStyleCnt="0"/>
      <dgm:spPr/>
    </dgm:pt>
    <dgm:pt modelId="{DA7CA11A-F388-A543-9EA7-CF979CBBF42D}" type="pres">
      <dgm:prSet presAssocID="{6658DB48-0328-3F4D-897C-FD6D3C302F0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5A65626-0A5E-F346-99B4-55C45443D124}" type="pres">
      <dgm:prSet presAssocID="{6658DB48-0328-3F4D-897C-FD6D3C302F0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91DA808-13B4-B242-8248-58CB4CBAEB46}" type="presOf" srcId="{6658DB48-0328-3F4D-897C-FD6D3C302F04}" destId="{DA7CA11A-F388-A543-9EA7-CF979CBBF42D}" srcOrd="0" destOrd="0" presId="urn:microsoft.com/office/officeart/2005/8/layout/vList5"/>
    <dgm:cxn modelId="{B0A9AF3E-9B61-AA4F-8251-DD0158630B74}" type="presOf" srcId="{33373301-28E7-2343-9887-E0A119937804}" destId="{30FB610F-BFAC-2F45-9B37-70E980447E86}" srcOrd="0" destOrd="0" presId="urn:microsoft.com/office/officeart/2005/8/layout/vList5"/>
    <dgm:cxn modelId="{57DD7A4A-B8F9-0946-AB28-08A4CDC6557E}" srcId="{6A5DB69B-5162-FE4D-8FD6-1C57290008A6}" destId="{33373301-28E7-2343-9887-E0A119937804}" srcOrd="1" destOrd="0" parTransId="{B56DBA99-4868-6544-B93F-92BB5EDF7379}" sibTransId="{28D8C78B-14A1-354F-950F-4AE6AF3A1239}"/>
    <dgm:cxn modelId="{19868F60-5A95-7D4F-8566-0C4E0D82D101}" srcId="{782F4070-6AC0-9D4F-8090-A756378CEC87}" destId="{AC029EE9-CFC1-944E-802B-FFC49C9B54A3}" srcOrd="0" destOrd="0" parTransId="{4F493265-1DC9-1C49-B514-4D69F1691D9C}" sibTransId="{DDCBDD36-EB94-8042-8BCA-C4D6019AE9B3}"/>
    <dgm:cxn modelId="{03CEA67E-9632-7140-BB73-BAFCF584EA20}" type="presOf" srcId="{D9D71436-4014-4E44-AE8C-6662AA886A32}" destId="{35A65626-0A5E-F346-99B4-55C45443D124}" srcOrd="0" destOrd="0" presId="urn:microsoft.com/office/officeart/2005/8/layout/vList5"/>
    <dgm:cxn modelId="{B9AC3A83-04C0-6B48-AE6B-CF62E67E905E}" srcId="{33373301-28E7-2343-9887-E0A119937804}" destId="{63BD4BAA-B252-1347-B5EC-38049A31E3E1}" srcOrd="0" destOrd="0" parTransId="{0BBB2CAF-FD47-5540-AC26-ED5D9C5073D8}" sibTransId="{2A82F68C-AE4A-0B44-832E-4A4DE1D2E322}"/>
    <dgm:cxn modelId="{0F2E4E95-3CFA-5F47-8668-F989712B7263}" srcId="{6A5DB69B-5162-FE4D-8FD6-1C57290008A6}" destId="{782F4070-6AC0-9D4F-8090-A756378CEC87}" srcOrd="0" destOrd="0" parTransId="{4905B616-A8B6-3D45-AE5F-53C17C9C6E44}" sibTransId="{41B4FBF9-3C13-5F42-8995-9FBF3C394E70}"/>
    <dgm:cxn modelId="{5F47B495-358F-2744-872C-84CDAD727990}" type="presOf" srcId="{782F4070-6AC0-9D4F-8090-A756378CEC87}" destId="{A49361DE-8921-D648-991A-D35F7E8C3E0A}" srcOrd="0" destOrd="0" presId="urn:microsoft.com/office/officeart/2005/8/layout/vList5"/>
    <dgm:cxn modelId="{D046E6A9-095C-4348-AE12-CECA4E4986DB}" type="presOf" srcId="{63BD4BAA-B252-1347-B5EC-38049A31E3E1}" destId="{17174F23-AE42-3D45-BF2F-7F49ABBA15B7}" srcOrd="0" destOrd="0" presId="urn:microsoft.com/office/officeart/2005/8/layout/vList5"/>
    <dgm:cxn modelId="{45D135C3-EFC9-FD4D-A268-1BE236874F3A}" type="presOf" srcId="{AC029EE9-CFC1-944E-802B-FFC49C9B54A3}" destId="{F53EA2FD-BD93-6A4F-AC0C-5EC87BDAC282}" srcOrd="0" destOrd="0" presId="urn:microsoft.com/office/officeart/2005/8/layout/vList5"/>
    <dgm:cxn modelId="{A4EB1BCD-9397-B74B-8222-B83F777E32A7}" srcId="{6A5DB69B-5162-FE4D-8FD6-1C57290008A6}" destId="{6658DB48-0328-3F4D-897C-FD6D3C302F04}" srcOrd="2" destOrd="0" parTransId="{9CD63656-A485-B545-8B87-1EBBA5698CC2}" sibTransId="{2F043FA3-A76D-AD4C-8C0D-318A26B03C0D}"/>
    <dgm:cxn modelId="{2262B8E4-4232-1C43-AAB8-9F2FA6384522}" type="presOf" srcId="{6A5DB69B-5162-FE4D-8FD6-1C57290008A6}" destId="{CF9774F1-A471-5941-AC26-5E7C1ADA471C}" srcOrd="0" destOrd="0" presId="urn:microsoft.com/office/officeart/2005/8/layout/vList5"/>
    <dgm:cxn modelId="{1989FAE4-6943-EF4C-BAEF-C23B6CB6339A}" srcId="{6658DB48-0328-3F4D-897C-FD6D3C302F04}" destId="{D9D71436-4014-4E44-AE8C-6662AA886A32}" srcOrd="0" destOrd="0" parTransId="{64C5A753-E6AE-CA43-95E3-AA515560A967}" sibTransId="{9729F963-65C1-954C-BFE1-54F21A9405B4}"/>
    <dgm:cxn modelId="{BC933DD7-A4DE-B94C-A6BB-7D458B29880A}" type="presParOf" srcId="{CF9774F1-A471-5941-AC26-5E7C1ADA471C}" destId="{1048CAEF-F355-8949-8E64-D1912A28761D}" srcOrd="0" destOrd="0" presId="urn:microsoft.com/office/officeart/2005/8/layout/vList5"/>
    <dgm:cxn modelId="{1D991527-F60A-D442-9D7E-D5A4C817D10C}" type="presParOf" srcId="{1048CAEF-F355-8949-8E64-D1912A28761D}" destId="{A49361DE-8921-D648-991A-D35F7E8C3E0A}" srcOrd="0" destOrd="0" presId="urn:microsoft.com/office/officeart/2005/8/layout/vList5"/>
    <dgm:cxn modelId="{B6A1E338-D11D-A249-B556-2422148EBCA5}" type="presParOf" srcId="{1048CAEF-F355-8949-8E64-D1912A28761D}" destId="{F53EA2FD-BD93-6A4F-AC0C-5EC87BDAC282}" srcOrd="1" destOrd="0" presId="urn:microsoft.com/office/officeart/2005/8/layout/vList5"/>
    <dgm:cxn modelId="{F13CCD7D-D1EF-3D48-A47B-78DEE12F3720}" type="presParOf" srcId="{CF9774F1-A471-5941-AC26-5E7C1ADA471C}" destId="{F5F41312-3238-104B-B955-863D6DEFB23B}" srcOrd="1" destOrd="0" presId="urn:microsoft.com/office/officeart/2005/8/layout/vList5"/>
    <dgm:cxn modelId="{9349AB97-6E99-3841-90D7-87685E896325}" type="presParOf" srcId="{CF9774F1-A471-5941-AC26-5E7C1ADA471C}" destId="{AC2CF3B1-D787-8B40-95DB-245E7D282465}" srcOrd="2" destOrd="0" presId="urn:microsoft.com/office/officeart/2005/8/layout/vList5"/>
    <dgm:cxn modelId="{8D59287C-2E57-594F-BFC7-342907222ED1}" type="presParOf" srcId="{AC2CF3B1-D787-8B40-95DB-245E7D282465}" destId="{30FB610F-BFAC-2F45-9B37-70E980447E86}" srcOrd="0" destOrd="0" presId="urn:microsoft.com/office/officeart/2005/8/layout/vList5"/>
    <dgm:cxn modelId="{7C0D7C79-2B5D-BE4C-896C-1B3D5391863C}" type="presParOf" srcId="{AC2CF3B1-D787-8B40-95DB-245E7D282465}" destId="{17174F23-AE42-3D45-BF2F-7F49ABBA15B7}" srcOrd="1" destOrd="0" presId="urn:microsoft.com/office/officeart/2005/8/layout/vList5"/>
    <dgm:cxn modelId="{7E13BE5B-6C44-DB4B-94A7-1D500B98A04B}" type="presParOf" srcId="{CF9774F1-A471-5941-AC26-5E7C1ADA471C}" destId="{8D68FC4A-B903-9549-A1B2-1B4C5B7EFDB2}" srcOrd="3" destOrd="0" presId="urn:microsoft.com/office/officeart/2005/8/layout/vList5"/>
    <dgm:cxn modelId="{8427FC27-4CA3-B649-9691-5C459D8BD5E5}" type="presParOf" srcId="{CF9774F1-A471-5941-AC26-5E7C1ADA471C}" destId="{B5FA065C-210A-CB42-BC6D-13353EB76241}" srcOrd="4" destOrd="0" presId="urn:microsoft.com/office/officeart/2005/8/layout/vList5"/>
    <dgm:cxn modelId="{8EA28902-91B7-5B4C-89C1-6EBADB30CEC5}" type="presParOf" srcId="{B5FA065C-210A-CB42-BC6D-13353EB76241}" destId="{DA7CA11A-F388-A543-9EA7-CF979CBBF42D}" srcOrd="0" destOrd="0" presId="urn:microsoft.com/office/officeart/2005/8/layout/vList5"/>
    <dgm:cxn modelId="{089E4BCE-8325-1A41-8629-DC99718A7FCB}" type="presParOf" srcId="{B5FA065C-210A-CB42-BC6D-13353EB76241}" destId="{35A65626-0A5E-F346-99B4-55C45443D12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16F4AA-E296-A64B-841C-A57CFE2084A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32E95D-F00A-114E-AD8B-A6B7422C756D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96C8B3E3-6FE9-6247-B083-32CDD4C68C9E}" type="parTrans" cxnId="{677E490D-AE25-1345-88DA-F2E2E77D33EC}">
      <dgm:prSet/>
      <dgm:spPr/>
      <dgm:t>
        <a:bodyPr/>
        <a:lstStyle/>
        <a:p>
          <a:endParaRPr lang="en-US"/>
        </a:p>
      </dgm:t>
    </dgm:pt>
    <dgm:pt modelId="{972156DE-F185-7E44-819A-2773AB27795A}" type="sibTrans" cxnId="{677E490D-AE25-1345-88DA-F2E2E77D33EC}">
      <dgm:prSet/>
      <dgm:spPr/>
      <dgm:t>
        <a:bodyPr/>
        <a:lstStyle/>
        <a:p>
          <a:endParaRPr lang="en-US"/>
        </a:p>
      </dgm:t>
    </dgm:pt>
    <dgm:pt modelId="{0810650F-770D-954A-9E34-20B73C5068A3}">
      <dgm:prSet phldrT="[Text]"/>
      <dgm:spPr/>
      <dgm:t>
        <a:bodyPr/>
        <a:lstStyle/>
        <a:p>
          <a:r>
            <a:rPr lang="en-US" dirty="0"/>
            <a:t>Must have no more than 100 employees.</a:t>
          </a:r>
        </a:p>
      </dgm:t>
    </dgm:pt>
    <dgm:pt modelId="{F55476FE-60D0-1642-9B0F-F896DB3A188B}" type="parTrans" cxnId="{845C9A59-153F-9344-8659-709913158316}">
      <dgm:prSet/>
      <dgm:spPr/>
      <dgm:t>
        <a:bodyPr/>
        <a:lstStyle/>
        <a:p>
          <a:endParaRPr lang="en-US"/>
        </a:p>
      </dgm:t>
    </dgm:pt>
    <dgm:pt modelId="{0D5741DA-161D-BF4D-A06F-F15529B2BE64}" type="sibTrans" cxnId="{845C9A59-153F-9344-8659-709913158316}">
      <dgm:prSet/>
      <dgm:spPr/>
      <dgm:t>
        <a:bodyPr/>
        <a:lstStyle/>
        <a:p>
          <a:endParaRPr lang="en-US"/>
        </a:p>
      </dgm:t>
    </dgm:pt>
    <dgm:pt modelId="{39B838A7-13CC-494C-81E6-2866D0F43B2F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FA37780E-603B-F742-BB9F-56E61F06EDC8}" type="parTrans" cxnId="{13C1A1BE-509E-2942-90C8-66E12D712F29}">
      <dgm:prSet/>
      <dgm:spPr/>
      <dgm:t>
        <a:bodyPr/>
        <a:lstStyle/>
        <a:p>
          <a:endParaRPr lang="en-US"/>
        </a:p>
      </dgm:t>
    </dgm:pt>
    <dgm:pt modelId="{E8DB2307-C846-B144-ACAC-44317CFD56E3}" type="sibTrans" cxnId="{13C1A1BE-509E-2942-90C8-66E12D712F29}">
      <dgm:prSet/>
      <dgm:spPr/>
      <dgm:t>
        <a:bodyPr/>
        <a:lstStyle/>
        <a:p>
          <a:endParaRPr lang="en-US"/>
        </a:p>
      </dgm:t>
    </dgm:pt>
    <dgm:pt modelId="{CE7DECC8-4E98-A240-A7A1-176EEED205AC}">
      <dgm:prSet phldrT="[Text]"/>
      <dgm:spPr/>
      <dgm:t>
        <a:bodyPr/>
        <a:lstStyle/>
        <a:p>
          <a:r>
            <a:rPr lang="en-US" dirty="0"/>
            <a:t>Be independently owned, operated, and based in the state of California. </a:t>
          </a:r>
        </a:p>
      </dgm:t>
    </dgm:pt>
    <dgm:pt modelId="{9BE6F190-2810-6743-ABE5-326D9FFC6940}" type="parTrans" cxnId="{6F8BECF8-FE76-E348-A2B5-F8FE9D30C65D}">
      <dgm:prSet/>
      <dgm:spPr/>
      <dgm:t>
        <a:bodyPr/>
        <a:lstStyle/>
        <a:p>
          <a:endParaRPr lang="en-US"/>
        </a:p>
      </dgm:t>
    </dgm:pt>
    <dgm:pt modelId="{2B3DA667-CE15-DB40-A07B-7FC08692500B}" type="sibTrans" cxnId="{6F8BECF8-FE76-E348-A2B5-F8FE9D30C65D}">
      <dgm:prSet/>
      <dgm:spPr/>
      <dgm:t>
        <a:bodyPr/>
        <a:lstStyle/>
        <a:p>
          <a:endParaRPr lang="en-US"/>
        </a:p>
      </dgm:t>
    </dgm:pt>
    <dgm:pt modelId="{BD845A61-16FD-9946-B3E7-8FC9383DFA5A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8917D09E-9633-FE43-8DE9-6DB0028DE250}" type="parTrans" cxnId="{BBDD6F80-62DB-5F4A-88D3-9CDC64927DB0}">
      <dgm:prSet/>
      <dgm:spPr/>
      <dgm:t>
        <a:bodyPr/>
        <a:lstStyle/>
        <a:p>
          <a:endParaRPr lang="en-US"/>
        </a:p>
      </dgm:t>
    </dgm:pt>
    <dgm:pt modelId="{9C720C25-F642-9440-B1F8-E7E99C3CA8E2}" type="sibTrans" cxnId="{BBDD6F80-62DB-5F4A-88D3-9CDC64927DB0}">
      <dgm:prSet/>
      <dgm:spPr/>
      <dgm:t>
        <a:bodyPr/>
        <a:lstStyle/>
        <a:p>
          <a:endParaRPr lang="en-US"/>
        </a:p>
      </dgm:t>
    </dgm:pt>
    <dgm:pt modelId="{7FC10E2F-E55C-9349-96A3-6B79BC5E1168}">
      <dgm:prSet phldrT="[Text]"/>
      <dgm:spPr/>
      <dgm:t>
        <a:bodyPr/>
        <a:lstStyle/>
        <a:p>
          <a:r>
            <a:rPr lang="en-US" dirty="0"/>
            <a:t>Have average annual gross receipts of no more than $10 million over the past 3 years. </a:t>
          </a:r>
        </a:p>
      </dgm:t>
    </dgm:pt>
    <dgm:pt modelId="{DBA65B93-7DB7-894B-863C-15B41B1B74AB}" type="parTrans" cxnId="{6D135679-0FE8-7547-AE52-1F6E30D0BF8C}">
      <dgm:prSet/>
      <dgm:spPr/>
      <dgm:t>
        <a:bodyPr/>
        <a:lstStyle/>
        <a:p>
          <a:endParaRPr lang="en-US"/>
        </a:p>
      </dgm:t>
    </dgm:pt>
    <dgm:pt modelId="{8D774F62-AAD8-E24D-B499-0D027964F44B}" type="sibTrans" cxnId="{6D135679-0FE8-7547-AE52-1F6E30D0BF8C}">
      <dgm:prSet/>
      <dgm:spPr/>
      <dgm:t>
        <a:bodyPr/>
        <a:lstStyle/>
        <a:p>
          <a:endParaRPr lang="en-US"/>
        </a:p>
      </dgm:t>
    </dgm:pt>
    <dgm:pt modelId="{FDD33587-928B-2B47-B5EE-EF8BD714439D}" type="pres">
      <dgm:prSet presAssocID="{0816F4AA-E296-A64B-841C-A57CFE2084A1}" presName="Name0" presStyleCnt="0">
        <dgm:presLayoutVars>
          <dgm:dir/>
          <dgm:animLvl val="lvl"/>
          <dgm:resizeHandles val="exact"/>
        </dgm:presLayoutVars>
      </dgm:prSet>
      <dgm:spPr/>
    </dgm:pt>
    <dgm:pt modelId="{981C2405-73BA-EA4E-8396-49901DBB8029}" type="pres">
      <dgm:prSet presAssocID="{8232E95D-F00A-114E-AD8B-A6B7422C756D}" presName="linNode" presStyleCnt="0"/>
      <dgm:spPr/>
    </dgm:pt>
    <dgm:pt modelId="{801B6C7B-48EB-1549-8B65-02CD64366AC0}" type="pres">
      <dgm:prSet presAssocID="{8232E95D-F00A-114E-AD8B-A6B7422C756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4041861-FD73-C14E-AAC7-EC14DD426182}" type="pres">
      <dgm:prSet presAssocID="{8232E95D-F00A-114E-AD8B-A6B7422C756D}" presName="descendantText" presStyleLbl="alignAccFollowNode1" presStyleIdx="0" presStyleCnt="3">
        <dgm:presLayoutVars>
          <dgm:bulletEnabled val="1"/>
        </dgm:presLayoutVars>
      </dgm:prSet>
      <dgm:spPr/>
    </dgm:pt>
    <dgm:pt modelId="{6B4A03E9-4BE1-F749-AD9E-A97E1F642B94}" type="pres">
      <dgm:prSet presAssocID="{972156DE-F185-7E44-819A-2773AB27795A}" presName="sp" presStyleCnt="0"/>
      <dgm:spPr/>
    </dgm:pt>
    <dgm:pt modelId="{410A6278-503E-2543-A90B-232F1B9BF355}" type="pres">
      <dgm:prSet presAssocID="{39B838A7-13CC-494C-81E6-2866D0F43B2F}" presName="linNode" presStyleCnt="0"/>
      <dgm:spPr/>
    </dgm:pt>
    <dgm:pt modelId="{DDF74EDB-D7C1-8F4A-9A5C-A1AA7676F96F}" type="pres">
      <dgm:prSet presAssocID="{39B838A7-13CC-494C-81E6-2866D0F43B2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75C05BA-7A8C-8B4E-A002-C4A450867154}" type="pres">
      <dgm:prSet presAssocID="{39B838A7-13CC-494C-81E6-2866D0F43B2F}" presName="descendantText" presStyleLbl="alignAccFollowNode1" presStyleIdx="1" presStyleCnt="3">
        <dgm:presLayoutVars>
          <dgm:bulletEnabled val="1"/>
        </dgm:presLayoutVars>
      </dgm:prSet>
      <dgm:spPr/>
    </dgm:pt>
    <dgm:pt modelId="{46F0868B-6B09-3A4A-8685-D7355DBD29D0}" type="pres">
      <dgm:prSet presAssocID="{E8DB2307-C846-B144-ACAC-44317CFD56E3}" presName="sp" presStyleCnt="0"/>
      <dgm:spPr/>
    </dgm:pt>
    <dgm:pt modelId="{9C8EA0F9-5069-824C-9BEC-CC8AAB72DEE4}" type="pres">
      <dgm:prSet presAssocID="{BD845A61-16FD-9946-B3E7-8FC9383DFA5A}" presName="linNode" presStyleCnt="0"/>
      <dgm:spPr/>
    </dgm:pt>
    <dgm:pt modelId="{437F380C-44E2-C84D-85CA-3722A1F8387B}" type="pres">
      <dgm:prSet presAssocID="{BD845A61-16FD-9946-B3E7-8FC9383DFA5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A5D7FBF-194C-3049-A42B-D197B0E4FC84}" type="pres">
      <dgm:prSet presAssocID="{BD845A61-16FD-9946-B3E7-8FC9383DFA5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FA78D0A-0BA2-4344-9670-E40E961944AE}" type="presOf" srcId="{BD845A61-16FD-9946-B3E7-8FC9383DFA5A}" destId="{437F380C-44E2-C84D-85CA-3722A1F8387B}" srcOrd="0" destOrd="0" presId="urn:microsoft.com/office/officeart/2005/8/layout/vList5"/>
    <dgm:cxn modelId="{677E490D-AE25-1345-88DA-F2E2E77D33EC}" srcId="{0816F4AA-E296-A64B-841C-A57CFE2084A1}" destId="{8232E95D-F00A-114E-AD8B-A6B7422C756D}" srcOrd="0" destOrd="0" parTransId="{96C8B3E3-6FE9-6247-B083-32CDD4C68C9E}" sibTransId="{972156DE-F185-7E44-819A-2773AB27795A}"/>
    <dgm:cxn modelId="{845C9A59-153F-9344-8659-709913158316}" srcId="{8232E95D-F00A-114E-AD8B-A6B7422C756D}" destId="{0810650F-770D-954A-9E34-20B73C5068A3}" srcOrd="0" destOrd="0" parTransId="{F55476FE-60D0-1642-9B0F-F896DB3A188B}" sibTransId="{0D5741DA-161D-BF4D-A06F-F15529B2BE64}"/>
    <dgm:cxn modelId="{6D135679-0FE8-7547-AE52-1F6E30D0BF8C}" srcId="{BD845A61-16FD-9946-B3E7-8FC9383DFA5A}" destId="{7FC10E2F-E55C-9349-96A3-6B79BC5E1168}" srcOrd="0" destOrd="0" parTransId="{DBA65B93-7DB7-894B-863C-15B41B1B74AB}" sibTransId="{8D774F62-AAD8-E24D-B499-0D027964F44B}"/>
    <dgm:cxn modelId="{C4345679-34D4-C844-BF41-1B1CFCA57131}" type="presOf" srcId="{7FC10E2F-E55C-9349-96A3-6B79BC5E1168}" destId="{0A5D7FBF-194C-3049-A42B-D197B0E4FC84}" srcOrd="0" destOrd="0" presId="urn:microsoft.com/office/officeart/2005/8/layout/vList5"/>
    <dgm:cxn modelId="{F8A59A7D-A44C-E847-BA4C-30C0F57C8027}" type="presOf" srcId="{39B838A7-13CC-494C-81E6-2866D0F43B2F}" destId="{DDF74EDB-D7C1-8F4A-9A5C-A1AA7676F96F}" srcOrd="0" destOrd="0" presId="urn:microsoft.com/office/officeart/2005/8/layout/vList5"/>
    <dgm:cxn modelId="{BBDD6F80-62DB-5F4A-88D3-9CDC64927DB0}" srcId="{0816F4AA-E296-A64B-841C-A57CFE2084A1}" destId="{BD845A61-16FD-9946-B3E7-8FC9383DFA5A}" srcOrd="2" destOrd="0" parTransId="{8917D09E-9633-FE43-8DE9-6DB0028DE250}" sibTransId="{9C720C25-F642-9440-B1F8-E7E99C3CA8E2}"/>
    <dgm:cxn modelId="{DB7812A1-9D79-AE4B-9C59-2D96C15E9C3A}" type="presOf" srcId="{CE7DECC8-4E98-A240-A7A1-176EEED205AC}" destId="{675C05BA-7A8C-8B4E-A002-C4A450867154}" srcOrd="0" destOrd="0" presId="urn:microsoft.com/office/officeart/2005/8/layout/vList5"/>
    <dgm:cxn modelId="{13C1A1BE-509E-2942-90C8-66E12D712F29}" srcId="{0816F4AA-E296-A64B-841C-A57CFE2084A1}" destId="{39B838A7-13CC-494C-81E6-2866D0F43B2F}" srcOrd="1" destOrd="0" parTransId="{FA37780E-603B-F742-BB9F-56E61F06EDC8}" sibTransId="{E8DB2307-C846-B144-ACAC-44317CFD56E3}"/>
    <dgm:cxn modelId="{6F8BECF8-FE76-E348-A2B5-F8FE9D30C65D}" srcId="{39B838A7-13CC-494C-81E6-2866D0F43B2F}" destId="{CE7DECC8-4E98-A240-A7A1-176EEED205AC}" srcOrd="0" destOrd="0" parTransId="{9BE6F190-2810-6743-ABE5-326D9FFC6940}" sibTransId="{2B3DA667-CE15-DB40-A07B-7FC08692500B}"/>
    <dgm:cxn modelId="{903A25FC-B988-1545-9BBE-C3EDA5D35A6C}" type="presOf" srcId="{0816F4AA-E296-A64B-841C-A57CFE2084A1}" destId="{FDD33587-928B-2B47-B5EE-EF8BD714439D}" srcOrd="0" destOrd="0" presId="urn:microsoft.com/office/officeart/2005/8/layout/vList5"/>
    <dgm:cxn modelId="{904058FF-2CA3-194A-9418-95BD576A2B9D}" type="presOf" srcId="{0810650F-770D-954A-9E34-20B73C5068A3}" destId="{E4041861-FD73-C14E-AAC7-EC14DD426182}" srcOrd="0" destOrd="0" presId="urn:microsoft.com/office/officeart/2005/8/layout/vList5"/>
    <dgm:cxn modelId="{09B3E9FF-3B8B-7B4E-978C-EC068C88E5C2}" type="presOf" srcId="{8232E95D-F00A-114E-AD8B-A6B7422C756D}" destId="{801B6C7B-48EB-1549-8B65-02CD64366AC0}" srcOrd="0" destOrd="0" presId="urn:microsoft.com/office/officeart/2005/8/layout/vList5"/>
    <dgm:cxn modelId="{ADC0552B-3563-1443-8347-7EEBA7E3C06A}" type="presParOf" srcId="{FDD33587-928B-2B47-B5EE-EF8BD714439D}" destId="{981C2405-73BA-EA4E-8396-49901DBB8029}" srcOrd="0" destOrd="0" presId="urn:microsoft.com/office/officeart/2005/8/layout/vList5"/>
    <dgm:cxn modelId="{21622DE8-2237-1740-BA9B-4FD0C19E69E6}" type="presParOf" srcId="{981C2405-73BA-EA4E-8396-49901DBB8029}" destId="{801B6C7B-48EB-1549-8B65-02CD64366AC0}" srcOrd="0" destOrd="0" presId="urn:microsoft.com/office/officeart/2005/8/layout/vList5"/>
    <dgm:cxn modelId="{8D927B5B-FB4B-4249-9861-559548B605B6}" type="presParOf" srcId="{981C2405-73BA-EA4E-8396-49901DBB8029}" destId="{E4041861-FD73-C14E-AAC7-EC14DD426182}" srcOrd="1" destOrd="0" presId="urn:microsoft.com/office/officeart/2005/8/layout/vList5"/>
    <dgm:cxn modelId="{6822C8C1-2A41-0C4C-98DB-B72B97E299DE}" type="presParOf" srcId="{FDD33587-928B-2B47-B5EE-EF8BD714439D}" destId="{6B4A03E9-4BE1-F749-AD9E-A97E1F642B94}" srcOrd="1" destOrd="0" presId="urn:microsoft.com/office/officeart/2005/8/layout/vList5"/>
    <dgm:cxn modelId="{E8552A1D-D5F7-424B-8A1B-32037D8F11DA}" type="presParOf" srcId="{FDD33587-928B-2B47-B5EE-EF8BD714439D}" destId="{410A6278-503E-2543-A90B-232F1B9BF355}" srcOrd="2" destOrd="0" presId="urn:microsoft.com/office/officeart/2005/8/layout/vList5"/>
    <dgm:cxn modelId="{69A296D6-B447-664D-ADDA-2BB6C29E7DDD}" type="presParOf" srcId="{410A6278-503E-2543-A90B-232F1B9BF355}" destId="{DDF74EDB-D7C1-8F4A-9A5C-A1AA7676F96F}" srcOrd="0" destOrd="0" presId="urn:microsoft.com/office/officeart/2005/8/layout/vList5"/>
    <dgm:cxn modelId="{C5E7B726-41C9-4B4D-9931-EEABCCBCD740}" type="presParOf" srcId="{410A6278-503E-2543-A90B-232F1B9BF355}" destId="{675C05BA-7A8C-8B4E-A002-C4A450867154}" srcOrd="1" destOrd="0" presId="urn:microsoft.com/office/officeart/2005/8/layout/vList5"/>
    <dgm:cxn modelId="{CE6EB0F9-2D2D-9F40-9A01-83DA3B3D7EAD}" type="presParOf" srcId="{FDD33587-928B-2B47-B5EE-EF8BD714439D}" destId="{46F0868B-6B09-3A4A-8685-D7355DBD29D0}" srcOrd="3" destOrd="0" presId="urn:microsoft.com/office/officeart/2005/8/layout/vList5"/>
    <dgm:cxn modelId="{A1D5EF36-BB5B-6547-8659-961E7D53C420}" type="presParOf" srcId="{FDD33587-928B-2B47-B5EE-EF8BD714439D}" destId="{9C8EA0F9-5069-824C-9BEC-CC8AAB72DEE4}" srcOrd="4" destOrd="0" presId="urn:microsoft.com/office/officeart/2005/8/layout/vList5"/>
    <dgm:cxn modelId="{E41EBFC1-4593-3D43-A653-55FCC6628C29}" type="presParOf" srcId="{9C8EA0F9-5069-824C-9BEC-CC8AAB72DEE4}" destId="{437F380C-44E2-C84D-85CA-3722A1F8387B}" srcOrd="0" destOrd="0" presId="urn:microsoft.com/office/officeart/2005/8/layout/vList5"/>
    <dgm:cxn modelId="{033494A1-97CE-D14D-B50E-5F2E2BD30661}" type="presParOf" srcId="{9C8EA0F9-5069-824C-9BEC-CC8AAB72DEE4}" destId="{0A5D7FBF-194C-3049-A42B-D197B0E4FC8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9A8C0A-F445-F847-B349-D38234DD9D1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7779CA-3A56-3C4D-9599-940F03C65ABC}">
      <dgm:prSet phldrT="[Text]"/>
      <dgm:spPr/>
      <dgm:t>
        <a:bodyPr/>
        <a:lstStyle/>
        <a:p>
          <a:r>
            <a:rPr lang="en-US" dirty="0"/>
            <a:t>Conclusions:</a:t>
          </a:r>
        </a:p>
      </dgm:t>
    </dgm:pt>
    <dgm:pt modelId="{8ADC55F7-4B84-7449-B573-136757C8DC39}" type="parTrans" cxnId="{DE556926-6ED0-874F-AEE9-C84899DCA036}">
      <dgm:prSet/>
      <dgm:spPr/>
      <dgm:t>
        <a:bodyPr/>
        <a:lstStyle/>
        <a:p>
          <a:endParaRPr lang="en-US"/>
        </a:p>
      </dgm:t>
    </dgm:pt>
    <dgm:pt modelId="{2C57F22C-A97B-3246-9EBE-009468665F65}" type="sibTrans" cxnId="{DE556926-6ED0-874F-AEE9-C84899DCA036}">
      <dgm:prSet/>
      <dgm:spPr/>
      <dgm:t>
        <a:bodyPr/>
        <a:lstStyle/>
        <a:p>
          <a:endParaRPr lang="en-US"/>
        </a:p>
      </dgm:t>
    </dgm:pt>
    <dgm:pt modelId="{FF79C2F0-A62B-A844-A95E-87C7D64111D1}">
      <dgm:prSet phldrT="[Text]"/>
      <dgm:spPr/>
      <dgm:t>
        <a:bodyPr/>
        <a:lstStyle/>
        <a:p>
          <a:r>
            <a:rPr lang="en-US" dirty="0"/>
            <a:t>The bid preference program appears to increase competition and decrease total procurement cost.</a:t>
          </a:r>
        </a:p>
      </dgm:t>
    </dgm:pt>
    <dgm:pt modelId="{D302325D-1371-7743-ADF1-2653003D0B06}" type="parTrans" cxnId="{D332F504-07C1-5A4F-9E5D-03BC3D7DC4B9}">
      <dgm:prSet/>
      <dgm:spPr/>
      <dgm:t>
        <a:bodyPr/>
        <a:lstStyle/>
        <a:p>
          <a:endParaRPr lang="en-US"/>
        </a:p>
      </dgm:t>
    </dgm:pt>
    <dgm:pt modelId="{AF437DD1-B18B-EF45-8866-569C1F171636}" type="sibTrans" cxnId="{D332F504-07C1-5A4F-9E5D-03BC3D7DC4B9}">
      <dgm:prSet/>
      <dgm:spPr/>
      <dgm:t>
        <a:bodyPr/>
        <a:lstStyle/>
        <a:p>
          <a:endParaRPr lang="en-US"/>
        </a:p>
      </dgm:t>
    </dgm:pt>
    <dgm:pt modelId="{C9766DCD-AC18-EE45-B803-47EF4DC78AB1}">
      <dgm:prSet phldrT="[Text]"/>
      <dgm:spPr/>
      <dgm:t>
        <a:bodyPr/>
        <a:lstStyle/>
        <a:p>
          <a:r>
            <a:rPr lang="en-US" dirty="0"/>
            <a:t>Next Steps:</a:t>
          </a:r>
        </a:p>
      </dgm:t>
    </dgm:pt>
    <dgm:pt modelId="{3A55A667-1310-0C46-B1E0-A50F489DC98A}" type="parTrans" cxnId="{2CF651EE-1AEE-384B-B109-F1BABE13280D}">
      <dgm:prSet/>
      <dgm:spPr/>
      <dgm:t>
        <a:bodyPr/>
        <a:lstStyle/>
        <a:p>
          <a:endParaRPr lang="en-US"/>
        </a:p>
      </dgm:t>
    </dgm:pt>
    <dgm:pt modelId="{D9C28A22-952B-0C4B-A257-B21A7D65EDAD}" type="sibTrans" cxnId="{2CF651EE-1AEE-384B-B109-F1BABE13280D}">
      <dgm:prSet/>
      <dgm:spPr/>
      <dgm:t>
        <a:bodyPr/>
        <a:lstStyle/>
        <a:p>
          <a:endParaRPr lang="en-US"/>
        </a:p>
      </dgm:t>
    </dgm:pt>
    <dgm:pt modelId="{ADA6C79C-A42B-4246-A946-EC3DBF8DBB01}">
      <dgm:prSet phldrT="[Text]"/>
      <dgm:spPr/>
      <dgm:t>
        <a:bodyPr/>
        <a:lstStyle/>
        <a:p>
          <a:r>
            <a:rPr lang="en-US" dirty="0"/>
            <a:t>Try more bidder combinations to generalize the results.</a:t>
          </a:r>
        </a:p>
      </dgm:t>
    </dgm:pt>
    <dgm:pt modelId="{A1374EB3-7E47-F64D-9334-5D4CE960CBD4}" type="parTrans" cxnId="{E8A932FF-85B5-B749-9ECA-9E1211F04424}">
      <dgm:prSet/>
      <dgm:spPr/>
      <dgm:t>
        <a:bodyPr/>
        <a:lstStyle/>
        <a:p>
          <a:endParaRPr lang="en-US"/>
        </a:p>
      </dgm:t>
    </dgm:pt>
    <dgm:pt modelId="{D6FAF662-244A-7940-A66F-33D18C099EB1}" type="sibTrans" cxnId="{E8A932FF-85B5-B749-9ECA-9E1211F04424}">
      <dgm:prSet/>
      <dgm:spPr/>
      <dgm:t>
        <a:bodyPr/>
        <a:lstStyle/>
        <a:p>
          <a:endParaRPr lang="en-US"/>
        </a:p>
      </dgm:t>
    </dgm:pt>
    <dgm:pt modelId="{FBCAC3C0-B6A3-1748-BFD8-7CF8CDDF25D1}">
      <dgm:prSet phldrT="[Text]"/>
      <dgm:spPr/>
      <dgm:t>
        <a:bodyPr/>
        <a:lstStyle/>
        <a:p>
          <a:r>
            <a:rPr lang="en-US" dirty="0"/>
            <a:t>Rerun the simulations in log scale (or other transformation) to prevent errors in estimation such as negative values.</a:t>
          </a:r>
        </a:p>
      </dgm:t>
    </dgm:pt>
    <dgm:pt modelId="{FF1CD865-18E8-804C-B96A-2E9B955A209B}" type="parTrans" cxnId="{FD1BBF3F-8A8C-9142-8C6C-4D81C8A7E9BF}">
      <dgm:prSet/>
      <dgm:spPr/>
      <dgm:t>
        <a:bodyPr/>
        <a:lstStyle/>
        <a:p>
          <a:endParaRPr lang="en-US"/>
        </a:p>
      </dgm:t>
    </dgm:pt>
    <dgm:pt modelId="{E3EE1CDF-6D03-634C-B07D-A13BFAA37F41}" type="sibTrans" cxnId="{FD1BBF3F-8A8C-9142-8C6C-4D81C8A7E9BF}">
      <dgm:prSet/>
      <dgm:spPr/>
      <dgm:t>
        <a:bodyPr/>
        <a:lstStyle/>
        <a:p>
          <a:endParaRPr lang="en-US"/>
        </a:p>
      </dgm:t>
    </dgm:pt>
    <dgm:pt modelId="{EA0743C3-AF1C-F64A-8204-950190A907E6}">
      <dgm:prSet phldrT="[Text]"/>
      <dgm:spPr/>
      <dgm:t>
        <a:bodyPr/>
        <a:lstStyle/>
        <a:p>
          <a:r>
            <a:rPr lang="en-US" dirty="0"/>
            <a:t>Due to the small sample size and single bidder combination I’d be hesitant to draw any concrete conclusions.</a:t>
          </a:r>
        </a:p>
      </dgm:t>
    </dgm:pt>
    <dgm:pt modelId="{D4F96448-FEFD-284C-B160-2A8252EEDC1A}" type="parTrans" cxnId="{4329BA83-8249-B041-9F95-3A70997C43AE}">
      <dgm:prSet/>
      <dgm:spPr/>
      <dgm:t>
        <a:bodyPr/>
        <a:lstStyle/>
        <a:p>
          <a:endParaRPr lang="en-US"/>
        </a:p>
      </dgm:t>
    </dgm:pt>
    <dgm:pt modelId="{E7CE29F5-33C8-3C42-8FC6-CA61842502B6}" type="sibTrans" cxnId="{4329BA83-8249-B041-9F95-3A70997C43AE}">
      <dgm:prSet/>
      <dgm:spPr/>
      <dgm:t>
        <a:bodyPr/>
        <a:lstStyle/>
        <a:p>
          <a:endParaRPr lang="en-US"/>
        </a:p>
      </dgm:t>
    </dgm:pt>
    <dgm:pt modelId="{A465AC77-3DD6-2742-9103-98C11AD8A408}" type="pres">
      <dgm:prSet presAssocID="{4B9A8C0A-F445-F847-B349-D38234DD9D1E}" presName="Name0" presStyleCnt="0">
        <dgm:presLayoutVars>
          <dgm:dir/>
          <dgm:animLvl val="lvl"/>
          <dgm:resizeHandles val="exact"/>
        </dgm:presLayoutVars>
      </dgm:prSet>
      <dgm:spPr/>
    </dgm:pt>
    <dgm:pt modelId="{D2EF93B8-DB98-CE4D-BA6A-A71AB992505C}" type="pres">
      <dgm:prSet presAssocID="{7C7779CA-3A56-3C4D-9599-940F03C65ABC}" presName="linNode" presStyleCnt="0"/>
      <dgm:spPr/>
    </dgm:pt>
    <dgm:pt modelId="{06B5CEEC-2254-7C43-BF70-40EF11FD30C2}" type="pres">
      <dgm:prSet presAssocID="{7C7779CA-3A56-3C4D-9599-940F03C65ABC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2F532972-3431-5341-8441-7458C16AE1BA}" type="pres">
      <dgm:prSet presAssocID="{7C7779CA-3A56-3C4D-9599-940F03C65ABC}" presName="descendantText" presStyleLbl="alignAccFollowNode1" presStyleIdx="0" presStyleCnt="2">
        <dgm:presLayoutVars>
          <dgm:bulletEnabled val="1"/>
        </dgm:presLayoutVars>
      </dgm:prSet>
      <dgm:spPr/>
    </dgm:pt>
    <dgm:pt modelId="{9BF7295E-A857-6A40-8DD3-667BB8B367E9}" type="pres">
      <dgm:prSet presAssocID="{2C57F22C-A97B-3246-9EBE-009468665F65}" presName="sp" presStyleCnt="0"/>
      <dgm:spPr/>
    </dgm:pt>
    <dgm:pt modelId="{1A32530A-18AF-994E-8814-1C4572AEE4E0}" type="pres">
      <dgm:prSet presAssocID="{C9766DCD-AC18-EE45-B803-47EF4DC78AB1}" presName="linNode" presStyleCnt="0"/>
      <dgm:spPr/>
    </dgm:pt>
    <dgm:pt modelId="{98BFE26C-2F49-BF41-84AA-C2070CF10090}" type="pres">
      <dgm:prSet presAssocID="{C9766DCD-AC18-EE45-B803-47EF4DC78AB1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B8530A6F-9ED7-2E46-90B2-F26540B76D40}" type="pres">
      <dgm:prSet presAssocID="{C9766DCD-AC18-EE45-B803-47EF4DC78AB1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332F504-07C1-5A4F-9E5D-03BC3D7DC4B9}" srcId="{7C7779CA-3A56-3C4D-9599-940F03C65ABC}" destId="{FF79C2F0-A62B-A844-A95E-87C7D64111D1}" srcOrd="0" destOrd="0" parTransId="{D302325D-1371-7743-ADF1-2653003D0B06}" sibTransId="{AF437DD1-B18B-EF45-8866-569C1F171636}"/>
    <dgm:cxn modelId="{5372D30B-E02F-D143-B759-15D246C2DEA8}" type="presOf" srcId="{C9766DCD-AC18-EE45-B803-47EF4DC78AB1}" destId="{98BFE26C-2F49-BF41-84AA-C2070CF10090}" srcOrd="0" destOrd="0" presId="urn:microsoft.com/office/officeart/2005/8/layout/vList5"/>
    <dgm:cxn modelId="{DE556926-6ED0-874F-AEE9-C84899DCA036}" srcId="{4B9A8C0A-F445-F847-B349-D38234DD9D1E}" destId="{7C7779CA-3A56-3C4D-9599-940F03C65ABC}" srcOrd="0" destOrd="0" parTransId="{8ADC55F7-4B84-7449-B573-136757C8DC39}" sibTransId="{2C57F22C-A97B-3246-9EBE-009468665F65}"/>
    <dgm:cxn modelId="{0CFBB32E-B7B4-0E4D-9274-B2FE669E2693}" type="presOf" srcId="{FF79C2F0-A62B-A844-A95E-87C7D64111D1}" destId="{2F532972-3431-5341-8441-7458C16AE1BA}" srcOrd="0" destOrd="0" presId="urn:microsoft.com/office/officeart/2005/8/layout/vList5"/>
    <dgm:cxn modelId="{FD1BBF3F-8A8C-9142-8C6C-4D81C8A7E9BF}" srcId="{C9766DCD-AC18-EE45-B803-47EF4DC78AB1}" destId="{FBCAC3C0-B6A3-1748-BFD8-7CF8CDDF25D1}" srcOrd="1" destOrd="0" parTransId="{FF1CD865-18E8-804C-B96A-2E9B955A209B}" sibTransId="{E3EE1CDF-6D03-634C-B07D-A13BFAA37F41}"/>
    <dgm:cxn modelId="{0635AF42-CCC5-5D40-ACED-E30F6FF535F3}" type="presOf" srcId="{FBCAC3C0-B6A3-1748-BFD8-7CF8CDDF25D1}" destId="{B8530A6F-9ED7-2E46-90B2-F26540B76D40}" srcOrd="0" destOrd="1" presId="urn:microsoft.com/office/officeart/2005/8/layout/vList5"/>
    <dgm:cxn modelId="{4329BA83-8249-B041-9F95-3A70997C43AE}" srcId="{7C7779CA-3A56-3C4D-9599-940F03C65ABC}" destId="{EA0743C3-AF1C-F64A-8204-950190A907E6}" srcOrd="1" destOrd="0" parTransId="{D4F96448-FEFD-284C-B160-2A8252EEDC1A}" sibTransId="{E7CE29F5-33C8-3C42-8FC6-CA61842502B6}"/>
    <dgm:cxn modelId="{2506CE92-53FC-A840-8A93-B37B6522CD30}" type="presOf" srcId="{EA0743C3-AF1C-F64A-8204-950190A907E6}" destId="{2F532972-3431-5341-8441-7458C16AE1BA}" srcOrd="0" destOrd="1" presId="urn:microsoft.com/office/officeart/2005/8/layout/vList5"/>
    <dgm:cxn modelId="{A68525BD-EB42-7841-956A-A647328CF720}" type="presOf" srcId="{7C7779CA-3A56-3C4D-9599-940F03C65ABC}" destId="{06B5CEEC-2254-7C43-BF70-40EF11FD30C2}" srcOrd="0" destOrd="0" presId="urn:microsoft.com/office/officeart/2005/8/layout/vList5"/>
    <dgm:cxn modelId="{19FCB9DC-8D30-E746-A0ED-DBAB4072BA69}" type="presOf" srcId="{ADA6C79C-A42B-4246-A946-EC3DBF8DBB01}" destId="{B8530A6F-9ED7-2E46-90B2-F26540B76D40}" srcOrd="0" destOrd="0" presId="urn:microsoft.com/office/officeart/2005/8/layout/vList5"/>
    <dgm:cxn modelId="{2CF651EE-1AEE-384B-B109-F1BABE13280D}" srcId="{4B9A8C0A-F445-F847-B349-D38234DD9D1E}" destId="{C9766DCD-AC18-EE45-B803-47EF4DC78AB1}" srcOrd="1" destOrd="0" parTransId="{3A55A667-1310-0C46-B1E0-A50F489DC98A}" sibTransId="{D9C28A22-952B-0C4B-A257-B21A7D65EDAD}"/>
    <dgm:cxn modelId="{934FF5FD-872D-A84C-81F0-76E4D35005CA}" type="presOf" srcId="{4B9A8C0A-F445-F847-B349-D38234DD9D1E}" destId="{A465AC77-3DD6-2742-9103-98C11AD8A408}" srcOrd="0" destOrd="0" presId="urn:microsoft.com/office/officeart/2005/8/layout/vList5"/>
    <dgm:cxn modelId="{E8A932FF-85B5-B749-9ECA-9E1211F04424}" srcId="{C9766DCD-AC18-EE45-B803-47EF4DC78AB1}" destId="{ADA6C79C-A42B-4246-A946-EC3DBF8DBB01}" srcOrd="0" destOrd="0" parTransId="{A1374EB3-7E47-F64D-9334-5D4CE960CBD4}" sibTransId="{D6FAF662-244A-7940-A66F-33D18C099EB1}"/>
    <dgm:cxn modelId="{D3FEC86C-3121-3D40-92A4-28B1A601C276}" type="presParOf" srcId="{A465AC77-3DD6-2742-9103-98C11AD8A408}" destId="{D2EF93B8-DB98-CE4D-BA6A-A71AB992505C}" srcOrd="0" destOrd="0" presId="urn:microsoft.com/office/officeart/2005/8/layout/vList5"/>
    <dgm:cxn modelId="{B65D82F5-A2F2-F84B-B230-C813A4217F41}" type="presParOf" srcId="{D2EF93B8-DB98-CE4D-BA6A-A71AB992505C}" destId="{06B5CEEC-2254-7C43-BF70-40EF11FD30C2}" srcOrd="0" destOrd="0" presId="urn:microsoft.com/office/officeart/2005/8/layout/vList5"/>
    <dgm:cxn modelId="{7BC9F799-684D-A74A-AB9A-0A8D2EE08A30}" type="presParOf" srcId="{D2EF93B8-DB98-CE4D-BA6A-A71AB992505C}" destId="{2F532972-3431-5341-8441-7458C16AE1BA}" srcOrd="1" destOrd="0" presId="urn:microsoft.com/office/officeart/2005/8/layout/vList5"/>
    <dgm:cxn modelId="{88605605-AD34-054E-B579-AE42E631E5E1}" type="presParOf" srcId="{A465AC77-3DD6-2742-9103-98C11AD8A408}" destId="{9BF7295E-A857-6A40-8DD3-667BB8B367E9}" srcOrd="1" destOrd="0" presId="urn:microsoft.com/office/officeart/2005/8/layout/vList5"/>
    <dgm:cxn modelId="{5C0A705E-EE69-FA4A-92F8-E51D297ED823}" type="presParOf" srcId="{A465AC77-3DD6-2742-9103-98C11AD8A408}" destId="{1A32530A-18AF-994E-8814-1C4572AEE4E0}" srcOrd="2" destOrd="0" presId="urn:microsoft.com/office/officeart/2005/8/layout/vList5"/>
    <dgm:cxn modelId="{AE310E46-229B-DC42-8B52-9A9F3860045D}" type="presParOf" srcId="{1A32530A-18AF-994E-8814-1C4572AEE4E0}" destId="{98BFE26C-2F49-BF41-84AA-C2070CF10090}" srcOrd="0" destOrd="0" presId="urn:microsoft.com/office/officeart/2005/8/layout/vList5"/>
    <dgm:cxn modelId="{DD11604D-6DE4-1E4C-B751-CE8AFC23CA06}" type="presParOf" srcId="{1A32530A-18AF-994E-8814-1C4572AEE4E0}" destId="{B8530A6F-9ED7-2E46-90B2-F26540B76D4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EA2FD-BD93-6A4F-AC0C-5EC87BDAC282}">
      <dsp:nvSpPr>
        <dsp:cNvPr id="0" name=""/>
        <dsp:cNvSpPr/>
      </dsp:nvSpPr>
      <dsp:spPr>
        <a:xfrm rot="5400000">
          <a:off x="7025981" y="-2934985"/>
          <a:ext cx="948312" cy="705895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Does the bid preference program increase or decrease the total procurement cost for Caltrans and by how much?</a:t>
          </a:r>
        </a:p>
      </dsp:txBody>
      <dsp:txXfrm rot="-5400000">
        <a:off x="3970661" y="166628"/>
        <a:ext cx="7012660" cy="855726"/>
      </dsp:txXfrm>
    </dsp:sp>
    <dsp:sp modelId="{A49361DE-8921-D648-991A-D35F7E8C3E0A}">
      <dsp:nvSpPr>
        <dsp:cNvPr id="0" name=""/>
        <dsp:cNvSpPr/>
      </dsp:nvSpPr>
      <dsp:spPr>
        <a:xfrm>
          <a:off x="0" y="1796"/>
          <a:ext cx="3970661" cy="1185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118110" rIns="236220" bIns="11811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1</a:t>
          </a:r>
        </a:p>
      </dsp:txBody>
      <dsp:txXfrm>
        <a:off x="57866" y="59662"/>
        <a:ext cx="3854929" cy="1069658"/>
      </dsp:txXfrm>
    </dsp:sp>
    <dsp:sp modelId="{17174F23-AE42-3D45-BF2F-7F49ABBA15B7}">
      <dsp:nvSpPr>
        <dsp:cNvPr id="0" name=""/>
        <dsp:cNvSpPr/>
      </dsp:nvSpPr>
      <dsp:spPr>
        <a:xfrm rot="5400000">
          <a:off x="7025981" y="-1690325"/>
          <a:ext cx="948312" cy="705895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How much do large businesses lose because of this program?</a:t>
          </a:r>
        </a:p>
      </dsp:txBody>
      <dsp:txXfrm rot="-5400000">
        <a:off x="3970661" y="1411288"/>
        <a:ext cx="7012660" cy="855726"/>
      </dsp:txXfrm>
    </dsp:sp>
    <dsp:sp modelId="{30FB610F-BFAC-2F45-9B37-70E980447E86}">
      <dsp:nvSpPr>
        <dsp:cNvPr id="0" name=""/>
        <dsp:cNvSpPr/>
      </dsp:nvSpPr>
      <dsp:spPr>
        <a:xfrm>
          <a:off x="0" y="1246456"/>
          <a:ext cx="3970661" cy="1185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118110" rIns="236220" bIns="11811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2</a:t>
          </a:r>
        </a:p>
      </dsp:txBody>
      <dsp:txXfrm>
        <a:off x="57866" y="1304322"/>
        <a:ext cx="3854929" cy="1069658"/>
      </dsp:txXfrm>
    </dsp:sp>
    <dsp:sp modelId="{35A65626-0A5E-F346-99B4-55C45443D124}">
      <dsp:nvSpPr>
        <dsp:cNvPr id="0" name=""/>
        <dsp:cNvSpPr/>
      </dsp:nvSpPr>
      <dsp:spPr>
        <a:xfrm rot="5400000">
          <a:off x="7025981" y="-445665"/>
          <a:ext cx="948312" cy="705895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Does the bid preference program increase competition between small and large businesses?</a:t>
          </a:r>
        </a:p>
      </dsp:txBody>
      <dsp:txXfrm rot="-5400000">
        <a:off x="3970661" y="2655948"/>
        <a:ext cx="7012660" cy="855726"/>
      </dsp:txXfrm>
    </dsp:sp>
    <dsp:sp modelId="{DA7CA11A-F388-A543-9EA7-CF979CBBF42D}">
      <dsp:nvSpPr>
        <dsp:cNvPr id="0" name=""/>
        <dsp:cNvSpPr/>
      </dsp:nvSpPr>
      <dsp:spPr>
        <a:xfrm>
          <a:off x="0" y="2491116"/>
          <a:ext cx="3970661" cy="1185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118110" rIns="236220" bIns="11811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3</a:t>
          </a:r>
        </a:p>
      </dsp:txBody>
      <dsp:txXfrm>
        <a:off x="57866" y="2548982"/>
        <a:ext cx="3854929" cy="10696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41861-FD73-C14E-AAC7-EC14DD426182}">
      <dsp:nvSpPr>
        <dsp:cNvPr id="0" name=""/>
        <dsp:cNvSpPr/>
      </dsp:nvSpPr>
      <dsp:spPr>
        <a:xfrm rot="5400000">
          <a:off x="7025981" y="-2934985"/>
          <a:ext cx="948312" cy="705895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Must have no more than 100 employees.</a:t>
          </a:r>
        </a:p>
      </dsp:txBody>
      <dsp:txXfrm rot="-5400000">
        <a:off x="3970661" y="166628"/>
        <a:ext cx="7012660" cy="855726"/>
      </dsp:txXfrm>
    </dsp:sp>
    <dsp:sp modelId="{801B6C7B-48EB-1549-8B65-02CD64366AC0}">
      <dsp:nvSpPr>
        <dsp:cNvPr id="0" name=""/>
        <dsp:cNvSpPr/>
      </dsp:nvSpPr>
      <dsp:spPr>
        <a:xfrm>
          <a:off x="0" y="1796"/>
          <a:ext cx="3970661" cy="1185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118110" rIns="236220" bIns="11811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1</a:t>
          </a:r>
        </a:p>
      </dsp:txBody>
      <dsp:txXfrm>
        <a:off x="57866" y="59662"/>
        <a:ext cx="3854929" cy="1069658"/>
      </dsp:txXfrm>
    </dsp:sp>
    <dsp:sp modelId="{675C05BA-7A8C-8B4E-A002-C4A450867154}">
      <dsp:nvSpPr>
        <dsp:cNvPr id="0" name=""/>
        <dsp:cNvSpPr/>
      </dsp:nvSpPr>
      <dsp:spPr>
        <a:xfrm rot="5400000">
          <a:off x="7025981" y="-1690325"/>
          <a:ext cx="948312" cy="705895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Be independently owned, operated, and based in the state of California. </a:t>
          </a:r>
        </a:p>
      </dsp:txBody>
      <dsp:txXfrm rot="-5400000">
        <a:off x="3970661" y="1411288"/>
        <a:ext cx="7012660" cy="855726"/>
      </dsp:txXfrm>
    </dsp:sp>
    <dsp:sp modelId="{DDF74EDB-D7C1-8F4A-9A5C-A1AA7676F96F}">
      <dsp:nvSpPr>
        <dsp:cNvPr id="0" name=""/>
        <dsp:cNvSpPr/>
      </dsp:nvSpPr>
      <dsp:spPr>
        <a:xfrm>
          <a:off x="0" y="1246456"/>
          <a:ext cx="3970661" cy="1185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118110" rIns="236220" bIns="11811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2</a:t>
          </a:r>
        </a:p>
      </dsp:txBody>
      <dsp:txXfrm>
        <a:off x="57866" y="1304322"/>
        <a:ext cx="3854929" cy="1069658"/>
      </dsp:txXfrm>
    </dsp:sp>
    <dsp:sp modelId="{0A5D7FBF-194C-3049-A42B-D197B0E4FC84}">
      <dsp:nvSpPr>
        <dsp:cNvPr id="0" name=""/>
        <dsp:cNvSpPr/>
      </dsp:nvSpPr>
      <dsp:spPr>
        <a:xfrm rot="5400000">
          <a:off x="7025981" y="-445665"/>
          <a:ext cx="948312" cy="705895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Have average annual gross receipts of no more than $10 million over the past 3 years. </a:t>
          </a:r>
        </a:p>
      </dsp:txBody>
      <dsp:txXfrm rot="-5400000">
        <a:off x="3970661" y="2655948"/>
        <a:ext cx="7012660" cy="855726"/>
      </dsp:txXfrm>
    </dsp:sp>
    <dsp:sp modelId="{437F380C-44E2-C84D-85CA-3722A1F8387B}">
      <dsp:nvSpPr>
        <dsp:cNvPr id="0" name=""/>
        <dsp:cNvSpPr/>
      </dsp:nvSpPr>
      <dsp:spPr>
        <a:xfrm>
          <a:off x="0" y="2491116"/>
          <a:ext cx="3970661" cy="1185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118110" rIns="236220" bIns="11811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3</a:t>
          </a:r>
        </a:p>
      </dsp:txBody>
      <dsp:txXfrm>
        <a:off x="57866" y="2548982"/>
        <a:ext cx="3854929" cy="10696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32972-3431-5341-8441-7458C16AE1BA}">
      <dsp:nvSpPr>
        <dsp:cNvPr id="0" name=""/>
        <dsp:cNvSpPr/>
      </dsp:nvSpPr>
      <dsp:spPr>
        <a:xfrm rot="5400000">
          <a:off x="6782438" y="-2632306"/>
          <a:ext cx="1435400" cy="705895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The bid preference program appears to increase competition and decrease total procurement cost.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Due to the small sample size and single bidder combination I’d be hesitant to draw any concrete conclusions.</a:t>
          </a:r>
        </a:p>
      </dsp:txBody>
      <dsp:txXfrm rot="-5400000">
        <a:off x="3970662" y="249540"/>
        <a:ext cx="6988883" cy="1295260"/>
      </dsp:txXfrm>
    </dsp:sp>
    <dsp:sp modelId="{06B5CEEC-2254-7C43-BF70-40EF11FD30C2}">
      <dsp:nvSpPr>
        <dsp:cNvPr id="0" name=""/>
        <dsp:cNvSpPr/>
      </dsp:nvSpPr>
      <dsp:spPr>
        <a:xfrm>
          <a:off x="0" y="44"/>
          <a:ext cx="3970661" cy="1794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Conclusions:</a:t>
          </a:r>
        </a:p>
      </dsp:txBody>
      <dsp:txXfrm>
        <a:off x="87588" y="87632"/>
        <a:ext cx="3795485" cy="1619074"/>
      </dsp:txXfrm>
    </dsp:sp>
    <dsp:sp modelId="{B8530A6F-9ED7-2E46-90B2-F26540B76D40}">
      <dsp:nvSpPr>
        <dsp:cNvPr id="0" name=""/>
        <dsp:cNvSpPr/>
      </dsp:nvSpPr>
      <dsp:spPr>
        <a:xfrm rot="5400000">
          <a:off x="6782438" y="-748343"/>
          <a:ext cx="1435400" cy="705895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Try more bidder combinations to generalize the results.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Rerun the simulations in log scale (or other transformation) to prevent errors in estimation such as negative values.</a:t>
          </a:r>
        </a:p>
      </dsp:txBody>
      <dsp:txXfrm rot="-5400000">
        <a:off x="3970662" y="2133503"/>
        <a:ext cx="6988883" cy="1295260"/>
      </dsp:txXfrm>
    </dsp:sp>
    <dsp:sp modelId="{98BFE26C-2F49-BF41-84AA-C2070CF10090}">
      <dsp:nvSpPr>
        <dsp:cNvPr id="0" name=""/>
        <dsp:cNvSpPr/>
      </dsp:nvSpPr>
      <dsp:spPr>
        <a:xfrm>
          <a:off x="0" y="1884007"/>
          <a:ext cx="3970661" cy="1794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Next Steps:</a:t>
          </a:r>
        </a:p>
      </dsp:txBody>
      <dsp:txXfrm>
        <a:off x="87588" y="1971595"/>
        <a:ext cx="3795485" cy="1619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1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41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6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54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5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4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9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8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2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076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49F8E-9E73-BD40-ADFC-114CC54A4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analysis of bid preference programs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9DAB2-BC34-8F4E-B04A-21EA556A1E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Samuel Spreen</a:t>
            </a:r>
          </a:p>
        </p:txBody>
      </p:sp>
    </p:spTree>
    <p:extLst>
      <p:ext uri="{BB962C8B-B14F-4D97-AF65-F5344CB8AC3E}">
        <p14:creationId xmlns:p14="http://schemas.microsoft.com/office/powerpoint/2010/main" val="1238387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AA80-3739-7140-9AD4-B882D408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model – Large Bidders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A7306-5814-794B-A341-EC733F8749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238513"/>
                <a:ext cx="11029615" cy="3645686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v"/>
                </a:pPr>
                <a:r>
                  <a:rPr lang="en-US" dirty="0"/>
                  <a:t>For a </a:t>
                </a:r>
                <a:r>
                  <a:rPr lang="en-US" b="1" dirty="0"/>
                  <a:t>large business</a:t>
                </a:r>
                <a:r>
                  <a:rPr lang="en-US" dirty="0"/>
                  <a:t> </a:t>
                </a:r>
                <a:r>
                  <a:rPr lang="en-US" b="1" dirty="0"/>
                  <a:t>bidder</a:t>
                </a:r>
                <a:r>
                  <a:rPr lang="en-US" dirty="0"/>
                  <a:t> with bid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an auction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small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large bidders the probability of winning is equivalent to: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dirty="0"/>
                  <a:t>Pr(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wins with bid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= Pr(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) bid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 Pr(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bid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1.05∗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               (1)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                             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[1−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[1−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1.05∗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600" dirty="0"/>
                  <a:t>    (2)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itchFamily="2" charset="2"/>
                  <a:buChar char="v"/>
                </a:pPr>
                <a:r>
                  <a:rPr lang="en-US" dirty="0"/>
                  <a:t>Because this bidder makes a profit equivalent to their bid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minus their individual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if they win, this bidder maximizes profit when:</a:t>
                </a: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1.05∗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US" dirty="0"/>
                  <a:t>         (3)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A7306-5814-794B-A341-EC733F8749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238513"/>
                <a:ext cx="11029615" cy="3645686"/>
              </a:xfrm>
              <a:blipFill>
                <a:blip r:embed="rId2"/>
                <a:stretch>
                  <a:fillRect l="-230" t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461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D26D-BA56-EF43-8A99-2BB1A948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model – Small Bidders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2EA627-CBA5-CD40-9293-770076ACBD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828800"/>
                <a:ext cx="11029615" cy="4029999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v"/>
                </a:pPr>
                <a:r>
                  <a:rPr lang="en-US" dirty="0"/>
                  <a:t>For a </a:t>
                </a:r>
                <a:r>
                  <a:rPr lang="en-US" b="1" dirty="0"/>
                  <a:t>small business</a:t>
                </a:r>
                <a:r>
                  <a:rPr lang="en-US" dirty="0"/>
                  <a:t> </a:t>
                </a:r>
                <a:r>
                  <a:rPr lang="en-US" b="1" dirty="0"/>
                  <a:t>bidder</a:t>
                </a:r>
                <a:r>
                  <a:rPr lang="en-US" dirty="0"/>
                  <a:t> with bid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an auction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small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large bidders the probability of winning is equivalent to: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dirty="0"/>
                  <a:t>Pr(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wins with bid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 = Pr(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) bid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 Pr(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bid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/ 1.05</m:t>
                    </m:r>
                  </m:oMath>
                </a14:m>
                <a:r>
                  <a:rPr lang="en-US" dirty="0"/>
                  <a:t>) )              (1)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                              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[1−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 / 1.05</m:t>
                                </m:r>
                              </m:e>
                            </m:d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16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[1−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sz="1600" dirty="0"/>
                  <a:t>  (2)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>
                  <a:buFont typeface="Wingdings" pitchFamily="2" charset="2"/>
                  <a:buChar char="v"/>
                </a:pPr>
                <a:r>
                  <a:rPr lang="en-US" dirty="0"/>
                  <a:t>Because this bidder makes a profit equivalent to their bid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minus their individual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if they win, this bidder maximizes profit when:</a:t>
                </a: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/ 1.05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} </m:t>
                    </m:r>
                  </m:oMath>
                </a14:m>
                <a:r>
                  <a:rPr lang="en-US" dirty="0"/>
                  <a:t>          (3)</a:t>
                </a:r>
              </a:p>
              <a:p>
                <a:pPr lvl="1">
                  <a:buFont typeface="Wingdings" pitchFamily="2" charset="2"/>
                  <a:buChar char="§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2EA627-CBA5-CD40-9293-770076ACBD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828800"/>
                <a:ext cx="11029615" cy="4029999"/>
              </a:xfrm>
              <a:blipFill>
                <a:blip r:embed="rId2"/>
                <a:stretch>
                  <a:fillRect l="-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459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7058-D2C2-E24D-8867-156F42AE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model – PROFIT MAXIMIZATION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8B0B2C-BF24-8C41-A925-C5CA56BD9C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715956"/>
                <a:ext cx="11029615" cy="436146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v"/>
                </a:pPr>
                <a:r>
                  <a:rPr lang="en-US" sz="2000" dirty="0"/>
                  <a:t>Taking the derivative of the profit maximization equations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solving for the firms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we reach the following: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1800" dirty="0"/>
                  <a:t>First order condition for </a:t>
                </a:r>
                <a:r>
                  <a:rPr lang="en-US" sz="1800" b="1" dirty="0"/>
                  <a:t>large business bidders:</a:t>
                </a:r>
              </a:p>
              <a:p>
                <a:pPr marL="324000" lvl="1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∗ 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1.05∗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1.05∗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1.05∗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∗ 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1.05∗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>
                  <a:effectLst/>
                </a:endParaRPr>
              </a:p>
              <a:p>
                <a:pPr marL="324000" lvl="1" indent="0">
                  <a:buNone/>
                </a:pPr>
                <a:endParaRPr lang="en-US" b="1" dirty="0"/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1800" dirty="0"/>
                  <a:t>First order condition for </a:t>
                </a:r>
                <a:r>
                  <a:rPr lang="en-US" sz="1800" b="1" dirty="0"/>
                  <a:t>small business bidders:</a:t>
                </a:r>
              </a:p>
              <a:p>
                <a:pPr marL="324000" lvl="1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/1.05</m:t>
                                        </m:r>
                                      </m:e>
                                    </m:d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1.05 ∗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/1.05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∗ 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/1.05</m:t>
                                        </m:r>
                                      </m:e>
                                    </m:d>
                                  </m:e>
                                </m:d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 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8B0B2C-BF24-8C41-A925-C5CA56BD9C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715956"/>
                <a:ext cx="11029615" cy="4361460"/>
              </a:xfrm>
              <a:blipFill>
                <a:blip r:embed="rId2"/>
                <a:stretch>
                  <a:fillRect l="-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44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2B5E-9E3B-464B-ADE1-ABB2F3A8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Empirical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3DA087-D346-D54F-9EBB-8D4B04A25A9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81192" y="2476509"/>
                <a:ext cx="5422390" cy="3089698"/>
              </a:xfrm>
            </p:spPr>
            <p:txBody>
              <a:bodyPr/>
              <a:lstStyle/>
              <a:p>
                <a:r>
                  <a:rPr lang="en-US" dirty="0"/>
                  <a:t>In order to replace terms that involve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we introduce the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)=(1−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×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3DA087-D346-D54F-9EBB-8D4B04A25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81192" y="2476509"/>
                <a:ext cx="5422390" cy="3089698"/>
              </a:xfrm>
              <a:blipFill>
                <a:blip r:embed="rId2"/>
                <a:stretch>
                  <a:fillRect l="-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0376B00-88A9-6A4D-976E-DC1678422BF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88413" y="2476509"/>
                <a:ext cx="5422392" cy="3089700"/>
              </a:xfrm>
            </p:spPr>
            <p:txBody>
              <a:bodyPr/>
              <a:lstStyle/>
              <a:p>
                <a:r>
                  <a:rPr lang="en-US" dirty="0"/>
                  <a:t>In order to replace terms that involve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we introduce the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)=(1−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×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0376B00-88A9-6A4D-976E-DC1678422B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88413" y="2476509"/>
                <a:ext cx="5422392" cy="3089700"/>
              </a:xfrm>
              <a:blipFill>
                <a:blip r:embed="rId3"/>
                <a:stretch>
                  <a:fillRect l="-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4057B0-F184-934D-853B-1CC98849B485}"/>
              </a:ext>
            </a:extLst>
          </p:cNvPr>
          <p:cNvSpPr txBox="1">
            <a:spLocks/>
          </p:cNvSpPr>
          <p:nvPr/>
        </p:nvSpPr>
        <p:spPr>
          <a:xfrm>
            <a:off x="488774" y="1717990"/>
            <a:ext cx="11029615" cy="1134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dirty="0"/>
              <a:t>In order to implement our model in the empirical setting we will make several changes to the theoretical model.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C9EEE4D-FC58-7A4A-AD01-D525405522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190" y="5297610"/>
                <a:ext cx="11029615" cy="113420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v"/>
                </a:pPr>
                <a:r>
                  <a:rPr lang="en-US" dirty="0"/>
                  <a:t>We can estimate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by using the distribution of observed bids and kernel density estimation. 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C9EEE4D-FC58-7A4A-AD01-D52540552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0" y="5297610"/>
                <a:ext cx="11029615" cy="1134204"/>
              </a:xfrm>
              <a:prstGeom prst="rect">
                <a:avLst/>
              </a:prstGeom>
              <a:blipFill>
                <a:blip r:embed="rId4"/>
                <a:stretch>
                  <a:fillRect l="-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713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4F49-2076-D149-AC8F-D56668BF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Empirical model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ABA630-33A6-9945-BE4B-CF43F93412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812197"/>
                <a:ext cx="11029615" cy="1134204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v"/>
                </a:pPr>
                <a:r>
                  <a:rPr lang="en-US" dirty="0"/>
                  <a:t>Substituting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into the theoretical model, we will now be applying equation (1) to large business bidders and equation (2) to small business to derive the cost distributions distributions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ABA630-33A6-9945-BE4B-CF43F93412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812197"/>
                <a:ext cx="11029615" cy="1134204"/>
              </a:xfrm>
              <a:blipFill>
                <a:blip r:embed="rId2"/>
                <a:stretch>
                  <a:fillRect l="-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20B9DF9-D311-AC42-8FF3-ECF28CDBF1D6}"/>
                  </a:ext>
                </a:extLst>
              </p:cNvPr>
              <p:cNvSpPr/>
              <p:nvPr/>
            </p:nvSpPr>
            <p:spPr>
              <a:xfrm>
                <a:off x="1778000" y="3029943"/>
                <a:ext cx="8267700" cy="1023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1.05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1.05</m:t>
                                          </m:r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1.05</m:t>
                                              </m:r>
                                              <m: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20B9DF9-D311-AC42-8FF3-ECF28CDBF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0" y="3029943"/>
                <a:ext cx="8267700" cy="10230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6D41B2B-B3AE-4145-AAEF-BF5C774C7585}"/>
                  </a:ext>
                </a:extLst>
              </p:cNvPr>
              <p:cNvSpPr/>
              <p:nvPr/>
            </p:nvSpPr>
            <p:spPr>
              <a:xfrm>
                <a:off x="1517650" y="4436393"/>
                <a:ext cx="8788400" cy="1023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1.05</m:t>
                                          </m:r>
                                        </m:den>
                                      </m:f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1.05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1.05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(2)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6D41B2B-B3AE-4145-AAEF-BF5C774C75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650" y="4436393"/>
                <a:ext cx="8788400" cy="1023037"/>
              </a:xfrm>
              <a:prstGeom prst="rect">
                <a:avLst/>
              </a:prstGeom>
              <a:blipFill>
                <a:blip r:embed="rId4"/>
                <a:stretch>
                  <a:fillRect t="-8537" b="-5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65B58207-99E2-E640-9AB3-268F54667C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193" y="5459430"/>
                <a:ext cx="11029615" cy="113420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v"/>
                </a:pPr>
                <a:r>
                  <a:rPr lang="en-US" dirty="0"/>
                  <a:t>Note: from now on we will be conditioning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on the engineers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addition to the number of bidders. </a:t>
                </a: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65B58207-99E2-E640-9AB3-268F54667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3" y="5459430"/>
                <a:ext cx="11029615" cy="1134204"/>
              </a:xfrm>
              <a:prstGeom prst="rect">
                <a:avLst/>
              </a:prstGeom>
              <a:blipFill>
                <a:blip r:embed="rId5"/>
                <a:stretch>
                  <a:fillRect l="-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338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60C1-27BE-9746-B7E3-797BD607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88228-2532-9B47-B505-3023570416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16FC82C-911D-914A-8F47-F05423008DB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Identify a 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&amp;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bidders and subset the data to that combination.</a:t>
                </a:r>
              </a:p>
              <a:p>
                <a:r>
                  <a:rPr lang="en-US" dirty="0"/>
                  <a:t>Remove auctions with bids that are considered outliers.</a:t>
                </a:r>
              </a:p>
              <a:p>
                <a:r>
                  <a:rPr lang="en-US" dirty="0"/>
                  <a:t>Create the distributions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both small and large bidders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engineers estimate.</a:t>
                </a:r>
              </a:p>
              <a:p>
                <a:r>
                  <a:rPr lang="en-US" dirty="0"/>
                  <a:t>Calculate the firm’s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given bid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using the appropriate equation depending on the business classification (small or large).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16FC82C-911D-914A-8F47-F05423008D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35" t="-429" r="-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21DF1-EABB-6A47-AFE8-393578C43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Number of Bids per Bidder Combination: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F09C88D-C335-AC4E-8079-2E06870FE0E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65357" y="2925763"/>
            <a:ext cx="4898498" cy="2935287"/>
          </a:xfrm>
        </p:spPr>
      </p:pic>
    </p:spTree>
    <p:extLst>
      <p:ext uri="{BB962C8B-B14F-4D97-AF65-F5344CB8AC3E}">
        <p14:creationId xmlns:p14="http://schemas.microsoft.com/office/powerpoint/2010/main" val="2331933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8D41-954F-0046-B63F-C0091BB0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CA37B-FBA8-5B46-A51A-7B37C8EFA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3623358"/>
            <a:ext cx="5087075" cy="536005"/>
          </a:xfrm>
        </p:spPr>
        <p:txBody>
          <a:bodyPr/>
          <a:lstStyle/>
          <a:p>
            <a:r>
              <a:rPr lang="en-US" sz="2400" dirty="0"/>
              <a:t>With the Bid Preference Program: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BF5E6-C15F-C54E-995A-932519CEB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2" y="4159363"/>
            <a:ext cx="5393100" cy="947448"/>
          </a:xfrm>
        </p:spPr>
        <p:txBody>
          <a:bodyPr/>
          <a:lstStyle/>
          <a:p>
            <a:r>
              <a:rPr lang="en-US" dirty="0"/>
              <a:t>The total procurement cost faced by Caltrans was</a:t>
            </a:r>
            <a:r>
              <a:rPr lang="en-US" sz="1600" dirty="0"/>
              <a:t> </a:t>
            </a:r>
            <a:r>
              <a:rPr lang="en-US" sz="1800" b="1" dirty="0"/>
              <a:t>$1</a:t>
            </a:r>
            <a:r>
              <a:rPr lang="en-US" b="1" dirty="0"/>
              <a:t>0,470,375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0F62AC-3560-9145-89E8-6404B7253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708" y="3634025"/>
            <a:ext cx="5087073" cy="553373"/>
          </a:xfrm>
        </p:spPr>
        <p:txBody>
          <a:bodyPr/>
          <a:lstStyle/>
          <a:p>
            <a:r>
              <a:rPr lang="en-US" sz="2400" dirty="0"/>
              <a:t>Without the Bid Preference Program: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B9E8A-249C-F342-A187-F07855907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8" y="4159362"/>
            <a:ext cx="5393100" cy="947449"/>
          </a:xfrm>
        </p:spPr>
        <p:txBody>
          <a:bodyPr>
            <a:noAutofit/>
          </a:bodyPr>
          <a:lstStyle/>
          <a:p>
            <a:r>
              <a:rPr lang="en-US" dirty="0"/>
              <a:t>The total procurement cost faced by Caltrans was:  </a:t>
            </a:r>
            <a:r>
              <a:rPr lang="en-US" sz="1800" b="1" dirty="0"/>
              <a:t>$</a:t>
            </a:r>
            <a:r>
              <a:rPr lang="en-US" b="1" dirty="0"/>
              <a:t>13,519,275</a:t>
            </a:r>
            <a:endParaRPr lang="en-US" sz="1800" b="1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970BBB4-217C-964F-8868-42519FE50DFB}"/>
              </a:ext>
            </a:extLst>
          </p:cNvPr>
          <p:cNvSpPr txBox="1">
            <a:spLocks/>
          </p:cNvSpPr>
          <p:nvPr/>
        </p:nvSpPr>
        <p:spPr>
          <a:xfrm>
            <a:off x="581192" y="2171892"/>
            <a:ext cx="11029615" cy="19429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v"/>
            </a:pPr>
            <a:r>
              <a:rPr lang="en-US" sz="1800" dirty="0"/>
              <a:t>When carrying out estimation steps, I focused on auctions with 1 small bidder and 3 large bidders.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dirty="0"/>
              <a:t>The auctions with this bidder combination had bid and cost distributions that were approximately normal after the removal of outliers allowing for easier estimation.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dirty="0"/>
              <a:t> After the removal of outliers, there were only </a:t>
            </a:r>
            <a:r>
              <a:rPr lang="en-US" sz="1600" b="1" dirty="0"/>
              <a:t>26 auctions</a:t>
            </a:r>
            <a:r>
              <a:rPr lang="en-US" sz="1600" dirty="0"/>
              <a:t> with </a:t>
            </a:r>
            <a:r>
              <a:rPr lang="en-US" sz="1600" b="1" dirty="0"/>
              <a:t>104 bids</a:t>
            </a:r>
            <a:r>
              <a:rPr lang="en-US" sz="1600" dirty="0"/>
              <a:t>.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9B6D44C5-59CE-A44E-A9FA-2704CB2F0BD2}"/>
              </a:ext>
            </a:extLst>
          </p:cNvPr>
          <p:cNvSpPr txBox="1">
            <a:spLocks/>
          </p:cNvSpPr>
          <p:nvPr/>
        </p:nvSpPr>
        <p:spPr>
          <a:xfrm>
            <a:off x="781047" y="5309949"/>
            <a:ext cx="10629901" cy="941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§"/>
            </a:pPr>
            <a:r>
              <a:rPr lang="en-US" sz="1800" dirty="0"/>
              <a:t>The average procurement cost </a:t>
            </a:r>
            <a:r>
              <a:rPr lang="en-US" sz="1800" b="1" dirty="0"/>
              <a:t>decreased</a:t>
            </a:r>
            <a:r>
              <a:rPr lang="en-US" sz="1800" dirty="0"/>
              <a:t> by $117,265 in the presence of the bid preference program.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/>
              <a:t>Small businesses wins </a:t>
            </a:r>
            <a:r>
              <a:rPr lang="en-US" sz="1800" b="1" dirty="0"/>
              <a:t>increased</a:t>
            </a:r>
            <a:r>
              <a:rPr lang="en-US" sz="1800" dirty="0"/>
              <a:t> from 5 auctions without the discount to 9 auctions with the discount.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093979C3-8EE4-BC47-9243-3F6E6E98818C}"/>
              </a:ext>
            </a:extLst>
          </p:cNvPr>
          <p:cNvSpPr/>
          <p:nvPr/>
        </p:nvSpPr>
        <p:spPr>
          <a:xfrm>
            <a:off x="581191" y="4932612"/>
            <a:ext cx="11029615" cy="169615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733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348C-6FA2-A743-840F-81CA5B2D3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Next Steps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A9743CEC-6AFB-8D44-8653-669F3AF881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9629687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6930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439AFC-5B0F-2648-AD48-0490BA11F5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9089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486F-E80C-2B48-98E5-97BFCF3D9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4E00F-5906-A349-90E3-DE61F7FA2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799277"/>
          </a:xfrm>
        </p:spPr>
        <p:txBody>
          <a:bodyPr/>
          <a:lstStyle/>
          <a:p>
            <a:r>
              <a:rPr lang="en-US" dirty="0"/>
              <a:t>The California Department of Transportation (Caltrans) procurement auctions are used to allocate highway construction contracts.</a:t>
            </a:r>
          </a:p>
          <a:p>
            <a:r>
              <a:rPr lang="en-US" dirty="0"/>
              <a:t>Descending auctions in which the bidder, a construction company, submits a bid that represents the cost it would charge the auctioneer, Caltrans, to complete the project.</a:t>
            </a:r>
          </a:p>
          <a:p>
            <a:r>
              <a:rPr lang="en-US" dirty="0"/>
              <a:t>Caltrans utilizes a bid preference program to assist small businesses in winning procurement auctions.</a:t>
            </a:r>
          </a:p>
          <a:p>
            <a:r>
              <a:rPr lang="en-US" dirty="0"/>
              <a:t>The bid preference comes in the form of a 5% bid discount applied to the bids of small businesses. This discount is only used in determining the winner of the auction and does not affect the payout.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23161-7E8C-8646-A7AB-928502C4B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194" y="4979773"/>
            <a:ext cx="5165610" cy="88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8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498A7-195D-9043-BD5A-55D1BC83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of interest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14D97B6-D3AC-4A4D-9D04-56CF1A9A43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3495917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608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6896-356E-CB4D-99A1-3C1AB31F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SMALL BUSINESS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8BA08CD-E93C-D844-A6CD-2E4F2CD754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8279286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707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74B7-C3D4-0E45-9627-CAAC09A9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35B0B-BDEC-724E-AB24-87DB3B855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2" y="1627057"/>
            <a:ext cx="11029615" cy="258934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Their are a total of 641 procurement auctions (project IDs) within the dataset after the removal of outliers and erroneous data.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Unique Bidders: 501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Small Business Bidders: 243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Large Business Bidders: 258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A1A68F-B321-0F45-893D-19DDC430043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5"/>
          <a:stretch/>
        </p:blipFill>
        <p:spPr bwMode="auto">
          <a:xfrm>
            <a:off x="5214285" y="2590058"/>
            <a:ext cx="6612422" cy="38488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3E3C6C-E3BB-764A-83F8-06C9F15C4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883383"/>
              </p:ext>
            </p:extLst>
          </p:nvPr>
        </p:nvGraphicFramePr>
        <p:xfrm>
          <a:off x="568492" y="4514479"/>
          <a:ext cx="4348548" cy="15179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4758">
                  <a:extLst>
                    <a:ext uri="{9D8B030D-6E8A-4147-A177-3AD203B41FA5}">
                      <a16:colId xmlns:a16="http://schemas.microsoft.com/office/drawing/2014/main" val="2094133356"/>
                    </a:ext>
                  </a:extLst>
                </a:gridCol>
                <a:gridCol w="724758">
                  <a:extLst>
                    <a:ext uri="{9D8B030D-6E8A-4147-A177-3AD203B41FA5}">
                      <a16:colId xmlns:a16="http://schemas.microsoft.com/office/drawing/2014/main" val="4200548603"/>
                    </a:ext>
                  </a:extLst>
                </a:gridCol>
                <a:gridCol w="724758">
                  <a:extLst>
                    <a:ext uri="{9D8B030D-6E8A-4147-A177-3AD203B41FA5}">
                      <a16:colId xmlns:a16="http://schemas.microsoft.com/office/drawing/2014/main" val="3135088058"/>
                    </a:ext>
                  </a:extLst>
                </a:gridCol>
                <a:gridCol w="724758">
                  <a:extLst>
                    <a:ext uri="{9D8B030D-6E8A-4147-A177-3AD203B41FA5}">
                      <a16:colId xmlns:a16="http://schemas.microsoft.com/office/drawing/2014/main" val="1429738069"/>
                    </a:ext>
                  </a:extLst>
                </a:gridCol>
                <a:gridCol w="724758">
                  <a:extLst>
                    <a:ext uri="{9D8B030D-6E8A-4147-A177-3AD203B41FA5}">
                      <a16:colId xmlns:a16="http://schemas.microsoft.com/office/drawing/2014/main" val="3003998188"/>
                    </a:ext>
                  </a:extLst>
                </a:gridCol>
                <a:gridCol w="724758">
                  <a:extLst>
                    <a:ext uri="{9D8B030D-6E8A-4147-A177-3AD203B41FA5}">
                      <a16:colId xmlns:a16="http://schemas.microsoft.com/office/drawing/2014/main" val="603065197"/>
                    </a:ext>
                  </a:extLst>
                </a:gridCol>
              </a:tblGrid>
              <a:tr h="534195">
                <a:tc grid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Number of Bidders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700158"/>
                  </a:ext>
                </a:extLst>
              </a:tr>
              <a:tr h="4954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Quartile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Median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Quartile 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973469851"/>
                  </a:ext>
                </a:extLst>
              </a:tr>
              <a:tr h="4883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36488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9B77-3AB8-8F40-8A81-F3ADF126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(CONTINUED)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B22E61-6FB7-C04E-A910-FC0DF02FAAC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7" b="-6"/>
          <a:stretch/>
        </p:blipFill>
        <p:spPr bwMode="auto">
          <a:xfrm>
            <a:off x="225592" y="2218015"/>
            <a:ext cx="6200608" cy="40964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99C9AA-4B3C-F547-90EB-0004B95FB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597292"/>
              </p:ext>
            </p:extLst>
          </p:nvPr>
        </p:nvGraphicFramePr>
        <p:xfrm>
          <a:off x="5969000" y="3699806"/>
          <a:ext cx="5816600" cy="929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3320">
                  <a:extLst>
                    <a:ext uri="{9D8B030D-6E8A-4147-A177-3AD203B41FA5}">
                      <a16:colId xmlns:a16="http://schemas.microsoft.com/office/drawing/2014/main" val="1674343675"/>
                    </a:ext>
                  </a:extLst>
                </a:gridCol>
                <a:gridCol w="1163320">
                  <a:extLst>
                    <a:ext uri="{9D8B030D-6E8A-4147-A177-3AD203B41FA5}">
                      <a16:colId xmlns:a16="http://schemas.microsoft.com/office/drawing/2014/main" val="1461041923"/>
                    </a:ext>
                  </a:extLst>
                </a:gridCol>
                <a:gridCol w="1163320">
                  <a:extLst>
                    <a:ext uri="{9D8B030D-6E8A-4147-A177-3AD203B41FA5}">
                      <a16:colId xmlns:a16="http://schemas.microsoft.com/office/drawing/2014/main" val="3935560303"/>
                    </a:ext>
                  </a:extLst>
                </a:gridCol>
                <a:gridCol w="1163320">
                  <a:extLst>
                    <a:ext uri="{9D8B030D-6E8A-4147-A177-3AD203B41FA5}">
                      <a16:colId xmlns:a16="http://schemas.microsoft.com/office/drawing/2014/main" val="2696882275"/>
                    </a:ext>
                  </a:extLst>
                </a:gridCol>
                <a:gridCol w="1163320">
                  <a:extLst>
                    <a:ext uri="{9D8B030D-6E8A-4147-A177-3AD203B41FA5}">
                      <a16:colId xmlns:a16="http://schemas.microsoft.com/office/drawing/2014/main" val="580416130"/>
                    </a:ext>
                  </a:extLst>
                </a:gridCol>
              </a:tblGrid>
              <a:tr h="305118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Distribution of Small Business Bids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23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Quartile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Median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Quartile 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84688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103,845.00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245,786.00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395,526.00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601,299.00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5,965,853.00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89388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4AFC96-16DA-F840-AE7B-15771E2EA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681131"/>
              </p:ext>
            </p:extLst>
          </p:nvPr>
        </p:nvGraphicFramePr>
        <p:xfrm>
          <a:off x="5969000" y="4972372"/>
          <a:ext cx="5816600" cy="9501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3320">
                  <a:extLst>
                    <a:ext uri="{9D8B030D-6E8A-4147-A177-3AD203B41FA5}">
                      <a16:colId xmlns:a16="http://schemas.microsoft.com/office/drawing/2014/main" val="4179687951"/>
                    </a:ext>
                  </a:extLst>
                </a:gridCol>
                <a:gridCol w="1163320">
                  <a:extLst>
                    <a:ext uri="{9D8B030D-6E8A-4147-A177-3AD203B41FA5}">
                      <a16:colId xmlns:a16="http://schemas.microsoft.com/office/drawing/2014/main" val="3163240445"/>
                    </a:ext>
                  </a:extLst>
                </a:gridCol>
                <a:gridCol w="1163320">
                  <a:extLst>
                    <a:ext uri="{9D8B030D-6E8A-4147-A177-3AD203B41FA5}">
                      <a16:colId xmlns:a16="http://schemas.microsoft.com/office/drawing/2014/main" val="2848555745"/>
                    </a:ext>
                  </a:extLst>
                </a:gridCol>
                <a:gridCol w="1163320">
                  <a:extLst>
                    <a:ext uri="{9D8B030D-6E8A-4147-A177-3AD203B41FA5}">
                      <a16:colId xmlns:a16="http://schemas.microsoft.com/office/drawing/2014/main" val="2769081975"/>
                    </a:ext>
                  </a:extLst>
                </a:gridCol>
                <a:gridCol w="1163320">
                  <a:extLst>
                    <a:ext uri="{9D8B030D-6E8A-4147-A177-3AD203B41FA5}">
                      <a16:colId xmlns:a16="http://schemas.microsoft.com/office/drawing/2014/main" val="1044958209"/>
                    </a:ext>
                  </a:extLst>
                </a:gridCol>
              </a:tblGrid>
              <a:tr h="330427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Distribution of Large Business Bids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18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Min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Quartile 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Median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Quartile 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10896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106,210.00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318,227.00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514,209.00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846,282.00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11,777,770.00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5454415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4E3EA2F-87ED-8845-973F-6551E59E5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425876"/>
              </p:ext>
            </p:extLst>
          </p:nvPr>
        </p:nvGraphicFramePr>
        <p:xfrm>
          <a:off x="5969000" y="2427240"/>
          <a:ext cx="5816600" cy="929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3320">
                  <a:extLst>
                    <a:ext uri="{9D8B030D-6E8A-4147-A177-3AD203B41FA5}">
                      <a16:colId xmlns:a16="http://schemas.microsoft.com/office/drawing/2014/main" val="1656349981"/>
                    </a:ext>
                  </a:extLst>
                </a:gridCol>
                <a:gridCol w="1163320">
                  <a:extLst>
                    <a:ext uri="{9D8B030D-6E8A-4147-A177-3AD203B41FA5}">
                      <a16:colId xmlns:a16="http://schemas.microsoft.com/office/drawing/2014/main" val="2396806797"/>
                    </a:ext>
                  </a:extLst>
                </a:gridCol>
                <a:gridCol w="1163320">
                  <a:extLst>
                    <a:ext uri="{9D8B030D-6E8A-4147-A177-3AD203B41FA5}">
                      <a16:colId xmlns:a16="http://schemas.microsoft.com/office/drawing/2014/main" val="3190523677"/>
                    </a:ext>
                  </a:extLst>
                </a:gridCol>
                <a:gridCol w="1163320">
                  <a:extLst>
                    <a:ext uri="{9D8B030D-6E8A-4147-A177-3AD203B41FA5}">
                      <a16:colId xmlns:a16="http://schemas.microsoft.com/office/drawing/2014/main" val="4071255616"/>
                    </a:ext>
                  </a:extLst>
                </a:gridCol>
                <a:gridCol w="1163320">
                  <a:extLst>
                    <a:ext uri="{9D8B030D-6E8A-4147-A177-3AD203B41FA5}">
                      <a16:colId xmlns:a16="http://schemas.microsoft.com/office/drawing/2014/main" val="1826228067"/>
                    </a:ext>
                  </a:extLst>
                </a:gridCol>
              </a:tblGrid>
              <a:tr h="279400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Distribution of All Bids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16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Quartile 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Median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Quartile 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52683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103,845.00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288,362.25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467,452.50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738,929.13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11,777,770.0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59499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12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4B36-5D1F-6C46-80AE-A651938C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(CONTINUED)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D8A744-E3BE-414D-BB48-16F84AF7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15956"/>
            <a:ext cx="11029615" cy="122310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An increase in the number of auction participants decreases the procurement cost of Caltrans with respect to their engineers estimate.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0509B9-CA96-304E-932A-651AEAC684FD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5" b="3715"/>
          <a:stretch/>
        </p:blipFill>
        <p:spPr bwMode="auto">
          <a:xfrm>
            <a:off x="2041815" y="2729756"/>
            <a:ext cx="7244769" cy="39804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1619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75688-A762-B846-8B51-2E6550F4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EFFA8-17B3-DB4B-BC7F-8CB8CC01C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290" y="1812197"/>
            <a:ext cx="11029615" cy="161680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Regression of the number of small business bidders, large business bidders, and cost estimate on the winning bids.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Statistically significant coefficients of </a:t>
            </a:r>
            <a:r>
              <a:rPr lang="en-US" b="1" dirty="0"/>
              <a:t>small business bidders</a:t>
            </a:r>
            <a:r>
              <a:rPr lang="en-US" dirty="0"/>
              <a:t> </a:t>
            </a:r>
            <a:r>
              <a:rPr lang="en-US" b="1" dirty="0"/>
              <a:t>(-18,730) </a:t>
            </a:r>
            <a:r>
              <a:rPr lang="en-US" dirty="0"/>
              <a:t>and </a:t>
            </a:r>
            <a:r>
              <a:rPr lang="en-US" b="1" dirty="0"/>
              <a:t>large business bidders</a:t>
            </a:r>
            <a:r>
              <a:rPr lang="en-US" dirty="0"/>
              <a:t> </a:t>
            </a:r>
            <a:r>
              <a:rPr lang="en-US" b="1" dirty="0"/>
              <a:t>(-42,680)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A46A7A-A874-204C-8DF9-2512F0A53F2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296" y="2965132"/>
            <a:ext cx="5923601" cy="356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61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B82D-1508-E34D-B653-010A6918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Model – environment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5708CE-F6CC-5C47-B1DB-B2DC621CE1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2267189"/>
                <a:ext cx="11029615" cy="2272234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v"/>
                </a:pPr>
                <a:r>
                  <a:rPr lang="en-US" sz="2000" dirty="0"/>
                  <a:t>For any auction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sz="2000" dirty="0"/>
                  <a:t> bidders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/>
                  <a:t> we observe the following:</a:t>
                </a:r>
              </a:p>
              <a:p>
                <a:pPr lvl="1"/>
                <a:r>
                  <a:rPr lang="en-US" sz="2000" dirty="0"/>
                  <a:t>Small business bidders follow the cost distribution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2000" dirty="0"/>
                  <a:t>Large business bidders follow the cost distribution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The distributions </a:t>
                </a:r>
                <a:r>
                  <a:rPr lang="en-US" sz="2000" dirty="0">
                    <a:effectLst/>
                  </a:rPr>
                  <a:t>are asymmetric meaning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324000" lvl="1" indent="0">
                  <a:buNone/>
                </a:pPr>
                <a:endParaRPr lang="en-US" dirty="0"/>
              </a:p>
              <a:p>
                <a:pPr marL="3240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5708CE-F6CC-5C47-B1DB-B2DC621CE1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2267189"/>
                <a:ext cx="11029615" cy="2272234"/>
              </a:xfrm>
              <a:blipFill>
                <a:blip r:embed="rId2"/>
                <a:stretch>
                  <a:fillRect l="-345" t="-5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2186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{6481079C-1567-5845-8E96-3BAC2E71B4DB}tf10001123</Template>
  <TotalTime>2332</TotalTime>
  <Words>1221</Words>
  <Application>Microsoft Macintosh PowerPoint</Application>
  <PresentationFormat>Widescreen</PresentationFormat>
  <Paragraphs>148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Cambria Math</vt:lpstr>
      <vt:lpstr>Gill Sans MT</vt:lpstr>
      <vt:lpstr>Times New Roman</vt:lpstr>
      <vt:lpstr>Wingdings</vt:lpstr>
      <vt:lpstr>Wingdings 2</vt:lpstr>
      <vt:lpstr>Dividend</vt:lpstr>
      <vt:lpstr>An analysis of bid preference programs</vt:lpstr>
      <vt:lpstr>background</vt:lpstr>
      <vt:lpstr>Questions of interest</vt:lpstr>
      <vt:lpstr>Defining a SMALL BUSINESS</vt:lpstr>
      <vt:lpstr>EXPLORATORY DATA ANALYSIS</vt:lpstr>
      <vt:lpstr>Exploratory data analysis (CONTINUED)</vt:lpstr>
      <vt:lpstr>Exploratory data analysis (CONTINUED)</vt:lpstr>
      <vt:lpstr>Exploratory data analysis (continued)</vt:lpstr>
      <vt:lpstr>theoretical Model – environment</vt:lpstr>
      <vt:lpstr>Theoretical model – Large Bidders</vt:lpstr>
      <vt:lpstr>Theoretical model – Small Bidders</vt:lpstr>
      <vt:lpstr>Theoretical model – PROFIT MAXIMIZATION</vt:lpstr>
      <vt:lpstr>The Empirical model</vt:lpstr>
      <vt:lpstr>The Empirical model (Continued)</vt:lpstr>
      <vt:lpstr>Algorithm Implementation</vt:lpstr>
      <vt:lpstr>Estimation results</vt:lpstr>
      <vt:lpstr>Conclusions and Next Steps</vt:lpstr>
      <vt:lpstr>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bid preference programs</dc:title>
  <dc:creator>Microsoft Office User</dc:creator>
  <cp:lastModifiedBy>Microsoft Office User</cp:lastModifiedBy>
  <cp:revision>77</cp:revision>
  <dcterms:created xsi:type="dcterms:W3CDTF">2020-04-17T00:51:08Z</dcterms:created>
  <dcterms:modified xsi:type="dcterms:W3CDTF">2020-04-27T20:11:26Z</dcterms:modified>
</cp:coreProperties>
</file>