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97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Mackey" initials="BM" lastIdx="1" clrIdx="0">
    <p:extLst>
      <p:ext uri="{19B8F6BF-5375-455C-9EA6-DF929625EA0E}">
        <p15:presenceInfo xmlns:p15="http://schemas.microsoft.com/office/powerpoint/2012/main" userId="782efa7f9776e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FDD7CF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3:01:12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6475 43 24512,'-6474'0'0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3:01:25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2316 0 24575,'-391'16'0,"284"-5"0,-171 42 0,-377 157 0,502-156 0,-2-6 0,-184 31 0,319-75 0,-11 4 0,0-3 0,-1 0 0,0-2 0,-56-2 0,88-1 0,-1 0 0,1 0 0,0 0 0,0 0 0,0 1 0,0-1 0,-1 0 0,1 0 0,0 0 0,0 0 0,0 0 0,0 0 0,0 1 0,0-1 0,-1 0 0,1 0 0,0 0 0,0 1 0,0-1 0,0 0 0,0 0 0,0 0 0,0 0 0,0 1 0,0-1 0,0 0 0,0 0 0,0 0 0,0 1 0,0-1 0,0 0 0,0 0 0,0 0 0,0 1 0,0-1 0,0 0 0,0 0 0,0 0 0,1 0 0,-1 1 0,0-1 0,0 0 0,0 0 0,0 0 0,8 19 0,12 14 0,-3-13 0,2-2 0,0 0 0,1-1 0,36 23 0,96 48 0,-100-59 0,570 274 0,22-46 0,-508-202-1365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664E-AD14-471E-9F9E-07CB12F1066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A638-1B67-42CF-AEDB-8DF12B85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5908-1BDE-44F6-B018-ADBF72166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0698B-FEE7-4B4D-B52B-9CBB4818E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05E4-F5A6-42BC-AFF0-DDADC529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84B2-9E41-4664-BBBE-2279CA84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9F3A-86F2-42EA-92E6-7EB14A61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CE8-4789-40EC-AE87-D276E70F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EDE7F-DB6F-4BFC-ADC1-CA261A8F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11D8-EA2B-4B3F-A74D-5EB7EF86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0B11-4F7C-41A4-9AB8-9AA54AE7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5C70-32A2-452F-91FE-7B8E1D1A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40381-E83A-4E3B-9302-EBA76CC84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13B15-6B14-4A6D-92E8-E0B4035E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7B20-47FF-496B-BCD1-04ED9451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9C86-77A1-4833-91D6-678EAC0A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2ADA-C3C3-4E12-BA90-9EE9FFD5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13E3-7ACB-46EF-91B0-26DF84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8BC5-EB3B-470B-8FE7-41D916F1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F51E-2F26-441F-8BDD-94F1E32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572F-E29B-4325-A244-A662B827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6795-6280-470E-BE8E-03D14FA3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A222-4525-494D-BE0A-10A2F563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77E7-2BF7-4634-A005-C8261F2A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58C1-79AF-4D31-9781-3894D66C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922F-7A24-4228-91FE-30DB8A1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D4E3-D09F-48C2-95AD-D4C7179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E318-5107-423D-BDEE-BBA9FB8E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C07E-1FEC-4A78-8B9F-8573A2F55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12554-CA60-4DF3-B4B8-58150EC8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FBB58-4628-4755-AD16-A4D8F4A9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F3FE2-DD28-4B53-B08A-84198F28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FB55-6C4A-48AB-89FE-A32DD795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C29E-71B1-4DC3-AE1B-931AE84A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2B60-95E7-4DDC-A665-84F20857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119D0-70E0-45B9-BCB5-46D6C18C2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3027B-7101-4552-BD75-80548F8FB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6673A-5115-448E-BCB5-B3C339C5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2E2E3-6FAA-42DA-9F04-070A7254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FF56D-7727-4252-866E-1DAC43F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2D3EB-8327-4359-89FE-9A9645B2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4006-D26F-4A80-9CCF-228A586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F607D-7332-450C-A91D-E5D1D75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F2A79-FF66-4B89-9EE5-1CDC3100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B1E14-E28F-4562-9777-D88AD3C5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2450A-76AB-41F9-90D4-8B5C81EE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B5E0D-D2DF-44EB-9DC6-579B9EB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E6BDA-7D84-43BB-9A73-5A3F734D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D697-7BF3-4A8B-9CD8-F7FBCE4A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B79F-D546-49BA-9260-35023148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8F336-24E7-49D6-B8B2-98810BB9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F13A8-1E61-4F3C-8183-651DA844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0291A-AE40-4E7B-AA7D-CCB18FA0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8C20F-A573-409D-979B-A84D144D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9609-5909-4534-BB89-C4AA1308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2A853-70F4-4974-B9A6-59AD6A4C0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23AFA-FD0E-4830-BF6C-7683CF1F8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0F8E-D68A-410C-A27C-A20CC393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6E4F-21CC-4FDF-9739-772F4964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D73F-65D8-4273-A0CF-170EF6C6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56587-9EB9-46F1-B535-ADF8059E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0201B-184D-40C0-BCE1-DDD9A6C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E943-F747-442E-9644-86C631C52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7C09-0428-4342-990C-E7079A7249C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79B6-48FC-4D70-8F5A-51EAAD1A2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EB2E3-AE0A-461D-B458-A47B2917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259F-CED3-4E61-BA14-557B01EC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5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B656E3-B008-4AEE-9ACF-D01DDE591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2E03A9E-3026-4C12-9B49-AEEFB0D87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48C42-FA94-46B0-85B7-539F7F753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34C42-B995-416B-8067-4504D869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79EC3-BCA9-4FBB-8598-E56A51ACD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FE43C9-1FA9-4D30-9B77-8259D9E02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89EEC-4B27-455F-AEC4-82410C4C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9A10A9-F462-42FF-A6A8-4945E4B8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25" y="2082295"/>
            <a:ext cx="3201366" cy="9769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000" u="sng" dirty="0">
                <a:solidFill>
                  <a:srgbClr val="FFFFFF"/>
                </a:solidFill>
              </a:rPr>
              <a:t>Week 13:</a:t>
            </a:r>
            <a:br>
              <a:rPr lang="en-US" sz="4000" u="sng" dirty="0">
                <a:solidFill>
                  <a:srgbClr val="FFFFFF"/>
                </a:solidFill>
              </a:rPr>
            </a:br>
            <a:r>
              <a:rPr lang="en-US" sz="4000" u="sng" dirty="0">
                <a:solidFill>
                  <a:srgbClr val="FFFFFF"/>
                </a:solidFill>
              </a:rPr>
              <a:t>Markov Chains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B1590E-1D78-4DDF-B3F7-B12F0EBAC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Goals: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Perform basic calculations by hand with transition matrices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Use R to find n-step transition matrices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Use Python to simulate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35930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"/>
    </mc:Choice>
    <mc:Fallback xmlns="">
      <p:transition spd="slow" advTm="3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C348E-5F38-7762-5938-A42F8C61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AEE104-7C96-D1B8-F588-41C36FEE0CB4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A3E95-F50B-50A8-1BE8-3CDA8274DB22}"/>
              </a:ext>
            </a:extLst>
          </p:cNvPr>
          <p:cNvSpPr txBox="1"/>
          <p:nvPr/>
        </p:nvSpPr>
        <p:spPr>
          <a:xfrm>
            <a:off x="5142721" y="517075"/>
            <a:ext cx="463101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Coding a Markov chain simulation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4D33F-0CE6-E0FD-7075-8B3768715BBF}"/>
                  </a:ext>
                </a:extLst>
              </p:cNvPr>
              <p:cNvSpPr txBox="1"/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4D33F-0CE6-E0FD-7075-8B376871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7A1E699-0597-5C99-8BBA-5B416378BE1C}"/>
              </a:ext>
            </a:extLst>
          </p:cNvPr>
          <p:cNvSpPr txBox="1"/>
          <p:nvPr/>
        </p:nvSpPr>
        <p:spPr>
          <a:xfrm>
            <a:off x="2155372" y="1018139"/>
            <a:ext cx="52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while loop: for when your starting state is “Rainy”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57419-1DDB-FBFE-D5A4-CBF2D22519E6}"/>
              </a:ext>
            </a:extLst>
          </p:cNvPr>
          <p:cNvSpPr txBox="1"/>
          <p:nvPr/>
        </p:nvSpPr>
        <p:spPr>
          <a:xfrm>
            <a:off x="474304" y="5823859"/>
            <a:ext cx="800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bottom, the start of the next possible starting state.</a:t>
            </a:r>
          </a:p>
          <a:p>
            <a:r>
              <a:rPr lang="en-US" dirty="0"/>
              <a:t>	Copy the same format for that state, but with changes “RS”, “RR”, and “RT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52914-E872-DFBB-F621-1008FCAFC016}"/>
              </a:ext>
            </a:extLst>
          </p:cNvPr>
          <p:cNvSpPr txBox="1"/>
          <p:nvPr/>
        </p:nvSpPr>
        <p:spPr>
          <a:xfrm>
            <a:off x="8187539" y="1697400"/>
            <a:ext cx="3910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transName</a:t>
            </a:r>
            <a:r>
              <a:rPr lang="en-US" dirty="0"/>
              <a:t>[1] and </a:t>
            </a:r>
            <a:r>
              <a:rPr lang="en-US" dirty="0" err="1"/>
              <a:t>transMatrix</a:t>
            </a:r>
            <a:r>
              <a:rPr lang="en-US" dirty="0"/>
              <a:t>[1]:</a:t>
            </a:r>
          </a:p>
          <a:p>
            <a:r>
              <a:rPr lang="en-US" dirty="0"/>
              <a:t>  We are using the 2nd vectors in these</a:t>
            </a:r>
          </a:p>
          <a:p>
            <a:r>
              <a:rPr lang="en-US" dirty="0"/>
              <a:t> lists because our transitions start at “R”</a:t>
            </a:r>
          </a:p>
          <a:p>
            <a:r>
              <a:rPr lang="en-US" dirty="0"/>
              <a:t>	remember: lists start at 0</a:t>
            </a:r>
          </a:p>
          <a:p>
            <a:r>
              <a:rPr lang="en-US" dirty="0"/>
              <a:t>		   in Python.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BF84F-56CA-47AC-6C21-AC1541F7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564"/>
            <a:ext cx="8030467" cy="352232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870BAE-C4ED-79E6-BFD5-BEBF1301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24653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C8C3-07CE-EFC0-D79F-307583C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6C0EDEF-DA57-4DEC-7653-F9CAE32E6606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370F1-8BAA-0896-8AC7-D60B0E305D26}"/>
              </a:ext>
            </a:extLst>
          </p:cNvPr>
          <p:cNvSpPr txBox="1"/>
          <p:nvPr/>
        </p:nvSpPr>
        <p:spPr>
          <a:xfrm>
            <a:off x="5142721" y="517075"/>
            <a:ext cx="463101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Coding a Markov chain simulation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D8AB63-BCA9-C78B-4696-9480B2382105}"/>
                  </a:ext>
                </a:extLst>
              </p:cNvPr>
              <p:cNvSpPr txBox="1"/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D8AB63-BCA9-C78B-4696-9480B238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74179AE-F3EA-76BC-B5D3-4033CBDCC2BC}"/>
              </a:ext>
            </a:extLst>
          </p:cNvPr>
          <p:cNvSpPr txBox="1"/>
          <p:nvPr/>
        </p:nvSpPr>
        <p:spPr>
          <a:xfrm>
            <a:off x="2155372" y="1018139"/>
            <a:ext cx="55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while loop: for when your starting state is “T-storms”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389B8-85EA-642B-1347-93B9D83A4797}"/>
              </a:ext>
            </a:extLst>
          </p:cNvPr>
          <p:cNvSpPr txBox="1"/>
          <p:nvPr/>
        </p:nvSpPr>
        <p:spPr>
          <a:xfrm>
            <a:off x="474304" y="5823859"/>
            <a:ext cx="800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bottom, the start of the next possible starting state.</a:t>
            </a:r>
          </a:p>
          <a:p>
            <a:r>
              <a:rPr lang="en-US" dirty="0"/>
              <a:t>	Copy the same format for that state, but with changes “RS”, “RR”, and “RT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9D20-1F95-CAEE-E011-CC959699D05C}"/>
              </a:ext>
            </a:extLst>
          </p:cNvPr>
          <p:cNvSpPr txBox="1"/>
          <p:nvPr/>
        </p:nvSpPr>
        <p:spPr>
          <a:xfrm>
            <a:off x="8187539" y="1697400"/>
            <a:ext cx="3910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transName</a:t>
            </a:r>
            <a:r>
              <a:rPr lang="en-US" dirty="0"/>
              <a:t>[2] and </a:t>
            </a:r>
            <a:r>
              <a:rPr lang="en-US" dirty="0" err="1"/>
              <a:t>transMatrix</a:t>
            </a:r>
            <a:r>
              <a:rPr lang="en-US" dirty="0"/>
              <a:t>[2]:</a:t>
            </a:r>
          </a:p>
          <a:p>
            <a:r>
              <a:rPr lang="en-US" dirty="0"/>
              <a:t>  We are using the 3rd vectors in these</a:t>
            </a:r>
          </a:p>
          <a:p>
            <a:r>
              <a:rPr lang="en-US" dirty="0"/>
              <a:t> lists because our transitions start at “R”</a:t>
            </a:r>
          </a:p>
          <a:p>
            <a:r>
              <a:rPr lang="en-US" dirty="0"/>
              <a:t>	remember: lists start at 0</a:t>
            </a:r>
          </a:p>
          <a:p>
            <a:r>
              <a:rPr lang="en-US" dirty="0"/>
              <a:t>		   in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2EFA9-F638-3C33-085B-FBA6DE23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7471"/>
            <a:ext cx="8093880" cy="41642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CA3FAC-23EE-6763-A708-D55FCA92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37211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015C-F6C4-3151-FCEC-C3EFAFC49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32769A1-EF20-79A4-3C0F-BAFA173D1807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FBEEC-5381-3211-BD8D-269ABF2A369E}"/>
              </a:ext>
            </a:extLst>
          </p:cNvPr>
          <p:cNvSpPr txBox="1"/>
          <p:nvPr/>
        </p:nvSpPr>
        <p:spPr>
          <a:xfrm>
            <a:off x="5142721" y="517075"/>
            <a:ext cx="463101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Coding a Markov chain simulation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80631-3C70-EA65-B5AC-2FEF4F8810B2}"/>
                  </a:ext>
                </a:extLst>
              </p:cNvPr>
              <p:cNvSpPr txBox="1"/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80631-3C70-EA65-B5AC-2FEF4F88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0EC966-A37C-9362-391B-FBC46A9771F1}"/>
              </a:ext>
            </a:extLst>
          </p:cNvPr>
          <p:cNvSpPr txBox="1"/>
          <p:nvPr/>
        </p:nvSpPr>
        <p:spPr>
          <a:xfrm>
            <a:off x="457201" y="106805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my simulation: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B47E6-EB20-2153-54A7-1651B019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7" y="3749560"/>
            <a:ext cx="8583223" cy="809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AAAC10-5E9D-382E-CA26-96B8FF98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7" y="4752737"/>
            <a:ext cx="8097380" cy="7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09414C-7757-2A58-CD66-3CE1180BF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48" y="5789941"/>
            <a:ext cx="8516539" cy="771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BE7894-A475-02DC-9ED0-10A765557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50" y="1467090"/>
            <a:ext cx="5410955" cy="743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6666E3-0C29-CD82-47BA-0535C868F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81" y="2289177"/>
            <a:ext cx="5315692" cy="819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CA8C33-9112-4047-23D8-19ABEDA26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226" y="1527526"/>
            <a:ext cx="5544324" cy="724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09BAB3-A620-5DCE-4738-8EB1FC71D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5248" y="2384440"/>
            <a:ext cx="5820587" cy="7335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A3AE3EA-9232-FC2E-BDA5-9E8FB4A3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19405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BC502-C975-DBB1-EAB8-A7300A825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63DA404-9DD6-4F79-8239-F9ABFE774EBE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937B6-BB5A-77F0-12BA-EC00634F02C3}"/>
              </a:ext>
            </a:extLst>
          </p:cNvPr>
          <p:cNvSpPr txBox="1"/>
          <p:nvPr/>
        </p:nvSpPr>
        <p:spPr>
          <a:xfrm>
            <a:off x="3415004" y="886407"/>
            <a:ext cx="681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Hopefully we have spend some time working with Markov processes….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4B43B5-964F-6378-3CFE-CBC0B329C024}"/>
                  </a:ext>
                </a:extLst>
              </p:cNvPr>
              <p:cNvSpPr txBox="1"/>
              <p:nvPr/>
            </p:nvSpPr>
            <p:spPr>
              <a:xfrm>
                <a:off x="1035698" y="1317389"/>
                <a:ext cx="10794430" cy="92333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Ex</a:t>
                </a:r>
                <a:r>
                  <a:rPr lang="en-US" dirty="0"/>
                  <a:t>: I have a 3-state Markov chain with state space {Sleep, </a:t>
                </a:r>
                <a:r>
                  <a:rPr lang="en-US" dirty="0" err="1"/>
                  <a:t>Icecream</a:t>
                </a:r>
                <a:r>
                  <a:rPr lang="en-US" dirty="0"/>
                  <a:t>, Run} and the given transition matrix. Find the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 step transition matrix using R</a:t>
                </a:r>
              </a:p>
              <a:p>
                <a:r>
                  <a:rPr lang="en-US" dirty="0"/>
                  <a:t>	</a:t>
                </a:r>
                <a:r>
                  <a:rPr lang="en-US" dirty="0">
                    <a:solidFill>
                      <a:srgbClr val="0070C0"/>
                    </a:solidFill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4B43B5-964F-6378-3CFE-CBC0B329C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98" y="1317389"/>
                <a:ext cx="10794430" cy="923330"/>
              </a:xfrm>
              <a:prstGeom prst="rect">
                <a:avLst/>
              </a:prstGeom>
              <a:blipFill>
                <a:blip r:embed="rId2"/>
                <a:stretch>
                  <a:fillRect l="-451" t="-2597" b="-844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55E005-313C-8C42-C8DB-8B0F8F6EB83F}"/>
              </a:ext>
            </a:extLst>
          </p:cNvPr>
          <p:cNvGrpSpPr/>
          <p:nvPr/>
        </p:nvGrpSpPr>
        <p:grpSpPr>
          <a:xfrm>
            <a:off x="624317" y="2302369"/>
            <a:ext cx="3373765" cy="1863780"/>
            <a:chOff x="1220593" y="2630459"/>
            <a:chExt cx="3373765" cy="1863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35A34E3-A5D9-0BC2-0027-6F6E93C2ADDF}"/>
                    </a:ext>
                  </a:extLst>
                </p:cNvPr>
                <p:cNvSpPr txBox="1"/>
                <p:nvPr/>
              </p:nvSpPr>
              <p:spPr>
                <a:xfrm>
                  <a:off x="2235649" y="2999791"/>
                  <a:ext cx="2358709" cy="1494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500" b="0" dirty="0"/>
                </a:p>
                <a:p>
                  <a:endParaRPr lang="en-US" sz="25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35A34E3-A5D9-0BC2-0027-6F6E93C2A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649" y="2999791"/>
                  <a:ext cx="2358709" cy="14944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7B2B3C-710E-384A-9C9D-D0A386F23D10}"/>
                </a:ext>
              </a:extLst>
            </p:cNvPr>
            <p:cNvSpPr txBox="1"/>
            <p:nvPr/>
          </p:nvSpPr>
          <p:spPr>
            <a:xfrm>
              <a:off x="1220593" y="3066365"/>
              <a:ext cx="11194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</a:t>
              </a:r>
            </a:p>
            <a:p>
              <a:r>
                <a:rPr lang="en-US" dirty="0"/>
                <a:t>Ice Cream</a:t>
              </a:r>
            </a:p>
            <a:p>
              <a:r>
                <a:rPr lang="en-US" dirty="0"/>
                <a:t>Run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08EF6E-0CBA-CA9F-5DFE-E59B1BAE2BAF}"/>
                </a:ext>
              </a:extLst>
            </p:cNvPr>
            <p:cNvSpPr txBox="1"/>
            <p:nvPr/>
          </p:nvSpPr>
          <p:spPr>
            <a:xfrm>
              <a:off x="2362375" y="2630459"/>
              <a:ext cx="210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 Ice Cream Run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764ED6-927B-4FC8-D263-4BE2B5306D45}"/>
                  </a:ext>
                </a:extLst>
              </p:cNvPr>
              <p:cNvSpPr txBox="1"/>
              <p:nvPr/>
            </p:nvSpPr>
            <p:spPr>
              <a:xfrm>
                <a:off x="4124808" y="2302369"/>
                <a:ext cx="6062622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Q: If I am asleep now, what is the probability that after 6 steps,</a:t>
                </a:r>
              </a:p>
              <a:p>
                <a:r>
                  <a:rPr lang="en-US" dirty="0"/>
                  <a:t>	I will run?</a:t>
                </a:r>
              </a:p>
              <a:p>
                <a:r>
                  <a:rPr lang="en-US" dirty="0"/>
                  <a:t>A: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764ED6-927B-4FC8-D263-4BE2B530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8" y="2302369"/>
                <a:ext cx="6062622" cy="946991"/>
              </a:xfrm>
              <a:prstGeom prst="rect">
                <a:avLst/>
              </a:prstGeom>
              <a:blipFill>
                <a:blip r:embed="rId4"/>
                <a:stretch>
                  <a:fillRect l="-905" t="-3871" r="-10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CFEB880-3D7E-5AC9-FE2D-406A7B7605BF}"/>
              </a:ext>
            </a:extLst>
          </p:cNvPr>
          <p:cNvSpPr txBox="1"/>
          <p:nvPr/>
        </p:nvSpPr>
        <p:spPr>
          <a:xfrm>
            <a:off x="4137899" y="3249360"/>
            <a:ext cx="272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How to implement in R?</a:t>
            </a:r>
          </a:p>
          <a:p>
            <a:r>
              <a:rPr lang="en-US" dirty="0"/>
              <a:t>A: Carefully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5386F8-ABFF-D924-DB65-E6C488E09D00}"/>
              </a:ext>
            </a:extLst>
          </p:cNvPr>
          <p:cNvGrpSpPr/>
          <p:nvPr/>
        </p:nvGrpSpPr>
        <p:grpSpPr>
          <a:xfrm>
            <a:off x="137065" y="4048057"/>
            <a:ext cx="5363323" cy="1361461"/>
            <a:chOff x="137065" y="4048057"/>
            <a:chExt cx="5363323" cy="13614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B980D1-C16A-16E1-758F-1B8E07950FB2}"/>
                </a:ext>
              </a:extLst>
            </p:cNvPr>
            <p:cNvSpPr txBox="1"/>
            <p:nvPr/>
          </p:nvSpPr>
          <p:spPr>
            <a:xfrm>
              <a:off x="1084558" y="4048057"/>
              <a:ext cx="1471365" cy="369332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Matrices in R: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8F5427-6E70-2F8F-07C8-FA0DBF993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065" y="4523569"/>
              <a:ext cx="5363323" cy="88594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CE2385C-A359-DC8E-01CA-816BDDD3D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67" y="5540611"/>
            <a:ext cx="2105319" cy="1171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94D979-D7FA-628C-4267-94997B914FC6}"/>
              </a:ext>
            </a:extLst>
          </p:cNvPr>
          <p:cNvSpPr txBox="1"/>
          <p:nvPr/>
        </p:nvSpPr>
        <p:spPr>
          <a:xfrm>
            <a:off x="5738326" y="4523569"/>
            <a:ext cx="5655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Enter the matrix as an ordered list</a:t>
            </a:r>
          </a:p>
          <a:p>
            <a:r>
              <a:rPr lang="en-US" dirty="0"/>
              <a:t># To make a matrix, tell it number of rows and columns</a:t>
            </a:r>
          </a:p>
          <a:p>
            <a:r>
              <a:rPr lang="en-US" dirty="0"/>
              <a:t># R defaults to filling columns first, so tell it “</a:t>
            </a:r>
            <a:r>
              <a:rPr lang="en-US" dirty="0" err="1"/>
              <a:t>byrow</a:t>
            </a:r>
            <a:r>
              <a:rPr lang="en-US" dirty="0"/>
              <a:t>=TRUE”</a:t>
            </a:r>
          </a:p>
          <a:p>
            <a:r>
              <a:rPr lang="en-US" dirty="0"/>
              <a:t>	to make it fill out rows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DFF92-C4E3-5829-D962-900FEDA3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7247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C8FFC-7769-D5C1-B6C0-9A57C2E0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CC2B76C-6875-FBC3-CB18-62D15795DFDB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650C8-927A-4FE5-5936-67687B8A4D5D}"/>
              </a:ext>
            </a:extLst>
          </p:cNvPr>
          <p:cNvSpPr txBox="1"/>
          <p:nvPr/>
        </p:nvSpPr>
        <p:spPr>
          <a:xfrm>
            <a:off x="3415004" y="886407"/>
            <a:ext cx="681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Hopefully we have spend some time working with Markov processes….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35511F-7024-DE27-2121-4B0FE5A193B3}"/>
              </a:ext>
            </a:extLst>
          </p:cNvPr>
          <p:cNvGrpSpPr/>
          <p:nvPr/>
        </p:nvGrpSpPr>
        <p:grpSpPr>
          <a:xfrm>
            <a:off x="472967" y="980616"/>
            <a:ext cx="11114962" cy="2689206"/>
            <a:chOff x="137065" y="4023144"/>
            <a:chExt cx="11114962" cy="2689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F700F6-5398-D3F6-BF53-D0C6B7D5850E}"/>
                </a:ext>
              </a:extLst>
            </p:cNvPr>
            <p:cNvSpPr txBox="1"/>
            <p:nvPr/>
          </p:nvSpPr>
          <p:spPr>
            <a:xfrm>
              <a:off x="1075228" y="4023144"/>
              <a:ext cx="1471365" cy="369332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Matrices in R: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2B8FC75-F87E-D05F-E2FA-19199547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65" y="4523569"/>
              <a:ext cx="5363323" cy="88594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B940DA-B233-364C-62D1-568B330D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67" y="5540611"/>
              <a:ext cx="2105319" cy="117173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991BB0-4120-C7EA-0C68-72AA41541217}"/>
                </a:ext>
              </a:extLst>
            </p:cNvPr>
            <p:cNvSpPr txBox="1"/>
            <p:nvPr/>
          </p:nvSpPr>
          <p:spPr>
            <a:xfrm>
              <a:off x="5596183" y="4489645"/>
              <a:ext cx="56558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Enter the matrix as an ordered list</a:t>
              </a:r>
            </a:p>
            <a:p>
              <a:r>
                <a:rPr lang="en-US" dirty="0"/>
                <a:t># To make a matrix, tell it number of rows and columns</a:t>
              </a:r>
            </a:p>
            <a:p>
              <a:r>
                <a:rPr lang="en-US" dirty="0"/>
                <a:t># R defaults to filling columns first, so tell it “</a:t>
              </a:r>
              <a:r>
                <a:rPr lang="en-US" dirty="0" err="1"/>
                <a:t>byrow</a:t>
              </a:r>
              <a:r>
                <a:rPr lang="en-US" dirty="0"/>
                <a:t>=TRUE”</a:t>
              </a:r>
            </a:p>
            <a:p>
              <a:r>
                <a:rPr lang="en-US" dirty="0"/>
                <a:t>	to make it fill out rows first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847800-F4D1-9DF7-DCFD-0487DE88309C}"/>
              </a:ext>
            </a:extLst>
          </p:cNvPr>
          <p:cNvSpPr txBox="1"/>
          <p:nvPr/>
        </p:nvSpPr>
        <p:spPr>
          <a:xfrm>
            <a:off x="708761" y="3898949"/>
            <a:ext cx="5003806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Matrix multiplication in R: 	# %*% is the operator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C6EB49-0468-13E3-FE71-AB4E566A2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33" y="4406951"/>
            <a:ext cx="5068007" cy="11717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46707D-5E01-1E79-C398-730FE2FC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666" y="4039154"/>
            <a:ext cx="1743318" cy="24482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395ED9-DAFD-5B11-4FCD-094E91D3B9C4}"/>
              </a:ext>
            </a:extLst>
          </p:cNvPr>
          <p:cNvSpPr txBox="1"/>
          <p:nvPr/>
        </p:nvSpPr>
        <p:spPr>
          <a:xfrm>
            <a:off x="8444779" y="4268281"/>
            <a:ext cx="30384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Matrix multiplication</a:t>
            </a:r>
          </a:p>
          <a:p>
            <a:r>
              <a:rPr lang="en-US" dirty="0"/>
              <a:t>	is </a:t>
            </a:r>
            <a:r>
              <a:rPr lang="en-US" u="sng" dirty="0"/>
              <a:t>NOT</a:t>
            </a:r>
            <a:r>
              <a:rPr lang="en-US" dirty="0"/>
              <a:t> term-by-term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D9234B-247B-452D-CFAE-63AF1E13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37291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2AC2-3052-6F1C-AFFF-A1F428CEF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DFFFA61-EAF0-13ED-CF47-C61F0D3F74B4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01246D-CE5B-A8E6-E073-DB1C61903867}"/>
              </a:ext>
            </a:extLst>
          </p:cNvPr>
          <p:cNvGrpSpPr/>
          <p:nvPr/>
        </p:nvGrpSpPr>
        <p:grpSpPr>
          <a:xfrm>
            <a:off x="308356" y="899292"/>
            <a:ext cx="3373765" cy="1471237"/>
            <a:chOff x="1220593" y="2630459"/>
            <a:chExt cx="3373765" cy="14712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175254-C87D-6F6D-978F-F7BE3EA7038B}"/>
                    </a:ext>
                  </a:extLst>
                </p:cNvPr>
                <p:cNvSpPr txBox="1"/>
                <p:nvPr/>
              </p:nvSpPr>
              <p:spPr>
                <a:xfrm>
                  <a:off x="2235649" y="2999791"/>
                  <a:ext cx="2358709" cy="1101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175254-C87D-6F6D-978F-F7BE3EA70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649" y="2999791"/>
                  <a:ext cx="2358709" cy="110190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EF4923-EAB2-101B-BFEF-C74C20617B9D}"/>
                </a:ext>
              </a:extLst>
            </p:cNvPr>
            <p:cNvSpPr txBox="1"/>
            <p:nvPr/>
          </p:nvSpPr>
          <p:spPr>
            <a:xfrm>
              <a:off x="1220593" y="3066365"/>
              <a:ext cx="11194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</a:t>
              </a:r>
            </a:p>
            <a:p>
              <a:r>
                <a:rPr lang="en-US" dirty="0"/>
                <a:t>Ice Cream</a:t>
              </a:r>
            </a:p>
            <a:p>
              <a:r>
                <a:rPr lang="en-US" dirty="0"/>
                <a:t>Run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C7F4A6-DCFF-9493-9C41-B1333F73354F}"/>
                </a:ext>
              </a:extLst>
            </p:cNvPr>
            <p:cNvSpPr txBox="1"/>
            <p:nvPr/>
          </p:nvSpPr>
          <p:spPr>
            <a:xfrm>
              <a:off x="2362375" y="2630459"/>
              <a:ext cx="210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 Ice Cream Run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2DA325-0E4E-0732-AAC9-8331C30226A9}"/>
                  </a:ext>
                </a:extLst>
              </p:cNvPr>
              <p:cNvSpPr txBox="1"/>
              <p:nvPr/>
            </p:nvSpPr>
            <p:spPr>
              <a:xfrm>
                <a:off x="3462335" y="906846"/>
                <a:ext cx="6062622" cy="94699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Q: If I am asleep now, what is the probability that after 6 steps,</a:t>
                </a:r>
              </a:p>
              <a:p>
                <a:r>
                  <a:rPr lang="en-US" dirty="0"/>
                  <a:t>	I will run?</a:t>
                </a:r>
              </a:p>
              <a:p>
                <a:r>
                  <a:rPr lang="en-US" dirty="0"/>
                  <a:t>A: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2DA325-0E4E-0732-AAC9-8331C302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35" y="906846"/>
                <a:ext cx="6062622" cy="946991"/>
              </a:xfrm>
              <a:prstGeom prst="rect">
                <a:avLst/>
              </a:prstGeom>
              <a:blipFill>
                <a:blip r:embed="rId3"/>
                <a:stretch>
                  <a:fillRect l="-803" t="-3185" b="-636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2BB4E8D-BB8D-E182-0E08-F851CC539401}"/>
              </a:ext>
            </a:extLst>
          </p:cNvPr>
          <p:cNvGrpSpPr/>
          <p:nvPr/>
        </p:nvGrpSpPr>
        <p:grpSpPr>
          <a:xfrm>
            <a:off x="1728185" y="1903068"/>
            <a:ext cx="7021600" cy="885949"/>
            <a:chOff x="1728185" y="1903068"/>
            <a:chExt cx="7021600" cy="8859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39E2E6-19D4-AD31-D795-ED3A1B3869EA}"/>
                </a:ext>
              </a:extLst>
            </p:cNvPr>
            <p:cNvSpPr txBox="1"/>
            <p:nvPr/>
          </p:nvSpPr>
          <p:spPr>
            <a:xfrm>
              <a:off x="1728185" y="2252503"/>
              <a:ext cx="1471365" cy="369332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Matrices in R: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62A6CB-70E9-0A6B-A601-7D724FED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6462" y="1903068"/>
              <a:ext cx="5363323" cy="88594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4B8CB0-8AA9-5CC8-F5B1-CC6AEC2BC878}"/>
              </a:ext>
            </a:extLst>
          </p:cNvPr>
          <p:cNvGrpSpPr/>
          <p:nvPr/>
        </p:nvGrpSpPr>
        <p:grpSpPr>
          <a:xfrm>
            <a:off x="308356" y="4152943"/>
            <a:ext cx="4744320" cy="2226956"/>
            <a:chOff x="678493" y="4153215"/>
            <a:chExt cx="4744320" cy="2226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538585-6580-77F0-26BF-CED00DAE0FD4}"/>
                    </a:ext>
                  </a:extLst>
                </p:cNvPr>
                <p:cNvSpPr txBox="1"/>
                <p:nvPr/>
              </p:nvSpPr>
              <p:spPr>
                <a:xfrm>
                  <a:off x="678493" y="4153215"/>
                  <a:ext cx="3227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Make a function to compute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n-US" u="sng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538585-6580-77F0-26BF-CED00DAE0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93" y="4153215"/>
                  <a:ext cx="32279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0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A46E56-2BCC-281E-9E8D-91B9C70B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912" y="4665432"/>
              <a:ext cx="4667901" cy="17147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392D5C-05ED-7381-8512-C9BFE44C742C}"/>
              </a:ext>
            </a:extLst>
          </p:cNvPr>
          <p:cNvGrpSpPr/>
          <p:nvPr/>
        </p:nvGrpSpPr>
        <p:grpSpPr>
          <a:xfrm>
            <a:off x="335570" y="2730906"/>
            <a:ext cx="9931042" cy="933580"/>
            <a:chOff x="952110" y="2649948"/>
            <a:chExt cx="9931042" cy="9335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14EE18-B705-65D6-74E4-31846252B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9087" y="2836262"/>
              <a:ext cx="6087325" cy="43821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992DEE-ABD9-603F-E5E8-3C93D46A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06412" y="2649948"/>
              <a:ext cx="2076740" cy="9335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0F435E-53EE-8705-4B53-9CB7E0E16D93}"/>
                </a:ext>
              </a:extLst>
            </p:cNvPr>
            <p:cNvSpPr txBox="1"/>
            <p:nvPr/>
          </p:nvSpPr>
          <p:spPr>
            <a:xfrm>
              <a:off x="952110" y="2850944"/>
              <a:ext cx="1640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Identity Matrix: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C1AE5E-2D52-AFA0-8606-0608F8BD5DDA}"/>
              </a:ext>
            </a:extLst>
          </p:cNvPr>
          <p:cNvSpPr txBox="1"/>
          <p:nvPr/>
        </p:nvSpPr>
        <p:spPr>
          <a:xfrm>
            <a:off x="7591358" y="3910070"/>
            <a:ext cx="23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Sleep   Ice Cream  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EAB65D-FBE3-F16C-3ADC-09AEC1274441}"/>
              </a:ext>
            </a:extLst>
          </p:cNvPr>
          <p:cNvGrpSpPr/>
          <p:nvPr/>
        </p:nvGrpSpPr>
        <p:grpSpPr>
          <a:xfrm>
            <a:off x="5866061" y="3860976"/>
            <a:ext cx="4233288" cy="1635571"/>
            <a:chOff x="5866061" y="3860976"/>
            <a:chExt cx="4233288" cy="16355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74DB25-F664-BC86-C4F6-C771A1B3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69923" y="4305756"/>
              <a:ext cx="3229426" cy="11907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307A28-6EAD-91D9-F4D4-6F91A8D62A94}"/>
                    </a:ext>
                  </a:extLst>
                </p:cNvPr>
                <p:cNvSpPr txBox="1"/>
                <p:nvPr/>
              </p:nvSpPr>
              <p:spPr>
                <a:xfrm>
                  <a:off x="5866061" y="3860976"/>
                  <a:ext cx="1119409" cy="1585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a14:m>
                  <a:r>
                    <a:rPr lang="en-US" sz="2500" b="1" dirty="0"/>
                    <a:t>: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Sleep</a:t>
                  </a:r>
                </a:p>
                <a:p>
                  <a:r>
                    <a:rPr lang="en-US" dirty="0"/>
                    <a:t>Ice Cream</a:t>
                  </a:r>
                </a:p>
                <a:p>
                  <a:r>
                    <a:rPr lang="en-US" dirty="0"/>
                    <a:t>Run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307A28-6EAD-91D9-F4D4-6F91A8D62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061" y="3860976"/>
                  <a:ext cx="1119409" cy="1585049"/>
                </a:xfrm>
                <a:prstGeom prst="rect">
                  <a:avLst/>
                </a:prstGeom>
                <a:blipFill>
                  <a:blip r:embed="rId10"/>
                  <a:stretch>
                    <a:fillRect l="-4348" t="-1923" r="-4348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DBA217-0A2C-7839-2DF6-FA3E52009B44}"/>
                  </a:ext>
                </a:extLst>
              </p:cNvPr>
              <p:cNvSpPr txBox="1"/>
              <p:nvPr/>
            </p:nvSpPr>
            <p:spPr>
              <a:xfrm>
                <a:off x="5694784" y="5706139"/>
                <a:ext cx="4659289" cy="94699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Answer: The probability of running after 6 steps</a:t>
                </a:r>
              </a:p>
              <a:p>
                <a:r>
                  <a:rPr lang="en-US" dirty="0"/>
                  <a:t>	and beginning by sleeping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=0.623852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DBA217-0A2C-7839-2DF6-FA3E52009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84" y="5706139"/>
                <a:ext cx="4659289" cy="946991"/>
              </a:xfrm>
              <a:prstGeom prst="rect">
                <a:avLst/>
              </a:prstGeom>
              <a:blipFill>
                <a:blip r:embed="rId11"/>
                <a:stretch>
                  <a:fillRect l="-913" t="-2548" r="-391" b="-63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F17449B-3E5C-91F6-719C-8EF58EE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26943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F8C-C299-A90C-EDDE-8C4BBE77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93FD54A-0C24-BDC3-2212-ACA6E137EEAF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102E5-2263-F5C7-B689-892943A7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22" y="2363735"/>
            <a:ext cx="9326277" cy="106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27862-4411-D11C-A750-4546FBF1B394}"/>
              </a:ext>
            </a:extLst>
          </p:cNvPr>
          <p:cNvSpPr txBox="1"/>
          <p:nvPr/>
        </p:nvSpPr>
        <p:spPr>
          <a:xfrm>
            <a:off x="188739" y="886407"/>
            <a:ext cx="9864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Suppose the state of the weather forms a Markov chain, with three states (Sun, Rain, and T-storms),</a:t>
            </a:r>
          </a:p>
          <a:p>
            <a:r>
              <a:rPr lang="en-US" dirty="0"/>
              <a:t>	and you are the given transition probabilities.</a:t>
            </a:r>
          </a:p>
          <a:p>
            <a:pPr marL="342900" indent="-342900">
              <a:buAutoNum type="alphaLcParenR"/>
            </a:pPr>
            <a:r>
              <a:rPr lang="en-US" dirty="0"/>
              <a:t>Create the transition matrix in R, </a:t>
            </a:r>
          </a:p>
          <a:p>
            <a:pPr marL="342900" indent="-342900">
              <a:buAutoNum type="alphaLcParenR"/>
            </a:pPr>
            <a:r>
              <a:rPr lang="en-US" dirty="0"/>
              <a:t>Find the probability that if it is Raining today, it will T-storm in 4 days.</a:t>
            </a:r>
          </a:p>
          <a:p>
            <a:pPr marL="342900" indent="-342900">
              <a:buAutoNum type="alphaLcParenR"/>
            </a:pPr>
            <a:r>
              <a:rPr lang="en-US" dirty="0"/>
              <a:t>Find the probability that if it is Sunny today, it is NOT sunny in 3 days.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79861D-8D2A-E869-CFA6-4F7C51EA7D1B}"/>
                  </a:ext>
                </a:extLst>
              </p:cNvPr>
              <p:cNvSpPr txBox="1"/>
              <p:nvPr/>
            </p:nvSpPr>
            <p:spPr>
              <a:xfrm>
                <a:off x="306784" y="3484631"/>
                <a:ext cx="2111475" cy="100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The transition matrix: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79861D-8D2A-E869-CFA6-4F7C51EA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4" y="3484631"/>
                <a:ext cx="2111475" cy="1009635"/>
              </a:xfrm>
              <a:prstGeom prst="rect">
                <a:avLst/>
              </a:prstGeom>
              <a:blipFill>
                <a:blip r:embed="rId3"/>
                <a:stretch>
                  <a:fillRect l="-6628" t="-7879" r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8A325BA-C992-1ABC-6567-8B79BD6DEB65}"/>
              </a:ext>
            </a:extLst>
          </p:cNvPr>
          <p:cNvGrpSpPr/>
          <p:nvPr/>
        </p:nvGrpSpPr>
        <p:grpSpPr>
          <a:xfrm>
            <a:off x="306784" y="4593643"/>
            <a:ext cx="4629796" cy="1895025"/>
            <a:chOff x="306784" y="4593643"/>
            <a:chExt cx="4629796" cy="18950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7EFEF7-5FC4-E6BF-4A53-6781304F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784" y="4593643"/>
              <a:ext cx="4629796" cy="6287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99A7DF0-5C72-12E5-E76D-FD4A961E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058" y="5335982"/>
              <a:ext cx="2057687" cy="1152686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380445-E213-B9C6-B9FB-B9189ADC57AD}"/>
              </a:ext>
            </a:extLst>
          </p:cNvPr>
          <p:cNvGrpSpPr/>
          <p:nvPr/>
        </p:nvGrpSpPr>
        <p:grpSpPr>
          <a:xfrm>
            <a:off x="4805040" y="3363767"/>
            <a:ext cx="6287377" cy="2941441"/>
            <a:chOff x="4805040" y="3363767"/>
            <a:chExt cx="6287377" cy="294144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B94E79-D055-ED98-7F94-BCCD89CB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5040" y="3733099"/>
              <a:ext cx="6287377" cy="257210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809AD-7F80-8037-946C-B30FBE2E1673}"/>
                </a:ext>
              </a:extLst>
            </p:cNvPr>
            <p:cNvSpPr txBox="1"/>
            <p:nvPr/>
          </p:nvSpPr>
          <p:spPr>
            <a:xfrm>
              <a:off x="5617029" y="3363767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function: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6C4B6DB-D904-7E53-A191-B6F434A8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14810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5994-F153-AE42-B69E-498648F2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C8D3983-1314-6BDF-89A1-E9697E564A21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10D86-DE96-C5C9-33FD-401F183A6D36}"/>
              </a:ext>
            </a:extLst>
          </p:cNvPr>
          <p:cNvSpPr txBox="1"/>
          <p:nvPr/>
        </p:nvSpPr>
        <p:spPr>
          <a:xfrm>
            <a:off x="188739" y="886407"/>
            <a:ext cx="9864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Suppose the state of the weather forms a Markov chain, with three states (Sun, Rain, and T-storms),</a:t>
            </a:r>
          </a:p>
          <a:p>
            <a:r>
              <a:rPr lang="en-US" dirty="0"/>
              <a:t>	and you are the given transition probabilities.</a:t>
            </a:r>
          </a:p>
          <a:p>
            <a:pPr marL="342900" indent="-342900">
              <a:buAutoNum type="alphaLcParenR"/>
            </a:pPr>
            <a:r>
              <a:rPr lang="en-US" dirty="0"/>
              <a:t>Create the transition matrix in R, </a:t>
            </a:r>
          </a:p>
          <a:p>
            <a:pPr marL="342900" indent="-342900">
              <a:buAutoNum type="alphaLcParenR"/>
            </a:pPr>
            <a:r>
              <a:rPr lang="en-US" dirty="0"/>
              <a:t>Find the probability that if it is Raining today, it will T-storm in 4 days.</a:t>
            </a:r>
          </a:p>
          <a:p>
            <a:pPr marL="342900" indent="-342900">
              <a:buAutoNum type="alphaLcParenR"/>
            </a:pPr>
            <a:r>
              <a:rPr lang="en-US" dirty="0"/>
              <a:t>Find the probability that if it is Sunny today, it is NOT sunny in 3 days.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AFEF6-BDB7-4B63-E2FA-B6C6769744D6}"/>
              </a:ext>
            </a:extLst>
          </p:cNvPr>
          <p:cNvGrpSpPr/>
          <p:nvPr/>
        </p:nvGrpSpPr>
        <p:grpSpPr>
          <a:xfrm>
            <a:off x="341247" y="2363735"/>
            <a:ext cx="3494491" cy="1038370"/>
            <a:chOff x="341247" y="2363735"/>
            <a:chExt cx="3494491" cy="1038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3C41875-1A66-CE12-E457-F2A9018A71F5}"/>
                    </a:ext>
                  </a:extLst>
                </p:cNvPr>
                <p:cNvSpPr txBox="1"/>
                <p:nvPr/>
              </p:nvSpPr>
              <p:spPr>
                <a:xfrm>
                  <a:off x="341247" y="2636983"/>
                  <a:ext cx="88113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  <a:p>
                  <a:r>
                    <a:rPr lang="en-US" dirty="0"/>
                    <a:t>b)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dirty="0"/>
                    <a:t> is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3C41875-1A66-CE12-E457-F2A9018A7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47" y="2636983"/>
                  <a:ext cx="881139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207" r="-55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FB25DA-CB78-F3A6-ACE0-DC4AC84C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734" y="2363735"/>
              <a:ext cx="2534004" cy="103837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C47D51-7C30-0D24-C540-4915463A6F6E}"/>
                  </a:ext>
                </a:extLst>
              </p:cNvPr>
              <p:cNvSpPr txBox="1"/>
              <p:nvPr/>
            </p:nvSpPr>
            <p:spPr>
              <a:xfrm>
                <a:off x="3917586" y="2584206"/>
                <a:ext cx="2995885" cy="671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 the transition probability 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=0.1532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C47D51-7C30-0D24-C540-4915463A6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86" y="2584206"/>
                <a:ext cx="2995885" cy="671594"/>
              </a:xfrm>
              <a:prstGeom prst="rect">
                <a:avLst/>
              </a:prstGeom>
              <a:blipFill>
                <a:blip r:embed="rId4"/>
                <a:stretch>
                  <a:fillRect l="-1833" t="-5455" r="-101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E2B930-CA84-87CC-F477-E2A6C34EC89F}"/>
                  </a:ext>
                </a:extLst>
              </p:cNvPr>
              <p:cNvSpPr txBox="1"/>
              <p:nvPr/>
            </p:nvSpPr>
            <p:spPr>
              <a:xfrm>
                <a:off x="7094609" y="2636983"/>
                <a:ext cx="2002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Answer: 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15.32%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E2B930-CA84-87CC-F477-E2A6C34E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609" y="2636983"/>
                <a:ext cx="2002471" cy="369332"/>
              </a:xfrm>
              <a:prstGeom prst="rect">
                <a:avLst/>
              </a:prstGeom>
              <a:blipFill>
                <a:blip r:embed="rId5"/>
                <a:stretch>
                  <a:fillRect l="-27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23B4DFA-4B15-7BAB-CF2B-A933F0D9C868}"/>
              </a:ext>
            </a:extLst>
          </p:cNvPr>
          <p:cNvGrpSpPr/>
          <p:nvPr/>
        </p:nvGrpSpPr>
        <p:grpSpPr>
          <a:xfrm>
            <a:off x="341247" y="3705136"/>
            <a:ext cx="3396365" cy="1276528"/>
            <a:chOff x="341247" y="3705136"/>
            <a:chExt cx="3396365" cy="1276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415BC5-0318-77DE-E810-42F81703072F}"/>
                    </a:ext>
                  </a:extLst>
                </p:cNvPr>
                <p:cNvSpPr txBox="1"/>
                <p:nvPr/>
              </p:nvSpPr>
              <p:spPr>
                <a:xfrm>
                  <a:off x="341247" y="3816221"/>
                  <a:ext cx="9099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dirty="0"/>
                    <a:t> is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415BC5-0318-77DE-E810-42F817030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47" y="3816221"/>
                  <a:ext cx="90999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040" t="-8197" r="-469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598762-0741-A83C-3241-2E6CE0A8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1240" y="3705136"/>
              <a:ext cx="2486372" cy="127652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08EE0B-EC56-02DE-0A68-727475F09E4B}"/>
                  </a:ext>
                </a:extLst>
              </p:cNvPr>
              <p:cNvSpPr txBox="1"/>
              <p:nvPr/>
            </p:nvSpPr>
            <p:spPr>
              <a:xfrm>
                <a:off x="3984172" y="3974068"/>
                <a:ext cx="6764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=1−0.674=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0.326=32.6%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08EE0B-EC56-02DE-0A68-727475F09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72" y="3974068"/>
                <a:ext cx="6764929" cy="369332"/>
              </a:xfrm>
              <a:prstGeom prst="rect">
                <a:avLst/>
              </a:prstGeom>
              <a:blipFill>
                <a:blip r:embed="rId8"/>
                <a:stretch>
                  <a:fillRect l="-81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921ACB-1E9E-8136-CC5F-99074B3D1373}"/>
                  </a:ext>
                </a:extLst>
              </p:cNvPr>
              <p:cNvSpPr txBox="1"/>
              <p:nvPr/>
            </p:nvSpPr>
            <p:spPr>
              <a:xfrm>
                <a:off x="3614058" y="4412535"/>
                <a:ext cx="55936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𝑆𝑡𝑜𝑟𝑚𝑠</m:t>
                        </m:r>
                      </m:e>
                    </m:d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𝑠𝑡𝑜𝑟𝑚𝑠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=0.184+0.142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0.326</m:t>
                      </m:r>
                    </m:oMath>
                  </m:oMathPara>
                </a14:m>
                <a:endParaRPr lang="en-US" b="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=32.6%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921ACB-1E9E-8136-CC5F-99074B3D1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058" y="4412535"/>
                <a:ext cx="5593647" cy="1200329"/>
              </a:xfrm>
              <a:prstGeom prst="rect">
                <a:avLst/>
              </a:prstGeom>
              <a:blipFill>
                <a:blip r:embed="rId9"/>
                <a:stretch>
                  <a:fillRect l="-98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980CA11-D422-7A51-4DD4-6595C280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6689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9C25F-9067-1BC1-FD2D-2BB327E1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14E1-5726-E22A-3130-730093D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7C168-31E3-0FD4-6B99-1D4869F02C8B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F525-7AD7-CB95-CCB3-F297BDBEAA5E}"/>
              </a:ext>
            </a:extLst>
          </p:cNvPr>
          <p:cNvSpPr txBox="1"/>
          <p:nvPr/>
        </p:nvSpPr>
        <p:spPr>
          <a:xfrm>
            <a:off x="5142721" y="517075"/>
            <a:ext cx="463101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Coding a Markov chain simulation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08B534-2F3D-4CC3-B757-2A7C3608E8D3}"/>
                  </a:ext>
                </a:extLst>
              </p:cNvPr>
              <p:cNvSpPr txBox="1"/>
              <p:nvPr/>
            </p:nvSpPr>
            <p:spPr>
              <a:xfrm>
                <a:off x="4077478" y="886547"/>
                <a:ext cx="796096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 want to take my weather Markov chain and write a code in Python that will </a:t>
                </a:r>
              </a:p>
              <a:p>
                <a:r>
                  <a:rPr lang="en-US" dirty="0"/>
                  <a:t>	a) fix a starting weather (</a:t>
                </a:r>
                <a:r>
                  <a:rPr lang="en-US" dirty="0" err="1"/>
                  <a:t>ie</a:t>
                </a:r>
                <a:r>
                  <a:rPr lang="en-US" dirty="0"/>
                  <a:t> starting state)</a:t>
                </a:r>
              </a:p>
              <a:p>
                <a:r>
                  <a:rPr lang="en-US" dirty="0"/>
                  <a:t>	b) take in a number of transitions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from the user</a:t>
                </a:r>
              </a:p>
              <a:p>
                <a:r>
                  <a:rPr lang="en-US" dirty="0"/>
                  <a:t>	c) randomly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transitions</a:t>
                </a:r>
              </a:p>
              <a:p>
                <a:r>
                  <a:rPr lang="en-US" dirty="0"/>
                  <a:t>	d) return back the path which happened, and the probability of that path.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08B534-2F3D-4CC3-B757-2A7C3608E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78" y="886547"/>
                <a:ext cx="7960962" cy="1477328"/>
              </a:xfrm>
              <a:prstGeom prst="rect">
                <a:avLst/>
              </a:prstGeom>
              <a:blipFill>
                <a:blip r:embed="rId2"/>
                <a:stretch>
                  <a:fillRect l="-689" t="-2058" r="-536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5AFCA-6CF3-A84E-D45D-8AA5DFA79C8A}"/>
                  </a:ext>
                </a:extLst>
              </p:cNvPr>
              <p:cNvSpPr txBox="1"/>
              <p:nvPr/>
            </p:nvSpPr>
            <p:spPr>
              <a:xfrm>
                <a:off x="954255" y="1077241"/>
                <a:ext cx="2773901" cy="128663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The transition matrix:</a:t>
                </a:r>
              </a:p>
              <a:p>
                <a:r>
                  <a:rPr lang="en-US" dirty="0"/>
                  <a:t>States: Sunny, Rainy, T-storms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75AFCA-6CF3-A84E-D45D-8AA5DFA79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55" y="1077241"/>
                <a:ext cx="2773901" cy="1286634"/>
              </a:xfrm>
              <a:prstGeom prst="rect">
                <a:avLst/>
              </a:prstGeom>
              <a:blipFill>
                <a:blip r:embed="rId3"/>
                <a:stretch>
                  <a:fillRect l="-5033" t="-5634" r="-459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4F5EA2A-2AD5-6000-4C18-73E9C1B9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9" y="2733869"/>
            <a:ext cx="8936678" cy="35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044D-E00F-4393-0F26-2002D9AFC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7E89178-9A98-C80F-CF14-B565084B361F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D4100-4E0B-65E6-E47C-B7926B467A91}"/>
              </a:ext>
            </a:extLst>
          </p:cNvPr>
          <p:cNvSpPr txBox="1"/>
          <p:nvPr/>
        </p:nvSpPr>
        <p:spPr>
          <a:xfrm>
            <a:off x="5142721" y="517075"/>
            <a:ext cx="463101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Coding a Markov chain simulation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36A4F-6039-A4E7-B06D-B54802287EA6}"/>
                  </a:ext>
                </a:extLst>
              </p:cNvPr>
              <p:cNvSpPr txBox="1"/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36A4F-6039-A4E7-B06D-B5480228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4A4ED2-538D-3D0E-3434-F85512A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3" y="1399578"/>
            <a:ext cx="9685326" cy="405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C2E071-6DD6-A480-35B3-65C72BE56C3F}"/>
              </a:ext>
            </a:extLst>
          </p:cNvPr>
          <p:cNvSpPr txBox="1"/>
          <p:nvPr/>
        </p:nvSpPr>
        <p:spPr>
          <a:xfrm>
            <a:off x="2155372" y="1018139"/>
            <a:ext cx="30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structure of the function: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BCCBE-73E0-04C3-6CC5-3BE66652AC70}"/>
              </a:ext>
            </a:extLst>
          </p:cNvPr>
          <p:cNvSpPr txBox="1"/>
          <p:nvPr/>
        </p:nvSpPr>
        <p:spPr>
          <a:xfrm>
            <a:off x="474304" y="5823859"/>
            <a:ext cx="819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while-loop, we need to make an if/</a:t>
            </a:r>
            <a:r>
              <a:rPr lang="en-US" dirty="0" err="1"/>
              <a:t>elif</a:t>
            </a:r>
            <a:r>
              <a:rPr lang="en-US" dirty="0"/>
              <a:t> environment for each possible transition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F7D048-D12C-3FD1-B612-A6A6C2C6B917}"/>
              </a:ext>
            </a:extLst>
          </p:cNvPr>
          <p:cNvSpPr txBox="1">
            <a:spLocks/>
          </p:cNvSpPr>
          <p:nvPr/>
        </p:nvSpPr>
        <p:spPr>
          <a:xfrm>
            <a:off x="604933" y="243827"/>
            <a:ext cx="3295263" cy="642580"/>
          </a:xfrm>
          <a:prstGeom prst="rect">
            <a:avLst/>
          </a:prstGeom>
          <a:solidFill>
            <a:srgbClr val="66FFFF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Markov chains</a:t>
            </a:r>
            <a:endParaRPr lang="en-US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D6C9DB-2CBB-78B9-C144-5BFAB863E3EC}"/>
                  </a:ext>
                </a:extLst>
              </p14:cNvPr>
              <p14:cNvContentPartPr/>
              <p14:nvPr/>
            </p14:nvContentPartPr>
            <p14:xfrm>
              <a:off x="5039728" y="3294713"/>
              <a:ext cx="2331000" cy="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D6C9DB-2CBB-78B9-C144-5BFAB863E3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2088" y="3258713"/>
                <a:ext cx="2366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8094A5-7D7B-1D80-3814-095F0D586562}"/>
                  </a:ext>
                </a:extLst>
              </p14:cNvPr>
              <p14:cNvContentPartPr/>
              <p14:nvPr/>
            </p14:nvContentPartPr>
            <p14:xfrm>
              <a:off x="4779448" y="3116873"/>
              <a:ext cx="833760" cy="50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8094A5-7D7B-1D80-3814-095F0D586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1808" y="3098873"/>
                <a:ext cx="869400" cy="5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4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AD5B-735B-88A6-03B3-4D7774AAB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7EDF840-B190-52CB-2DF0-4E0E4C99CE16}"/>
              </a:ext>
            </a:extLst>
          </p:cNvPr>
          <p:cNvSpPr txBox="1"/>
          <p:nvPr/>
        </p:nvSpPr>
        <p:spPr>
          <a:xfrm>
            <a:off x="10920498" y="6488668"/>
            <a:ext cx="1271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End of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A39EC-ED1A-A515-F07F-CFA90318BEE7}"/>
              </a:ext>
            </a:extLst>
          </p:cNvPr>
          <p:cNvSpPr txBox="1"/>
          <p:nvPr/>
        </p:nvSpPr>
        <p:spPr>
          <a:xfrm>
            <a:off x="5142721" y="517075"/>
            <a:ext cx="463101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Ex</a:t>
            </a:r>
            <a:r>
              <a:rPr lang="en-US" dirty="0"/>
              <a:t>: Coding a Markov chain simulation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2120E7-2DB9-3056-EA46-64194AF3E6F1}"/>
                  </a:ext>
                </a:extLst>
              </p:cNvPr>
              <p:cNvSpPr txBox="1"/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2120E7-2DB9-3056-EA46-64194AF3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732" y="335423"/>
                <a:ext cx="2062103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D118F5-38F6-5CAC-2E44-ACE70819D442}"/>
              </a:ext>
            </a:extLst>
          </p:cNvPr>
          <p:cNvSpPr txBox="1"/>
          <p:nvPr/>
        </p:nvSpPr>
        <p:spPr>
          <a:xfrm>
            <a:off x="2155372" y="1018139"/>
            <a:ext cx="530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while loop: for when your starting state is “Sunny”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BD65F-DDBB-6826-5A73-2EE676978E6E}"/>
              </a:ext>
            </a:extLst>
          </p:cNvPr>
          <p:cNvSpPr txBox="1"/>
          <p:nvPr/>
        </p:nvSpPr>
        <p:spPr>
          <a:xfrm>
            <a:off x="474304" y="5823859"/>
            <a:ext cx="800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bottom, the start of the next possible starting state.</a:t>
            </a:r>
          </a:p>
          <a:p>
            <a:r>
              <a:rPr lang="en-US" dirty="0"/>
              <a:t>	Copy the same format for that state, but with changes “RS”, “RR”, and “RT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86E7F-E1DD-D0AC-7404-1FB4C81F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" y="1387471"/>
            <a:ext cx="7913007" cy="4108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95BB2-43C8-569C-9FCB-6ECB39A427F4}"/>
              </a:ext>
            </a:extLst>
          </p:cNvPr>
          <p:cNvSpPr txBox="1"/>
          <p:nvPr/>
        </p:nvSpPr>
        <p:spPr>
          <a:xfrm>
            <a:off x="7954273" y="1730155"/>
            <a:ext cx="3910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transName</a:t>
            </a:r>
            <a:r>
              <a:rPr lang="en-US" dirty="0"/>
              <a:t>[0] and </a:t>
            </a:r>
            <a:r>
              <a:rPr lang="en-US" dirty="0" err="1"/>
              <a:t>transMatrix</a:t>
            </a:r>
            <a:r>
              <a:rPr lang="en-US" dirty="0"/>
              <a:t>[0]:</a:t>
            </a:r>
          </a:p>
          <a:p>
            <a:r>
              <a:rPr lang="en-US" dirty="0"/>
              <a:t>  We are using the first vectors in these</a:t>
            </a:r>
          </a:p>
          <a:p>
            <a:r>
              <a:rPr lang="en-US" dirty="0"/>
              <a:t> lists because our transitions start at “S”</a:t>
            </a:r>
          </a:p>
          <a:p>
            <a:r>
              <a:rPr lang="en-US" dirty="0"/>
              <a:t>	remember: lists start at 0</a:t>
            </a:r>
          </a:p>
          <a:p>
            <a:r>
              <a:rPr lang="en-US" dirty="0"/>
              <a:t>		   in Python.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21D18-8CD9-7468-2F62-BB186134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3" y="243827"/>
            <a:ext cx="3295263" cy="642580"/>
          </a:xfrm>
          <a:solidFill>
            <a:srgbClr val="66FFFF"/>
          </a:solidFill>
        </p:spPr>
        <p:txBody>
          <a:bodyPr>
            <a:normAutofit fontScale="90000"/>
          </a:bodyPr>
          <a:lstStyle/>
          <a:p>
            <a:r>
              <a:rPr lang="en-US" u="sng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25712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34166</TotalTime>
  <Words>1042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Week 13: Markov Chains</vt:lpstr>
      <vt:lpstr>Markov chains</vt:lpstr>
      <vt:lpstr>Markov chains</vt:lpstr>
      <vt:lpstr>Markov chains</vt:lpstr>
      <vt:lpstr>Markov chains</vt:lpstr>
      <vt:lpstr>Markov chains</vt:lpstr>
      <vt:lpstr>Markov chains</vt:lpstr>
      <vt:lpstr>PowerPoint Presentation</vt:lpstr>
      <vt:lpstr>Markov chains</vt:lpstr>
      <vt:lpstr>Markov chains</vt:lpstr>
      <vt:lpstr>Markov chains</vt:lpstr>
      <vt:lpstr>Markov chains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Limit Laws Or: How I learned to stop estimating  and really calculate limits.</dc:title>
  <dc:creator>Ben Mackey</dc:creator>
  <cp:lastModifiedBy>Benjamin Mackey</cp:lastModifiedBy>
  <cp:revision>726</cp:revision>
  <dcterms:created xsi:type="dcterms:W3CDTF">2021-08-11T01:38:22Z</dcterms:created>
  <dcterms:modified xsi:type="dcterms:W3CDTF">2024-11-20T13:01:40Z</dcterms:modified>
</cp:coreProperties>
</file>