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Averag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1a4e3647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1a4e3647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1a4e3647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1a4e3647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1a4e3647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1a4e3647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1a4e3647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1a4e3647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1a4e3647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1a4e3647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Stride is default = 1, padding = 1 keeps spacial dimensions, if padding was “valid’ or =0 would have reduced dimensions, 100,000, batch size = 32 (test/train)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1a4e3647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1a4e3647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1a4e3647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1a4e3647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3217c29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3217c29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1a4e3647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1a4e3647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1a4e3647e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1a4e3647e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1a4e3647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1a4e3647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3217c29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3217c29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1a4e3647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1a4e3647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1a4e3647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1a4e3647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1a4e3647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1a4e3647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Modules &amp; Uses:</a:t>
            </a:r>
            <a:endParaRPr b="1"/>
          </a:p>
          <a:p>
            <a:pPr indent="0" lvl="0" marL="0" rtl="0" algn="l">
              <a:lnSpc>
                <a:spcPct val="115000"/>
              </a:lnSpc>
              <a:spcBef>
                <a:spcPts val="1200"/>
              </a:spcBef>
              <a:spcAft>
                <a:spcPts val="0"/>
              </a:spcAft>
              <a:buNone/>
            </a:pPr>
            <a:r>
              <a:rPr b="1" lang="en"/>
              <a:t>torch, torch.nn as nn - Core PyTorch + model/layers (nn.Module, nn.Conv2d, etc.)</a:t>
            </a:r>
            <a:endParaRPr b="1"/>
          </a:p>
          <a:p>
            <a:pPr indent="0" lvl="0" marL="0" rtl="0" algn="l">
              <a:lnSpc>
                <a:spcPct val="115000"/>
              </a:lnSpc>
              <a:spcBef>
                <a:spcPts val="1200"/>
              </a:spcBef>
              <a:spcAft>
                <a:spcPts val="0"/>
              </a:spcAft>
              <a:buClr>
                <a:schemeClr val="dk1"/>
              </a:buClr>
              <a:buSzPts val="1100"/>
              <a:buFont typeface="Arial"/>
              <a:buNone/>
            </a:pPr>
            <a:r>
              <a:t/>
            </a:r>
            <a:endParaRPr b="1"/>
          </a:p>
          <a:p>
            <a:pPr indent="0" lvl="0" marL="0" rtl="0" algn="l">
              <a:lnSpc>
                <a:spcPct val="115000"/>
              </a:lnSpc>
              <a:spcBef>
                <a:spcPts val="1200"/>
              </a:spcBef>
              <a:spcAft>
                <a:spcPts val="0"/>
              </a:spcAft>
              <a:buNone/>
            </a:pPr>
            <a:r>
              <a:t/>
            </a:r>
            <a:endParaRPr b="1"/>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1a4e3647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1a4e3647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1a4e3647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1a4e3647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1a4e3647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1a4e3647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1a4e3647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1a4e3647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0.png"/><Relationship Id="rId6"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udlbook.github.io/udlbo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1.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Multiclass Classification of 2D Geometric Shapes</a:t>
            </a:r>
            <a:endParaRPr/>
          </a:p>
        </p:txBody>
      </p:sp>
      <p:sp>
        <p:nvSpPr>
          <p:cNvPr id="68" name="Google Shape;68;p13"/>
          <p:cNvSpPr txBox="1"/>
          <p:nvPr>
            <p:ph idx="1" type="subTitle"/>
          </p:nvPr>
        </p:nvSpPr>
        <p:spPr>
          <a:xfrm>
            <a:off x="460950" y="2810880"/>
            <a:ext cx="8222100" cy="43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Sam Strickler and Izabella Kocsis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98250" y="102225"/>
            <a:ext cx="8826600" cy="56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111">
              <a:latin typeface="Average"/>
              <a:ea typeface="Average"/>
              <a:cs typeface="Average"/>
              <a:sym typeface="Average"/>
            </a:endParaRPr>
          </a:p>
          <a:p>
            <a:pPr indent="0" lvl="0" marL="0" rtl="0" algn="l">
              <a:spcBef>
                <a:spcPts val="0"/>
              </a:spcBef>
              <a:spcAft>
                <a:spcPts val="0"/>
              </a:spcAft>
              <a:buNone/>
            </a:pPr>
            <a:r>
              <a:t/>
            </a:r>
            <a:endParaRPr sz="2111">
              <a:latin typeface="Average"/>
              <a:ea typeface="Average"/>
              <a:cs typeface="Average"/>
              <a:sym typeface="Average"/>
            </a:endParaRPr>
          </a:p>
          <a:p>
            <a:pPr indent="0" lvl="0" marL="0" rtl="0" algn="l">
              <a:spcBef>
                <a:spcPts val="0"/>
              </a:spcBef>
              <a:spcAft>
                <a:spcPts val="0"/>
              </a:spcAft>
              <a:buNone/>
            </a:pPr>
            <a:r>
              <a:rPr lang="en" sz="2222">
                <a:latin typeface="Average"/>
                <a:ea typeface="Average"/>
                <a:cs typeface="Average"/>
                <a:sym typeface="Average"/>
              </a:rPr>
              <a:t>Softmax And Multiclass Cross-Entropy Loss </a:t>
            </a:r>
            <a:endParaRPr sz="322">
              <a:latin typeface="Average"/>
              <a:ea typeface="Average"/>
              <a:cs typeface="Average"/>
              <a:sym typeface="Average"/>
            </a:endParaRPr>
          </a:p>
          <a:p>
            <a:pPr indent="0" lvl="0" marL="0" rtl="0" algn="l">
              <a:spcBef>
                <a:spcPts val="0"/>
              </a:spcBef>
              <a:spcAft>
                <a:spcPts val="0"/>
              </a:spcAft>
              <a:buNone/>
            </a:pPr>
            <a:br>
              <a:rPr i="1" lang="en" sz="1100">
                <a:latin typeface="Arial"/>
                <a:ea typeface="Arial"/>
                <a:cs typeface="Arial"/>
                <a:sym typeface="Arial"/>
              </a:rPr>
            </a:b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3000"/>
          </a:p>
        </p:txBody>
      </p:sp>
      <p:pic>
        <p:nvPicPr>
          <p:cNvPr id="135" name="Google Shape;135;p22"/>
          <p:cNvPicPr preferRelativeResize="0"/>
          <p:nvPr/>
        </p:nvPicPr>
        <p:blipFill rotWithShape="1">
          <a:blip r:embed="rId3">
            <a:alphaModFix/>
          </a:blip>
          <a:srcRect b="42275" l="0" r="0" t="20837"/>
          <a:stretch/>
        </p:blipFill>
        <p:spPr>
          <a:xfrm>
            <a:off x="318400" y="2874100"/>
            <a:ext cx="4732826" cy="1023746"/>
          </a:xfrm>
          <a:prstGeom prst="rect">
            <a:avLst/>
          </a:prstGeom>
          <a:noFill/>
          <a:ln>
            <a:noFill/>
          </a:ln>
        </p:spPr>
      </p:pic>
      <p:pic>
        <p:nvPicPr>
          <p:cNvPr id="136" name="Google Shape;136;p22"/>
          <p:cNvPicPr preferRelativeResize="0"/>
          <p:nvPr/>
        </p:nvPicPr>
        <p:blipFill>
          <a:blip r:embed="rId4">
            <a:alphaModFix/>
          </a:blip>
          <a:stretch>
            <a:fillRect/>
          </a:stretch>
        </p:blipFill>
        <p:spPr>
          <a:xfrm>
            <a:off x="358075" y="841100"/>
            <a:ext cx="4354089" cy="1023750"/>
          </a:xfrm>
          <a:prstGeom prst="rect">
            <a:avLst/>
          </a:prstGeom>
          <a:noFill/>
          <a:ln>
            <a:noFill/>
          </a:ln>
        </p:spPr>
      </p:pic>
      <p:pic>
        <p:nvPicPr>
          <p:cNvPr id="137" name="Google Shape;137;p22"/>
          <p:cNvPicPr preferRelativeResize="0"/>
          <p:nvPr/>
        </p:nvPicPr>
        <p:blipFill>
          <a:blip r:embed="rId5">
            <a:alphaModFix/>
          </a:blip>
          <a:stretch>
            <a:fillRect/>
          </a:stretch>
        </p:blipFill>
        <p:spPr>
          <a:xfrm>
            <a:off x="318412" y="1964900"/>
            <a:ext cx="4732825" cy="690057"/>
          </a:xfrm>
          <a:prstGeom prst="rect">
            <a:avLst/>
          </a:prstGeom>
          <a:noFill/>
          <a:ln>
            <a:noFill/>
          </a:ln>
        </p:spPr>
      </p:pic>
      <p:sp>
        <p:nvSpPr>
          <p:cNvPr id="138" name="Google Shape;138;p22"/>
          <p:cNvSpPr txBox="1"/>
          <p:nvPr/>
        </p:nvSpPr>
        <p:spPr>
          <a:xfrm>
            <a:off x="205850" y="45026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dk2"/>
                </a:solidFill>
                <a:latin typeface="Average"/>
                <a:ea typeface="Average"/>
                <a:cs typeface="Average"/>
                <a:sym typeface="Average"/>
              </a:rPr>
              <a:t>(Figures from Prince, 2024, p. 68-69)</a:t>
            </a:r>
            <a:endParaRPr>
              <a:solidFill>
                <a:schemeClr val="dk2"/>
              </a:solidFill>
            </a:endParaRPr>
          </a:p>
        </p:txBody>
      </p:sp>
      <p:sp>
        <p:nvSpPr>
          <p:cNvPr id="139" name="Google Shape;139;p22"/>
          <p:cNvSpPr txBox="1"/>
          <p:nvPr/>
        </p:nvSpPr>
        <p:spPr>
          <a:xfrm>
            <a:off x="5556250" y="1000125"/>
            <a:ext cx="2944800" cy="3579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E0E0E"/>
              </a:buClr>
              <a:buSzPts val="1200"/>
              <a:buFont typeface="Average"/>
              <a:buChar char="●"/>
            </a:pPr>
            <a:r>
              <a:rPr lang="en" sz="1200">
                <a:solidFill>
                  <a:srgbClr val="0E0E0E"/>
                </a:solidFill>
                <a:latin typeface="Average"/>
                <a:ea typeface="Average"/>
                <a:cs typeface="Average"/>
                <a:sym typeface="Average"/>
              </a:rPr>
              <a:t>The softmax function converts the model’s raw output scores (logits) into probabilities for each shape class. It ensures the outputs sum to 1, allowing the model to make a clear prediction based on the highest probability.</a:t>
            </a:r>
            <a:endParaRPr sz="1200">
              <a:solidFill>
                <a:srgbClr val="0E0E0E"/>
              </a:solidFill>
              <a:latin typeface="Average"/>
              <a:ea typeface="Average"/>
              <a:cs typeface="Average"/>
              <a:sym typeface="Average"/>
            </a:endParaRPr>
          </a:p>
          <a:p>
            <a:pPr indent="0" lvl="0" marL="0" rtl="0" algn="l">
              <a:lnSpc>
                <a:spcPct val="115000"/>
              </a:lnSpc>
              <a:spcBef>
                <a:spcPts val="1200"/>
              </a:spcBef>
              <a:spcAft>
                <a:spcPts val="0"/>
              </a:spcAft>
              <a:buNone/>
            </a:pPr>
            <a:r>
              <a:t/>
            </a:r>
            <a:endParaRPr sz="1200">
              <a:solidFill>
                <a:srgbClr val="0E0E0E"/>
              </a:solidFill>
              <a:latin typeface="Average"/>
              <a:ea typeface="Average"/>
              <a:cs typeface="Average"/>
              <a:sym typeface="Average"/>
            </a:endParaRPr>
          </a:p>
          <a:p>
            <a:pPr indent="-298450" lvl="0" marL="457200" rtl="0" algn="l">
              <a:lnSpc>
                <a:spcPct val="115000"/>
              </a:lnSpc>
              <a:spcBef>
                <a:spcPts val="1200"/>
              </a:spcBef>
              <a:spcAft>
                <a:spcPts val="0"/>
              </a:spcAft>
              <a:buSzPts val="1100"/>
              <a:buChar char="●"/>
            </a:pPr>
            <a:r>
              <a:rPr lang="en" sz="1200">
                <a:solidFill>
                  <a:srgbClr val="0E0E0E"/>
                </a:solidFill>
                <a:latin typeface="Average"/>
                <a:ea typeface="Average"/>
                <a:cs typeface="Average"/>
                <a:sym typeface="Average"/>
              </a:rPr>
              <a:t>The cross-entropy loss function measures how well the predicted probability distribution matches the true label. It penalizes confident but incorrect predictions more heavily, helping the model to improve its accuracy over time.</a:t>
            </a:r>
            <a:endParaRPr sz="1200">
              <a:solidFill>
                <a:srgbClr val="0E0E0E"/>
              </a:solidFill>
              <a:latin typeface="Average"/>
              <a:ea typeface="Average"/>
              <a:cs typeface="Average"/>
              <a:sym typeface="Average"/>
            </a:endParaRPr>
          </a:p>
          <a:p>
            <a:pPr indent="0" lvl="0" marL="457200" rtl="0" algn="l">
              <a:spcBef>
                <a:spcPts val="1200"/>
              </a:spcBef>
              <a:spcAft>
                <a:spcPts val="0"/>
              </a:spcAft>
              <a:buNone/>
            </a:pPr>
            <a:r>
              <a:t/>
            </a:r>
            <a:endParaRPr sz="1200">
              <a:solidFill>
                <a:srgbClr val="0E0E0E"/>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3" name="Shape 143"/>
        <p:cNvGrpSpPr/>
        <p:nvPr/>
      </p:nvGrpSpPr>
      <p:grpSpPr>
        <a:xfrm>
          <a:off x="0" y="0"/>
          <a:ext cx="0" cy="0"/>
          <a:chOff x="0" y="0"/>
          <a:chExt cx="0" cy="0"/>
        </a:xfrm>
      </p:grpSpPr>
      <p:sp>
        <p:nvSpPr>
          <p:cNvPr id="144" name="Google Shape;144;p23"/>
          <p:cNvSpPr txBox="1"/>
          <p:nvPr>
            <p:ph type="title"/>
          </p:nvPr>
        </p:nvSpPr>
        <p:spPr>
          <a:xfrm>
            <a:off x="98250" y="127475"/>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200">
                <a:latin typeface="Average"/>
                <a:ea typeface="Average"/>
                <a:cs typeface="Average"/>
                <a:sym typeface="Average"/>
              </a:rPr>
              <a:t>Training Process &amp; Metrics (1/2)</a:t>
            </a:r>
            <a:endParaRPr sz="3200">
              <a:latin typeface="Average"/>
              <a:ea typeface="Average"/>
              <a:cs typeface="Average"/>
              <a:sym typeface="Average"/>
            </a:endParaRPr>
          </a:p>
          <a:p>
            <a:pPr indent="0" lvl="0" marL="0" rtl="0" algn="l">
              <a:spcBef>
                <a:spcPts val="0"/>
              </a:spcBef>
              <a:spcAft>
                <a:spcPts val="0"/>
              </a:spcAft>
              <a:buNone/>
            </a:pPr>
            <a:r>
              <a:t/>
            </a:r>
            <a:endParaRPr/>
          </a:p>
        </p:txBody>
      </p:sp>
      <p:pic>
        <p:nvPicPr>
          <p:cNvPr id="145" name="Google Shape;145;p23" title="Screenshot 2025-05-01 at 12.23.37 PM.png"/>
          <p:cNvPicPr preferRelativeResize="0"/>
          <p:nvPr/>
        </p:nvPicPr>
        <p:blipFill>
          <a:blip r:embed="rId3">
            <a:alphaModFix/>
          </a:blip>
          <a:stretch>
            <a:fillRect/>
          </a:stretch>
        </p:blipFill>
        <p:spPr>
          <a:xfrm>
            <a:off x="152400" y="771450"/>
            <a:ext cx="3497993" cy="4219648"/>
          </a:xfrm>
          <a:prstGeom prst="rect">
            <a:avLst/>
          </a:prstGeom>
          <a:noFill/>
          <a:ln>
            <a:noFill/>
          </a:ln>
        </p:spPr>
      </p:pic>
      <p:pic>
        <p:nvPicPr>
          <p:cNvPr id="146" name="Google Shape;146;p23" title="Screenshot 2025-05-01 at 12.24.13 PM.png"/>
          <p:cNvPicPr preferRelativeResize="0"/>
          <p:nvPr/>
        </p:nvPicPr>
        <p:blipFill>
          <a:blip r:embed="rId4">
            <a:alphaModFix/>
          </a:blip>
          <a:stretch>
            <a:fillRect/>
          </a:stretch>
        </p:blipFill>
        <p:spPr>
          <a:xfrm>
            <a:off x="3802793" y="771450"/>
            <a:ext cx="5188806" cy="4062599"/>
          </a:xfrm>
          <a:prstGeom prst="rect">
            <a:avLst/>
          </a:prstGeom>
          <a:noFill/>
          <a:ln>
            <a:noFill/>
          </a:ln>
        </p:spPr>
      </p:pic>
      <p:cxnSp>
        <p:nvCxnSpPr>
          <p:cNvPr id="147" name="Google Shape;147;p23"/>
          <p:cNvCxnSpPr/>
          <p:nvPr/>
        </p:nvCxnSpPr>
        <p:spPr>
          <a:xfrm flipH="1" rot="10800000">
            <a:off x="3309950" y="3040150"/>
            <a:ext cx="396900" cy="194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1" name="Shape 151"/>
        <p:cNvGrpSpPr/>
        <p:nvPr/>
      </p:nvGrpSpPr>
      <p:grpSpPr>
        <a:xfrm>
          <a:off x="0" y="0"/>
          <a:ext cx="0" cy="0"/>
          <a:chOff x="0" y="0"/>
          <a:chExt cx="0" cy="0"/>
        </a:xfrm>
      </p:grpSpPr>
      <p:sp>
        <p:nvSpPr>
          <p:cNvPr id="152" name="Google Shape;152;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Training Process &amp; Metrics (2/2)</a:t>
            </a:r>
            <a:endParaRPr>
              <a:latin typeface="Average"/>
              <a:ea typeface="Average"/>
              <a:cs typeface="Average"/>
              <a:sym typeface="Average"/>
            </a:endParaRPr>
          </a:p>
        </p:txBody>
      </p:sp>
      <p:pic>
        <p:nvPicPr>
          <p:cNvPr id="153" name="Google Shape;153;p24"/>
          <p:cNvPicPr preferRelativeResize="0"/>
          <p:nvPr/>
        </p:nvPicPr>
        <p:blipFill>
          <a:blip r:embed="rId3">
            <a:alphaModFix/>
          </a:blip>
          <a:stretch>
            <a:fillRect/>
          </a:stretch>
        </p:blipFill>
        <p:spPr>
          <a:xfrm>
            <a:off x="185423" y="1821775"/>
            <a:ext cx="4508835" cy="3224425"/>
          </a:xfrm>
          <a:prstGeom prst="rect">
            <a:avLst/>
          </a:prstGeom>
          <a:noFill/>
          <a:ln>
            <a:noFill/>
          </a:ln>
        </p:spPr>
      </p:pic>
      <p:sp>
        <p:nvSpPr>
          <p:cNvPr id="154" name="Google Shape;154;p24"/>
          <p:cNvSpPr txBox="1"/>
          <p:nvPr>
            <p:ph idx="2" type="body"/>
          </p:nvPr>
        </p:nvSpPr>
        <p:spPr>
          <a:xfrm>
            <a:off x="4694250" y="1919075"/>
            <a:ext cx="3999900" cy="3127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1900" u="sng">
                <a:solidFill>
                  <a:srgbClr val="0E0E0E"/>
                </a:solidFill>
                <a:latin typeface="Average"/>
                <a:ea typeface="Average"/>
                <a:cs typeface="Average"/>
                <a:sym typeface="Average"/>
              </a:rPr>
              <a:t>Forward Pass</a:t>
            </a:r>
            <a:r>
              <a:rPr lang="en" sz="1900">
                <a:solidFill>
                  <a:srgbClr val="0E0E0E"/>
                </a:solidFill>
                <a:latin typeface="Average"/>
                <a:ea typeface="Average"/>
                <a:cs typeface="Average"/>
                <a:sym typeface="Average"/>
              </a:rPr>
              <a:t>: Input images are passed through the network and obtain the predicted values (classifications). </a:t>
            </a:r>
            <a:endParaRPr sz="1900">
              <a:solidFill>
                <a:srgbClr val="0E0E0E"/>
              </a:solidFill>
              <a:latin typeface="Average"/>
              <a:ea typeface="Average"/>
              <a:cs typeface="Average"/>
              <a:sym typeface="Average"/>
            </a:endParaRPr>
          </a:p>
          <a:p>
            <a:pPr indent="0" lvl="0" marL="0" rtl="0" algn="l">
              <a:spcBef>
                <a:spcPts val="1200"/>
              </a:spcBef>
              <a:spcAft>
                <a:spcPts val="0"/>
              </a:spcAft>
              <a:buNone/>
            </a:pPr>
            <a:r>
              <a:rPr lang="en" sz="1900" u="sng">
                <a:solidFill>
                  <a:srgbClr val="0E0E0E"/>
                </a:solidFill>
                <a:latin typeface="Average"/>
                <a:ea typeface="Average"/>
                <a:cs typeface="Average"/>
                <a:sym typeface="Average"/>
              </a:rPr>
              <a:t>Compute Loss:</a:t>
            </a:r>
            <a:r>
              <a:rPr lang="en" sz="1900">
                <a:solidFill>
                  <a:srgbClr val="0E0E0E"/>
                </a:solidFill>
                <a:latin typeface="Average"/>
                <a:ea typeface="Average"/>
                <a:cs typeface="Average"/>
                <a:sym typeface="Average"/>
              </a:rPr>
              <a:t> Calculate the error between predicted scores and true values – higher error means higher loss..</a:t>
            </a:r>
            <a:endParaRPr sz="1900">
              <a:solidFill>
                <a:srgbClr val="0E0E0E"/>
              </a:solidFill>
              <a:latin typeface="Average"/>
              <a:ea typeface="Average"/>
              <a:cs typeface="Average"/>
              <a:sym typeface="Average"/>
            </a:endParaRPr>
          </a:p>
          <a:p>
            <a:pPr indent="0" lvl="0" marL="0" rtl="0" algn="l">
              <a:spcBef>
                <a:spcPts val="1200"/>
              </a:spcBef>
              <a:spcAft>
                <a:spcPts val="0"/>
              </a:spcAft>
              <a:buNone/>
            </a:pPr>
            <a:r>
              <a:rPr lang="en" sz="1900" u="sng">
                <a:solidFill>
                  <a:srgbClr val="0E0E0E"/>
                </a:solidFill>
                <a:latin typeface="Average"/>
                <a:ea typeface="Average"/>
                <a:cs typeface="Average"/>
                <a:sym typeface="Average"/>
              </a:rPr>
              <a:t>Backward Pass (Backpropagation)</a:t>
            </a:r>
            <a:r>
              <a:rPr lang="en" sz="1900">
                <a:solidFill>
                  <a:srgbClr val="0E0E0E"/>
                </a:solidFill>
                <a:latin typeface="Average"/>
                <a:ea typeface="Average"/>
                <a:cs typeface="Average"/>
                <a:sym typeface="Average"/>
              </a:rPr>
              <a:t>: Computes the gradient of the loss with respect to each parameter to </a:t>
            </a:r>
            <a:r>
              <a:rPr lang="en" sz="1900">
                <a:solidFill>
                  <a:srgbClr val="0E0E0E"/>
                </a:solidFill>
                <a:latin typeface="Average"/>
                <a:ea typeface="Average"/>
                <a:cs typeface="Average"/>
                <a:sym typeface="Average"/>
              </a:rPr>
              <a:t>determine</a:t>
            </a:r>
            <a:r>
              <a:rPr lang="en" sz="1900">
                <a:solidFill>
                  <a:srgbClr val="0E0E0E"/>
                </a:solidFill>
                <a:latin typeface="Average"/>
                <a:ea typeface="Average"/>
                <a:cs typeface="Average"/>
                <a:sym typeface="Average"/>
              </a:rPr>
              <a:t> adjustments that help the model learn.</a:t>
            </a:r>
            <a:endParaRPr sz="1900">
              <a:solidFill>
                <a:srgbClr val="0E0E0E"/>
              </a:solidFill>
              <a:latin typeface="Average"/>
              <a:ea typeface="Average"/>
              <a:cs typeface="Average"/>
              <a:sym typeface="Average"/>
            </a:endParaRPr>
          </a:p>
          <a:p>
            <a:pPr indent="0" lvl="0" marL="0" rtl="0" algn="l">
              <a:spcBef>
                <a:spcPts val="1200"/>
              </a:spcBef>
              <a:spcAft>
                <a:spcPts val="0"/>
              </a:spcAft>
              <a:buNone/>
            </a:pPr>
            <a:r>
              <a:rPr lang="en" sz="1900" u="sng">
                <a:solidFill>
                  <a:srgbClr val="0E0E0E"/>
                </a:solidFill>
                <a:latin typeface="Average"/>
                <a:ea typeface="Average"/>
                <a:cs typeface="Average"/>
                <a:sym typeface="Average"/>
              </a:rPr>
              <a:t>Update</a:t>
            </a:r>
            <a:r>
              <a:rPr lang="en" sz="1900">
                <a:solidFill>
                  <a:srgbClr val="0E0E0E"/>
                </a:solidFill>
                <a:latin typeface="Average"/>
                <a:ea typeface="Average"/>
                <a:cs typeface="Average"/>
                <a:sym typeface="Average"/>
              </a:rPr>
              <a:t>: Adam adjusts weights and biases based on the gradients and each </a:t>
            </a:r>
            <a:r>
              <a:rPr lang="en" sz="1900">
                <a:solidFill>
                  <a:srgbClr val="0E0E0E"/>
                </a:solidFill>
                <a:latin typeface="Average"/>
                <a:ea typeface="Average"/>
                <a:cs typeface="Average"/>
                <a:sym typeface="Average"/>
              </a:rPr>
              <a:t>parameter’s</a:t>
            </a:r>
            <a:r>
              <a:rPr lang="en" sz="1900">
                <a:solidFill>
                  <a:srgbClr val="0E0E0E"/>
                </a:solidFill>
                <a:latin typeface="Average"/>
                <a:ea typeface="Average"/>
                <a:cs typeface="Average"/>
                <a:sym typeface="Average"/>
              </a:rPr>
              <a:t> learning history.</a:t>
            </a:r>
            <a:endParaRPr sz="1900">
              <a:solidFill>
                <a:srgbClr val="0E0E0E"/>
              </a:solidFill>
              <a:latin typeface="Average"/>
              <a:ea typeface="Average"/>
              <a:cs typeface="Average"/>
              <a:sym typeface="Average"/>
            </a:endParaRPr>
          </a:p>
          <a:p>
            <a:pPr indent="0" lvl="0" marL="0" rtl="0" algn="l">
              <a:spcBef>
                <a:spcPts val="1200"/>
              </a:spcBef>
              <a:spcAft>
                <a:spcPts val="0"/>
              </a:spcAft>
              <a:buNone/>
            </a:pPr>
            <a:r>
              <a:rPr lang="en" sz="1900" u="sng">
                <a:solidFill>
                  <a:srgbClr val="0E0E0E"/>
                </a:solidFill>
                <a:latin typeface="Average"/>
                <a:ea typeface="Average"/>
                <a:cs typeface="Average"/>
                <a:sym typeface="Average"/>
              </a:rPr>
              <a:t>Evaluation</a:t>
            </a:r>
            <a:r>
              <a:rPr lang="en" sz="1900">
                <a:solidFill>
                  <a:srgbClr val="0E0E0E"/>
                </a:solidFill>
                <a:latin typeface="Average"/>
                <a:ea typeface="Average"/>
                <a:cs typeface="Average"/>
                <a:sym typeface="Average"/>
              </a:rPr>
              <a:t>: Keeping track of the loss and accuracy at each epoch. Accuracy is the </a:t>
            </a:r>
            <a:r>
              <a:rPr lang="en" sz="1900">
                <a:solidFill>
                  <a:srgbClr val="0E0E0E"/>
                </a:solidFill>
                <a:latin typeface="Average"/>
                <a:ea typeface="Average"/>
                <a:cs typeface="Average"/>
                <a:sym typeface="Average"/>
              </a:rPr>
              <a:t>percentage</a:t>
            </a:r>
            <a:r>
              <a:rPr lang="en" sz="1900">
                <a:solidFill>
                  <a:srgbClr val="0E0E0E"/>
                </a:solidFill>
                <a:latin typeface="Average"/>
                <a:ea typeface="Average"/>
                <a:cs typeface="Average"/>
                <a:sym typeface="Average"/>
              </a:rPr>
              <a:t> of shapes the model classified correctly out of </a:t>
            </a:r>
            <a:r>
              <a:rPr lang="en" sz="1900">
                <a:solidFill>
                  <a:srgbClr val="0E0E0E"/>
                </a:solidFill>
                <a:latin typeface="Average"/>
                <a:ea typeface="Average"/>
                <a:cs typeface="Average"/>
                <a:sym typeface="Average"/>
              </a:rPr>
              <a:t>the</a:t>
            </a:r>
            <a:r>
              <a:rPr lang="en" sz="1900">
                <a:solidFill>
                  <a:srgbClr val="0E0E0E"/>
                </a:solidFill>
                <a:latin typeface="Average"/>
                <a:ea typeface="Average"/>
                <a:cs typeface="Average"/>
                <a:sym typeface="Average"/>
              </a:rPr>
              <a:t> total inputs.</a:t>
            </a:r>
            <a:endParaRPr sz="1900">
              <a:solidFill>
                <a:srgbClr val="0E0E0E"/>
              </a:solidFill>
              <a:latin typeface="Average"/>
              <a:ea typeface="Average"/>
              <a:cs typeface="Average"/>
              <a:sym typeface="Average"/>
            </a:endParaRPr>
          </a:p>
          <a:p>
            <a:pPr indent="0" lvl="0" marL="0" rtl="0" algn="l">
              <a:spcBef>
                <a:spcPts val="1200"/>
              </a:spcBef>
              <a:spcAft>
                <a:spcPts val="1200"/>
              </a:spcAft>
              <a:buNone/>
            </a:pPr>
            <a:r>
              <a:t/>
            </a: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8" name="Shape 158"/>
        <p:cNvGrpSpPr/>
        <p:nvPr/>
      </p:nvGrpSpPr>
      <p:grpSpPr>
        <a:xfrm>
          <a:off x="0" y="0"/>
          <a:ext cx="0" cy="0"/>
          <a:chOff x="0" y="0"/>
          <a:chExt cx="0" cy="0"/>
        </a:xfrm>
      </p:grpSpPr>
      <p:sp>
        <p:nvSpPr>
          <p:cNvPr id="159" name="Google Shape;159;p25"/>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Average"/>
                <a:ea typeface="Average"/>
                <a:cs typeface="Average"/>
                <a:sym typeface="Average"/>
              </a:rPr>
              <a:t>Tuning</a:t>
            </a:r>
            <a:r>
              <a:rPr lang="en">
                <a:latin typeface="Average"/>
                <a:ea typeface="Average"/>
                <a:cs typeface="Average"/>
                <a:sym typeface="Average"/>
              </a:rPr>
              <a:t> the CNN: </a:t>
            </a:r>
            <a:r>
              <a:rPr lang="en">
                <a:latin typeface="Average"/>
                <a:ea typeface="Average"/>
                <a:cs typeface="Average"/>
                <a:sym typeface="Average"/>
              </a:rPr>
              <a:t>Evaluation</a:t>
            </a:r>
            <a:r>
              <a:rPr lang="en">
                <a:latin typeface="Average"/>
                <a:ea typeface="Average"/>
                <a:cs typeface="Average"/>
                <a:sym typeface="Average"/>
              </a:rPr>
              <a:t> of Training/Testing Loss and Accuracy</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3" name="Shape 163"/>
        <p:cNvGrpSpPr/>
        <p:nvPr/>
      </p:nvGrpSpPr>
      <p:grpSpPr>
        <a:xfrm>
          <a:off x="0" y="0"/>
          <a:ext cx="0" cy="0"/>
          <a:chOff x="0" y="0"/>
          <a:chExt cx="0" cy="0"/>
        </a:xfrm>
      </p:grpSpPr>
      <p:sp>
        <p:nvSpPr>
          <p:cNvPr id="164" name="Google Shape;164;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Initial Prototype</a:t>
            </a:r>
            <a:endParaRPr>
              <a:latin typeface="Average"/>
              <a:ea typeface="Average"/>
              <a:cs typeface="Average"/>
              <a:sym typeface="Average"/>
            </a:endParaRPr>
          </a:p>
        </p:txBody>
      </p:sp>
      <p:sp>
        <p:nvSpPr>
          <p:cNvPr id="165" name="Google Shape;165;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6"/>
          <p:cNvPicPr preferRelativeResize="0"/>
          <p:nvPr/>
        </p:nvPicPr>
        <p:blipFill>
          <a:blip r:embed="rId3">
            <a:alphaModFix/>
          </a:blip>
          <a:stretch>
            <a:fillRect/>
          </a:stretch>
        </p:blipFill>
        <p:spPr>
          <a:xfrm>
            <a:off x="356450" y="2009200"/>
            <a:ext cx="3938261" cy="2710200"/>
          </a:xfrm>
          <a:prstGeom prst="rect">
            <a:avLst/>
          </a:prstGeom>
          <a:noFill/>
          <a:ln>
            <a:noFill/>
          </a:ln>
        </p:spPr>
      </p:pic>
      <p:pic>
        <p:nvPicPr>
          <p:cNvPr id="167" name="Google Shape;167;p26"/>
          <p:cNvPicPr preferRelativeResize="0"/>
          <p:nvPr/>
        </p:nvPicPr>
        <p:blipFill>
          <a:blip r:embed="rId4">
            <a:alphaModFix/>
          </a:blip>
          <a:stretch>
            <a:fillRect/>
          </a:stretch>
        </p:blipFill>
        <p:spPr>
          <a:xfrm>
            <a:off x="4694000" y="2009200"/>
            <a:ext cx="4000000" cy="841500"/>
          </a:xfrm>
          <a:prstGeom prst="rect">
            <a:avLst/>
          </a:prstGeom>
          <a:noFill/>
          <a:ln>
            <a:noFill/>
          </a:ln>
        </p:spPr>
      </p:pic>
      <p:pic>
        <p:nvPicPr>
          <p:cNvPr id="168" name="Google Shape;168;p26"/>
          <p:cNvPicPr preferRelativeResize="0"/>
          <p:nvPr/>
        </p:nvPicPr>
        <p:blipFill>
          <a:blip r:embed="rId5">
            <a:alphaModFix/>
          </a:blip>
          <a:stretch>
            <a:fillRect/>
          </a:stretch>
        </p:blipFill>
        <p:spPr>
          <a:xfrm>
            <a:off x="4522035" y="2850700"/>
            <a:ext cx="4343925" cy="2098675"/>
          </a:xfrm>
          <a:prstGeom prst="rect">
            <a:avLst/>
          </a:prstGeom>
          <a:noFill/>
          <a:ln>
            <a:noFill/>
          </a:ln>
        </p:spPr>
      </p:pic>
      <p:sp>
        <p:nvSpPr>
          <p:cNvPr id="169" name="Google Shape;169;p26"/>
          <p:cNvSpPr txBox="1"/>
          <p:nvPr/>
        </p:nvSpPr>
        <p:spPr>
          <a:xfrm>
            <a:off x="2667000" y="3682900"/>
            <a:ext cx="1293900" cy="10365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16 to 32 to 64 filters</a:t>
            </a:r>
            <a:endParaRPr sz="800">
              <a:solidFill>
                <a:schemeClr val="lt2"/>
              </a:solidFill>
              <a:latin typeface="Average"/>
              <a:ea typeface="Average"/>
              <a:cs typeface="Average"/>
              <a:sym typeface="Average"/>
            </a:endParaRPr>
          </a:p>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Trained on 100,000 images</a:t>
            </a:r>
            <a:endParaRPr sz="800">
              <a:solidFill>
                <a:schemeClr val="lt2"/>
              </a:solidFill>
              <a:latin typeface="Average"/>
              <a:ea typeface="Average"/>
              <a:cs typeface="Average"/>
              <a:sym typeface="Average"/>
            </a:endParaRPr>
          </a:p>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No dropout</a:t>
            </a:r>
            <a:endParaRPr sz="800">
              <a:solidFill>
                <a:schemeClr val="lt2"/>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Adding Dropout (p=0.5)</a:t>
            </a:r>
            <a:endParaRPr>
              <a:latin typeface="Average"/>
              <a:ea typeface="Average"/>
              <a:cs typeface="Average"/>
              <a:sym typeface="Average"/>
            </a:endParaRPr>
          </a:p>
        </p:txBody>
      </p:sp>
      <p:sp>
        <p:nvSpPr>
          <p:cNvPr id="175" name="Google Shape;175;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7"/>
          <p:cNvPicPr preferRelativeResize="0"/>
          <p:nvPr/>
        </p:nvPicPr>
        <p:blipFill>
          <a:blip r:embed="rId3">
            <a:alphaModFix/>
          </a:blip>
          <a:stretch>
            <a:fillRect/>
          </a:stretch>
        </p:blipFill>
        <p:spPr>
          <a:xfrm>
            <a:off x="233850" y="2045850"/>
            <a:ext cx="3770051" cy="2456650"/>
          </a:xfrm>
          <a:prstGeom prst="rect">
            <a:avLst/>
          </a:prstGeom>
          <a:noFill/>
          <a:ln>
            <a:noFill/>
          </a:ln>
        </p:spPr>
      </p:pic>
      <p:pic>
        <p:nvPicPr>
          <p:cNvPr id="177" name="Google Shape;177;p27"/>
          <p:cNvPicPr preferRelativeResize="0"/>
          <p:nvPr/>
        </p:nvPicPr>
        <p:blipFill>
          <a:blip r:embed="rId4">
            <a:alphaModFix/>
          </a:blip>
          <a:stretch>
            <a:fillRect/>
          </a:stretch>
        </p:blipFill>
        <p:spPr>
          <a:xfrm>
            <a:off x="4088672" y="2045847"/>
            <a:ext cx="4204743" cy="767700"/>
          </a:xfrm>
          <a:prstGeom prst="rect">
            <a:avLst/>
          </a:prstGeom>
          <a:noFill/>
          <a:ln>
            <a:noFill/>
          </a:ln>
        </p:spPr>
      </p:pic>
      <p:pic>
        <p:nvPicPr>
          <p:cNvPr id="178" name="Google Shape;178;p27"/>
          <p:cNvPicPr preferRelativeResize="0"/>
          <p:nvPr/>
        </p:nvPicPr>
        <p:blipFill>
          <a:blip r:embed="rId5">
            <a:alphaModFix/>
          </a:blip>
          <a:stretch>
            <a:fillRect/>
          </a:stretch>
        </p:blipFill>
        <p:spPr>
          <a:xfrm>
            <a:off x="4088675" y="2864007"/>
            <a:ext cx="4204751" cy="2114267"/>
          </a:xfrm>
          <a:prstGeom prst="rect">
            <a:avLst/>
          </a:prstGeom>
          <a:noFill/>
          <a:ln>
            <a:noFill/>
          </a:ln>
        </p:spPr>
      </p:pic>
      <p:sp>
        <p:nvSpPr>
          <p:cNvPr id="179" name="Google Shape;179;p27"/>
          <p:cNvSpPr txBox="1"/>
          <p:nvPr/>
        </p:nvSpPr>
        <p:spPr>
          <a:xfrm>
            <a:off x="1841500" y="3857525"/>
            <a:ext cx="1833600" cy="9684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16 to 32 to 64 filters</a:t>
            </a:r>
            <a:endParaRPr sz="800">
              <a:solidFill>
                <a:schemeClr val="lt2"/>
              </a:solidFill>
              <a:latin typeface="Average"/>
              <a:ea typeface="Average"/>
              <a:cs typeface="Average"/>
              <a:sym typeface="Average"/>
            </a:endParaRPr>
          </a:p>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Trained on 100,000 images</a:t>
            </a:r>
            <a:endParaRPr sz="800">
              <a:solidFill>
                <a:schemeClr val="lt2"/>
              </a:solidFill>
              <a:latin typeface="Average"/>
              <a:ea typeface="Average"/>
              <a:cs typeface="Average"/>
              <a:sym typeface="Average"/>
            </a:endParaRPr>
          </a:p>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Includes dropout</a:t>
            </a:r>
            <a:endParaRPr sz="800">
              <a:solidFill>
                <a:schemeClr val="lt2"/>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3" name="Shape 183"/>
        <p:cNvGrpSpPr/>
        <p:nvPr/>
      </p:nvGrpSpPr>
      <p:grpSpPr>
        <a:xfrm>
          <a:off x="0" y="0"/>
          <a:ext cx="0" cy="0"/>
          <a:chOff x="0" y="0"/>
          <a:chExt cx="0" cy="0"/>
        </a:xfrm>
      </p:grpSpPr>
      <p:sp>
        <p:nvSpPr>
          <p:cNvPr id="184" name="Google Shape;18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Testing</a:t>
            </a:r>
            <a:r>
              <a:rPr lang="en">
                <a:latin typeface="Average"/>
                <a:ea typeface="Average"/>
                <a:cs typeface="Average"/>
                <a:sym typeface="Average"/>
              </a:rPr>
              <a:t> Various Number of Filters</a:t>
            </a:r>
            <a:endParaRPr>
              <a:latin typeface="Average"/>
              <a:ea typeface="Average"/>
              <a:cs typeface="Average"/>
              <a:sym typeface="Average"/>
            </a:endParaRPr>
          </a:p>
        </p:txBody>
      </p:sp>
      <p:pic>
        <p:nvPicPr>
          <p:cNvPr id="185" name="Google Shape;185;p28"/>
          <p:cNvPicPr preferRelativeResize="0"/>
          <p:nvPr/>
        </p:nvPicPr>
        <p:blipFill>
          <a:blip r:embed="rId3">
            <a:alphaModFix/>
          </a:blip>
          <a:stretch>
            <a:fillRect/>
          </a:stretch>
        </p:blipFill>
        <p:spPr>
          <a:xfrm>
            <a:off x="285750" y="1744699"/>
            <a:ext cx="3178625" cy="868725"/>
          </a:xfrm>
          <a:prstGeom prst="rect">
            <a:avLst/>
          </a:prstGeom>
          <a:noFill/>
          <a:ln>
            <a:noFill/>
          </a:ln>
        </p:spPr>
      </p:pic>
      <p:pic>
        <p:nvPicPr>
          <p:cNvPr id="186" name="Google Shape;186;p28"/>
          <p:cNvPicPr preferRelativeResize="0"/>
          <p:nvPr/>
        </p:nvPicPr>
        <p:blipFill rotWithShape="1">
          <a:blip r:embed="rId4">
            <a:alphaModFix/>
          </a:blip>
          <a:srcRect b="0" l="0" r="0" t="46986"/>
          <a:stretch/>
        </p:blipFill>
        <p:spPr>
          <a:xfrm>
            <a:off x="4525275" y="1744700"/>
            <a:ext cx="3384342" cy="1447050"/>
          </a:xfrm>
          <a:prstGeom prst="rect">
            <a:avLst/>
          </a:prstGeom>
          <a:noFill/>
          <a:ln>
            <a:noFill/>
          </a:ln>
        </p:spPr>
      </p:pic>
      <p:sp>
        <p:nvSpPr>
          <p:cNvPr id="187" name="Google Shape;187;p28"/>
          <p:cNvSpPr txBox="1"/>
          <p:nvPr/>
        </p:nvSpPr>
        <p:spPr>
          <a:xfrm>
            <a:off x="6219775" y="4612500"/>
            <a:ext cx="3307500" cy="4617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rgbClr val="0E0E0E"/>
              </a:buClr>
              <a:buSzPts val="900"/>
              <a:buFont typeface="Average"/>
              <a:buAutoNum type="arabicParenR"/>
            </a:pPr>
            <a:r>
              <a:rPr lang="en" sz="900">
                <a:solidFill>
                  <a:srgbClr val="0E0E0E"/>
                </a:solidFill>
                <a:latin typeface="Average"/>
                <a:ea typeface="Average"/>
                <a:cs typeface="Average"/>
                <a:sym typeface="Average"/>
              </a:rPr>
              <a:t>Data partition of 150,000 (12 Epochs)</a:t>
            </a:r>
            <a:endParaRPr sz="900">
              <a:solidFill>
                <a:srgbClr val="0E0E0E"/>
              </a:solidFill>
              <a:latin typeface="Average"/>
              <a:ea typeface="Average"/>
              <a:cs typeface="Average"/>
              <a:sym typeface="Average"/>
            </a:endParaRPr>
          </a:p>
          <a:p>
            <a:pPr indent="-285750" lvl="0" marL="457200" rtl="0" algn="l">
              <a:spcBef>
                <a:spcPts val="0"/>
              </a:spcBef>
              <a:spcAft>
                <a:spcPts val="0"/>
              </a:spcAft>
              <a:buClr>
                <a:srgbClr val="0E0E0E"/>
              </a:buClr>
              <a:buSzPts val="900"/>
              <a:buFont typeface="Average"/>
              <a:buAutoNum type="arabicParenR"/>
            </a:pPr>
            <a:r>
              <a:rPr lang="en" sz="900">
                <a:solidFill>
                  <a:srgbClr val="0E0E0E"/>
                </a:solidFill>
                <a:latin typeface="Average"/>
                <a:ea typeface="Average"/>
                <a:cs typeface="Average"/>
                <a:sym typeface="Average"/>
              </a:rPr>
              <a:t>Data partition of 200,000 (13 epochs)</a:t>
            </a:r>
            <a:endParaRPr sz="900">
              <a:solidFill>
                <a:srgbClr val="0E0E0E"/>
              </a:solidFill>
              <a:latin typeface="Average"/>
              <a:ea typeface="Average"/>
              <a:cs typeface="Average"/>
              <a:sym typeface="Average"/>
            </a:endParaRPr>
          </a:p>
        </p:txBody>
      </p:sp>
      <p:sp>
        <p:nvSpPr>
          <p:cNvPr id="188" name="Google Shape;188;p28"/>
          <p:cNvSpPr/>
          <p:nvPr/>
        </p:nvSpPr>
        <p:spPr>
          <a:xfrm>
            <a:off x="85650" y="1744700"/>
            <a:ext cx="200100" cy="2166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89" name="Google Shape;189;p28"/>
          <p:cNvPicPr preferRelativeResize="0"/>
          <p:nvPr/>
        </p:nvPicPr>
        <p:blipFill rotWithShape="1">
          <a:blip r:embed="rId5">
            <a:alphaModFix/>
          </a:blip>
          <a:srcRect b="0" l="0" r="0" t="49791"/>
          <a:stretch/>
        </p:blipFill>
        <p:spPr>
          <a:xfrm>
            <a:off x="4525274" y="3224250"/>
            <a:ext cx="2798588" cy="1477401"/>
          </a:xfrm>
          <a:prstGeom prst="rect">
            <a:avLst/>
          </a:prstGeom>
          <a:noFill/>
          <a:ln>
            <a:noFill/>
          </a:ln>
        </p:spPr>
      </p:pic>
      <p:pic>
        <p:nvPicPr>
          <p:cNvPr id="190" name="Google Shape;190;p28"/>
          <p:cNvPicPr preferRelativeResize="0"/>
          <p:nvPr/>
        </p:nvPicPr>
        <p:blipFill>
          <a:blip r:embed="rId6">
            <a:alphaModFix/>
          </a:blip>
          <a:stretch>
            <a:fillRect/>
          </a:stretch>
        </p:blipFill>
        <p:spPr>
          <a:xfrm>
            <a:off x="0" y="2851700"/>
            <a:ext cx="4331701" cy="2127424"/>
          </a:xfrm>
          <a:prstGeom prst="rect">
            <a:avLst/>
          </a:prstGeom>
          <a:noFill/>
          <a:ln>
            <a:noFill/>
          </a:ln>
        </p:spPr>
      </p:pic>
      <p:sp>
        <p:nvSpPr>
          <p:cNvPr id="191" name="Google Shape;191;p28"/>
          <p:cNvSpPr txBox="1"/>
          <p:nvPr/>
        </p:nvSpPr>
        <p:spPr>
          <a:xfrm flipH="1">
            <a:off x="4190900" y="1819975"/>
            <a:ext cx="498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E0E0E"/>
                </a:solidFill>
                <a:latin typeface="Average"/>
                <a:ea typeface="Average"/>
                <a:cs typeface="Average"/>
                <a:sym typeface="Average"/>
              </a:rPr>
              <a:t>1)</a:t>
            </a:r>
            <a:endParaRPr sz="1800">
              <a:solidFill>
                <a:srgbClr val="0E0E0E"/>
              </a:solidFill>
              <a:latin typeface="Average"/>
              <a:ea typeface="Average"/>
              <a:cs typeface="Average"/>
              <a:sym typeface="Average"/>
            </a:endParaRPr>
          </a:p>
          <a:p>
            <a:pPr indent="0" lvl="0" marL="0" rtl="0" algn="l">
              <a:spcBef>
                <a:spcPts val="0"/>
              </a:spcBef>
              <a:spcAft>
                <a:spcPts val="0"/>
              </a:spcAft>
              <a:buNone/>
            </a:pPr>
            <a:r>
              <a:t/>
            </a:r>
            <a:endParaRPr sz="1800">
              <a:solidFill>
                <a:srgbClr val="0E0E0E"/>
              </a:solidFill>
              <a:latin typeface="Average"/>
              <a:ea typeface="Average"/>
              <a:cs typeface="Average"/>
              <a:sym typeface="Average"/>
            </a:endParaRPr>
          </a:p>
          <a:p>
            <a:pPr indent="0" lvl="0" marL="0" rtl="0" algn="l">
              <a:spcBef>
                <a:spcPts val="0"/>
              </a:spcBef>
              <a:spcAft>
                <a:spcPts val="0"/>
              </a:spcAft>
              <a:buNone/>
            </a:pPr>
            <a:r>
              <a:t/>
            </a:r>
            <a:endParaRPr sz="1800">
              <a:solidFill>
                <a:srgbClr val="0E0E0E"/>
              </a:solidFill>
              <a:latin typeface="Average"/>
              <a:ea typeface="Average"/>
              <a:cs typeface="Average"/>
              <a:sym typeface="Average"/>
            </a:endParaRPr>
          </a:p>
          <a:p>
            <a:pPr indent="0" lvl="0" marL="0" rtl="0" algn="l">
              <a:spcBef>
                <a:spcPts val="0"/>
              </a:spcBef>
              <a:spcAft>
                <a:spcPts val="0"/>
              </a:spcAft>
              <a:buNone/>
            </a:pPr>
            <a:r>
              <a:t/>
            </a:r>
            <a:endParaRPr sz="1800">
              <a:solidFill>
                <a:srgbClr val="0E0E0E"/>
              </a:solidFill>
              <a:latin typeface="Average"/>
              <a:ea typeface="Average"/>
              <a:cs typeface="Average"/>
              <a:sym typeface="Average"/>
            </a:endParaRPr>
          </a:p>
          <a:p>
            <a:pPr indent="0" lvl="0" marL="0" rtl="0" algn="l">
              <a:spcBef>
                <a:spcPts val="0"/>
              </a:spcBef>
              <a:spcAft>
                <a:spcPts val="0"/>
              </a:spcAft>
              <a:buNone/>
            </a:pPr>
            <a:r>
              <a:rPr lang="en" sz="1800">
                <a:solidFill>
                  <a:srgbClr val="0E0E0E"/>
                </a:solidFill>
                <a:latin typeface="Average"/>
                <a:ea typeface="Average"/>
                <a:cs typeface="Average"/>
                <a:sym typeface="Average"/>
              </a:rPr>
              <a:t>2)</a:t>
            </a:r>
            <a:endParaRPr sz="1800">
              <a:solidFill>
                <a:srgbClr val="0E0E0E"/>
              </a:solidFill>
              <a:latin typeface="Average"/>
              <a:ea typeface="Average"/>
              <a:cs typeface="Average"/>
              <a:sym typeface="Average"/>
            </a:endParaRPr>
          </a:p>
        </p:txBody>
      </p:sp>
      <p:sp>
        <p:nvSpPr>
          <p:cNvPr id="192" name="Google Shape;192;p28"/>
          <p:cNvSpPr/>
          <p:nvPr/>
        </p:nvSpPr>
        <p:spPr>
          <a:xfrm>
            <a:off x="4368350" y="4472100"/>
            <a:ext cx="143100" cy="1404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6" name="Shape 196"/>
        <p:cNvGrpSpPr/>
        <p:nvPr/>
      </p:nvGrpSpPr>
      <p:grpSpPr>
        <a:xfrm>
          <a:off x="0" y="0"/>
          <a:ext cx="0" cy="0"/>
          <a:chOff x="0" y="0"/>
          <a:chExt cx="0" cy="0"/>
        </a:xfrm>
      </p:grpSpPr>
      <p:sp>
        <p:nvSpPr>
          <p:cNvPr id="197" name="Google Shape;197;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L2 Regularization</a:t>
            </a:r>
            <a:endParaRPr>
              <a:latin typeface="Average"/>
              <a:ea typeface="Average"/>
              <a:cs typeface="Average"/>
              <a:sym typeface="Average"/>
            </a:endParaRPr>
          </a:p>
        </p:txBody>
      </p:sp>
      <p:sp>
        <p:nvSpPr>
          <p:cNvPr id="198" name="Google Shape;198;p29"/>
          <p:cNvSpPr txBox="1"/>
          <p:nvPr>
            <p:ph idx="1" type="body"/>
          </p:nvPr>
        </p:nvSpPr>
        <p:spPr>
          <a:xfrm>
            <a:off x="4101750" y="1919075"/>
            <a:ext cx="4592400" cy="27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E0E0E"/>
                </a:solidFill>
                <a:latin typeface="Average"/>
                <a:ea typeface="Average"/>
                <a:cs typeface="Average"/>
                <a:sym typeface="Average"/>
              </a:rPr>
              <a:t>L2 regularization or weight decay is used to prevent overfitting by adding a penalty to the loss </a:t>
            </a:r>
            <a:r>
              <a:rPr lang="en">
                <a:solidFill>
                  <a:srgbClr val="0E0E0E"/>
                </a:solidFill>
                <a:latin typeface="Average"/>
                <a:ea typeface="Average"/>
                <a:cs typeface="Average"/>
                <a:sym typeface="Average"/>
              </a:rPr>
              <a:t>function</a:t>
            </a:r>
            <a:r>
              <a:rPr lang="en">
                <a:solidFill>
                  <a:srgbClr val="0E0E0E"/>
                </a:solidFill>
                <a:latin typeface="Average"/>
                <a:ea typeface="Average"/>
                <a:cs typeface="Average"/>
                <a:sym typeface="Average"/>
              </a:rPr>
              <a:t> based on the </a:t>
            </a:r>
            <a:r>
              <a:rPr lang="en">
                <a:solidFill>
                  <a:srgbClr val="0E0E0E"/>
                </a:solidFill>
                <a:latin typeface="Average"/>
                <a:ea typeface="Average"/>
                <a:cs typeface="Average"/>
                <a:sym typeface="Average"/>
              </a:rPr>
              <a:t>magnitude</a:t>
            </a:r>
            <a:r>
              <a:rPr lang="en">
                <a:solidFill>
                  <a:srgbClr val="0E0E0E"/>
                </a:solidFill>
                <a:latin typeface="Average"/>
                <a:ea typeface="Average"/>
                <a:cs typeface="Average"/>
                <a:sym typeface="Average"/>
              </a:rPr>
              <a:t> of the weight. </a:t>
            </a:r>
            <a:endParaRPr>
              <a:solidFill>
                <a:srgbClr val="0E0E0E"/>
              </a:solidFill>
              <a:latin typeface="Average"/>
              <a:ea typeface="Average"/>
              <a:cs typeface="Average"/>
              <a:sym typeface="Average"/>
            </a:endParaRPr>
          </a:p>
          <a:p>
            <a:pPr indent="0" lvl="0" marL="0" rtl="0" algn="l">
              <a:spcBef>
                <a:spcPts val="1200"/>
              </a:spcBef>
              <a:spcAft>
                <a:spcPts val="0"/>
              </a:spcAft>
              <a:buNone/>
            </a:pPr>
            <a:r>
              <a:rPr lang="en">
                <a:solidFill>
                  <a:srgbClr val="0E0E0E"/>
                </a:solidFill>
                <a:latin typeface="Average"/>
                <a:ea typeface="Average"/>
                <a:cs typeface="Average"/>
                <a:sym typeface="Average"/>
              </a:rPr>
              <a:t>Set weight_decay = 1e^(-4) in optimizer.</a:t>
            </a:r>
            <a:endParaRPr>
              <a:solidFill>
                <a:srgbClr val="0E0E0E"/>
              </a:solidFill>
              <a:latin typeface="Average"/>
              <a:ea typeface="Average"/>
              <a:cs typeface="Average"/>
              <a:sym typeface="Average"/>
            </a:endParaRPr>
          </a:p>
          <a:p>
            <a:pPr indent="0" lvl="0" marL="0" rtl="0" algn="l">
              <a:spcBef>
                <a:spcPts val="1200"/>
              </a:spcBef>
              <a:spcAft>
                <a:spcPts val="1200"/>
              </a:spcAft>
              <a:buNone/>
            </a:pPr>
            <a:r>
              <a:t/>
            </a:r>
            <a:endParaRPr/>
          </a:p>
        </p:txBody>
      </p:sp>
      <p:pic>
        <p:nvPicPr>
          <p:cNvPr id="199" name="Google Shape;199;p29"/>
          <p:cNvPicPr preferRelativeResize="0"/>
          <p:nvPr/>
        </p:nvPicPr>
        <p:blipFill>
          <a:blip r:embed="rId3">
            <a:alphaModFix/>
          </a:blip>
          <a:stretch>
            <a:fillRect/>
          </a:stretch>
        </p:blipFill>
        <p:spPr>
          <a:xfrm>
            <a:off x="363150" y="1919075"/>
            <a:ext cx="3325750" cy="3121225"/>
          </a:xfrm>
          <a:prstGeom prst="rect">
            <a:avLst/>
          </a:prstGeom>
          <a:noFill/>
          <a:ln>
            <a:noFill/>
          </a:ln>
        </p:spPr>
      </p:pic>
      <p:sp>
        <p:nvSpPr>
          <p:cNvPr id="200" name="Google Shape;200;p29"/>
          <p:cNvSpPr txBox="1"/>
          <p:nvPr/>
        </p:nvSpPr>
        <p:spPr>
          <a:xfrm>
            <a:off x="4302125" y="3913075"/>
            <a:ext cx="2254200" cy="8256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32</a:t>
            </a:r>
            <a:r>
              <a:rPr lang="en" sz="800">
                <a:solidFill>
                  <a:schemeClr val="lt2"/>
                </a:solidFill>
                <a:latin typeface="Average"/>
                <a:ea typeface="Average"/>
                <a:cs typeface="Average"/>
                <a:sym typeface="Average"/>
              </a:rPr>
              <a:t> to 64 to 128 filters</a:t>
            </a:r>
            <a:endParaRPr sz="800">
              <a:solidFill>
                <a:schemeClr val="lt2"/>
              </a:solidFill>
              <a:latin typeface="Average"/>
              <a:ea typeface="Average"/>
              <a:cs typeface="Average"/>
              <a:sym typeface="Average"/>
            </a:endParaRPr>
          </a:p>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Trained on 150,000 images</a:t>
            </a:r>
            <a:endParaRPr sz="800">
              <a:solidFill>
                <a:schemeClr val="lt2"/>
              </a:solidFill>
              <a:latin typeface="Average"/>
              <a:ea typeface="Average"/>
              <a:cs typeface="Average"/>
              <a:sym typeface="Average"/>
            </a:endParaRPr>
          </a:p>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No dropout</a:t>
            </a:r>
            <a:endParaRPr sz="800">
              <a:solidFill>
                <a:schemeClr val="lt2"/>
              </a:solidFill>
              <a:latin typeface="Average"/>
              <a:ea typeface="Average"/>
              <a:cs typeface="Average"/>
              <a:sym typeface="Average"/>
            </a:endParaRPr>
          </a:p>
          <a:p>
            <a:pPr indent="-279400" lvl="0" marL="457200" rtl="0" algn="l">
              <a:spcBef>
                <a:spcPts val="0"/>
              </a:spcBef>
              <a:spcAft>
                <a:spcPts val="0"/>
              </a:spcAft>
              <a:buClr>
                <a:schemeClr val="lt2"/>
              </a:buClr>
              <a:buSzPts val="800"/>
              <a:buFont typeface="Average"/>
              <a:buChar char="●"/>
            </a:pPr>
            <a:r>
              <a:rPr lang="en" sz="800">
                <a:solidFill>
                  <a:schemeClr val="lt2"/>
                </a:solidFill>
                <a:latin typeface="Average"/>
                <a:ea typeface="Average"/>
                <a:cs typeface="Average"/>
                <a:sym typeface="Average"/>
              </a:rPr>
              <a:t>Added L2 Regularization</a:t>
            </a:r>
            <a:endParaRPr sz="800">
              <a:solidFill>
                <a:schemeClr val="lt2"/>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4" name="Shape 204"/>
        <p:cNvGrpSpPr/>
        <p:nvPr/>
      </p:nvGrpSpPr>
      <p:grpSpPr>
        <a:xfrm>
          <a:off x="0" y="0"/>
          <a:ext cx="0" cy="0"/>
          <a:chOff x="0" y="0"/>
          <a:chExt cx="0" cy="0"/>
        </a:xfrm>
      </p:grpSpPr>
      <p:sp>
        <p:nvSpPr>
          <p:cNvPr id="205" name="Google Shape;205;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Let’s See Some Shapes! :)</a:t>
            </a:r>
            <a:endParaRPr sz="2700"/>
          </a:p>
        </p:txBody>
      </p:sp>
      <p:pic>
        <p:nvPicPr>
          <p:cNvPr id="206" name="Google Shape;206;p30" title="Screenshot 2025-05-01 at 12.54.18 PM.png"/>
          <p:cNvPicPr preferRelativeResize="0"/>
          <p:nvPr/>
        </p:nvPicPr>
        <p:blipFill>
          <a:blip r:embed="rId3">
            <a:alphaModFix/>
          </a:blip>
          <a:stretch>
            <a:fillRect/>
          </a:stretch>
        </p:blipFill>
        <p:spPr>
          <a:xfrm>
            <a:off x="493325" y="619050"/>
            <a:ext cx="8036449" cy="4524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0" name="Shape 210"/>
        <p:cNvGrpSpPr/>
        <p:nvPr/>
      </p:nvGrpSpPr>
      <p:grpSpPr>
        <a:xfrm>
          <a:off x="0" y="0"/>
          <a:ext cx="0" cy="0"/>
          <a:chOff x="0" y="0"/>
          <a:chExt cx="0" cy="0"/>
        </a:xfrm>
      </p:grpSpPr>
      <p:sp>
        <p:nvSpPr>
          <p:cNvPr id="211" name="Google Shape;211;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12" name="Google Shape;212;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E0E0E"/>
              </a:buClr>
              <a:buSzPts val="1500"/>
              <a:buFont typeface="Average"/>
              <a:buChar char="●"/>
            </a:pPr>
            <a:r>
              <a:rPr lang="en" sz="1500">
                <a:solidFill>
                  <a:srgbClr val="0E0E0E"/>
                </a:solidFill>
                <a:latin typeface="Average"/>
                <a:ea typeface="Average"/>
                <a:cs typeface="Average"/>
                <a:sym typeface="Average"/>
              </a:rPr>
              <a:t>We developed a convolutional neural network (CNN) in PyTorch to classify 17 types of 2D geometric shapes using a synthetic Kaggle dataset.</a:t>
            </a:r>
            <a:endParaRPr sz="1500">
              <a:solidFill>
                <a:srgbClr val="0E0E0E"/>
              </a:solidFill>
              <a:latin typeface="Average"/>
              <a:ea typeface="Average"/>
              <a:cs typeface="Average"/>
              <a:sym typeface="Average"/>
            </a:endParaRPr>
          </a:p>
          <a:p>
            <a:pPr indent="-323850" lvl="0" marL="457200" rtl="0" algn="l">
              <a:spcBef>
                <a:spcPts val="0"/>
              </a:spcBef>
              <a:spcAft>
                <a:spcPts val="0"/>
              </a:spcAft>
              <a:buClr>
                <a:srgbClr val="0E0E0E"/>
              </a:buClr>
              <a:buSzPts val="1500"/>
              <a:buFont typeface="Arial"/>
              <a:buChar char="●"/>
            </a:pPr>
            <a:r>
              <a:rPr lang="en" sz="1500">
                <a:solidFill>
                  <a:srgbClr val="0E0E0E"/>
                </a:solidFill>
                <a:latin typeface="Average"/>
                <a:ea typeface="Average"/>
                <a:cs typeface="Average"/>
                <a:sym typeface="Average"/>
              </a:rPr>
              <a:t>The model consisted of three convolutional layers with increasing filter sizes (32 → 64 → 128), followed by two fully connected layers to produce class predictions.</a:t>
            </a:r>
            <a:endParaRPr sz="1500">
              <a:solidFill>
                <a:srgbClr val="0E0E0E"/>
              </a:solidFill>
              <a:latin typeface="Average"/>
              <a:ea typeface="Average"/>
              <a:cs typeface="Average"/>
              <a:sym typeface="Average"/>
            </a:endParaRPr>
          </a:p>
          <a:p>
            <a:pPr indent="-323850" lvl="0" marL="457200" rtl="0" algn="l">
              <a:spcBef>
                <a:spcPts val="0"/>
              </a:spcBef>
              <a:spcAft>
                <a:spcPts val="0"/>
              </a:spcAft>
              <a:buClr>
                <a:srgbClr val="0E0E0E"/>
              </a:buClr>
              <a:buSzPts val="1500"/>
              <a:buFont typeface="Arial"/>
              <a:buChar char="●"/>
            </a:pPr>
            <a:r>
              <a:rPr lang="en" sz="1500">
                <a:solidFill>
                  <a:srgbClr val="0E0E0E"/>
                </a:solidFill>
                <a:latin typeface="Average"/>
                <a:ea typeface="Average"/>
                <a:cs typeface="Average"/>
                <a:sym typeface="Average"/>
              </a:rPr>
              <a:t>We used 3×3 kernels, stride 1, and padding 1 to preserve spatial dimensions, and applied max pooling to gradually reduce feature map size.</a:t>
            </a:r>
            <a:endParaRPr sz="1500">
              <a:solidFill>
                <a:srgbClr val="0E0E0E"/>
              </a:solidFill>
              <a:latin typeface="Average"/>
              <a:ea typeface="Average"/>
              <a:cs typeface="Average"/>
              <a:sym typeface="Average"/>
            </a:endParaRPr>
          </a:p>
          <a:p>
            <a:pPr indent="-323850" lvl="0" marL="457200" rtl="0" algn="l">
              <a:spcBef>
                <a:spcPts val="0"/>
              </a:spcBef>
              <a:spcAft>
                <a:spcPts val="0"/>
              </a:spcAft>
              <a:buClr>
                <a:srgbClr val="0E0E0E"/>
              </a:buClr>
              <a:buSzPts val="1500"/>
              <a:buFont typeface="Arial"/>
              <a:buChar char="●"/>
            </a:pPr>
            <a:r>
              <a:rPr lang="en" sz="1500">
                <a:solidFill>
                  <a:srgbClr val="0E0E0E"/>
                </a:solidFill>
                <a:latin typeface="Average"/>
                <a:ea typeface="Average"/>
                <a:cs typeface="Average"/>
                <a:sym typeface="Average"/>
              </a:rPr>
              <a:t>The model successfully learned to recognize shapes based on structure and edge patterns, while ignoring color.</a:t>
            </a:r>
            <a:endParaRPr sz="1500">
              <a:solidFill>
                <a:srgbClr val="0E0E0E"/>
              </a:solidFill>
              <a:latin typeface="Average"/>
              <a:ea typeface="Average"/>
              <a:cs typeface="Average"/>
              <a:sym typeface="Average"/>
            </a:endParaRPr>
          </a:p>
          <a:p>
            <a:pPr indent="-323850" lvl="0" marL="457200" rtl="0" algn="l">
              <a:spcBef>
                <a:spcPts val="0"/>
              </a:spcBef>
              <a:spcAft>
                <a:spcPts val="0"/>
              </a:spcAft>
              <a:buClr>
                <a:srgbClr val="0E0E0E"/>
              </a:buClr>
              <a:buSzPts val="1500"/>
              <a:buFont typeface="Average"/>
              <a:buChar char="●"/>
            </a:pPr>
            <a:r>
              <a:rPr lang="en" sz="1500">
                <a:solidFill>
                  <a:srgbClr val="0E0E0E"/>
                </a:solidFill>
                <a:latin typeface="Average"/>
                <a:ea typeface="Average"/>
                <a:cs typeface="Average"/>
                <a:sym typeface="Average"/>
              </a:rPr>
              <a:t>Strong validation accuracy and visual prediction results displayed the model’s effectiveness</a:t>
            </a:r>
            <a:endParaRPr sz="1500">
              <a:solidFill>
                <a:srgbClr val="0E0E0E"/>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74" name="Google Shape;74;p14"/>
          <p:cNvSpPr txBox="1"/>
          <p:nvPr>
            <p:ph idx="1" type="body"/>
          </p:nvPr>
        </p:nvSpPr>
        <p:spPr>
          <a:xfrm>
            <a:off x="241700" y="1919075"/>
            <a:ext cx="8222100" cy="271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Goal:</a:t>
            </a:r>
            <a:r>
              <a:rPr lang="en" sz="1100">
                <a:solidFill>
                  <a:srgbClr val="000000"/>
                </a:solidFill>
                <a:latin typeface="Arial"/>
                <a:ea typeface="Arial"/>
                <a:cs typeface="Arial"/>
                <a:sym typeface="Arial"/>
              </a:rPr>
              <a:t> Develop a convolutional neural network (CNN) in PyTorch to classify 17 types of 2D geometric shapes based on spatial properties (not color).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Motivation:</a:t>
            </a:r>
            <a:r>
              <a:rPr lang="en" sz="1100">
                <a:solidFill>
                  <a:srgbClr val="000000"/>
                </a:solidFill>
                <a:latin typeface="Arial"/>
                <a:ea typeface="Arial"/>
                <a:cs typeface="Arial"/>
                <a:sym typeface="Arial"/>
              </a:rPr>
              <a:t> Shape recognition is a foundational task in computer vision, supporting more advanced applications like object detection, autonomous navigation, and visual pattern analysis.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Dataset:</a:t>
            </a:r>
            <a:r>
              <a:rPr lang="en" sz="1100">
                <a:solidFill>
                  <a:srgbClr val="000000"/>
                </a:solidFill>
                <a:latin typeface="Arial"/>
                <a:ea typeface="Arial"/>
                <a:cs typeface="Arial"/>
                <a:sym typeface="Arial"/>
              </a:rPr>
              <a:t> Used the </a:t>
            </a:r>
            <a:r>
              <a:rPr i="1" lang="en" sz="1100">
                <a:solidFill>
                  <a:srgbClr val="000000"/>
                </a:solidFill>
                <a:latin typeface="Arial"/>
                <a:ea typeface="Arial"/>
                <a:cs typeface="Arial"/>
                <a:sym typeface="Arial"/>
              </a:rPr>
              <a:t>2D Geometric Shapes</a:t>
            </a:r>
            <a:r>
              <a:rPr lang="en" sz="1100">
                <a:solidFill>
                  <a:srgbClr val="000000"/>
                </a:solidFill>
                <a:latin typeface="Arial"/>
                <a:ea typeface="Arial"/>
                <a:cs typeface="Arial"/>
                <a:sym typeface="Arial"/>
              </a:rPr>
              <a:t> dataset from Kaggle, which includes synthetic images of circles, triangles, stars, and polygons.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Approach:</a:t>
            </a:r>
            <a:r>
              <a:rPr lang="en" sz="1100">
                <a:solidFill>
                  <a:srgbClr val="000000"/>
                </a:solidFill>
                <a:latin typeface="Arial"/>
                <a:ea typeface="Arial"/>
                <a:cs typeface="Arial"/>
                <a:sym typeface="Arial"/>
              </a:rPr>
              <a:t> We built an end-to-end image classification pipeline that resizes input images, feeds them through a CNN, and predicts shape categories.</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 sz="1100">
                <a:solidFill>
                  <a:srgbClr val="000000"/>
                </a:solidFill>
                <a:latin typeface="Arial"/>
                <a:ea typeface="Arial"/>
                <a:cs typeface="Arial"/>
                <a:sym typeface="Arial"/>
              </a:rPr>
              <a:t>Outcome:</a:t>
            </a:r>
            <a:r>
              <a:rPr lang="en" sz="1100">
                <a:solidFill>
                  <a:srgbClr val="000000"/>
                </a:solidFill>
                <a:latin typeface="Arial"/>
                <a:ea typeface="Arial"/>
                <a:cs typeface="Arial"/>
                <a:sym typeface="Arial"/>
              </a:rPr>
              <a:t> Achieved accurate shape classification by training on a subset of the dataset, demonstrating the CNN’s ability to learn visual features from clean, structured data.</a:t>
            </a:r>
            <a:endParaRPr sz="14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6" name="Shape 216"/>
        <p:cNvGrpSpPr/>
        <p:nvPr/>
      </p:nvGrpSpPr>
      <p:grpSpPr>
        <a:xfrm>
          <a:off x="0" y="0"/>
          <a:ext cx="0" cy="0"/>
          <a:chOff x="0" y="0"/>
          <a:chExt cx="0" cy="0"/>
        </a:xfrm>
      </p:grpSpPr>
      <p:sp>
        <p:nvSpPr>
          <p:cNvPr id="217" name="Google Shape;217;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8" name="Google Shape;218;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E0E0E"/>
              </a:buClr>
              <a:buSzPts val="1200"/>
              <a:buFont typeface="Average"/>
              <a:buAutoNum type="arabicPeriod"/>
            </a:pPr>
            <a:r>
              <a:rPr lang="en" sz="1200">
                <a:solidFill>
                  <a:srgbClr val="0E0E0E"/>
                </a:solidFill>
                <a:latin typeface="Average"/>
                <a:ea typeface="Average"/>
                <a:cs typeface="Average"/>
                <a:sym typeface="Average"/>
              </a:rPr>
              <a:t>Prince, S. J. D. (2024). </a:t>
            </a:r>
            <a:r>
              <a:rPr i="1" lang="en" sz="1200">
                <a:solidFill>
                  <a:srgbClr val="0E0E0E"/>
                </a:solidFill>
                <a:latin typeface="Average"/>
                <a:ea typeface="Average"/>
                <a:cs typeface="Average"/>
                <a:sym typeface="Average"/>
              </a:rPr>
              <a:t>Understanding deep learning</a:t>
            </a:r>
            <a:r>
              <a:rPr lang="en" sz="1200">
                <a:solidFill>
                  <a:srgbClr val="0E0E0E"/>
                </a:solidFill>
                <a:latin typeface="Average"/>
                <a:ea typeface="Average"/>
                <a:cs typeface="Average"/>
                <a:sym typeface="Average"/>
              </a:rPr>
              <a:t>. Retrieved from </a:t>
            </a:r>
            <a:r>
              <a:rPr lang="en" sz="1200" u="sng">
                <a:solidFill>
                  <a:srgbClr val="0E0E0E"/>
                </a:solidFill>
                <a:latin typeface="Average"/>
                <a:ea typeface="Average"/>
                <a:cs typeface="Average"/>
                <a:sym typeface="Average"/>
                <a:hlinkClick r:id="rId3">
                  <a:extLst>
                    <a:ext uri="{A12FA001-AC4F-418D-AE19-62706E023703}">
                      <ahyp:hlinkClr val="tx"/>
                    </a:ext>
                  </a:extLst>
                </a:hlinkClick>
              </a:rPr>
              <a:t>https://udlbook.github.io/udlbook/</a:t>
            </a:r>
            <a:endParaRPr i="1" sz="1200">
              <a:solidFill>
                <a:srgbClr val="000000"/>
              </a:solidFill>
              <a:highlight>
                <a:srgbClr val="FFFFFF"/>
              </a:highlight>
              <a:latin typeface="Average"/>
              <a:ea typeface="Average"/>
              <a:cs typeface="Average"/>
              <a:sym typeface="Average"/>
            </a:endParaRPr>
          </a:p>
          <a:p>
            <a:pPr indent="-304800" lvl="0" marL="457200" rtl="0" algn="l">
              <a:lnSpc>
                <a:spcPct val="150000"/>
              </a:lnSpc>
              <a:spcBef>
                <a:spcPts val="0"/>
              </a:spcBef>
              <a:spcAft>
                <a:spcPts val="0"/>
              </a:spcAft>
              <a:buClr>
                <a:srgbClr val="0E0E0E"/>
              </a:buClr>
              <a:buSzPts val="1200"/>
              <a:buFont typeface="Average"/>
              <a:buAutoNum type="arabicPeriod"/>
            </a:pPr>
            <a:r>
              <a:rPr lang="en" sz="1200">
                <a:solidFill>
                  <a:srgbClr val="000000"/>
                </a:solidFill>
                <a:highlight>
                  <a:srgbClr val="FFFFFF"/>
                </a:highlight>
                <a:latin typeface="Average"/>
                <a:ea typeface="Average"/>
                <a:cs typeface="Average"/>
                <a:sym typeface="Average"/>
              </a:rPr>
              <a:t>Krizhevsky, A., Sutskever, I., &amp; Hinton, G. E. ImageNet classification with deep convolutional neural networks. Advances in neural information processing systems, 2012.</a:t>
            </a:r>
            <a:r>
              <a:rPr i="1" lang="en" sz="1200">
                <a:solidFill>
                  <a:srgbClr val="000000"/>
                </a:solidFill>
                <a:highlight>
                  <a:srgbClr val="FFFFFF"/>
                </a:highlight>
                <a:latin typeface="Average"/>
                <a:ea typeface="Average"/>
                <a:cs typeface="Average"/>
                <a:sym typeface="Average"/>
              </a:rPr>
              <a:t> </a:t>
            </a:r>
            <a:endParaRPr i="1" sz="1200">
              <a:solidFill>
                <a:srgbClr val="000000"/>
              </a:solidFill>
              <a:highlight>
                <a:srgbClr val="FFFFFF"/>
              </a:highlight>
              <a:latin typeface="Average"/>
              <a:ea typeface="Average"/>
              <a:cs typeface="Average"/>
              <a:sym typeface="Average"/>
            </a:endParaRPr>
          </a:p>
          <a:p>
            <a:pPr indent="-304800" lvl="0" marL="457200" rtl="0" algn="l">
              <a:lnSpc>
                <a:spcPct val="150000"/>
              </a:lnSpc>
              <a:spcBef>
                <a:spcPts val="0"/>
              </a:spcBef>
              <a:spcAft>
                <a:spcPts val="0"/>
              </a:spcAft>
              <a:buClr>
                <a:srgbClr val="0E0E0E"/>
              </a:buClr>
              <a:buSzPts val="1200"/>
              <a:buFont typeface="Average"/>
              <a:buAutoNum type="arabicPeriod"/>
            </a:pPr>
            <a:r>
              <a:rPr lang="en" sz="1200">
                <a:solidFill>
                  <a:srgbClr val="000000"/>
                </a:solidFill>
                <a:highlight>
                  <a:srgbClr val="FFFFFF"/>
                </a:highlight>
                <a:latin typeface="Average"/>
                <a:ea typeface="Average"/>
                <a:cs typeface="Average"/>
                <a:sym typeface="Average"/>
              </a:rPr>
              <a:t>He, K., Zhang, X., Ren, S., &amp; Sun, J. Deep residual learning for image recognition. Proceedings of the IEEE conference on computer vision and pattern recognition, 2015.</a:t>
            </a:r>
            <a:r>
              <a:rPr i="1" lang="en" sz="1200">
                <a:solidFill>
                  <a:srgbClr val="000000"/>
                </a:solidFill>
                <a:highlight>
                  <a:srgbClr val="FFFFFF"/>
                </a:highlight>
                <a:latin typeface="Average"/>
                <a:ea typeface="Average"/>
                <a:cs typeface="Average"/>
                <a:sym typeface="Average"/>
              </a:rPr>
              <a:t> </a:t>
            </a:r>
            <a:endParaRPr i="1" sz="1200">
              <a:solidFill>
                <a:srgbClr val="000000"/>
              </a:solidFill>
              <a:highlight>
                <a:srgbClr val="FFFFFF"/>
              </a:highlight>
              <a:latin typeface="Average"/>
              <a:ea typeface="Average"/>
              <a:cs typeface="Average"/>
              <a:sym typeface="Average"/>
            </a:endParaRPr>
          </a:p>
          <a:p>
            <a:pPr indent="0" lvl="0" marL="0" rtl="0" algn="l">
              <a:lnSpc>
                <a:spcPct val="100000"/>
              </a:lnSpc>
              <a:spcBef>
                <a:spcPts val="0"/>
              </a:spcBef>
              <a:spcAft>
                <a:spcPts val="0"/>
              </a:spcAft>
              <a:buNone/>
            </a:pPr>
            <a:r>
              <a:t/>
            </a:r>
            <a:endParaRPr sz="1100">
              <a:solidFill>
                <a:srgbClr val="0E0E0E"/>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80" name="Google Shape;80;p15"/>
          <p:cNvSpPr txBox="1"/>
          <p:nvPr>
            <p:ph idx="1" type="body"/>
          </p:nvPr>
        </p:nvSpPr>
        <p:spPr>
          <a:xfrm>
            <a:off x="471900" y="1820350"/>
            <a:ext cx="8222100" cy="2808900"/>
          </a:xfrm>
          <a:prstGeom prst="rect">
            <a:avLst/>
          </a:prstGeom>
        </p:spPr>
        <p:txBody>
          <a:bodyPr anchorCtr="0" anchor="t" bIns="91425" lIns="91425" spcFirstLastPara="1" rIns="91425" wrap="square" tIns="91425">
            <a:normAutofit lnSpcReduction="10000"/>
          </a:bodyPr>
          <a:lstStyle/>
          <a:p>
            <a:pPr indent="-330200" lvl="0" marL="457200" rtl="0" algn="l">
              <a:lnSpc>
                <a:spcPct val="98181"/>
              </a:lnSpc>
              <a:spcBef>
                <a:spcPts val="600"/>
              </a:spcBef>
              <a:spcAft>
                <a:spcPts val="0"/>
              </a:spcAft>
              <a:buClr>
                <a:srgbClr val="0E0E0E"/>
              </a:buClr>
              <a:buSzPts val="1600"/>
              <a:buFont typeface="Average"/>
              <a:buChar char="●"/>
            </a:pPr>
            <a:r>
              <a:rPr lang="en" sz="1600">
                <a:solidFill>
                  <a:srgbClr val="0E0E0E"/>
                </a:solidFill>
                <a:latin typeface="Average"/>
                <a:ea typeface="Average"/>
                <a:cs typeface="Average"/>
                <a:sym typeface="Average"/>
              </a:rPr>
              <a:t>Our model is trained on a Kaggle dataset called 2D_Geometric_Shapes_Dataset</a:t>
            </a:r>
            <a:endParaRPr sz="1600">
              <a:solidFill>
                <a:srgbClr val="0E0E0E"/>
              </a:solidFill>
              <a:latin typeface="Average"/>
              <a:ea typeface="Average"/>
              <a:cs typeface="Average"/>
              <a:sym typeface="Average"/>
            </a:endParaRPr>
          </a:p>
          <a:p>
            <a:pPr indent="-330200" lvl="0" marL="457200" rtl="0" algn="l">
              <a:lnSpc>
                <a:spcPct val="98181"/>
              </a:lnSpc>
              <a:spcBef>
                <a:spcPts val="0"/>
              </a:spcBef>
              <a:spcAft>
                <a:spcPts val="0"/>
              </a:spcAft>
              <a:buClr>
                <a:srgbClr val="0E0E0E"/>
              </a:buClr>
              <a:buSzPts val="1600"/>
              <a:buFont typeface="Average"/>
              <a:buChar char="●"/>
            </a:pPr>
            <a:r>
              <a:rPr b="1" lang="en" sz="1600">
                <a:solidFill>
                  <a:srgbClr val="0E0E0E"/>
                </a:solidFill>
                <a:latin typeface="Average"/>
                <a:ea typeface="Average"/>
                <a:cs typeface="Average"/>
                <a:sym typeface="Average"/>
              </a:rPr>
              <a:t>Number of Images per Shape</a:t>
            </a:r>
            <a:r>
              <a:rPr lang="en" sz="1600">
                <a:solidFill>
                  <a:srgbClr val="0E0E0E"/>
                </a:solidFill>
                <a:latin typeface="Average"/>
                <a:ea typeface="Average"/>
                <a:cs typeface="Average"/>
                <a:sym typeface="Average"/>
              </a:rPr>
              <a:t>: 50000</a:t>
            </a:r>
            <a:endParaRPr sz="1600">
              <a:solidFill>
                <a:srgbClr val="0E0E0E"/>
              </a:solidFill>
              <a:latin typeface="Average"/>
              <a:ea typeface="Average"/>
              <a:cs typeface="Average"/>
              <a:sym typeface="Average"/>
            </a:endParaRPr>
          </a:p>
          <a:p>
            <a:pPr indent="-330200" lvl="0" marL="457200" rtl="0" algn="l">
              <a:lnSpc>
                <a:spcPct val="98181"/>
              </a:lnSpc>
              <a:spcBef>
                <a:spcPts val="0"/>
              </a:spcBef>
              <a:spcAft>
                <a:spcPts val="0"/>
              </a:spcAft>
              <a:buClr>
                <a:srgbClr val="0E0E0E"/>
              </a:buClr>
              <a:buSzPts val="1600"/>
              <a:buFont typeface="Average"/>
              <a:buChar char="●"/>
            </a:pPr>
            <a:r>
              <a:rPr b="1" lang="en" sz="1600">
                <a:solidFill>
                  <a:srgbClr val="0E0E0E"/>
                </a:solidFill>
                <a:latin typeface="Average"/>
                <a:ea typeface="Average"/>
                <a:cs typeface="Average"/>
                <a:sym typeface="Average"/>
              </a:rPr>
              <a:t>Total Images</a:t>
            </a:r>
            <a:r>
              <a:rPr lang="en" sz="1600">
                <a:solidFill>
                  <a:srgbClr val="0E0E0E"/>
                </a:solidFill>
                <a:latin typeface="Average"/>
                <a:ea typeface="Average"/>
                <a:cs typeface="Average"/>
                <a:sym typeface="Average"/>
              </a:rPr>
              <a:t>: 850,000 (50000 images * 17 shapes)</a:t>
            </a:r>
            <a:endParaRPr sz="1600">
              <a:solidFill>
                <a:srgbClr val="0E0E0E"/>
              </a:solidFill>
              <a:latin typeface="Average"/>
              <a:ea typeface="Average"/>
              <a:cs typeface="Average"/>
              <a:sym typeface="Average"/>
            </a:endParaRPr>
          </a:p>
          <a:p>
            <a:pPr indent="-330200" lvl="0" marL="457200" rtl="0" algn="l">
              <a:lnSpc>
                <a:spcPct val="98181"/>
              </a:lnSpc>
              <a:spcBef>
                <a:spcPts val="0"/>
              </a:spcBef>
              <a:spcAft>
                <a:spcPts val="0"/>
              </a:spcAft>
              <a:buClr>
                <a:srgbClr val="0E0E0E"/>
              </a:buClr>
              <a:buSzPts val="1600"/>
              <a:buFont typeface="Average"/>
              <a:buChar char="●"/>
            </a:pPr>
            <a:r>
              <a:rPr b="1" lang="en" sz="1600">
                <a:solidFill>
                  <a:srgbClr val="0E0E0E"/>
                </a:solidFill>
                <a:latin typeface="Average"/>
                <a:ea typeface="Average"/>
                <a:cs typeface="Average"/>
                <a:sym typeface="Average"/>
              </a:rPr>
              <a:t>Image Size</a:t>
            </a:r>
            <a:r>
              <a:rPr lang="en" sz="1600">
                <a:solidFill>
                  <a:srgbClr val="0E0E0E"/>
                </a:solidFill>
                <a:latin typeface="Average"/>
                <a:ea typeface="Average"/>
                <a:cs typeface="Average"/>
                <a:sym typeface="Average"/>
              </a:rPr>
              <a:t>: 224x224 pixels</a:t>
            </a:r>
            <a:endParaRPr sz="1600">
              <a:solidFill>
                <a:srgbClr val="0E0E0E"/>
              </a:solidFill>
              <a:latin typeface="Average"/>
              <a:ea typeface="Average"/>
              <a:cs typeface="Average"/>
              <a:sym typeface="Average"/>
            </a:endParaRPr>
          </a:p>
          <a:p>
            <a:pPr indent="-330200" lvl="0" marL="457200" rtl="0" algn="l">
              <a:lnSpc>
                <a:spcPct val="98181"/>
              </a:lnSpc>
              <a:spcBef>
                <a:spcPts val="0"/>
              </a:spcBef>
              <a:spcAft>
                <a:spcPts val="0"/>
              </a:spcAft>
              <a:buClr>
                <a:srgbClr val="0E0E0E"/>
              </a:buClr>
              <a:buSzPts val="1600"/>
              <a:buFont typeface="Average"/>
              <a:buChar char="●"/>
            </a:pPr>
            <a:r>
              <a:rPr b="1" lang="en" sz="1600">
                <a:solidFill>
                  <a:srgbClr val="0E0E0E"/>
                </a:solidFill>
                <a:latin typeface="Average"/>
                <a:ea typeface="Average"/>
                <a:cs typeface="Average"/>
                <a:sym typeface="Average"/>
              </a:rPr>
              <a:t>Image Format</a:t>
            </a:r>
            <a:r>
              <a:rPr lang="en" sz="1600">
                <a:solidFill>
                  <a:srgbClr val="0E0E0E"/>
                </a:solidFill>
                <a:latin typeface="Average"/>
                <a:ea typeface="Average"/>
                <a:cs typeface="Average"/>
                <a:sym typeface="Average"/>
              </a:rPr>
              <a:t>: PNG</a:t>
            </a:r>
            <a:endParaRPr sz="1600">
              <a:solidFill>
                <a:srgbClr val="0E0E0E"/>
              </a:solidFill>
              <a:latin typeface="Average"/>
              <a:ea typeface="Average"/>
              <a:cs typeface="Average"/>
              <a:sym typeface="Average"/>
            </a:endParaRPr>
          </a:p>
          <a:p>
            <a:pPr indent="-330200" lvl="0" marL="457200" rtl="0" algn="l">
              <a:lnSpc>
                <a:spcPct val="98181"/>
              </a:lnSpc>
              <a:spcBef>
                <a:spcPts val="0"/>
              </a:spcBef>
              <a:spcAft>
                <a:spcPts val="0"/>
              </a:spcAft>
              <a:buClr>
                <a:srgbClr val="0E0E0E"/>
              </a:buClr>
              <a:buSzPts val="1600"/>
              <a:buFont typeface="Average"/>
              <a:buChar char="●"/>
            </a:pPr>
            <a:r>
              <a:rPr lang="en" sz="1600">
                <a:solidFill>
                  <a:srgbClr val="0E0E0E"/>
                </a:solidFill>
                <a:latin typeface="Average"/>
                <a:ea typeface="Average"/>
                <a:cs typeface="Average"/>
                <a:sym typeface="Average"/>
              </a:rPr>
              <a:t>Each image contains a single shape, randomly positioned and rotated within the image. The background is white, and the shape color is randomly chosen from a predefined set of colors.</a:t>
            </a:r>
            <a:endParaRPr sz="1600">
              <a:solidFill>
                <a:srgbClr val="0E0E0E"/>
              </a:solidFill>
              <a:latin typeface="Average"/>
              <a:ea typeface="Average"/>
              <a:cs typeface="Average"/>
              <a:sym typeface="Average"/>
            </a:endParaRPr>
          </a:p>
          <a:p>
            <a:pPr indent="0" lvl="0" marL="0" rtl="0" algn="l">
              <a:lnSpc>
                <a:spcPct val="98181"/>
              </a:lnSpc>
              <a:spcBef>
                <a:spcPts val="1200"/>
              </a:spcBef>
              <a:spcAft>
                <a:spcPts val="0"/>
              </a:spcAft>
              <a:buNone/>
            </a:pPr>
            <a:r>
              <a:rPr lang="en" sz="1400">
                <a:solidFill>
                  <a:srgbClr val="0E0E0E"/>
                </a:solidFill>
                <a:latin typeface="Average"/>
                <a:ea typeface="Average"/>
                <a:cs typeface="Average"/>
                <a:sym typeface="Average"/>
              </a:rPr>
              <a:t>(https://www.kaggle.com/datasets/khalidboussaroual/2d-geometric-shapes-17-shapes/data)</a:t>
            </a:r>
            <a:endParaRPr sz="1400">
              <a:solidFill>
                <a:srgbClr val="0E0E0E"/>
              </a:solidFill>
              <a:latin typeface="Average"/>
              <a:ea typeface="Average"/>
              <a:cs typeface="Average"/>
              <a:sym typeface="Average"/>
            </a:endParaRPr>
          </a:p>
          <a:p>
            <a:pPr indent="0" lvl="0" marL="0" rtl="0" algn="l">
              <a:spcBef>
                <a:spcPts val="1200"/>
              </a:spcBef>
              <a:spcAft>
                <a:spcPts val="1200"/>
              </a:spcAft>
              <a:buNone/>
            </a:pPr>
            <a:r>
              <a:t/>
            </a:r>
            <a:endParaRPr/>
          </a:p>
        </p:txBody>
      </p:sp>
      <p:pic>
        <p:nvPicPr>
          <p:cNvPr id="81" name="Google Shape;81;p15"/>
          <p:cNvPicPr preferRelativeResize="0"/>
          <p:nvPr/>
        </p:nvPicPr>
        <p:blipFill>
          <a:blip r:embed="rId3">
            <a:alphaModFix/>
          </a:blip>
          <a:stretch>
            <a:fillRect/>
          </a:stretch>
        </p:blipFill>
        <p:spPr>
          <a:xfrm>
            <a:off x="414645" y="4154600"/>
            <a:ext cx="920200" cy="841000"/>
          </a:xfrm>
          <a:prstGeom prst="rect">
            <a:avLst/>
          </a:prstGeom>
          <a:noFill/>
          <a:ln>
            <a:noFill/>
          </a:ln>
        </p:spPr>
      </p:pic>
      <p:pic>
        <p:nvPicPr>
          <p:cNvPr id="82" name="Google Shape;82;p15"/>
          <p:cNvPicPr preferRelativeResize="0"/>
          <p:nvPr/>
        </p:nvPicPr>
        <p:blipFill>
          <a:blip r:embed="rId4">
            <a:alphaModFix/>
          </a:blip>
          <a:stretch>
            <a:fillRect/>
          </a:stretch>
        </p:blipFill>
        <p:spPr>
          <a:xfrm>
            <a:off x="1748350" y="4094075"/>
            <a:ext cx="1123950" cy="962025"/>
          </a:xfrm>
          <a:prstGeom prst="rect">
            <a:avLst/>
          </a:prstGeom>
          <a:noFill/>
          <a:ln>
            <a:noFill/>
          </a:ln>
        </p:spPr>
      </p:pic>
      <p:pic>
        <p:nvPicPr>
          <p:cNvPr id="83" name="Google Shape;83;p15"/>
          <p:cNvPicPr preferRelativeResize="0"/>
          <p:nvPr/>
        </p:nvPicPr>
        <p:blipFill>
          <a:blip r:embed="rId5">
            <a:alphaModFix/>
          </a:blip>
          <a:stretch>
            <a:fillRect/>
          </a:stretch>
        </p:blipFill>
        <p:spPr>
          <a:xfrm>
            <a:off x="2998638" y="4145907"/>
            <a:ext cx="1181100" cy="858368"/>
          </a:xfrm>
          <a:prstGeom prst="rect">
            <a:avLst/>
          </a:prstGeom>
          <a:noFill/>
          <a:ln>
            <a:noFill/>
          </a:ln>
        </p:spPr>
      </p:pic>
      <p:pic>
        <p:nvPicPr>
          <p:cNvPr id="84" name="Google Shape;84;p15"/>
          <p:cNvPicPr preferRelativeResize="0"/>
          <p:nvPr/>
        </p:nvPicPr>
        <p:blipFill>
          <a:blip r:embed="rId6">
            <a:alphaModFix/>
          </a:blip>
          <a:stretch>
            <a:fillRect/>
          </a:stretch>
        </p:blipFill>
        <p:spPr>
          <a:xfrm>
            <a:off x="4533850" y="4128148"/>
            <a:ext cx="955550" cy="893902"/>
          </a:xfrm>
          <a:prstGeom prst="rect">
            <a:avLst/>
          </a:prstGeom>
          <a:noFill/>
          <a:ln>
            <a:noFill/>
          </a:ln>
        </p:spPr>
      </p:pic>
      <p:pic>
        <p:nvPicPr>
          <p:cNvPr id="85" name="Google Shape;85;p15"/>
          <p:cNvPicPr preferRelativeResize="0"/>
          <p:nvPr/>
        </p:nvPicPr>
        <p:blipFill>
          <a:blip r:embed="rId7">
            <a:alphaModFix/>
          </a:blip>
          <a:stretch>
            <a:fillRect/>
          </a:stretch>
        </p:blipFill>
        <p:spPr>
          <a:xfrm>
            <a:off x="5843525" y="4118228"/>
            <a:ext cx="920200" cy="877372"/>
          </a:xfrm>
          <a:prstGeom prst="rect">
            <a:avLst/>
          </a:prstGeom>
          <a:noFill/>
          <a:ln>
            <a:noFill/>
          </a:ln>
        </p:spPr>
      </p:pic>
      <p:pic>
        <p:nvPicPr>
          <p:cNvPr id="86" name="Google Shape;86;p15"/>
          <p:cNvPicPr preferRelativeResize="0"/>
          <p:nvPr/>
        </p:nvPicPr>
        <p:blipFill>
          <a:blip r:embed="rId8">
            <a:alphaModFix/>
          </a:blip>
          <a:stretch>
            <a:fillRect/>
          </a:stretch>
        </p:blipFill>
        <p:spPr>
          <a:xfrm>
            <a:off x="6976363" y="4146463"/>
            <a:ext cx="1419225" cy="85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0" name="Shape 90"/>
        <p:cNvGrpSpPr/>
        <p:nvPr/>
      </p:nvGrpSpPr>
      <p:grpSpPr>
        <a:xfrm>
          <a:off x="0" y="0"/>
          <a:ext cx="0" cy="0"/>
          <a:chOff x="0" y="0"/>
          <a:chExt cx="0" cy="0"/>
        </a:xfrm>
      </p:grpSpPr>
      <p:pic>
        <p:nvPicPr>
          <p:cNvPr id="91" name="Google Shape;91;p16" title="Screenshot 2025-04-29 at 11.42.03 AM.png"/>
          <p:cNvPicPr preferRelativeResize="0"/>
          <p:nvPr/>
        </p:nvPicPr>
        <p:blipFill rotWithShape="1">
          <a:blip r:embed="rId3">
            <a:alphaModFix/>
          </a:blip>
          <a:srcRect b="4428" l="14339" r="0" t="7883"/>
          <a:stretch/>
        </p:blipFill>
        <p:spPr>
          <a:xfrm>
            <a:off x="992125" y="99000"/>
            <a:ext cx="7159752" cy="4746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Importing Dataset &amp; Initializing Data Variables</a:t>
            </a:r>
            <a:endParaRPr/>
          </a:p>
        </p:txBody>
      </p:sp>
      <p:pic>
        <p:nvPicPr>
          <p:cNvPr id="97" name="Google Shape;97;p17" title="Screenshot 2025-04-29 at 1.12.16 PM.png"/>
          <p:cNvPicPr preferRelativeResize="0"/>
          <p:nvPr/>
        </p:nvPicPr>
        <p:blipFill>
          <a:blip r:embed="rId3">
            <a:alphaModFix/>
          </a:blip>
          <a:stretch>
            <a:fillRect/>
          </a:stretch>
        </p:blipFill>
        <p:spPr>
          <a:xfrm>
            <a:off x="3708725" y="792850"/>
            <a:ext cx="5384924" cy="1014925"/>
          </a:xfrm>
          <a:prstGeom prst="rect">
            <a:avLst/>
          </a:prstGeom>
          <a:noFill/>
          <a:ln>
            <a:noFill/>
          </a:ln>
        </p:spPr>
      </p:pic>
      <p:pic>
        <p:nvPicPr>
          <p:cNvPr id="98" name="Google Shape;98;p17"/>
          <p:cNvPicPr preferRelativeResize="0"/>
          <p:nvPr/>
        </p:nvPicPr>
        <p:blipFill>
          <a:blip r:embed="rId4">
            <a:alphaModFix/>
          </a:blip>
          <a:stretch>
            <a:fillRect/>
          </a:stretch>
        </p:blipFill>
        <p:spPr>
          <a:xfrm>
            <a:off x="145025" y="1981600"/>
            <a:ext cx="8095048" cy="2972400"/>
          </a:xfrm>
          <a:prstGeom prst="rect">
            <a:avLst/>
          </a:prstGeom>
          <a:noFill/>
          <a:ln>
            <a:noFill/>
          </a:ln>
        </p:spPr>
      </p:pic>
      <p:sp>
        <p:nvSpPr>
          <p:cNvPr id="99" name="Google Shape;99;p17"/>
          <p:cNvSpPr txBox="1"/>
          <p:nvPr/>
        </p:nvSpPr>
        <p:spPr>
          <a:xfrm>
            <a:off x="4572000" y="1981600"/>
            <a:ext cx="4402200" cy="26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100" name="Google Shape;100;p17"/>
          <p:cNvPicPr preferRelativeResize="0"/>
          <p:nvPr/>
        </p:nvPicPr>
        <p:blipFill>
          <a:blip r:embed="rId5">
            <a:alphaModFix/>
          </a:blip>
          <a:stretch>
            <a:fillRect/>
          </a:stretch>
        </p:blipFill>
        <p:spPr>
          <a:xfrm>
            <a:off x="41425" y="792850"/>
            <a:ext cx="3546475" cy="843975"/>
          </a:xfrm>
          <a:prstGeom prst="rect">
            <a:avLst/>
          </a:prstGeom>
          <a:noFill/>
          <a:ln>
            <a:noFill/>
          </a:ln>
        </p:spPr>
      </p:pic>
      <p:cxnSp>
        <p:nvCxnSpPr>
          <p:cNvPr id="101" name="Google Shape;101;p17"/>
          <p:cNvCxnSpPr/>
          <p:nvPr/>
        </p:nvCxnSpPr>
        <p:spPr>
          <a:xfrm flipH="1" rot="10800000">
            <a:off x="3153425" y="943400"/>
            <a:ext cx="573300" cy="2403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p:nvPr/>
        </p:nvCxnSpPr>
        <p:spPr>
          <a:xfrm flipH="1">
            <a:off x="1914375" y="1720050"/>
            <a:ext cx="1775400" cy="22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Image Classification: The Power of the CNN</a:t>
            </a:r>
            <a:endParaRPr/>
          </a:p>
        </p:txBody>
      </p:sp>
      <p:sp>
        <p:nvSpPr>
          <p:cNvPr id="108" name="Google Shape;108;p18"/>
          <p:cNvSpPr txBox="1"/>
          <p:nvPr>
            <p:ph idx="1" type="body"/>
          </p:nvPr>
        </p:nvSpPr>
        <p:spPr>
          <a:xfrm>
            <a:off x="249675" y="1772950"/>
            <a:ext cx="8655900" cy="3128400"/>
          </a:xfrm>
          <a:prstGeom prst="rect">
            <a:avLst/>
          </a:prstGeom>
        </p:spPr>
        <p:txBody>
          <a:bodyPr anchorCtr="0" anchor="t" bIns="91425" lIns="91425" spcFirstLastPara="1" rIns="91425" wrap="square" tIns="91425">
            <a:noAutofit/>
          </a:bodyPr>
          <a:lstStyle/>
          <a:p>
            <a:pPr indent="0" lvl="0" marL="0" rtl="0" algn="l">
              <a:lnSpc>
                <a:spcPct val="78181"/>
              </a:lnSpc>
              <a:spcBef>
                <a:spcPts val="1000"/>
              </a:spcBef>
              <a:spcAft>
                <a:spcPts val="0"/>
              </a:spcAft>
              <a:buClr>
                <a:srgbClr val="000000"/>
              </a:buClr>
              <a:buSzPts val="605"/>
              <a:buFont typeface="Arial"/>
              <a:buNone/>
            </a:pPr>
            <a:r>
              <a:rPr lang="en" sz="1300">
                <a:solidFill>
                  <a:srgbClr val="0E0E0E"/>
                </a:solidFill>
                <a:latin typeface="Average"/>
                <a:ea typeface="Average"/>
                <a:cs typeface="Average"/>
                <a:sym typeface="Average"/>
              </a:rPr>
              <a:t>What is a CNN Model?</a:t>
            </a:r>
            <a:endParaRPr sz="1300">
              <a:solidFill>
                <a:srgbClr val="0E0E0E"/>
              </a:solidFill>
              <a:latin typeface="Average"/>
              <a:ea typeface="Average"/>
              <a:cs typeface="Average"/>
              <a:sym typeface="Average"/>
            </a:endParaRPr>
          </a:p>
          <a:p>
            <a:pPr indent="-300672" lvl="0" marL="457200" rtl="0" algn="l">
              <a:lnSpc>
                <a:spcPct val="78181"/>
              </a:lnSpc>
              <a:spcBef>
                <a:spcPts val="50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A Convolutional Neural Network (CNN) is a type of deep learning model designed to process grid-like data, usually images.</a:t>
            </a:r>
            <a:endParaRPr sz="1135">
              <a:solidFill>
                <a:srgbClr val="0E0E0E"/>
              </a:solidFill>
              <a:latin typeface="Average"/>
              <a:ea typeface="Average"/>
              <a:cs typeface="Average"/>
              <a:sym typeface="Average"/>
            </a:endParaRPr>
          </a:p>
          <a:p>
            <a:pPr indent="-300672" lvl="0" marL="457200" rtl="0" algn="l">
              <a:lnSpc>
                <a:spcPct val="78181"/>
              </a:lnSpc>
              <a:spcBef>
                <a:spcPts val="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CNNs are specialized to recognize spatial patterns like edges, shapes, and textures.</a:t>
            </a:r>
            <a:endParaRPr sz="1135">
              <a:solidFill>
                <a:srgbClr val="0E0E0E"/>
              </a:solidFill>
              <a:latin typeface="Average"/>
              <a:ea typeface="Average"/>
              <a:cs typeface="Average"/>
              <a:sym typeface="Average"/>
            </a:endParaRPr>
          </a:p>
          <a:p>
            <a:pPr indent="-300672" lvl="0" marL="457200" rtl="0" algn="l">
              <a:lnSpc>
                <a:spcPct val="78181"/>
              </a:lnSpc>
              <a:spcBef>
                <a:spcPts val="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Instead of connecting every input pixel to every neuron (like a traditional fully connected network), CNNs use filters/kernels to scan small patches of an image at a time, learning specific patterns like lines, corners, etc.</a:t>
            </a:r>
            <a:endParaRPr sz="1135">
              <a:solidFill>
                <a:srgbClr val="0E0E0E"/>
              </a:solidFill>
              <a:latin typeface="Average"/>
              <a:ea typeface="Average"/>
              <a:cs typeface="Average"/>
              <a:sym typeface="Average"/>
            </a:endParaRPr>
          </a:p>
          <a:p>
            <a:pPr indent="0" lvl="0" marL="0" rtl="0" algn="l">
              <a:lnSpc>
                <a:spcPct val="78181"/>
              </a:lnSpc>
              <a:spcBef>
                <a:spcPts val="1000"/>
              </a:spcBef>
              <a:spcAft>
                <a:spcPts val="0"/>
              </a:spcAft>
              <a:buNone/>
            </a:pPr>
            <a:r>
              <a:rPr lang="en" sz="1300">
                <a:solidFill>
                  <a:srgbClr val="0E0E0E"/>
                </a:solidFill>
                <a:latin typeface="Average"/>
                <a:ea typeface="Average"/>
                <a:cs typeface="Average"/>
                <a:sym typeface="Average"/>
              </a:rPr>
              <a:t>Why CNNs are Powerful</a:t>
            </a:r>
            <a:endParaRPr sz="1300">
              <a:solidFill>
                <a:srgbClr val="0E0E0E"/>
              </a:solidFill>
              <a:latin typeface="Average"/>
              <a:ea typeface="Average"/>
              <a:cs typeface="Average"/>
              <a:sym typeface="Average"/>
            </a:endParaRPr>
          </a:p>
          <a:p>
            <a:pPr indent="-300672" lvl="0" marL="457200" rtl="0" algn="l">
              <a:lnSpc>
                <a:spcPct val="78181"/>
              </a:lnSpc>
              <a:spcBef>
                <a:spcPts val="50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They share weights across space, massively reducing the number of parameters.</a:t>
            </a:r>
            <a:endParaRPr sz="1135">
              <a:solidFill>
                <a:srgbClr val="0E0E0E"/>
              </a:solidFill>
              <a:latin typeface="Average"/>
              <a:ea typeface="Average"/>
              <a:cs typeface="Average"/>
              <a:sym typeface="Average"/>
            </a:endParaRPr>
          </a:p>
          <a:p>
            <a:pPr indent="-300672" lvl="0" marL="457200" rtl="0" algn="l">
              <a:lnSpc>
                <a:spcPct val="78181"/>
              </a:lnSpc>
              <a:spcBef>
                <a:spcPts val="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They can recognize objects even if they move around the image. (Something we will test!)</a:t>
            </a:r>
            <a:endParaRPr sz="1135">
              <a:solidFill>
                <a:srgbClr val="0E0E0E"/>
              </a:solidFill>
              <a:latin typeface="Average"/>
              <a:ea typeface="Average"/>
              <a:cs typeface="Average"/>
              <a:sym typeface="Average"/>
            </a:endParaRPr>
          </a:p>
          <a:p>
            <a:pPr indent="-300672" lvl="0" marL="457200" rtl="0" algn="l">
              <a:lnSpc>
                <a:spcPct val="78181"/>
              </a:lnSpc>
              <a:spcBef>
                <a:spcPts val="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They learn hierarchies of features: low-level features (edges) → mid-level (textures) → high-level (objects).</a:t>
            </a:r>
            <a:endParaRPr sz="1135">
              <a:solidFill>
                <a:srgbClr val="0E0E0E"/>
              </a:solidFill>
              <a:latin typeface="Average"/>
              <a:ea typeface="Average"/>
              <a:cs typeface="Average"/>
              <a:sym typeface="Average"/>
            </a:endParaRPr>
          </a:p>
          <a:p>
            <a:pPr indent="0" lvl="0" marL="0" rtl="0" algn="l">
              <a:lnSpc>
                <a:spcPct val="78181"/>
              </a:lnSpc>
              <a:spcBef>
                <a:spcPts val="500"/>
              </a:spcBef>
              <a:spcAft>
                <a:spcPts val="0"/>
              </a:spcAft>
              <a:buNone/>
            </a:pPr>
            <a:r>
              <a:rPr lang="en" sz="1300">
                <a:solidFill>
                  <a:srgbClr val="0E0E0E"/>
                </a:solidFill>
                <a:latin typeface="Average"/>
                <a:ea typeface="Average"/>
                <a:cs typeface="Average"/>
                <a:sym typeface="Average"/>
              </a:rPr>
              <a:t>Basic Structure of a CNN</a:t>
            </a:r>
            <a:endParaRPr sz="1300">
              <a:solidFill>
                <a:srgbClr val="0E0E0E"/>
              </a:solidFill>
              <a:latin typeface="Average"/>
              <a:ea typeface="Average"/>
              <a:cs typeface="Average"/>
              <a:sym typeface="Average"/>
            </a:endParaRPr>
          </a:p>
          <a:p>
            <a:pPr indent="-300672" lvl="0" marL="457200" rtl="0" algn="l">
              <a:lnSpc>
                <a:spcPct val="78181"/>
              </a:lnSpc>
              <a:spcBef>
                <a:spcPts val="50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Convolutional Layers: Detect patterns with filters/kernels.</a:t>
            </a:r>
            <a:endParaRPr sz="1135">
              <a:solidFill>
                <a:srgbClr val="0E0E0E"/>
              </a:solidFill>
              <a:latin typeface="Average"/>
              <a:ea typeface="Average"/>
              <a:cs typeface="Average"/>
              <a:sym typeface="Average"/>
            </a:endParaRPr>
          </a:p>
          <a:p>
            <a:pPr indent="-300672" lvl="0" marL="457200" rtl="0" algn="l">
              <a:lnSpc>
                <a:spcPct val="78181"/>
              </a:lnSpc>
              <a:spcBef>
                <a:spcPts val="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Activation Functions: Apply non-linearity (ReLU).</a:t>
            </a:r>
            <a:endParaRPr sz="1135">
              <a:solidFill>
                <a:srgbClr val="0E0E0E"/>
              </a:solidFill>
              <a:latin typeface="Average"/>
              <a:ea typeface="Average"/>
              <a:cs typeface="Average"/>
              <a:sym typeface="Average"/>
            </a:endParaRPr>
          </a:p>
          <a:p>
            <a:pPr indent="-300672" lvl="0" marL="457200" rtl="0" algn="l">
              <a:lnSpc>
                <a:spcPct val="78181"/>
              </a:lnSpc>
              <a:spcBef>
                <a:spcPts val="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Pooling Layers: Downsample feature maps to reduce size and computation (Max Pooling).</a:t>
            </a:r>
            <a:endParaRPr sz="1135">
              <a:solidFill>
                <a:srgbClr val="0E0E0E"/>
              </a:solidFill>
              <a:latin typeface="Average"/>
              <a:ea typeface="Average"/>
              <a:cs typeface="Average"/>
              <a:sym typeface="Average"/>
            </a:endParaRPr>
          </a:p>
          <a:p>
            <a:pPr indent="-300672" lvl="0" marL="457200" rtl="0" algn="l">
              <a:lnSpc>
                <a:spcPct val="78181"/>
              </a:lnSpc>
              <a:spcBef>
                <a:spcPts val="0"/>
              </a:spcBef>
              <a:spcAft>
                <a:spcPts val="0"/>
              </a:spcAft>
              <a:buClr>
                <a:srgbClr val="0E0E0E"/>
              </a:buClr>
              <a:buSzPts val="1135"/>
              <a:buFont typeface="Average"/>
              <a:buChar char="●"/>
            </a:pPr>
            <a:r>
              <a:rPr lang="en" sz="1135">
                <a:solidFill>
                  <a:srgbClr val="0E0E0E"/>
                </a:solidFill>
                <a:latin typeface="Average"/>
                <a:ea typeface="Average"/>
                <a:cs typeface="Average"/>
                <a:sym typeface="Average"/>
              </a:rPr>
              <a:t>Fully Connected Layers: Combine extracted features to make final predictions.</a:t>
            </a:r>
            <a:endParaRPr sz="700">
              <a:solidFill>
                <a:srgbClr val="0E0E0E"/>
              </a:solidFill>
              <a:latin typeface="Average"/>
              <a:ea typeface="Average"/>
              <a:cs typeface="Average"/>
              <a:sym typeface="Average"/>
            </a:endParaRPr>
          </a:p>
          <a:p>
            <a:pPr indent="0" lvl="0" marL="0" rtl="0" algn="l">
              <a:spcBef>
                <a:spcPts val="0"/>
              </a:spcBef>
              <a:spcAft>
                <a:spcPts val="1200"/>
              </a:spcAft>
              <a:buNone/>
            </a:pPr>
            <a:r>
              <a:t/>
            </a:r>
            <a:endParaRPr sz="1600">
              <a:solidFill>
                <a:srgbClr val="0E0E0E"/>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244500" y="1313125"/>
            <a:ext cx="8655000" cy="294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Building the CNN Architecture</a:t>
            </a:r>
            <a:endParaRPr/>
          </a:p>
        </p:txBody>
      </p:sp>
      <p:pic>
        <p:nvPicPr>
          <p:cNvPr id="119" name="Google Shape;119;p20" title="Screenshot 2025-05-01 at 11.01.18 AM.png"/>
          <p:cNvPicPr preferRelativeResize="0"/>
          <p:nvPr/>
        </p:nvPicPr>
        <p:blipFill>
          <a:blip r:embed="rId3">
            <a:alphaModFix/>
          </a:blip>
          <a:stretch>
            <a:fillRect/>
          </a:stretch>
        </p:blipFill>
        <p:spPr>
          <a:xfrm>
            <a:off x="5359875" y="746150"/>
            <a:ext cx="3043519" cy="2337700"/>
          </a:xfrm>
          <a:prstGeom prst="rect">
            <a:avLst/>
          </a:prstGeom>
          <a:noFill/>
          <a:ln>
            <a:noFill/>
          </a:ln>
        </p:spPr>
      </p:pic>
      <p:pic>
        <p:nvPicPr>
          <p:cNvPr id="120" name="Google Shape;120;p20" title="Screenshot 2025-05-01 at 11.51.34 AM.png"/>
          <p:cNvPicPr preferRelativeResize="0"/>
          <p:nvPr/>
        </p:nvPicPr>
        <p:blipFill>
          <a:blip r:embed="rId4">
            <a:alphaModFix/>
          </a:blip>
          <a:stretch>
            <a:fillRect/>
          </a:stretch>
        </p:blipFill>
        <p:spPr>
          <a:xfrm>
            <a:off x="98250" y="810375"/>
            <a:ext cx="5088423" cy="3522749"/>
          </a:xfrm>
          <a:prstGeom prst="rect">
            <a:avLst/>
          </a:prstGeom>
          <a:noFill/>
          <a:ln>
            <a:noFill/>
          </a:ln>
        </p:spPr>
      </p:pic>
      <p:sp>
        <p:nvSpPr>
          <p:cNvPr id="121" name="Google Shape;121;p20"/>
          <p:cNvSpPr txBox="1"/>
          <p:nvPr/>
        </p:nvSpPr>
        <p:spPr>
          <a:xfrm>
            <a:off x="4651375" y="3210950"/>
            <a:ext cx="3752100" cy="1583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None/>
            </a:pPr>
            <a:r>
              <a:rPr lang="en" sz="1200">
                <a:solidFill>
                  <a:srgbClr val="0E0E0E"/>
                </a:solidFill>
                <a:latin typeface="Average"/>
                <a:ea typeface="Average"/>
                <a:cs typeface="Average"/>
                <a:sym typeface="Average"/>
              </a:rPr>
              <a:t>The model takes in a 64×64 RGB image and passes it through three convolutional layers that progressively learn to detect patterns related to shape. After flattening this into a big feature vector, it passes through a small neural network to predict which of the 17 shapes the image belongs to.</a:t>
            </a:r>
            <a:endParaRPr sz="1200">
              <a:solidFill>
                <a:srgbClr val="0E0E0E"/>
              </a:solidFill>
              <a:latin typeface="Average"/>
              <a:ea typeface="Average"/>
              <a:cs typeface="Average"/>
              <a:sym typeface="Average"/>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22" name="Google Shape;122;p20"/>
          <p:cNvSpPr txBox="1"/>
          <p:nvPr/>
        </p:nvSpPr>
        <p:spPr>
          <a:xfrm>
            <a:off x="1690700" y="3817950"/>
            <a:ext cx="2881200" cy="10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0E0E0E"/>
                </a:solidFill>
                <a:latin typeface="Average"/>
                <a:ea typeface="Average"/>
                <a:cs typeface="Average"/>
                <a:sym typeface="Average"/>
              </a:rPr>
              <a:t>Note:</a:t>
            </a:r>
            <a:r>
              <a:rPr lang="en" sz="1200">
                <a:solidFill>
                  <a:srgbClr val="0E0E0E"/>
                </a:solidFill>
                <a:latin typeface="Average"/>
                <a:ea typeface="Average"/>
                <a:cs typeface="Average"/>
                <a:sym typeface="Average"/>
              </a:rPr>
              <a:t> We use a kernel size of 3×3, a stride of 1, and a padding of 1 to preserve the spatial dimensions of the feature maps across convolutional layers</a:t>
            </a:r>
            <a:endParaRPr sz="1200">
              <a:solidFill>
                <a:srgbClr val="0E0E0E"/>
              </a:solidFill>
              <a:latin typeface="Average"/>
              <a:ea typeface="Average"/>
              <a:cs typeface="Average"/>
              <a:sym typeface="Average"/>
            </a:endParaRPr>
          </a:p>
          <a:p>
            <a:pPr indent="0" lvl="0" marL="0" rtl="0" algn="l">
              <a:spcBef>
                <a:spcPts val="0"/>
              </a:spcBef>
              <a:spcAft>
                <a:spcPts val="0"/>
              </a:spcAft>
              <a:buNone/>
            </a:pPr>
            <a:r>
              <a:t/>
            </a:r>
            <a:endParaRPr sz="1200">
              <a:solidFill>
                <a:schemeClr val="lt2"/>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Optimizer and Loss</a:t>
            </a:r>
            <a:endParaRPr>
              <a:latin typeface="Average"/>
              <a:ea typeface="Average"/>
              <a:cs typeface="Average"/>
              <a:sym typeface="Average"/>
            </a:endParaRPr>
          </a:p>
        </p:txBody>
      </p:sp>
      <p:sp>
        <p:nvSpPr>
          <p:cNvPr id="128" name="Google Shape;128;p21"/>
          <p:cNvSpPr txBox="1"/>
          <p:nvPr>
            <p:ph idx="1" type="body"/>
          </p:nvPr>
        </p:nvSpPr>
        <p:spPr>
          <a:xfrm>
            <a:off x="471900" y="1919075"/>
            <a:ext cx="8222100" cy="304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00">
                <a:solidFill>
                  <a:srgbClr val="0E0E0E"/>
                </a:solidFill>
                <a:latin typeface="Average"/>
                <a:ea typeface="Average"/>
                <a:cs typeface="Average"/>
                <a:sym typeface="Average"/>
              </a:rPr>
              <a:t>The model uses </a:t>
            </a:r>
            <a:r>
              <a:rPr lang="en" sz="1500">
                <a:solidFill>
                  <a:srgbClr val="0E0E0E"/>
                </a:solidFill>
                <a:latin typeface="Average"/>
                <a:ea typeface="Average"/>
                <a:cs typeface="Average"/>
                <a:sym typeface="Average"/>
              </a:rPr>
              <a:t>Adam (Adaptive Moment Estimation) with a default learning </a:t>
            </a:r>
            <a:r>
              <a:rPr lang="en" sz="1500">
                <a:solidFill>
                  <a:srgbClr val="0E0E0E"/>
                </a:solidFill>
                <a:latin typeface="Average"/>
                <a:ea typeface="Average"/>
                <a:cs typeface="Average"/>
                <a:sym typeface="Average"/>
              </a:rPr>
              <a:t>rate of 0.001, as it works well with image classification tasks by adaptive learning rates per parameter, handling sparse gradients, and converging faster than traditional SGD.</a:t>
            </a:r>
            <a:endParaRPr sz="1500">
              <a:solidFill>
                <a:srgbClr val="0E0E0E"/>
              </a:solidFill>
              <a:latin typeface="Average"/>
              <a:ea typeface="Average"/>
              <a:cs typeface="Average"/>
              <a:sym typeface="Average"/>
            </a:endParaRPr>
          </a:p>
          <a:p>
            <a:pPr indent="0" lvl="0" marL="0" rtl="0" algn="l">
              <a:spcBef>
                <a:spcPts val="1200"/>
              </a:spcBef>
              <a:spcAft>
                <a:spcPts val="0"/>
              </a:spcAft>
              <a:buNone/>
            </a:pPr>
            <a:r>
              <a:rPr lang="en" sz="1500">
                <a:solidFill>
                  <a:srgbClr val="0E0E0E"/>
                </a:solidFill>
                <a:latin typeface="Average"/>
                <a:ea typeface="Average"/>
                <a:cs typeface="Average"/>
                <a:sym typeface="Average"/>
              </a:rPr>
              <a:t>The model uses</a:t>
            </a:r>
            <a:r>
              <a:rPr lang="en" sz="1500">
                <a:solidFill>
                  <a:srgbClr val="0E0E0E"/>
                </a:solidFill>
                <a:highlight>
                  <a:schemeClr val="lt1"/>
                </a:highlight>
                <a:latin typeface="Average"/>
                <a:ea typeface="Average"/>
                <a:cs typeface="Average"/>
                <a:sym typeface="Average"/>
              </a:rPr>
              <a:t> cross-entropy loss commonly used for classification (</a:t>
            </a:r>
            <a:r>
              <a:rPr lang="en" sz="1500">
                <a:solidFill>
                  <a:srgbClr val="000000"/>
                </a:solidFill>
                <a:latin typeface="Average"/>
                <a:ea typeface="Average"/>
                <a:cs typeface="Average"/>
                <a:sym typeface="Average"/>
              </a:rPr>
              <a:t>In PyTorch, the function includes a built-in softmax step, so explicit application is unnecessary).</a:t>
            </a:r>
            <a:endParaRPr sz="1500">
              <a:solidFill>
                <a:srgbClr val="0E0E0E"/>
              </a:solidFill>
              <a:highlight>
                <a:schemeClr val="lt1"/>
              </a:highlight>
              <a:latin typeface="Average"/>
              <a:ea typeface="Average"/>
              <a:cs typeface="Average"/>
              <a:sym typeface="Average"/>
            </a:endParaRPr>
          </a:p>
          <a:p>
            <a:pPr indent="0" lvl="0" marL="0" rtl="0" algn="l">
              <a:spcBef>
                <a:spcPts val="1200"/>
              </a:spcBef>
              <a:spcAft>
                <a:spcPts val="0"/>
              </a:spcAft>
              <a:buNone/>
            </a:pPr>
            <a:r>
              <a:rPr lang="en" sz="1500">
                <a:solidFill>
                  <a:srgbClr val="0E0E0E"/>
                </a:solidFill>
                <a:highlight>
                  <a:schemeClr val="lt1"/>
                </a:highlight>
                <a:latin typeface="Average"/>
                <a:ea typeface="Average"/>
                <a:cs typeface="Average"/>
                <a:sym typeface="Average"/>
              </a:rPr>
              <a:t>Our CNN outputs raw scores called logits for each of the 17 classes. These scores are passed through the softmax function. The softmax function then transforms the logits into probabilities between 0 and 1. Ensures the values add up to 1, forming a valid probability distribution.</a:t>
            </a:r>
            <a:endParaRPr sz="1500">
              <a:solidFill>
                <a:srgbClr val="0E0E0E"/>
              </a:solidFill>
              <a:highlight>
                <a:schemeClr val="lt1"/>
              </a:highlight>
              <a:latin typeface="Average"/>
              <a:ea typeface="Average"/>
              <a:cs typeface="Average"/>
              <a:sym typeface="Average"/>
            </a:endParaRPr>
          </a:p>
          <a:p>
            <a:pPr indent="0" lvl="0" marL="0" rtl="0" algn="l">
              <a:spcBef>
                <a:spcPts val="1200"/>
              </a:spcBef>
              <a:spcAft>
                <a:spcPts val="0"/>
              </a:spcAft>
              <a:buNone/>
            </a:pPr>
            <a:r>
              <a:rPr lang="en" sz="1500">
                <a:solidFill>
                  <a:srgbClr val="0E0E0E"/>
                </a:solidFill>
                <a:highlight>
                  <a:schemeClr val="lt1"/>
                </a:highlight>
                <a:latin typeface="Average"/>
                <a:ea typeface="Average"/>
                <a:cs typeface="Average"/>
                <a:sym typeface="Average"/>
              </a:rPr>
              <a:t>Cross-entropy loss measures the difference between the predicted probability distribution (softmax) and the true label distribution, represented by a one-hot distribution. A lower cross-entropy value means predictions are closer to the true class.</a:t>
            </a:r>
            <a:endParaRPr sz="1500">
              <a:solidFill>
                <a:srgbClr val="0E0E0E"/>
              </a:solidFill>
              <a:highlight>
                <a:schemeClr val="lt1"/>
              </a:highlight>
              <a:latin typeface="Average"/>
              <a:ea typeface="Average"/>
              <a:cs typeface="Average"/>
              <a:sym typeface="Average"/>
            </a:endParaRPr>
          </a:p>
          <a:p>
            <a:pPr indent="0" lvl="0" marL="0" rtl="0" algn="l">
              <a:spcBef>
                <a:spcPts val="1200"/>
              </a:spcBef>
              <a:spcAft>
                <a:spcPts val="1200"/>
              </a:spcAft>
              <a:buNone/>
            </a:pPr>
            <a:r>
              <a:t/>
            </a:r>
            <a:endParaRPr/>
          </a:p>
        </p:txBody>
      </p:sp>
      <p:pic>
        <p:nvPicPr>
          <p:cNvPr id="129" name="Google Shape;129;p21"/>
          <p:cNvPicPr preferRelativeResize="0"/>
          <p:nvPr/>
        </p:nvPicPr>
        <p:blipFill>
          <a:blip r:embed="rId3">
            <a:alphaModFix/>
          </a:blip>
          <a:stretch>
            <a:fillRect/>
          </a:stretch>
        </p:blipFill>
        <p:spPr>
          <a:xfrm>
            <a:off x="4252000" y="822167"/>
            <a:ext cx="4662390" cy="60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