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8" r:id="rId3"/>
    <p:sldId id="278" r:id="rId4"/>
    <p:sldId id="259" r:id="rId5"/>
    <p:sldId id="260" r:id="rId6"/>
    <p:sldId id="261" r:id="rId7"/>
    <p:sldId id="262" r:id="rId8"/>
    <p:sldId id="263" r:id="rId9"/>
    <p:sldId id="264" r:id="rId10"/>
    <p:sldId id="265" r:id="rId11"/>
    <p:sldId id="266" r:id="rId12"/>
    <p:sldId id="267" r:id="rId13"/>
    <p:sldId id="268" r:id="rId14"/>
    <p:sldId id="273" r:id="rId15"/>
    <p:sldId id="274" r:id="rId16"/>
    <p:sldId id="275" r:id="rId17"/>
    <p:sldId id="276" r:id="rId18"/>
  </p:sldIdLst>
  <p:sldSz cx="9144000" cy="6858000" type="screen4x3"/>
  <p:notesSz cx="6858000" cy="9144000"/>
  <p:embeddedFontLst>
    <p:embeddedFont>
      <p:font typeface="Aptos Narrow" panose="020B0004020202020204" pitchFamily="34" charset="0"/>
      <p:regular r:id="rId20"/>
      <p:bold r:id="rId21"/>
      <p:italic r:id="rId22"/>
      <p:boldItalic r:id="rId23"/>
    </p:embeddedFont>
    <p:embeddedFont>
      <p:font typeface="Consolas" panose="020B0609020204030204" pitchFamily="49" charset="0"/>
      <p:regular r:id="rId24"/>
      <p:bold r:id="rId25"/>
      <p:italic r:id="rId26"/>
      <p:boldItalic r:id="rId27"/>
    </p:embeddedFont>
    <p:embeddedFont>
      <p:font typeface="Verdana" panose="020B060403050404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21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C93F00-1242-4FA8-B646-32A204FA9EB6}">
  <a:tblStyle styleId="{81C93F00-1242-4FA8-B646-32A204FA9E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7"/>
  </p:normalViewPr>
  <p:slideViewPr>
    <p:cSldViewPr snapToGrid="0">
      <p:cViewPr varScale="1">
        <p:scale>
          <a:sx n="102" d="100"/>
          <a:sy n="102" d="100"/>
        </p:scale>
        <p:origin x="1824"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020d16af2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0d16af26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020d16af26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g3020d16af26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020d16af26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g3020d16af26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ed13e0573fb607e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g3ed13e0573fb607e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020d16af26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3020d16af26_0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06a1a6b5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g3006a1a6b5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006a1a6b51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g3006a1a6b51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020d16af26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g3020d16af26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05e924fbd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3005e924fbd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020d16af26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g3020d16af26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05e924fbd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3005e924fbd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Verdana"/>
              <a:buNone/>
            </a:pPr>
            <a:r>
              <a:rPr lang="en-GB">
                <a:latin typeface="Verdana"/>
                <a:ea typeface="Verdana"/>
                <a:cs typeface="Verdana"/>
                <a:sym typeface="Verdana"/>
              </a:rPr>
              <a:t>SQL</a:t>
            </a:r>
            <a:endParaRPr/>
          </a:p>
        </p:txBody>
      </p:sp>
      <p:sp>
        <p:nvSpPr>
          <p:cNvPr id="90" name="Google Shape;90;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rgbClr val="888888"/>
              </a:buClr>
              <a:buSzPts val="3200"/>
              <a:buNone/>
            </a:pPr>
            <a:r>
              <a:rPr lang="en-GB" dirty="0">
                <a:latin typeface="Verdana"/>
                <a:ea typeface="Verdana"/>
                <a:cs typeface="Verdana"/>
                <a:sym typeface="Verdana"/>
              </a:rPr>
              <a:t>Lecture 6</a:t>
            </a:r>
            <a:endParaRPr dirty="0"/>
          </a:p>
        </p:txBody>
      </p:sp>
      <p:sp>
        <p:nvSpPr>
          <p:cNvPr id="91" name="Google Shape;9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9/8/24</a:t>
            </a:r>
            <a:endParaRPr/>
          </a:p>
        </p:txBody>
      </p:sp>
      <p:sp>
        <p:nvSpPr>
          <p:cNvPr id="92" name="Google Shape;9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457200" y="136525"/>
            <a:ext cx="8229600" cy="701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Verdana"/>
              <a:buNone/>
            </a:pPr>
            <a:r>
              <a:rPr lang="en-GB">
                <a:solidFill>
                  <a:srgbClr val="7030A0"/>
                </a:solidFill>
                <a:latin typeface="Verdana"/>
                <a:ea typeface="Verdana"/>
                <a:cs typeface="Verdana"/>
                <a:sym typeface="Verdana"/>
              </a:rPr>
              <a:t>Left Join</a:t>
            </a:r>
            <a:endParaRPr>
              <a:solidFill>
                <a:srgbClr val="7030A0"/>
              </a:solidFill>
            </a:endParaRPr>
          </a:p>
        </p:txBody>
      </p:sp>
      <p:sp>
        <p:nvSpPr>
          <p:cNvPr id="164" name="Google Shape;164;p22"/>
          <p:cNvSpPr txBox="1">
            <a:spLocks noGrp="1"/>
          </p:cNvSpPr>
          <p:nvPr>
            <p:ph type="body" idx="1"/>
          </p:nvPr>
        </p:nvSpPr>
        <p:spPr>
          <a:xfrm>
            <a:off x="152400" y="838200"/>
            <a:ext cx="8991600" cy="6019800"/>
          </a:xfrm>
          <a:prstGeom prst="rect">
            <a:avLst/>
          </a:prstGeom>
          <a:noFill/>
          <a:ln>
            <a:noFill/>
          </a:ln>
        </p:spPr>
        <p:txBody>
          <a:bodyPr spcFirstLastPara="1" wrap="square" lIns="91425" tIns="45700" rIns="91425" bIns="45700" anchor="t" anchorCtr="0">
            <a:normAutofit fontScale="70000" lnSpcReduction="20000"/>
          </a:bodyPr>
          <a:lstStyle/>
          <a:p>
            <a:pPr marL="457200" lvl="0" indent="-328612" algn="l" rtl="0">
              <a:lnSpc>
                <a:spcPct val="100000"/>
              </a:lnSpc>
              <a:spcBef>
                <a:spcPts val="1400"/>
              </a:spcBef>
              <a:spcAft>
                <a:spcPts val="0"/>
              </a:spcAft>
              <a:buSzPct val="100000"/>
              <a:buChar char="•"/>
            </a:pPr>
            <a:r>
              <a:rPr lang="en-GB" sz="2250">
                <a:highlight>
                  <a:srgbClr val="FFFFFF"/>
                </a:highlight>
                <a:latin typeface="Verdana"/>
                <a:ea typeface="Verdana"/>
                <a:cs typeface="Verdana"/>
                <a:sym typeface="Verdana"/>
              </a:rPr>
              <a:t>The </a:t>
            </a:r>
            <a:r>
              <a:rPr lang="en-GB" sz="2250" b="1">
                <a:solidFill>
                  <a:srgbClr val="DC143C"/>
                </a:solidFill>
                <a:latin typeface="Consolas"/>
                <a:ea typeface="Consolas"/>
                <a:cs typeface="Consolas"/>
                <a:sym typeface="Consolas"/>
              </a:rPr>
              <a:t>LEFT JOIN</a:t>
            </a:r>
            <a:r>
              <a:rPr lang="en-GB" sz="2250">
                <a:highlight>
                  <a:srgbClr val="FFFFFF"/>
                </a:highlight>
                <a:latin typeface="Verdana"/>
                <a:ea typeface="Verdana"/>
                <a:cs typeface="Verdana"/>
                <a:sym typeface="Verdana"/>
              </a:rPr>
              <a:t> keyword returns all records from the left table (table1), and the matching records from the right table (table2).</a:t>
            </a:r>
            <a:endParaRPr sz="2250">
              <a:highlight>
                <a:srgbClr val="FFFFFF"/>
              </a:highlight>
              <a:latin typeface="Verdana"/>
              <a:ea typeface="Verdana"/>
              <a:cs typeface="Verdana"/>
              <a:sym typeface="Verdana"/>
            </a:endParaRPr>
          </a:p>
          <a:p>
            <a:pPr marL="457200" lvl="0" indent="0" algn="l" rtl="0">
              <a:lnSpc>
                <a:spcPct val="100000"/>
              </a:lnSpc>
              <a:spcBef>
                <a:spcPts val="1400"/>
              </a:spcBef>
              <a:spcAft>
                <a:spcPts val="0"/>
              </a:spcAft>
              <a:buNone/>
            </a:pPr>
            <a:endParaRPr sz="2050">
              <a:highlight>
                <a:srgbClr val="FFFFFF"/>
              </a:highlight>
              <a:latin typeface="Verdana"/>
              <a:ea typeface="Verdana"/>
              <a:cs typeface="Verdana"/>
              <a:sym typeface="Verdana"/>
            </a:endParaRPr>
          </a:p>
          <a:p>
            <a:pPr marL="457200" lvl="0" indent="-328612" algn="l" rtl="0">
              <a:lnSpc>
                <a:spcPct val="100000"/>
              </a:lnSpc>
              <a:spcBef>
                <a:spcPts val="1400"/>
              </a:spcBef>
              <a:spcAft>
                <a:spcPts val="0"/>
              </a:spcAft>
              <a:buSzPct val="100000"/>
              <a:buChar char="•"/>
            </a:pPr>
            <a:r>
              <a:rPr lang="en-GB" sz="2250">
                <a:highlight>
                  <a:srgbClr val="FFFFFF"/>
                </a:highlight>
                <a:latin typeface="Verdana"/>
                <a:ea typeface="Verdana"/>
                <a:cs typeface="Verdana"/>
                <a:sym typeface="Verdana"/>
              </a:rPr>
              <a:t>The result is 0 records from the right side, if there is no match.</a:t>
            </a:r>
            <a:endParaRPr sz="2250">
              <a:highlight>
                <a:srgbClr val="FFFFFF"/>
              </a:highlight>
              <a:latin typeface="Verdana"/>
              <a:ea typeface="Verdana"/>
              <a:cs typeface="Verdana"/>
              <a:sym typeface="Verdana"/>
            </a:endParaRPr>
          </a:p>
          <a:p>
            <a:pPr marL="457200" lvl="0" indent="0" algn="l" rtl="0">
              <a:lnSpc>
                <a:spcPct val="100000"/>
              </a:lnSpc>
              <a:spcBef>
                <a:spcPts val="1400"/>
              </a:spcBef>
              <a:spcAft>
                <a:spcPts val="0"/>
              </a:spcAft>
              <a:buNone/>
            </a:pPr>
            <a:endParaRPr sz="2050">
              <a:highlight>
                <a:srgbClr val="FFFFFF"/>
              </a:highlight>
              <a:latin typeface="Verdana"/>
              <a:ea typeface="Verdana"/>
              <a:cs typeface="Verdana"/>
              <a:sym typeface="Verdana"/>
            </a:endParaRPr>
          </a:p>
          <a:p>
            <a:pPr marL="342900" lvl="0" indent="-295275" algn="l" rtl="0">
              <a:lnSpc>
                <a:spcPct val="115000"/>
              </a:lnSpc>
              <a:spcBef>
                <a:spcPts val="1400"/>
              </a:spcBef>
              <a:spcAft>
                <a:spcPts val="0"/>
              </a:spcAft>
              <a:buClr>
                <a:schemeClr val="dk1"/>
              </a:buClr>
              <a:buSzPct val="100000"/>
              <a:buChar char="•"/>
            </a:pPr>
            <a:r>
              <a:rPr lang="en-GB" sz="2000" b="1" i="1">
                <a:latin typeface="Verdana"/>
                <a:ea typeface="Verdana"/>
                <a:cs typeface="Verdana"/>
                <a:sym typeface="Verdana"/>
              </a:rPr>
              <a:t>Syntax:</a:t>
            </a:r>
            <a:endParaRPr/>
          </a:p>
          <a:p>
            <a:pPr marL="342900" lvl="0" indent="-206375" algn="l" rtl="0">
              <a:lnSpc>
                <a:spcPct val="115000"/>
              </a:lnSpc>
              <a:spcBef>
                <a:spcPts val="0"/>
              </a:spcBef>
              <a:spcAft>
                <a:spcPts val="0"/>
              </a:spcAft>
              <a:buClr>
                <a:schemeClr val="dk1"/>
              </a:buClr>
              <a:buSzPct val="100000"/>
              <a:buNone/>
            </a:pPr>
            <a:endParaRPr sz="2000" b="1" i="1">
              <a:latin typeface="Verdana"/>
              <a:ea typeface="Verdana"/>
              <a:cs typeface="Verdana"/>
              <a:sym typeface="Verdana"/>
            </a:endParaRPr>
          </a:p>
          <a:p>
            <a:pPr marL="466725" lvl="1" indent="0" algn="l" rtl="0">
              <a:lnSpc>
                <a:spcPct val="115000"/>
              </a:lnSpc>
              <a:spcBef>
                <a:spcPts val="0"/>
              </a:spcBef>
              <a:spcAft>
                <a:spcPts val="0"/>
              </a:spcAft>
              <a:buSzPct val="100000"/>
              <a:buNone/>
            </a:pPr>
            <a:r>
              <a:rPr lang="en-GB" sz="1600" b="1" i="1">
                <a:latin typeface="Verdana"/>
                <a:ea typeface="Verdana"/>
                <a:cs typeface="Verdana"/>
                <a:sym typeface="Verdana"/>
              </a:rPr>
              <a:t>	</a:t>
            </a:r>
            <a:r>
              <a:rPr lang="en-GB" sz="2250" b="1">
                <a:solidFill>
                  <a:srgbClr val="0000CD"/>
                </a:solidFill>
                <a:highlight>
                  <a:srgbClr val="FFFFFF"/>
                </a:highlight>
                <a:latin typeface="Consolas"/>
                <a:ea typeface="Consolas"/>
                <a:cs typeface="Consolas"/>
                <a:sym typeface="Consolas"/>
              </a:rPr>
              <a:t>SELECT</a:t>
            </a:r>
            <a:r>
              <a:rPr lang="en-GB" sz="2250">
                <a:highlight>
                  <a:srgbClr val="FFFFFF"/>
                </a:highlight>
                <a:latin typeface="Consolas"/>
                <a:ea typeface="Consolas"/>
                <a:cs typeface="Consolas"/>
                <a:sym typeface="Consolas"/>
              </a:rPr>
              <a:t> </a:t>
            </a:r>
            <a:r>
              <a:rPr lang="en-GB" sz="2250" i="1">
                <a:highlight>
                  <a:srgbClr val="FFFFFF"/>
                </a:highlight>
                <a:latin typeface="Consolas"/>
                <a:ea typeface="Consolas"/>
                <a:cs typeface="Consolas"/>
                <a:sym typeface="Consolas"/>
              </a:rPr>
              <a:t>column_name(s)</a:t>
            </a:r>
            <a:endParaRPr sz="2250" i="1">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8888"/>
              <a:buFont typeface="Arial"/>
              <a:buNone/>
            </a:pPr>
            <a:r>
              <a:rPr lang="en-GB" sz="2250" b="1">
                <a:solidFill>
                  <a:srgbClr val="0000CD"/>
                </a:solidFill>
                <a:highlight>
                  <a:srgbClr val="FFFFFF"/>
                </a:highlight>
                <a:latin typeface="Consolas"/>
                <a:ea typeface="Consolas"/>
                <a:cs typeface="Consolas"/>
                <a:sym typeface="Consolas"/>
              </a:rPr>
              <a:t>FROM</a:t>
            </a:r>
            <a:r>
              <a:rPr lang="en-GB" sz="2250">
                <a:highlight>
                  <a:srgbClr val="FFFFFF"/>
                </a:highlight>
                <a:latin typeface="Consolas"/>
                <a:ea typeface="Consolas"/>
                <a:cs typeface="Consolas"/>
                <a:sym typeface="Consolas"/>
              </a:rPr>
              <a:t> </a:t>
            </a:r>
            <a:r>
              <a:rPr lang="en-GB" sz="2250" i="1">
                <a:highlight>
                  <a:srgbClr val="FFFFFF"/>
                </a:highlight>
                <a:latin typeface="Consolas"/>
                <a:ea typeface="Consolas"/>
                <a:cs typeface="Consolas"/>
                <a:sym typeface="Consolas"/>
              </a:rPr>
              <a:t>table1</a:t>
            </a:r>
            <a:endParaRPr sz="2250" i="1">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8888"/>
              <a:buFont typeface="Arial"/>
              <a:buNone/>
            </a:pPr>
            <a:r>
              <a:rPr lang="en-GB" sz="2250" b="1">
                <a:solidFill>
                  <a:srgbClr val="0000CD"/>
                </a:solidFill>
                <a:highlight>
                  <a:srgbClr val="FFFFFF"/>
                </a:highlight>
                <a:latin typeface="Consolas"/>
                <a:ea typeface="Consolas"/>
                <a:cs typeface="Consolas"/>
                <a:sym typeface="Consolas"/>
              </a:rPr>
              <a:t>LEFT</a:t>
            </a:r>
            <a:r>
              <a:rPr lang="en-GB" sz="2250" b="1">
                <a:highlight>
                  <a:srgbClr val="FFFFFF"/>
                </a:highlight>
                <a:latin typeface="Consolas"/>
                <a:ea typeface="Consolas"/>
                <a:cs typeface="Consolas"/>
                <a:sym typeface="Consolas"/>
              </a:rPr>
              <a:t> </a:t>
            </a:r>
            <a:r>
              <a:rPr lang="en-GB" sz="2250" b="1">
                <a:solidFill>
                  <a:srgbClr val="0000CD"/>
                </a:solidFill>
                <a:highlight>
                  <a:srgbClr val="FFFFFF"/>
                </a:highlight>
                <a:latin typeface="Consolas"/>
                <a:ea typeface="Consolas"/>
                <a:cs typeface="Consolas"/>
                <a:sym typeface="Consolas"/>
              </a:rPr>
              <a:t>JOIN</a:t>
            </a:r>
            <a:r>
              <a:rPr lang="en-GB" sz="2250">
                <a:highlight>
                  <a:srgbClr val="FFFFFF"/>
                </a:highlight>
                <a:latin typeface="Consolas"/>
                <a:ea typeface="Consolas"/>
                <a:cs typeface="Consolas"/>
                <a:sym typeface="Consolas"/>
              </a:rPr>
              <a:t> </a:t>
            </a:r>
            <a:r>
              <a:rPr lang="en-GB" sz="2250" i="1">
                <a:highlight>
                  <a:srgbClr val="FFFFFF"/>
                </a:highlight>
                <a:latin typeface="Consolas"/>
                <a:ea typeface="Consolas"/>
                <a:cs typeface="Consolas"/>
                <a:sym typeface="Consolas"/>
              </a:rPr>
              <a:t>table2</a:t>
            </a:r>
            <a:endParaRPr sz="2250" i="1">
              <a:highlight>
                <a:srgbClr val="FFFFFF"/>
              </a:highlight>
              <a:latin typeface="Consolas"/>
              <a:ea typeface="Consolas"/>
              <a:cs typeface="Consolas"/>
              <a:sym typeface="Consolas"/>
            </a:endParaRPr>
          </a:p>
          <a:p>
            <a:pPr marL="466725" lvl="1" indent="447675" algn="l" rtl="0">
              <a:lnSpc>
                <a:spcPct val="115000"/>
              </a:lnSpc>
              <a:spcBef>
                <a:spcPts val="0"/>
              </a:spcBef>
              <a:spcAft>
                <a:spcPts val="0"/>
              </a:spcAft>
              <a:buSzPct val="71111"/>
              <a:buNone/>
            </a:pPr>
            <a:r>
              <a:rPr lang="en-GB" sz="2250" b="1">
                <a:solidFill>
                  <a:srgbClr val="0000CD"/>
                </a:solidFill>
                <a:highlight>
                  <a:srgbClr val="FFFFFF"/>
                </a:highlight>
                <a:latin typeface="Consolas"/>
                <a:ea typeface="Consolas"/>
                <a:cs typeface="Consolas"/>
                <a:sym typeface="Consolas"/>
              </a:rPr>
              <a:t>ON</a:t>
            </a:r>
            <a:r>
              <a:rPr lang="en-GB" sz="2250">
                <a:highlight>
                  <a:srgbClr val="FFFFFF"/>
                </a:highlight>
                <a:latin typeface="Consolas"/>
                <a:ea typeface="Consolas"/>
                <a:cs typeface="Consolas"/>
                <a:sym typeface="Consolas"/>
              </a:rPr>
              <a:t> </a:t>
            </a:r>
            <a:r>
              <a:rPr lang="en-GB" sz="2250" i="1">
                <a:highlight>
                  <a:srgbClr val="FFFFFF"/>
                </a:highlight>
                <a:latin typeface="Consolas"/>
                <a:ea typeface="Consolas"/>
                <a:cs typeface="Consolas"/>
                <a:sym typeface="Consolas"/>
              </a:rPr>
              <a:t>table1.column_name </a:t>
            </a:r>
            <a:r>
              <a:rPr lang="en-GB" sz="2250">
                <a:highlight>
                  <a:srgbClr val="FFFFFF"/>
                </a:highlight>
                <a:latin typeface="Consolas"/>
                <a:ea typeface="Consolas"/>
                <a:cs typeface="Consolas"/>
                <a:sym typeface="Consolas"/>
              </a:rPr>
              <a:t>=</a:t>
            </a:r>
            <a:r>
              <a:rPr lang="en-GB" sz="2250" i="1">
                <a:highlight>
                  <a:srgbClr val="FFFFFF"/>
                </a:highlight>
                <a:latin typeface="Consolas"/>
                <a:ea typeface="Consolas"/>
                <a:cs typeface="Consolas"/>
                <a:sym typeface="Consolas"/>
              </a:rPr>
              <a:t> table2.column_name</a:t>
            </a:r>
            <a:r>
              <a:rPr lang="en-GB" sz="2250">
                <a:highlight>
                  <a:srgbClr val="FFFFFF"/>
                </a:highlight>
                <a:latin typeface="Consolas"/>
                <a:ea typeface="Consolas"/>
                <a:cs typeface="Consolas"/>
                <a:sym typeface="Consolas"/>
              </a:rPr>
              <a:t>;</a:t>
            </a:r>
            <a:endParaRPr sz="2250" b="1">
              <a:solidFill>
                <a:srgbClr val="0000CD"/>
              </a:solidFill>
              <a:highlight>
                <a:srgbClr val="FFFFFF"/>
              </a:highlight>
              <a:latin typeface="Consolas"/>
              <a:ea typeface="Consolas"/>
              <a:cs typeface="Consolas"/>
              <a:sym typeface="Consolas"/>
            </a:endParaRPr>
          </a:p>
          <a:p>
            <a:pPr marL="0" lvl="1" indent="0" algn="l" rtl="0">
              <a:spcBef>
                <a:spcPts val="360"/>
              </a:spcBef>
              <a:spcAft>
                <a:spcPts val="0"/>
              </a:spcAft>
              <a:buSzPct val="94117"/>
              <a:buNone/>
            </a:pPr>
            <a:endParaRPr sz="1700"/>
          </a:p>
          <a:p>
            <a:pPr marL="342900" lvl="0" indent="-295275" algn="l" rtl="0">
              <a:lnSpc>
                <a:spcPct val="115000"/>
              </a:lnSpc>
              <a:spcBef>
                <a:spcPts val="0"/>
              </a:spcBef>
              <a:spcAft>
                <a:spcPts val="0"/>
              </a:spcAft>
              <a:buSzPct val="100000"/>
              <a:buChar char="•"/>
            </a:pPr>
            <a:r>
              <a:rPr lang="en-GB" sz="2000" b="1" i="1">
                <a:latin typeface="Verdana"/>
                <a:ea typeface="Verdana"/>
                <a:cs typeface="Verdana"/>
                <a:sym typeface="Verdana"/>
              </a:rPr>
              <a:t>Example:</a:t>
            </a:r>
            <a:endParaRPr/>
          </a:p>
          <a:p>
            <a:pPr marL="342900" lvl="0" indent="-206375" algn="l" rtl="0">
              <a:lnSpc>
                <a:spcPct val="115000"/>
              </a:lnSpc>
              <a:spcBef>
                <a:spcPts val="0"/>
              </a:spcBef>
              <a:spcAft>
                <a:spcPts val="0"/>
              </a:spcAft>
              <a:buClr>
                <a:schemeClr val="dk1"/>
              </a:buClr>
              <a:buSzPct val="100000"/>
              <a:buNone/>
            </a:pPr>
            <a:endParaRPr sz="2000" b="1" i="1">
              <a:latin typeface="Verdana"/>
              <a:ea typeface="Verdana"/>
              <a:cs typeface="Verdana"/>
              <a:sym typeface="Verdana"/>
            </a:endParaRPr>
          </a:p>
          <a:p>
            <a:pPr marL="466725" lvl="1" indent="0" algn="l" rtl="0">
              <a:lnSpc>
                <a:spcPct val="115000"/>
              </a:lnSpc>
              <a:spcBef>
                <a:spcPts val="0"/>
              </a:spcBef>
              <a:spcAft>
                <a:spcPts val="0"/>
              </a:spcAft>
              <a:buClr>
                <a:schemeClr val="dk1"/>
              </a:buClr>
              <a:buSzPct val="100000"/>
              <a:buNone/>
            </a:pPr>
            <a:r>
              <a:rPr lang="en-GB" sz="1600" b="1" i="1">
                <a:latin typeface="Verdana"/>
                <a:ea typeface="Verdana"/>
                <a:cs typeface="Verdana"/>
                <a:sym typeface="Verdana"/>
              </a:rPr>
              <a:t>	</a:t>
            </a:r>
            <a:r>
              <a:rPr lang="en-GB" sz="2550" b="1">
                <a:solidFill>
                  <a:srgbClr val="0000CD"/>
                </a:solidFill>
                <a:highlight>
                  <a:srgbClr val="FFFFFF"/>
                </a:highlight>
                <a:latin typeface="Consolas"/>
                <a:ea typeface="Consolas"/>
                <a:cs typeface="Consolas"/>
                <a:sym typeface="Consolas"/>
              </a:rPr>
              <a:t>SELECT </a:t>
            </a:r>
            <a:endParaRPr sz="2550" b="1">
              <a:solidFill>
                <a:srgbClr val="0000CD"/>
              </a:solidFill>
              <a:highlight>
                <a:srgbClr val="FFFFFF"/>
              </a:highlight>
              <a:latin typeface="Consolas"/>
              <a:ea typeface="Consolas"/>
              <a:cs typeface="Consolas"/>
              <a:sym typeface="Consolas"/>
            </a:endParaRPr>
          </a:p>
          <a:p>
            <a:pPr marL="466725" lvl="0" indent="0" algn="l" rtl="0">
              <a:lnSpc>
                <a:spcPct val="115000"/>
              </a:lnSpc>
              <a:spcBef>
                <a:spcPts val="0"/>
              </a:spcBef>
              <a:spcAft>
                <a:spcPts val="0"/>
              </a:spcAft>
              <a:buClr>
                <a:schemeClr val="dk1"/>
              </a:buClr>
              <a:buSzPct val="43137"/>
              <a:buFont typeface="Arial"/>
              <a:buNone/>
            </a:pPr>
            <a:r>
              <a:rPr lang="en-GB" sz="2550" b="1">
                <a:highlight>
                  <a:srgbClr val="FFFFFF"/>
                </a:highlight>
                <a:latin typeface="Consolas"/>
                <a:ea typeface="Consolas"/>
                <a:cs typeface="Consolas"/>
                <a:sym typeface="Consolas"/>
              </a:rPr>
              <a:t>   	courses.title </a:t>
            </a:r>
            <a:r>
              <a:rPr lang="en-GB" sz="2550" b="1">
                <a:solidFill>
                  <a:srgbClr val="0000FF"/>
                </a:solidFill>
                <a:highlight>
                  <a:srgbClr val="FFFFFF"/>
                </a:highlight>
                <a:latin typeface="Consolas"/>
                <a:ea typeface="Consolas"/>
                <a:cs typeface="Consolas"/>
                <a:sym typeface="Consolas"/>
              </a:rPr>
              <a:t>AS</a:t>
            </a:r>
            <a:r>
              <a:rPr lang="en-GB" sz="2550" b="1">
                <a:highlight>
                  <a:srgbClr val="FFFFFF"/>
                </a:highlight>
                <a:latin typeface="Consolas"/>
                <a:ea typeface="Consolas"/>
                <a:cs typeface="Consolas"/>
                <a:sym typeface="Consolas"/>
              </a:rPr>
              <a:t> course_title,</a:t>
            </a:r>
            <a:endParaRPr sz="2550" b="1">
              <a:highlight>
                <a:srgbClr val="FFFFFF"/>
              </a:highlight>
              <a:latin typeface="Consolas"/>
              <a:ea typeface="Consolas"/>
              <a:cs typeface="Consolas"/>
              <a:sym typeface="Consolas"/>
            </a:endParaRPr>
          </a:p>
          <a:p>
            <a:pPr marL="466725" lvl="0" indent="0" algn="l" rtl="0">
              <a:lnSpc>
                <a:spcPct val="115000"/>
              </a:lnSpc>
              <a:spcBef>
                <a:spcPts val="0"/>
              </a:spcBef>
              <a:spcAft>
                <a:spcPts val="0"/>
              </a:spcAft>
              <a:buClr>
                <a:schemeClr val="dk1"/>
              </a:buClr>
              <a:buSzPct val="43137"/>
              <a:buFont typeface="Arial"/>
              <a:buNone/>
            </a:pPr>
            <a:r>
              <a:rPr lang="en-GB" sz="2550" b="1">
                <a:solidFill>
                  <a:srgbClr val="000000"/>
                </a:solidFill>
                <a:highlight>
                  <a:srgbClr val="FFFFFF"/>
                </a:highlight>
                <a:latin typeface="Consolas"/>
                <a:ea typeface="Consolas"/>
                <a:cs typeface="Consolas"/>
                <a:sym typeface="Consolas"/>
              </a:rPr>
              <a:t>   	courses.course_code </a:t>
            </a:r>
            <a:r>
              <a:rPr lang="en-GB" sz="2550" b="1">
                <a:solidFill>
                  <a:srgbClr val="0000FF"/>
                </a:solidFill>
                <a:highlight>
                  <a:srgbClr val="FFFFFF"/>
                </a:highlight>
                <a:latin typeface="Consolas"/>
                <a:ea typeface="Consolas"/>
                <a:cs typeface="Consolas"/>
                <a:sym typeface="Consolas"/>
              </a:rPr>
              <a:t>AS</a:t>
            </a:r>
            <a:r>
              <a:rPr lang="en-GB" sz="2550" b="1">
                <a:solidFill>
                  <a:srgbClr val="000000"/>
                </a:solidFill>
                <a:highlight>
                  <a:srgbClr val="FFFFFF"/>
                </a:highlight>
                <a:latin typeface="Consolas"/>
                <a:ea typeface="Consolas"/>
                <a:cs typeface="Consolas"/>
                <a:sym typeface="Consolas"/>
              </a:rPr>
              <a:t> course_code,</a:t>
            </a:r>
            <a:endParaRPr sz="2550" b="1">
              <a:solidFill>
                <a:srgbClr val="000000"/>
              </a:solidFill>
              <a:highlight>
                <a:srgbClr val="FFFFFF"/>
              </a:highlight>
              <a:latin typeface="Consolas"/>
              <a:ea typeface="Consolas"/>
              <a:cs typeface="Consolas"/>
              <a:sym typeface="Consolas"/>
            </a:endParaRPr>
          </a:p>
          <a:p>
            <a:pPr marL="466725" lvl="0" indent="0" algn="l" rtl="0">
              <a:lnSpc>
                <a:spcPct val="115000"/>
              </a:lnSpc>
              <a:spcBef>
                <a:spcPts val="0"/>
              </a:spcBef>
              <a:spcAft>
                <a:spcPts val="0"/>
              </a:spcAft>
              <a:buClr>
                <a:schemeClr val="dk1"/>
              </a:buClr>
              <a:buSzPct val="43137"/>
              <a:buFont typeface="Arial"/>
              <a:buNone/>
            </a:pPr>
            <a:r>
              <a:rPr lang="en-GB" sz="2550" b="1">
                <a:solidFill>
                  <a:srgbClr val="000000"/>
                </a:solidFill>
                <a:highlight>
                  <a:srgbClr val="FFFFFF"/>
                </a:highlight>
                <a:latin typeface="Consolas"/>
                <a:ea typeface="Consolas"/>
                <a:cs typeface="Consolas"/>
                <a:sym typeface="Consolas"/>
              </a:rPr>
              <a:t>   	enrollments.enrollment_date </a:t>
            </a:r>
            <a:r>
              <a:rPr lang="en-GB" sz="2550" b="1">
                <a:solidFill>
                  <a:srgbClr val="0000FF"/>
                </a:solidFill>
                <a:highlight>
                  <a:srgbClr val="FFFFFF"/>
                </a:highlight>
                <a:latin typeface="Consolas"/>
                <a:ea typeface="Consolas"/>
                <a:cs typeface="Consolas"/>
                <a:sym typeface="Consolas"/>
              </a:rPr>
              <a:t>AS</a:t>
            </a:r>
            <a:r>
              <a:rPr lang="en-GB" sz="2550" b="1">
                <a:solidFill>
                  <a:srgbClr val="000000"/>
                </a:solidFill>
                <a:highlight>
                  <a:srgbClr val="FFFFFF"/>
                </a:highlight>
                <a:latin typeface="Consolas"/>
                <a:ea typeface="Consolas"/>
                <a:cs typeface="Consolas"/>
                <a:sym typeface="Consolas"/>
              </a:rPr>
              <a:t> enrollment_date,</a:t>
            </a:r>
            <a:endParaRPr sz="2550" b="1">
              <a:solidFill>
                <a:srgbClr val="000000"/>
              </a:solidFill>
              <a:highlight>
                <a:srgbClr val="FFFFFF"/>
              </a:highlight>
              <a:latin typeface="Consolas"/>
              <a:ea typeface="Consolas"/>
              <a:cs typeface="Consolas"/>
              <a:sym typeface="Consolas"/>
            </a:endParaRPr>
          </a:p>
          <a:p>
            <a:pPr marL="466725" lvl="0" indent="0" algn="l" rtl="0">
              <a:lnSpc>
                <a:spcPct val="115000"/>
              </a:lnSpc>
              <a:spcBef>
                <a:spcPts val="0"/>
              </a:spcBef>
              <a:spcAft>
                <a:spcPts val="0"/>
              </a:spcAft>
              <a:buClr>
                <a:schemeClr val="dk1"/>
              </a:buClr>
              <a:buSzPct val="43137"/>
              <a:buFont typeface="Arial"/>
              <a:buNone/>
            </a:pPr>
            <a:r>
              <a:rPr lang="en-GB" sz="2550" b="1">
                <a:solidFill>
                  <a:srgbClr val="000000"/>
                </a:solidFill>
                <a:highlight>
                  <a:srgbClr val="FFFFFF"/>
                </a:highlight>
                <a:latin typeface="Consolas"/>
                <a:ea typeface="Consolas"/>
                <a:cs typeface="Consolas"/>
                <a:sym typeface="Consolas"/>
              </a:rPr>
              <a:t>   	enrollments.status </a:t>
            </a:r>
            <a:r>
              <a:rPr lang="en-GB" sz="2550" b="1">
                <a:solidFill>
                  <a:srgbClr val="0000FF"/>
                </a:solidFill>
                <a:highlight>
                  <a:srgbClr val="FFFFFF"/>
                </a:highlight>
                <a:latin typeface="Consolas"/>
                <a:ea typeface="Consolas"/>
                <a:cs typeface="Consolas"/>
                <a:sym typeface="Consolas"/>
              </a:rPr>
              <a:t>AS</a:t>
            </a:r>
            <a:r>
              <a:rPr lang="en-GB" sz="2550" b="1">
                <a:solidFill>
                  <a:srgbClr val="000000"/>
                </a:solidFill>
                <a:highlight>
                  <a:srgbClr val="FFFFFF"/>
                </a:highlight>
                <a:latin typeface="Consolas"/>
                <a:ea typeface="Consolas"/>
                <a:cs typeface="Consolas"/>
                <a:sym typeface="Consolas"/>
              </a:rPr>
              <a:t> enrollment_status</a:t>
            </a: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Font typeface="Arial"/>
              <a:buNone/>
            </a:pPr>
            <a:r>
              <a:rPr lang="en-GB" sz="2550" b="1">
                <a:solidFill>
                  <a:srgbClr val="0000CD"/>
                </a:solidFill>
                <a:highlight>
                  <a:srgbClr val="FFFFFF"/>
                </a:highlight>
                <a:latin typeface="Consolas"/>
                <a:ea typeface="Consolas"/>
                <a:cs typeface="Consolas"/>
                <a:sym typeface="Consolas"/>
              </a:rPr>
              <a:t>FROM </a:t>
            </a:r>
            <a:r>
              <a:rPr lang="en-GB" sz="2550" b="1">
                <a:highlight>
                  <a:srgbClr val="FFFFFF"/>
                </a:highlight>
                <a:latin typeface="Consolas"/>
                <a:ea typeface="Consolas"/>
                <a:cs typeface="Consolas"/>
                <a:sym typeface="Consolas"/>
              </a:rPr>
              <a:t>Courses</a:t>
            </a:r>
            <a:endParaRPr sz="2550" b="1">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Font typeface="Arial"/>
              <a:buNone/>
            </a:pPr>
            <a:r>
              <a:rPr lang="en-GB" sz="2550" b="1">
                <a:solidFill>
                  <a:srgbClr val="0000CD"/>
                </a:solidFill>
                <a:highlight>
                  <a:srgbClr val="FFFFFF"/>
                </a:highlight>
                <a:latin typeface="Consolas"/>
                <a:ea typeface="Consolas"/>
                <a:cs typeface="Consolas"/>
                <a:sym typeface="Consolas"/>
              </a:rPr>
              <a:t>LEFT JOIN </a:t>
            </a:r>
            <a:r>
              <a:rPr lang="en-GB" sz="2550" b="1">
                <a:solidFill>
                  <a:srgbClr val="000000"/>
                </a:solidFill>
                <a:highlight>
                  <a:srgbClr val="FFFFFF"/>
                </a:highlight>
                <a:latin typeface="Consolas"/>
                <a:ea typeface="Consolas"/>
                <a:cs typeface="Consolas"/>
                <a:sym typeface="Consolas"/>
              </a:rPr>
              <a:t>enrollments</a:t>
            </a:r>
            <a:r>
              <a:rPr lang="en-GB" sz="2550" b="1">
                <a:solidFill>
                  <a:srgbClr val="0000CD"/>
                </a:solidFill>
                <a:highlight>
                  <a:srgbClr val="FFFFFF"/>
                </a:highlight>
                <a:latin typeface="Consolas"/>
                <a:ea typeface="Consolas"/>
                <a:cs typeface="Consolas"/>
                <a:sym typeface="Consolas"/>
              </a:rPr>
              <a:t> ON </a:t>
            </a:r>
            <a:r>
              <a:rPr lang="en-GB" sz="2550" b="1">
                <a:solidFill>
                  <a:srgbClr val="000000"/>
                </a:solidFill>
                <a:highlight>
                  <a:srgbClr val="FFFFFF"/>
                </a:highlight>
                <a:latin typeface="Consolas"/>
                <a:ea typeface="Consolas"/>
                <a:cs typeface="Consolas"/>
                <a:sym typeface="Consolas"/>
              </a:rPr>
              <a:t>courses.id = enrollments.course_id</a:t>
            </a: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r>
              <a:rPr lang="en-GB" sz="2550" b="1">
                <a:solidFill>
                  <a:srgbClr val="0000CD"/>
                </a:solidFill>
                <a:highlight>
                  <a:srgbClr val="FFFFFF"/>
                </a:highlight>
                <a:latin typeface="Consolas"/>
                <a:ea typeface="Consolas"/>
                <a:cs typeface="Consolas"/>
                <a:sym typeface="Consolas"/>
              </a:rPr>
              <a:t>ORDER BY </a:t>
            </a:r>
            <a:r>
              <a:rPr lang="en-GB" sz="2550" b="1">
                <a:latin typeface="Consolas"/>
                <a:ea typeface="Consolas"/>
                <a:cs typeface="Consolas"/>
                <a:sym typeface="Consolas"/>
              </a:rPr>
              <a:t>courses.title;</a:t>
            </a:r>
            <a:endParaRPr sz="2000">
              <a:latin typeface="Verdana"/>
              <a:ea typeface="Verdana"/>
              <a:cs typeface="Verdana"/>
              <a:sym typeface="Verdana"/>
            </a:endParaRPr>
          </a:p>
        </p:txBody>
      </p:sp>
      <p:sp>
        <p:nvSpPr>
          <p:cNvPr id="165" name="Google Shape;165;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GB"/>
              <a:t>10</a:t>
            </a:fld>
            <a:endParaRPr/>
          </a:p>
        </p:txBody>
      </p:sp>
      <p:sp>
        <p:nvSpPr>
          <p:cNvPr id="166" name="Google Shape;166;p22"/>
          <p:cNvSpPr txBox="1"/>
          <p:nvPr/>
        </p:nvSpPr>
        <p:spPr>
          <a:xfrm>
            <a:off x="4460675" y="2731275"/>
            <a:ext cx="4711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457200" y="136525"/>
            <a:ext cx="8229600" cy="701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Verdana"/>
              <a:buNone/>
            </a:pPr>
            <a:r>
              <a:rPr lang="en-GB">
                <a:solidFill>
                  <a:srgbClr val="7030A0"/>
                </a:solidFill>
                <a:latin typeface="Verdana"/>
                <a:ea typeface="Verdana"/>
                <a:cs typeface="Verdana"/>
                <a:sym typeface="Verdana"/>
              </a:rPr>
              <a:t>Left Join</a:t>
            </a:r>
            <a:endParaRPr>
              <a:solidFill>
                <a:srgbClr val="7030A0"/>
              </a:solidFill>
            </a:endParaRPr>
          </a:p>
        </p:txBody>
      </p:sp>
      <p:sp>
        <p:nvSpPr>
          <p:cNvPr id="172" name="Google Shape;172;p23"/>
          <p:cNvSpPr txBox="1">
            <a:spLocks noGrp="1"/>
          </p:cNvSpPr>
          <p:nvPr>
            <p:ph type="body" idx="1"/>
          </p:nvPr>
        </p:nvSpPr>
        <p:spPr>
          <a:xfrm>
            <a:off x="152400" y="838200"/>
            <a:ext cx="8991600" cy="6019800"/>
          </a:xfrm>
          <a:prstGeom prst="rect">
            <a:avLst/>
          </a:prstGeom>
          <a:noFill/>
          <a:ln>
            <a:noFill/>
          </a:ln>
        </p:spPr>
        <p:txBody>
          <a:bodyPr spcFirstLastPara="1" wrap="square" lIns="91425" tIns="45700" rIns="91425" bIns="45700" anchor="t" anchorCtr="0">
            <a:normAutofit/>
          </a:bodyPr>
          <a:lstStyle/>
          <a:p>
            <a:pPr marL="342900" lvl="0" indent="-295275" algn="l" rtl="0">
              <a:lnSpc>
                <a:spcPct val="115000"/>
              </a:lnSpc>
              <a:spcBef>
                <a:spcPts val="0"/>
              </a:spcBef>
              <a:spcAft>
                <a:spcPts val="0"/>
              </a:spcAft>
              <a:buSzPct val="100000"/>
              <a:buChar char="•"/>
            </a:pPr>
            <a:r>
              <a:rPr lang="en-GB" sz="2000" b="1" i="1">
                <a:latin typeface="Verdana"/>
                <a:ea typeface="Verdana"/>
                <a:cs typeface="Verdana"/>
                <a:sym typeface="Verdana"/>
              </a:rPr>
              <a:t>Example: Between Courses and Enrollments</a:t>
            </a:r>
            <a:endParaRPr/>
          </a:p>
          <a:p>
            <a:pPr marL="342900" lvl="0" indent="-206375" algn="l" rtl="0">
              <a:lnSpc>
                <a:spcPct val="115000"/>
              </a:lnSpc>
              <a:spcBef>
                <a:spcPts val="0"/>
              </a:spcBef>
              <a:spcAft>
                <a:spcPts val="0"/>
              </a:spcAft>
              <a:buClr>
                <a:schemeClr val="dk1"/>
              </a:buClr>
              <a:buSzPct val="100000"/>
              <a:buNone/>
            </a:pPr>
            <a:endParaRPr sz="2000" b="1" i="1">
              <a:latin typeface="Verdana"/>
              <a:ea typeface="Verdana"/>
              <a:cs typeface="Verdana"/>
              <a:sym typeface="Verdana"/>
            </a:endParaRPr>
          </a:p>
          <a:p>
            <a:pPr marL="466725" lvl="1" indent="0" algn="l" rtl="0">
              <a:lnSpc>
                <a:spcPct val="115000"/>
              </a:lnSpc>
              <a:spcBef>
                <a:spcPts val="0"/>
              </a:spcBef>
              <a:spcAft>
                <a:spcPts val="0"/>
              </a:spcAft>
              <a:buClr>
                <a:schemeClr val="dk1"/>
              </a:buClr>
              <a:buSzPct val="100000"/>
              <a:buNone/>
            </a:pPr>
            <a:r>
              <a:rPr lang="en-GB" sz="1600" b="1" i="1">
                <a:latin typeface="Verdana"/>
                <a:ea typeface="Verdana"/>
                <a:cs typeface="Verdana"/>
                <a:sym typeface="Verdana"/>
              </a:rPr>
              <a:t>	</a:t>
            </a:r>
            <a:r>
              <a:rPr lang="en-GB" sz="2550" b="1">
                <a:solidFill>
                  <a:srgbClr val="0000CD"/>
                </a:solidFill>
                <a:highlight>
                  <a:srgbClr val="FFFFFF"/>
                </a:highlight>
                <a:latin typeface="Consolas"/>
                <a:ea typeface="Consolas"/>
                <a:cs typeface="Consolas"/>
                <a:sym typeface="Consolas"/>
              </a:rPr>
              <a:t>SELECT </a:t>
            </a:r>
            <a:endParaRPr sz="2550" b="1">
              <a:solidFill>
                <a:srgbClr val="0000CD"/>
              </a:solidFill>
              <a:highlight>
                <a:srgbClr val="FFFFFF"/>
              </a:highlight>
              <a:latin typeface="Consolas"/>
              <a:ea typeface="Consolas"/>
              <a:cs typeface="Consolas"/>
              <a:sym typeface="Consolas"/>
            </a:endParaRPr>
          </a:p>
          <a:p>
            <a:pPr marL="466725" lvl="0" indent="0" algn="l" rtl="0">
              <a:lnSpc>
                <a:spcPct val="115000"/>
              </a:lnSpc>
              <a:spcBef>
                <a:spcPts val="0"/>
              </a:spcBef>
              <a:spcAft>
                <a:spcPts val="0"/>
              </a:spcAft>
              <a:buClr>
                <a:schemeClr val="dk1"/>
              </a:buClr>
              <a:buSzPct val="43137"/>
              <a:buNone/>
            </a:pPr>
            <a:r>
              <a:rPr lang="en-GB" sz="2550" b="1">
                <a:highlight>
                  <a:srgbClr val="FFFFFF"/>
                </a:highlight>
                <a:latin typeface="Consolas"/>
                <a:ea typeface="Consolas"/>
                <a:cs typeface="Consolas"/>
                <a:sym typeface="Consolas"/>
              </a:rPr>
              <a:t>   	courses.title </a:t>
            </a:r>
            <a:r>
              <a:rPr lang="en-GB" sz="2550" b="1">
                <a:solidFill>
                  <a:srgbClr val="0000FF"/>
                </a:solidFill>
                <a:highlight>
                  <a:srgbClr val="FFFFFF"/>
                </a:highlight>
                <a:latin typeface="Consolas"/>
                <a:ea typeface="Consolas"/>
                <a:cs typeface="Consolas"/>
                <a:sym typeface="Consolas"/>
              </a:rPr>
              <a:t>AS</a:t>
            </a:r>
            <a:r>
              <a:rPr lang="en-GB" sz="2550" b="1">
                <a:highlight>
                  <a:srgbClr val="FFFFFF"/>
                </a:highlight>
                <a:latin typeface="Consolas"/>
                <a:ea typeface="Consolas"/>
                <a:cs typeface="Consolas"/>
                <a:sym typeface="Consolas"/>
              </a:rPr>
              <a:t> course_title,</a:t>
            </a:r>
            <a:endParaRPr sz="2550" b="1">
              <a:highlight>
                <a:srgbClr val="FFFFFF"/>
              </a:highlight>
              <a:latin typeface="Consolas"/>
              <a:ea typeface="Consolas"/>
              <a:cs typeface="Consolas"/>
              <a:sym typeface="Consolas"/>
            </a:endParaRPr>
          </a:p>
          <a:p>
            <a:pPr marL="466725" lvl="0" indent="0" algn="l" rtl="0">
              <a:lnSpc>
                <a:spcPct val="115000"/>
              </a:lnSpc>
              <a:spcBef>
                <a:spcPts val="0"/>
              </a:spcBef>
              <a:spcAft>
                <a:spcPts val="0"/>
              </a:spcAft>
              <a:buClr>
                <a:schemeClr val="dk1"/>
              </a:buClr>
              <a:buSzPct val="43137"/>
              <a:buNone/>
            </a:pPr>
            <a:r>
              <a:rPr lang="en-GB" sz="2550" b="1">
                <a:solidFill>
                  <a:srgbClr val="000000"/>
                </a:solidFill>
                <a:highlight>
                  <a:srgbClr val="FFFFFF"/>
                </a:highlight>
                <a:latin typeface="Consolas"/>
                <a:ea typeface="Consolas"/>
                <a:cs typeface="Consolas"/>
                <a:sym typeface="Consolas"/>
              </a:rPr>
              <a:t>   	courses.course_code </a:t>
            </a:r>
            <a:r>
              <a:rPr lang="en-GB" sz="2550" b="1">
                <a:solidFill>
                  <a:srgbClr val="0000FF"/>
                </a:solidFill>
                <a:highlight>
                  <a:srgbClr val="FFFFFF"/>
                </a:highlight>
                <a:latin typeface="Consolas"/>
                <a:ea typeface="Consolas"/>
                <a:cs typeface="Consolas"/>
                <a:sym typeface="Consolas"/>
              </a:rPr>
              <a:t>AS</a:t>
            </a:r>
            <a:r>
              <a:rPr lang="en-GB" sz="2550" b="1">
                <a:solidFill>
                  <a:srgbClr val="000000"/>
                </a:solidFill>
                <a:highlight>
                  <a:srgbClr val="FFFFFF"/>
                </a:highlight>
                <a:latin typeface="Consolas"/>
                <a:ea typeface="Consolas"/>
                <a:cs typeface="Consolas"/>
                <a:sym typeface="Consolas"/>
              </a:rPr>
              <a:t> course_code,</a:t>
            </a:r>
            <a:endParaRPr sz="2550" b="1">
              <a:solidFill>
                <a:srgbClr val="000000"/>
              </a:solidFill>
              <a:highlight>
                <a:srgbClr val="FFFFFF"/>
              </a:highlight>
              <a:latin typeface="Consolas"/>
              <a:ea typeface="Consolas"/>
              <a:cs typeface="Consolas"/>
              <a:sym typeface="Consolas"/>
            </a:endParaRPr>
          </a:p>
          <a:p>
            <a:pPr marL="466725" lvl="0" indent="0" algn="l" rtl="0">
              <a:lnSpc>
                <a:spcPct val="115000"/>
              </a:lnSpc>
              <a:spcBef>
                <a:spcPts val="0"/>
              </a:spcBef>
              <a:spcAft>
                <a:spcPts val="0"/>
              </a:spcAft>
              <a:buClr>
                <a:schemeClr val="dk1"/>
              </a:buClr>
              <a:buSzPct val="43137"/>
              <a:buNone/>
            </a:pPr>
            <a:r>
              <a:rPr lang="en-GB" sz="2550" b="1">
                <a:solidFill>
                  <a:srgbClr val="000000"/>
                </a:solidFill>
                <a:highlight>
                  <a:srgbClr val="FFFFFF"/>
                </a:highlight>
                <a:latin typeface="Consolas"/>
                <a:ea typeface="Consolas"/>
                <a:cs typeface="Consolas"/>
                <a:sym typeface="Consolas"/>
              </a:rPr>
              <a:t>   	enrollments.enrollment_date </a:t>
            </a:r>
            <a:r>
              <a:rPr lang="en-GB" sz="2550" b="1">
                <a:solidFill>
                  <a:srgbClr val="0000FF"/>
                </a:solidFill>
                <a:highlight>
                  <a:srgbClr val="FFFFFF"/>
                </a:highlight>
                <a:latin typeface="Consolas"/>
                <a:ea typeface="Consolas"/>
                <a:cs typeface="Consolas"/>
                <a:sym typeface="Consolas"/>
              </a:rPr>
              <a:t>AS</a:t>
            </a:r>
            <a:r>
              <a:rPr lang="en-GB" sz="2550" b="1">
                <a:solidFill>
                  <a:srgbClr val="000000"/>
                </a:solidFill>
                <a:highlight>
                  <a:srgbClr val="FFFFFF"/>
                </a:highlight>
                <a:latin typeface="Consolas"/>
                <a:ea typeface="Consolas"/>
                <a:cs typeface="Consolas"/>
                <a:sym typeface="Consolas"/>
              </a:rPr>
              <a:t> enrollment_date,</a:t>
            </a:r>
            <a:endParaRPr sz="2550" b="1">
              <a:solidFill>
                <a:srgbClr val="000000"/>
              </a:solidFill>
              <a:highlight>
                <a:srgbClr val="FFFFFF"/>
              </a:highlight>
              <a:latin typeface="Consolas"/>
              <a:ea typeface="Consolas"/>
              <a:cs typeface="Consolas"/>
              <a:sym typeface="Consolas"/>
            </a:endParaRPr>
          </a:p>
          <a:p>
            <a:pPr marL="466725" lvl="0" indent="0" algn="l" rtl="0">
              <a:lnSpc>
                <a:spcPct val="115000"/>
              </a:lnSpc>
              <a:spcBef>
                <a:spcPts val="0"/>
              </a:spcBef>
              <a:spcAft>
                <a:spcPts val="0"/>
              </a:spcAft>
              <a:buClr>
                <a:schemeClr val="dk1"/>
              </a:buClr>
              <a:buSzPct val="43137"/>
              <a:buNone/>
            </a:pPr>
            <a:r>
              <a:rPr lang="en-GB" sz="2550" b="1">
                <a:solidFill>
                  <a:srgbClr val="000000"/>
                </a:solidFill>
                <a:highlight>
                  <a:srgbClr val="FFFFFF"/>
                </a:highlight>
                <a:latin typeface="Consolas"/>
                <a:ea typeface="Consolas"/>
                <a:cs typeface="Consolas"/>
                <a:sym typeface="Consolas"/>
              </a:rPr>
              <a:t>   	enrollments.status </a:t>
            </a:r>
            <a:r>
              <a:rPr lang="en-GB" sz="2550" b="1">
                <a:solidFill>
                  <a:srgbClr val="0000FF"/>
                </a:solidFill>
                <a:highlight>
                  <a:srgbClr val="FFFFFF"/>
                </a:highlight>
                <a:latin typeface="Consolas"/>
                <a:ea typeface="Consolas"/>
                <a:cs typeface="Consolas"/>
                <a:sym typeface="Consolas"/>
              </a:rPr>
              <a:t>AS</a:t>
            </a:r>
            <a:r>
              <a:rPr lang="en-GB" sz="2550" b="1">
                <a:solidFill>
                  <a:srgbClr val="000000"/>
                </a:solidFill>
                <a:highlight>
                  <a:srgbClr val="FFFFFF"/>
                </a:highlight>
                <a:latin typeface="Consolas"/>
                <a:ea typeface="Consolas"/>
                <a:cs typeface="Consolas"/>
                <a:sym typeface="Consolas"/>
              </a:rPr>
              <a:t> enrollment_status</a:t>
            </a: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r>
              <a:rPr lang="en-GB" sz="2550" b="1">
                <a:solidFill>
                  <a:srgbClr val="0000CD"/>
                </a:solidFill>
                <a:highlight>
                  <a:srgbClr val="FFFFFF"/>
                </a:highlight>
                <a:latin typeface="Consolas"/>
                <a:ea typeface="Consolas"/>
                <a:cs typeface="Consolas"/>
                <a:sym typeface="Consolas"/>
              </a:rPr>
              <a:t>FROM </a:t>
            </a:r>
            <a:r>
              <a:rPr lang="en-GB" sz="2550" b="1">
                <a:highlight>
                  <a:srgbClr val="FFFFFF"/>
                </a:highlight>
                <a:latin typeface="Consolas"/>
                <a:ea typeface="Consolas"/>
                <a:cs typeface="Consolas"/>
                <a:sym typeface="Consolas"/>
              </a:rPr>
              <a:t>Courses</a:t>
            </a:r>
            <a:endParaRPr sz="2550" b="1">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r>
              <a:rPr lang="en-GB" sz="2550" b="1">
                <a:solidFill>
                  <a:srgbClr val="0000CD"/>
                </a:solidFill>
                <a:highlight>
                  <a:srgbClr val="FFFFFF"/>
                </a:highlight>
                <a:latin typeface="Consolas"/>
                <a:ea typeface="Consolas"/>
                <a:cs typeface="Consolas"/>
                <a:sym typeface="Consolas"/>
              </a:rPr>
              <a:t>LEFT JOIN </a:t>
            </a:r>
            <a:r>
              <a:rPr lang="en-GB" sz="2550" b="1">
                <a:solidFill>
                  <a:srgbClr val="000000"/>
                </a:solidFill>
                <a:highlight>
                  <a:srgbClr val="FFFFFF"/>
                </a:highlight>
                <a:latin typeface="Consolas"/>
                <a:ea typeface="Consolas"/>
                <a:cs typeface="Consolas"/>
                <a:sym typeface="Consolas"/>
              </a:rPr>
              <a:t>enrollments</a:t>
            </a:r>
            <a:r>
              <a:rPr lang="en-GB" sz="2550" b="1">
                <a:solidFill>
                  <a:srgbClr val="0000CD"/>
                </a:solidFill>
                <a:highlight>
                  <a:srgbClr val="FFFFFF"/>
                </a:highlight>
                <a:latin typeface="Consolas"/>
                <a:ea typeface="Consolas"/>
                <a:cs typeface="Consolas"/>
                <a:sym typeface="Consolas"/>
              </a:rPr>
              <a:t> ON </a:t>
            </a:r>
            <a:r>
              <a:rPr lang="en-GB" sz="2550" b="1">
                <a:solidFill>
                  <a:srgbClr val="000000"/>
                </a:solidFill>
                <a:highlight>
                  <a:srgbClr val="FFFFFF"/>
                </a:highlight>
                <a:latin typeface="Consolas"/>
                <a:ea typeface="Consolas"/>
                <a:cs typeface="Consolas"/>
                <a:sym typeface="Consolas"/>
              </a:rPr>
              <a:t>courses.id = enrollments.course_id</a:t>
            </a: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r>
              <a:rPr lang="en-GB" sz="2550" b="1">
                <a:solidFill>
                  <a:srgbClr val="0000CD"/>
                </a:solidFill>
                <a:highlight>
                  <a:srgbClr val="FFFFFF"/>
                </a:highlight>
                <a:latin typeface="Consolas"/>
                <a:ea typeface="Consolas"/>
                <a:cs typeface="Consolas"/>
                <a:sym typeface="Consolas"/>
              </a:rPr>
              <a:t>ORDER BY </a:t>
            </a:r>
            <a:r>
              <a:rPr lang="en-GB" sz="2550" b="1">
                <a:latin typeface="Consolas"/>
                <a:ea typeface="Consolas"/>
                <a:cs typeface="Consolas"/>
                <a:sym typeface="Consolas"/>
              </a:rPr>
              <a:t>courses.title;</a:t>
            </a:r>
            <a:endParaRPr sz="2550" b="1">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latin typeface="Consolas"/>
              <a:ea typeface="Consolas"/>
              <a:cs typeface="Consolas"/>
              <a:sym typeface="Consolas"/>
            </a:endParaRPr>
          </a:p>
        </p:txBody>
      </p:sp>
      <p:sp>
        <p:nvSpPr>
          <p:cNvPr id="173" name="Google Shape;173;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GB"/>
              <a:t>11</a:t>
            </a:fld>
            <a:endParaRPr/>
          </a:p>
        </p:txBody>
      </p:sp>
      <p:sp>
        <p:nvSpPr>
          <p:cNvPr id="174" name="Google Shape;174;p23"/>
          <p:cNvSpPr txBox="1"/>
          <p:nvPr/>
        </p:nvSpPr>
        <p:spPr>
          <a:xfrm>
            <a:off x="4460675" y="2731275"/>
            <a:ext cx="4711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pic>
        <p:nvPicPr>
          <p:cNvPr id="175" name="Google Shape;175;p23"/>
          <p:cNvPicPr preferRelativeResize="0"/>
          <p:nvPr/>
        </p:nvPicPr>
        <p:blipFill>
          <a:blip r:embed="rId3">
            <a:alphaModFix/>
          </a:blip>
          <a:stretch>
            <a:fillRect/>
          </a:stretch>
        </p:blipFill>
        <p:spPr>
          <a:xfrm>
            <a:off x="228600" y="3729049"/>
            <a:ext cx="8686802" cy="21266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457200" y="136525"/>
            <a:ext cx="8229600" cy="701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Verdana"/>
              <a:buNone/>
            </a:pPr>
            <a:r>
              <a:rPr lang="en-GB">
                <a:solidFill>
                  <a:srgbClr val="7030A0"/>
                </a:solidFill>
                <a:latin typeface="Verdana"/>
                <a:ea typeface="Verdana"/>
                <a:cs typeface="Verdana"/>
                <a:sym typeface="Verdana"/>
              </a:rPr>
              <a:t>Right Join</a:t>
            </a:r>
            <a:endParaRPr>
              <a:solidFill>
                <a:srgbClr val="7030A0"/>
              </a:solidFill>
            </a:endParaRPr>
          </a:p>
        </p:txBody>
      </p:sp>
      <p:sp>
        <p:nvSpPr>
          <p:cNvPr id="181" name="Google Shape;181;p24"/>
          <p:cNvSpPr txBox="1">
            <a:spLocks noGrp="1"/>
          </p:cNvSpPr>
          <p:nvPr>
            <p:ph type="body" idx="1"/>
          </p:nvPr>
        </p:nvSpPr>
        <p:spPr>
          <a:xfrm>
            <a:off x="152400" y="838200"/>
            <a:ext cx="8991600" cy="6019800"/>
          </a:xfrm>
          <a:prstGeom prst="rect">
            <a:avLst/>
          </a:prstGeom>
          <a:noFill/>
          <a:ln>
            <a:noFill/>
          </a:ln>
        </p:spPr>
        <p:txBody>
          <a:bodyPr spcFirstLastPara="1" wrap="square" lIns="91425" tIns="45700" rIns="91425" bIns="45700" anchor="t" anchorCtr="0">
            <a:normAutofit fontScale="70000" lnSpcReduction="20000"/>
          </a:bodyPr>
          <a:lstStyle/>
          <a:p>
            <a:pPr marL="457200" lvl="0" indent="-317896" algn="l" rtl="0">
              <a:lnSpc>
                <a:spcPct val="100000"/>
              </a:lnSpc>
              <a:spcBef>
                <a:spcPts val="1400"/>
              </a:spcBef>
              <a:spcAft>
                <a:spcPts val="0"/>
              </a:spcAft>
              <a:buSzPct val="100000"/>
              <a:buChar char="•"/>
            </a:pPr>
            <a:r>
              <a:rPr lang="en-GB" sz="2250">
                <a:highlight>
                  <a:srgbClr val="FFFFFF"/>
                </a:highlight>
                <a:latin typeface="Verdana"/>
                <a:ea typeface="Verdana"/>
                <a:cs typeface="Verdana"/>
                <a:sym typeface="Verdana"/>
              </a:rPr>
              <a:t>The </a:t>
            </a:r>
            <a:r>
              <a:rPr lang="en-GB" sz="2250" b="1">
                <a:solidFill>
                  <a:srgbClr val="DC143C"/>
                </a:solidFill>
                <a:latin typeface="Consolas"/>
                <a:ea typeface="Consolas"/>
                <a:cs typeface="Consolas"/>
                <a:sym typeface="Consolas"/>
              </a:rPr>
              <a:t>LEFT JOIN</a:t>
            </a:r>
            <a:r>
              <a:rPr lang="en-GB" sz="2250">
                <a:highlight>
                  <a:srgbClr val="FFFFFF"/>
                </a:highlight>
                <a:latin typeface="Verdana"/>
                <a:ea typeface="Verdana"/>
                <a:cs typeface="Verdana"/>
                <a:sym typeface="Verdana"/>
              </a:rPr>
              <a:t> keyword returns all records from the right table (table2), and the matching records from the left table (table2).</a:t>
            </a:r>
            <a:endParaRPr sz="2250">
              <a:highlight>
                <a:srgbClr val="FFFFFF"/>
              </a:highlight>
              <a:latin typeface="Verdana"/>
              <a:ea typeface="Verdana"/>
              <a:cs typeface="Verdana"/>
              <a:sym typeface="Verdana"/>
            </a:endParaRPr>
          </a:p>
          <a:p>
            <a:pPr marL="457200" lvl="0" indent="0" algn="l" rtl="0">
              <a:lnSpc>
                <a:spcPct val="100000"/>
              </a:lnSpc>
              <a:spcBef>
                <a:spcPts val="1400"/>
              </a:spcBef>
              <a:spcAft>
                <a:spcPts val="0"/>
              </a:spcAft>
              <a:buNone/>
            </a:pPr>
            <a:endParaRPr sz="2050">
              <a:highlight>
                <a:srgbClr val="FFFFFF"/>
              </a:highlight>
              <a:latin typeface="Verdana"/>
              <a:ea typeface="Verdana"/>
              <a:cs typeface="Verdana"/>
              <a:sym typeface="Verdana"/>
            </a:endParaRPr>
          </a:p>
          <a:p>
            <a:pPr marL="457200" lvl="0" indent="-317896" algn="l" rtl="0">
              <a:lnSpc>
                <a:spcPct val="100000"/>
              </a:lnSpc>
              <a:spcBef>
                <a:spcPts val="1400"/>
              </a:spcBef>
              <a:spcAft>
                <a:spcPts val="0"/>
              </a:spcAft>
              <a:buSzPct val="100000"/>
              <a:buChar char="•"/>
            </a:pPr>
            <a:r>
              <a:rPr lang="en-GB" sz="2250">
                <a:highlight>
                  <a:srgbClr val="FFFFFF"/>
                </a:highlight>
                <a:latin typeface="Verdana"/>
                <a:ea typeface="Verdana"/>
                <a:cs typeface="Verdana"/>
                <a:sym typeface="Verdana"/>
              </a:rPr>
              <a:t>The result is 0 records from the right side, if there is no match.</a:t>
            </a:r>
            <a:endParaRPr sz="2250">
              <a:highlight>
                <a:srgbClr val="FFFFFF"/>
              </a:highlight>
              <a:latin typeface="Verdana"/>
              <a:ea typeface="Verdana"/>
              <a:cs typeface="Verdana"/>
              <a:sym typeface="Verdana"/>
            </a:endParaRPr>
          </a:p>
          <a:p>
            <a:pPr marL="457200" lvl="0" indent="0" algn="l" rtl="0">
              <a:lnSpc>
                <a:spcPct val="100000"/>
              </a:lnSpc>
              <a:spcBef>
                <a:spcPts val="1400"/>
              </a:spcBef>
              <a:spcAft>
                <a:spcPts val="0"/>
              </a:spcAft>
              <a:buNone/>
            </a:pPr>
            <a:endParaRPr sz="2050">
              <a:highlight>
                <a:srgbClr val="FFFFFF"/>
              </a:highlight>
              <a:latin typeface="Verdana"/>
              <a:ea typeface="Verdana"/>
              <a:cs typeface="Verdana"/>
              <a:sym typeface="Verdana"/>
            </a:endParaRPr>
          </a:p>
          <a:p>
            <a:pPr marL="342900" lvl="0" indent="-285750" algn="l" rtl="0">
              <a:lnSpc>
                <a:spcPct val="115000"/>
              </a:lnSpc>
              <a:spcBef>
                <a:spcPts val="1400"/>
              </a:spcBef>
              <a:spcAft>
                <a:spcPts val="0"/>
              </a:spcAft>
              <a:buClr>
                <a:schemeClr val="dk1"/>
              </a:buClr>
              <a:buSzPct val="100000"/>
              <a:buChar char="•"/>
            </a:pPr>
            <a:r>
              <a:rPr lang="en-GB" sz="2000" b="1" i="1">
                <a:latin typeface="Verdana"/>
                <a:ea typeface="Verdana"/>
                <a:cs typeface="Verdana"/>
                <a:sym typeface="Verdana"/>
              </a:rPr>
              <a:t>Syntax:</a:t>
            </a:r>
            <a:endParaRPr/>
          </a:p>
          <a:p>
            <a:pPr marL="342900" lvl="0" indent="-206375" algn="l" rtl="0">
              <a:lnSpc>
                <a:spcPct val="115000"/>
              </a:lnSpc>
              <a:spcBef>
                <a:spcPts val="0"/>
              </a:spcBef>
              <a:spcAft>
                <a:spcPts val="0"/>
              </a:spcAft>
              <a:buClr>
                <a:schemeClr val="dk1"/>
              </a:buClr>
              <a:buSzPct val="100000"/>
              <a:buNone/>
            </a:pPr>
            <a:endParaRPr sz="2000" b="1" i="1">
              <a:latin typeface="Verdana"/>
              <a:ea typeface="Verdana"/>
              <a:cs typeface="Verdana"/>
              <a:sym typeface="Verdana"/>
            </a:endParaRPr>
          </a:p>
          <a:p>
            <a:pPr marL="466725" lvl="1" indent="0" algn="l" rtl="0">
              <a:lnSpc>
                <a:spcPct val="115000"/>
              </a:lnSpc>
              <a:spcBef>
                <a:spcPts val="0"/>
              </a:spcBef>
              <a:spcAft>
                <a:spcPts val="0"/>
              </a:spcAft>
              <a:buSzPct val="100000"/>
              <a:buNone/>
            </a:pPr>
            <a:r>
              <a:rPr lang="en-GB" sz="1600" b="1" i="1">
                <a:latin typeface="Verdana"/>
                <a:ea typeface="Verdana"/>
                <a:cs typeface="Verdana"/>
                <a:sym typeface="Verdana"/>
              </a:rPr>
              <a:t>	</a:t>
            </a:r>
            <a:r>
              <a:rPr lang="en-GB" sz="2250" b="1">
                <a:solidFill>
                  <a:srgbClr val="0000CD"/>
                </a:solidFill>
                <a:highlight>
                  <a:srgbClr val="FFFFFF"/>
                </a:highlight>
                <a:latin typeface="Consolas"/>
                <a:ea typeface="Consolas"/>
                <a:cs typeface="Consolas"/>
                <a:sym typeface="Consolas"/>
              </a:rPr>
              <a:t>SELECT</a:t>
            </a:r>
            <a:r>
              <a:rPr lang="en-GB" sz="2250">
                <a:highlight>
                  <a:srgbClr val="FFFFFF"/>
                </a:highlight>
                <a:latin typeface="Consolas"/>
                <a:ea typeface="Consolas"/>
                <a:cs typeface="Consolas"/>
                <a:sym typeface="Consolas"/>
              </a:rPr>
              <a:t> </a:t>
            </a:r>
            <a:r>
              <a:rPr lang="en-GB" sz="2250" i="1">
                <a:highlight>
                  <a:srgbClr val="FFFFFF"/>
                </a:highlight>
                <a:latin typeface="Consolas"/>
                <a:ea typeface="Consolas"/>
                <a:cs typeface="Consolas"/>
                <a:sym typeface="Consolas"/>
              </a:rPr>
              <a:t>column_name(s)</a:t>
            </a:r>
            <a:endParaRPr sz="2250" i="1">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SzPct val="48888"/>
              <a:buNone/>
            </a:pPr>
            <a:r>
              <a:rPr lang="en-GB" sz="2250" b="1">
                <a:solidFill>
                  <a:srgbClr val="0000CD"/>
                </a:solidFill>
                <a:highlight>
                  <a:srgbClr val="FFFFFF"/>
                </a:highlight>
                <a:latin typeface="Consolas"/>
                <a:ea typeface="Consolas"/>
                <a:cs typeface="Consolas"/>
                <a:sym typeface="Consolas"/>
              </a:rPr>
              <a:t>FROM</a:t>
            </a:r>
            <a:r>
              <a:rPr lang="en-GB" sz="2250">
                <a:highlight>
                  <a:srgbClr val="FFFFFF"/>
                </a:highlight>
                <a:latin typeface="Consolas"/>
                <a:ea typeface="Consolas"/>
                <a:cs typeface="Consolas"/>
                <a:sym typeface="Consolas"/>
              </a:rPr>
              <a:t> </a:t>
            </a:r>
            <a:r>
              <a:rPr lang="en-GB" sz="2250" i="1">
                <a:highlight>
                  <a:srgbClr val="FFFFFF"/>
                </a:highlight>
                <a:latin typeface="Consolas"/>
                <a:ea typeface="Consolas"/>
                <a:cs typeface="Consolas"/>
                <a:sym typeface="Consolas"/>
              </a:rPr>
              <a:t>table1</a:t>
            </a:r>
            <a:endParaRPr sz="2250" i="1">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SzPct val="48888"/>
              <a:buNone/>
            </a:pPr>
            <a:r>
              <a:rPr lang="en-GB" sz="2250" b="1">
                <a:solidFill>
                  <a:srgbClr val="0000CD"/>
                </a:solidFill>
                <a:highlight>
                  <a:srgbClr val="FFFFFF"/>
                </a:highlight>
                <a:latin typeface="Consolas"/>
                <a:ea typeface="Consolas"/>
                <a:cs typeface="Consolas"/>
                <a:sym typeface="Consolas"/>
              </a:rPr>
              <a:t>RIGHT</a:t>
            </a:r>
            <a:r>
              <a:rPr lang="en-GB" sz="2250" b="1">
                <a:highlight>
                  <a:srgbClr val="FFFFFF"/>
                </a:highlight>
                <a:latin typeface="Consolas"/>
                <a:ea typeface="Consolas"/>
                <a:cs typeface="Consolas"/>
                <a:sym typeface="Consolas"/>
              </a:rPr>
              <a:t> </a:t>
            </a:r>
            <a:r>
              <a:rPr lang="en-GB" sz="2250" b="1">
                <a:solidFill>
                  <a:srgbClr val="0000CD"/>
                </a:solidFill>
                <a:highlight>
                  <a:srgbClr val="FFFFFF"/>
                </a:highlight>
                <a:latin typeface="Consolas"/>
                <a:ea typeface="Consolas"/>
                <a:cs typeface="Consolas"/>
                <a:sym typeface="Consolas"/>
              </a:rPr>
              <a:t>JOIN</a:t>
            </a:r>
            <a:r>
              <a:rPr lang="en-GB" sz="2250">
                <a:highlight>
                  <a:srgbClr val="FFFFFF"/>
                </a:highlight>
                <a:latin typeface="Consolas"/>
                <a:ea typeface="Consolas"/>
                <a:cs typeface="Consolas"/>
                <a:sym typeface="Consolas"/>
              </a:rPr>
              <a:t> </a:t>
            </a:r>
            <a:r>
              <a:rPr lang="en-GB" sz="2250" i="1">
                <a:highlight>
                  <a:srgbClr val="FFFFFF"/>
                </a:highlight>
                <a:latin typeface="Consolas"/>
                <a:ea typeface="Consolas"/>
                <a:cs typeface="Consolas"/>
                <a:sym typeface="Consolas"/>
              </a:rPr>
              <a:t>table2</a:t>
            </a:r>
            <a:endParaRPr sz="2250" i="1">
              <a:highlight>
                <a:srgbClr val="FFFFFF"/>
              </a:highlight>
              <a:latin typeface="Consolas"/>
              <a:ea typeface="Consolas"/>
              <a:cs typeface="Consolas"/>
              <a:sym typeface="Consolas"/>
            </a:endParaRPr>
          </a:p>
          <a:p>
            <a:pPr marL="466725" lvl="1" indent="447675" algn="l" rtl="0">
              <a:lnSpc>
                <a:spcPct val="115000"/>
              </a:lnSpc>
              <a:spcBef>
                <a:spcPts val="0"/>
              </a:spcBef>
              <a:spcAft>
                <a:spcPts val="0"/>
              </a:spcAft>
              <a:buSzPct val="71111"/>
              <a:buNone/>
            </a:pPr>
            <a:r>
              <a:rPr lang="en-GB" sz="2250" b="1">
                <a:solidFill>
                  <a:srgbClr val="0000CD"/>
                </a:solidFill>
                <a:highlight>
                  <a:srgbClr val="FFFFFF"/>
                </a:highlight>
                <a:latin typeface="Consolas"/>
                <a:ea typeface="Consolas"/>
                <a:cs typeface="Consolas"/>
                <a:sym typeface="Consolas"/>
              </a:rPr>
              <a:t>ON</a:t>
            </a:r>
            <a:r>
              <a:rPr lang="en-GB" sz="2250">
                <a:highlight>
                  <a:srgbClr val="FFFFFF"/>
                </a:highlight>
                <a:latin typeface="Consolas"/>
                <a:ea typeface="Consolas"/>
                <a:cs typeface="Consolas"/>
                <a:sym typeface="Consolas"/>
              </a:rPr>
              <a:t> </a:t>
            </a:r>
            <a:r>
              <a:rPr lang="en-GB" sz="2250" i="1">
                <a:highlight>
                  <a:srgbClr val="FFFFFF"/>
                </a:highlight>
                <a:latin typeface="Consolas"/>
                <a:ea typeface="Consolas"/>
                <a:cs typeface="Consolas"/>
                <a:sym typeface="Consolas"/>
              </a:rPr>
              <a:t>table1.column_name </a:t>
            </a:r>
            <a:r>
              <a:rPr lang="en-GB" sz="2250">
                <a:highlight>
                  <a:srgbClr val="FFFFFF"/>
                </a:highlight>
                <a:latin typeface="Consolas"/>
                <a:ea typeface="Consolas"/>
                <a:cs typeface="Consolas"/>
                <a:sym typeface="Consolas"/>
              </a:rPr>
              <a:t>=</a:t>
            </a:r>
            <a:r>
              <a:rPr lang="en-GB" sz="2250" i="1">
                <a:highlight>
                  <a:srgbClr val="FFFFFF"/>
                </a:highlight>
                <a:latin typeface="Consolas"/>
                <a:ea typeface="Consolas"/>
                <a:cs typeface="Consolas"/>
                <a:sym typeface="Consolas"/>
              </a:rPr>
              <a:t> table2.column_name</a:t>
            </a:r>
            <a:r>
              <a:rPr lang="en-GB" sz="2250">
                <a:highlight>
                  <a:srgbClr val="FFFFFF"/>
                </a:highlight>
                <a:latin typeface="Consolas"/>
                <a:ea typeface="Consolas"/>
                <a:cs typeface="Consolas"/>
                <a:sym typeface="Consolas"/>
              </a:rPr>
              <a:t>;</a:t>
            </a:r>
            <a:endParaRPr sz="2250" b="1">
              <a:solidFill>
                <a:srgbClr val="0000CD"/>
              </a:solidFill>
              <a:highlight>
                <a:srgbClr val="FFFFFF"/>
              </a:highlight>
              <a:latin typeface="Consolas"/>
              <a:ea typeface="Consolas"/>
              <a:cs typeface="Consolas"/>
              <a:sym typeface="Consolas"/>
            </a:endParaRPr>
          </a:p>
          <a:p>
            <a:pPr marL="0" lvl="1" indent="0" algn="l" rtl="0">
              <a:spcBef>
                <a:spcPts val="360"/>
              </a:spcBef>
              <a:spcAft>
                <a:spcPts val="0"/>
              </a:spcAft>
              <a:buSzPct val="94117"/>
              <a:buNone/>
            </a:pPr>
            <a:endParaRPr sz="1700"/>
          </a:p>
          <a:p>
            <a:pPr marL="342900" lvl="0" indent="-285750" algn="l" rtl="0">
              <a:lnSpc>
                <a:spcPct val="115000"/>
              </a:lnSpc>
              <a:spcBef>
                <a:spcPts val="0"/>
              </a:spcBef>
              <a:spcAft>
                <a:spcPts val="0"/>
              </a:spcAft>
              <a:buSzPct val="100000"/>
              <a:buChar char="•"/>
            </a:pPr>
            <a:r>
              <a:rPr lang="en-GB" sz="2000" b="1" i="1">
                <a:latin typeface="Verdana"/>
                <a:ea typeface="Verdana"/>
                <a:cs typeface="Verdana"/>
                <a:sym typeface="Verdana"/>
              </a:rPr>
              <a:t>Example: Between Learners and Enrollments table</a:t>
            </a:r>
            <a:endParaRPr/>
          </a:p>
          <a:p>
            <a:pPr marL="342900" lvl="0" indent="-206375" algn="l" rtl="0">
              <a:lnSpc>
                <a:spcPct val="115000"/>
              </a:lnSpc>
              <a:spcBef>
                <a:spcPts val="0"/>
              </a:spcBef>
              <a:spcAft>
                <a:spcPts val="0"/>
              </a:spcAft>
              <a:buClr>
                <a:schemeClr val="dk1"/>
              </a:buClr>
              <a:buSzPct val="100000"/>
              <a:buNone/>
            </a:pPr>
            <a:endParaRPr sz="2000" b="1" i="1">
              <a:latin typeface="Verdana"/>
              <a:ea typeface="Verdana"/>
              <a:cs typeface="Verdana"/>
              <a:sym typeface="Verdana"/>
            </a:endParaRPr>
          </a:p>
          <a:p>
            <a:pPr marL="466725" lvl="1" indent="0" algn="l" rtl="0">
              <a:lnSpc>
                <a:spcPct val="115000"/>
              </a:lnSpc>
              <a:spcBef>
                <a:spcPts val="0"/>
              </a:spcBef>
              <a:spcAft>
                <a:spcPts val="0"/>
              </a:spcAft>
              <a:buClr>
                <a:schemeClr val="dk1"/>
              </a:buClr>
              <a:buSzPct val="100000"/>
              <a:buNone/>
            </a:pPr>
            <a:r>
              <a:rPr lang="en-GB" sz="1600" b="1" i="1">
                <a:latin typeface="Verdana"/>
                <a:ea typeface="Verdana"/>
                <a:cs typeface="Verdana"/>
                <a:sym typeface="Verdana"/>
              </a:rPr>
              <a:t>	</a:t>
            </a:r>
            <a:r>
              <a:rPr lang="en-GB" sz="2550" b="1">
                <a:solidFill>
                  <a:srgbClr val="0000CD"/>
                </a:solidFill>
                <a:highlight>
                  <a:srgbClr val="FFFFFF"/>
                </a:highlight>
                <a:latin typeface="Consolas"/>
                <a:ea typeface="Consolas"/>
                <a:cs typeface="Consolas"/>
                <a:sym typeface="Consolas"/>
              </a:rPr>
              <a:t>SELECT </a:t>
            </a:r>
            <a:endParaRPr sz="2550" b="1">
              <a:solidFill>
                <a:srgbClr val="0000CD"/>
              </a:solidFill>
              <a:highlight>
                <a:srgbClr val="FFFFFF"/>
              </a:highlight>
              <a:latin typeface="Consolas"/>
              <a:ea typeface="Consolas"/>
              <a:cs typeface="Consolas"/>
              <a:sym typeface="Consolas"/>
            </a:endParaRPr>
          </a:p>
          <a:p>
            <a:pPr marL="466725" lvl="0" indent="0" algn="l" rtl="0">
              <a:lnSpc>
                <a:spcPct val="115000"/>
              </a:lnSpc>
              <a:spcBef>
                <a:spcPts val="0"/>
              </a:spcBef>
              <a:spcAft>
                <a:spcPts val="0"/>
              </a:spcAft>
              <a:buClr>
                <a:schemeClr val="dk1"/>
              </a:buClr>
              <a:buSzPct val="43137"/>
              <a:buFont typeface="Arial"/>
              <a:buNone/>
            </a:pPr>
            <a:r>
              <a:rPr lang="en-GB" sz="2550" b="1">
                <a:highlight>
                  <a:srgbClr val="FFFFFF"/>
                </a:highlight>
                <a:latin typeface="Consolas"/>
                <a:ea typeface="Consolas"/>
                <a:cs typeface="Consolas"/>
                <a:sym typeface="Consolas"/>
              </a:rPr>
              <a:t>    learners.name </a:t>
            </a:r>
            <a:r>
              <a:rPr lang="en-GB" sz="2550" b="1">
                <a:solidFill>
                  <a:srgbClr val="0432FF"/>
                </a:solidFill>
                <a:highlight>
                  <a:srgbClr val="FFFFFF"/>
                </a:highlight>
                <a:latin typeface="Consolas"/>
                <a:ea typeface="Consolas"/>
                <a:cs typeface="Consolas"/>
                <a:sym typeface="Consolas"/>
              </a:rPr>
              <a:t>AS</a:t>
            </a:r>
            <a:r>
              <a:rPr lang="en-GB" sz="2550" b="1">
                <a:highlight>
                  <a:srgbClr val="FFFFFF"/>
                </a:highlight>
                <a:latin typeface="Consolas"/>
                <a:ea typeface="Consolas"/>
                <a:cs typeface="Consolas"/>
                <a:sym typeface="Consolas"/>
              </a:rPr>
              <a:t> learner_name,</a:t>
            </a:r>
            <a:endParaRPr sz="2550" b="1">
              <a:highlight>
                <a:srgbClr val="FFFFFF"/>
              </a:highlight>
              <a:latin typeface="Consolas"/>
              <a:ea typeface="Consolas"/>
              <a:cs typeface="Consolas"/>
              <a:sym typeface="Consolas"/>
            </a:endParaRPr>
          </a:p>
          <a:p>
            <a:pPr marL="466725" lvl="0" indent="0" algn="l" rtl="0">
              <a:lnSpc>
                <a:spcPct val="115000"/>
              </a:lnSpc>
              <a:spcBef>
                <a:spcPts val="0"/>
              </a:spcBef>
              <a:spcAft>
                <a:spcPts val="0"/>
              </a:spcAft>
              <a:buClr>
                <a:schemeClr val="dk1"/>
              </a:buClr>
              <a:buSzPct val="43137"/>
              <a:buFont typeface="Arial"/>
              <a:buNone/>
            </a:pPr>
            <a:r>
              <a:rPr lang="en-GB" sz="2550" b="1">
                <a:solidFill>
                  <a:srgbClr val="000000"/>
                </a:solidFill>
                <a:highlight>
                  <a:srgbClr val="FFFFFF"/>
                </a:highlight>
                <a:latin typeface="Consolas"/>
                <a:ea typeface="Consolas"/>
                <a:cs typeface="Consolas"/>
                <a:sym typeface="Consolas"/>
              </a:rPr>
              <a:t>    learners.roll </a:t>
            </a:r>
            <a:r>
              <a:rPr lang="en-GB" sz="2550" b="1">
                <a:solidFill>
                  <a:srgbClr val="0000FF"/>
                </a:solidFill>
                <a:highlight>
                  <a:srgbClr val="FFFFFF"/>
                </a:highlight>
                <a:latin typeface="Consolas"/>
                <a:ea typeface="Consolas"/>
                <a:cs typeface="Consolas"/>
                <a:sym typeface="Consolas"/>
              </a:rPr>
              <a:t>AS</a:t>
            </a:r>
            <a:r>
              <a:rPr lang="en-GB" sz="2550" b="1">
                <a:solidFill>
                  <a:srgbClr val="000000"/>
                </a:solidFill>
                <a:highlight>
                  <a:srgbClr val="FFFFFF"/>
                </a:highlight>
                <a:latin typeface="Consolas"/>
                <a:ea typeface="Consolas"/>
                <a:cs typeface="Consolas"/>
                <a:sym typeface="Consolas"/>
              </a:rPr>
              <a:t> learner_roll,</a:t>
            </a:r>
            <a:endParaRPr sz="2550" b="1">
              <a:solidFill>
                <a:srgbClr val="000000"/>
              </a:solidFill>
              <a:highlight>
                <a:srgbClr val="FFFFFF"/>
              </a:highlight>
              <a:latin typeface="Consolas"/>
              <a:ea typeface="Consolas"/>
              <a:cs typeface="Consolas"/>
              <a:sym typeface="Consolas"/>
            </a:endParaRPr>
          </a:p>
          <a:p>
            <a:pPr marL="466725" lvl="0" indent="0" algn="l" rtl="0">
              <a:lnSpc>
                <a:spcPct val="115000"/>
              </a:lnSpc>
              <a:spcBef>
                <a:spcPts val="0"/>
              </a:spcBef>
              <a:spcAft>
                <a:spcPts val="0"/>
              </a:spcAft>
              <a:buClr>
                <a:schemeClr val="dk1"/>
              </a:buClr>
              <a:buSzPct val="43137"/>
              <a:buFont typeface="Arial"/>
              <a:buNone/>
            </a:pPr>
            <a:r>
              <a:rPr lang="en-GB" sz="2550" b="1">
                <a:solidFill>
                  <a:srgbClr val="000000"/>
                </a:solidFill>
                <a:highlight>
                  <a:srgbClr val="FFFFFF"/>
                </a:highlight>
                <a:latin typeface="Consolas"/>
                <a:ea typeface="Consolas"/>
                <a:cs typeface="Consolas"/>
                <a:sym typeface="Consolas"/>
              </a:rPr>
              <a:t>    enrollments.enrollment_date </a:t>
            </a:r>
            <a:r>
              <a:rPr lang="en-GB" sz="2550" b="1">
                <a:solidFill>
                  <a:srgbClr val="0000FF"/>
                </a:solidFill>
                <a:highlight>
                  <a:srgbClr val="FFFFFF"/>
                </a:highlight>
                <a:latin typeface="Consolas"/>
                <a:ea typeface="Consolas"/>
                <a:cs typeface="Consolas"/>
                <a:sym typeface="Consolas"/>
              </a:rPr>
              <a:t>AS</a:t>
            </a:r>
            <a:r>
              <a:rPr lang="en-GB" sz="2550" b="1">
                <a:solidFill>
                  <a:srgbClr val="000000"/>
                </a:solidFill>
                <a:highlight>
                  <a:srgbClr val="FFFFFF"/>
                </a:highlight>
                <a:latin typeface="Consolas"/>
                <a:ea typeface="Consolas"/>
                <a:cs typeface="Consolas"/>
                <a:sym typeface="Consolas"/>
              </a:rPr>
              <a:t> enrollment_date,</a:t>
            </a:r>
            <a:endParaRPr sz="2550" b="1">
              <a:solidFill>
                <a:srgbClr val="000000"/>
              </a:solidFill>
              <a:highlight>
                <a:srgbClr val="FFFFFF"/>
              </a:highlight>
              <a:latin typeface="Consolas"/>
              <a:ea typeface="Consolas"/>
              <a:cs typeface="Consolas"/>
              <a:sym typeface="Consolas"/>
            </a:endParaRPr>
          </a:p>
          <a:p>
            <a:pPr marL="466725" lvl="0" indent="0" algn="l" rtl="0">
              <a:lnSpc>
                <a:spcPct val="115000"/>
              </a:lnSpc>
              <a:spcBef>
                <a:spcPts val="0"/>
              </a:spcBef>
              <a:spcAft>
                <a:spcPts val="0"/>
              </a:spcAft>
              <a:buClr>
                <a:schemeClr val="dk1"/>
              </a:buClr>
              <a:buSzPct val="43137"/>
              <a:buFont typeface="Arial"/>
              <a:buNone/>
            </a:pPr>
            <a:r>
              <a:rPr lang="en-GB" sz="2550" b="1">
                <a:solidFill>
                  <a:srgbClr val="000000"/>
                </a:solidFill>
                <a:highlight>
                  <a:srgbClr val="FFFFFF"/>
                </a:highlight>
                <a:latin typeface="Consolas"/>
                <a:ea typeface="Consolas"/>
                <a:cs typeface="Consolas"/>
                <a:sym typeface="Consolas"/>
              </a:rPr>
              <a:t>    enrollments.status </a:t>
            </a:r>
            <a:r>
              <a:rPr lang="en-GB" sz="2550" b="1">
                <a:solidFill>
                  <a:srgbClr val="0000FF"/>
                </a:solidFill>
                <a:highlight>
                  <a:srgbClr val="FFFFFF"/>
                </a:highlight>
                <a:latin typeface="Consolas"/>
                <a:ea typeface="Consolas"/>
                <a:cs typeface="Consolas"/>
                <a:sym typeface="Consolas"/>
              </a:rPr>
              <a:t>AS</a:t>
            </a:r>
            <a:r>
              <a:rPr lang="en-GB" sz="2550" b="1">
                <a:solidFill>
                  <a:srgbClr val="000000"/>
                </a:solidFill>
                <a:highlight>
                  <a:srgbClr val="FFFFFF"/>
                </a:highlight>
                <a:latin typeface="Consolas"/>
                <a:ea typeface="Consolas"/>
                <a:cs typeface="Consolas"/>
                <a:sym typeface="Consolas"/>
              </a:rPr>
              <a:t> enrollment_status</a:t>
            </a: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Font typeface="Arial"/>
              <a:buNone/>
            </a:pPr>
            <a:r>
              <a:rPr lang="en-GB" sz="2550" b="1">
                <a:solidFill>
                  <a:srgbClr val="0000CD"/>
                </a:solidFill>
                <a:highlight>
                  <a:srgbClr val="FFFFFF"/>
                </a:highlight>
                <a:latin typeface="Consolas"/>
                <a:ea typeface="Consolas"/>
                <a:cs typeface="Consolas"/>
                <a:sym typeface="Consolas"/>
              </a:rPr>
              <a:t>FROM </a:t>
            </a:r>
            <a:r>
              <a:rPr lang="en-GB" sz="2550" b="1">
                <a:solidFill>
                  <a:srgbClr val="000000"/>
                </a:solidFill>
                <a:highlight>
                  <a:srgbClr val="FFFFFF"/>
                </a:highlight>
                <a:latin typeface="Consolas"/>
                <a:ea typeface="Consolas"/>
                <a:cs typeface="Consolas"/>
                <a:sym typeface="Consolas"/>
              </a:rPr>
              <a:t>learners</a:t>
            </a: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Font typeface="Arial"/>
              <a:buNone/>
            </a:pPr>
            <a:r>
              <a:rPr lang="en-GB" sz="2550" b="1">
                <a:solidFill>
                  <a:srgbClr val="0000CD"/>
                </a:solidFill>
                <a:highlight>
                  <a:srgbClr val="FFFFFF"/>
                </a:highlight>
                <a:latin typeface="Consolas"/>
                <a:ea typeface="Consolas"/>
                <a:cs typeface="Consolas"/>
                <a:sym typeface="Consolas"/>
              </a:rPr>
              <a:t>RIGHT JOIN </a:t>
            </a:r>
            <a:r>
              <a:rPr lang="en-GB" sz="2550" b="1">
                <a:solidFill>
                  <a:srgbClr val="000000"/>
                </a:solidFill>
                <a:highlight>
                  <a:srgbClr val="FFFFFF"/>
                </a:highlight>
                <a:latin typeface="Consolas"/>
                <a:ea typeface="Consolas"/>
                <a:cs typeface="Consolas"/>
                <a:sym typeface="Consolas"/>
              </a:rPr>
              <a:t>enrollments</a:t>
            </a:r>
            <a:r>
              <a:rPr lang="en-GB" sz="2550" b="1">
                <a:solidFill>
                  <a:srgbClr val="0000CD"/>
                </a:solidFill>
                <a:highlight>
                  <a:srgbClr val="FFFFFF"/>
                </a:highlight>
                <a:latin typeface="Consolas"/>
                <a:ea typeface="Consolas"/>
                <a:cs typeface="Consolas"/>
                <a:sym typeface="Consolas"/>
              </a:rPr>
              <a:t> ON </a:t>
            </a:r>
            <a:r>
              <a:rPr lang="en-GB" sz="2550" b="1">
                <a:solidFill>
                  <a:srgbClr val="000000"/>
                </a:solidFill>
                <a:highlight>
                  <a:srgbClr val="FFFFFF"/>
                </a:highlight>
                <a:latin typeface="Consolas"/>
                <a:ea typeface="Consolas"/>
                <a:cs typeface="Consolas"/>
                <a:sym typeface="Consolas"/>
              </a:rPr>
              <a:t>learners.id = enrollments.student_id</a:t>
            </a: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r>
              <a:rPr lang="en-GB" sz="2550" b="1">
                <a:solidFill>
                  <a:srgbClr val="0000CD"/>
                </a:solidFill>
                <a:highlight>
                  <a:srgbClr val="FFFFFF"/>
                </a:highlight>
                <a:latin typeface="Consolas"/>
                <a:ea typeface="Consolas"/>
                <a:cs typeface="Consolas"/>
                <a:sym typeface="Consolas"/>
              </a:rPr>
              <a:t>ORDER BY </a:t>
            </a:r>
            <a:r>
              <a:rPr lang="en-GB" sz="2550" b="1">
                <a:solidFill>
                  <a:srgbClr val="000000"/>
                </a:solidFill>
                <a:highlight>
                  <a:srgbClr val="FFFFFF"/>
                </a:highlight>
                <a:latin typeface="Consolas"/>
                <a:ea typeface="Consolas"/>
                <a:cs typeface="Consolas"/>
                <a:sym typeface="Consolas"/>
              </a:rPr>
              <a:t>enrollments.enrollment_date;</a:t>
            </a: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solidFill>
                <a:srgbClr val="000000"/>
              </a:solidFill>
              <a:highlight>
                <a:srgbClr val="FFFFFF"/>
              </a:highlight>
              <a:latin typeface="Consolas"/>
              <a:ea typeface="Consolas"/>
              <a:cs typeface="Consolas"/>
              <a:sym typeface="Consolas"/>
            </a:endParaRPr>
          </a:p>
        </p:txBody>
      </p:sp>
      <p:sp>
        <p:nvSpPr>
          <p:cNvPr id="182" name="Google Shape;182;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457200" y="136525"/>
            <a:ext cx="8229600" cy="701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Verdana"/>
              <a:buNone/>
            </a:pPr>
            <a:r>
              <a:rPr lang="en-GB">
                <a:solidFill>
                  <a:srgbClr val="7030A0"/>
                </a:solidFill>
                <a:latin typeface="Verdana"/>
                <a:ea typeface="Verdana"/>
                <a:cs typeface="Verdana"/>
                <a:sym typeface="Verdana"/>
              </a:rPr>
              <a:t>Right Join</a:t>
            </a:r>
            <a:endParaRPr>
              <a:solidFill>
                <a:srgbClr val="7030A0"/>
              </a:solidFill>
            </a:endParaRPr>
          </a:p>
        </p:txBody>
      </p:sp>
      <p:sp>
        <p:nvSpPr>
          <p:cNvPr id="188" name="Google Shape;188;p25"/>
          <p:cNvSpPr txBox="1">
            <a:spLocks noGrp="1"/>
          </p:cNvSpPr>
          <p:nvPr>
            <p:ph type="body" idx="1"/>
          </p:nvPr>
        </p:nvSpPr>
        <p:spPr>
          <a:xfrm>
            <a:off x="152400" y="838200"/>
            <a:ext cx="8991600" cy="6019800"/>
          </a:xfrm>
          <a:prstGeom prst="rect">
            <a:avLst/>
          </a:prstGeom>
          <a:noFill/>
          <a:ln>
            <a:noFill/>
          </a:ln>
        </p:spPr>
        <p:txBody>
          <a:bodyPr spcFirstLastPara="1" wrap="square" lIns="91425" tIns="45700" rIns="91425" bIns="45700" anchor="t" anchorCtr="0">
            <a:normAutofit/>
          </a:bodyPr>
          <a:lstStyle/>
          <a:p>
            <a:pPr marL="0" lvl="1" indent="0" algn="l" rtl="0">
              <a:spcBef>
                <a:spcPts val="360"/>
              </a:spcBef>
              <a:spcAft>
                <a:spcPts val="0"/>
              </a:spcAft>
              <a:buSzPct val="94117"/>
              <a:buNone/>
            </a:pPr>
            <a:endParaRPr sz="1700"/>
          </a:p>
          <a:p>
            <a:pPr marL="342900" lvl="0" indent="-295275" algn="l" rtl="0">
              <a:lnSpc>
                <a:spcPct val="115000"/>
              </a:lnSpc>
              <a:spcBef>
                <a:spcPts val="0"/>
              </a:spcBef>
              <a:spcAft>
                <a:spcPts val="0"/>
              </a:spcAft>
              <a:buSzPct val="100000"/>
              <a:buChar char="•"/>
            </a:pPr>
            <a:r>
              <a:rPr lang="en-GB" sz="2000" b="1" i="1">
                <a:latin typeface="Verdana"/>
                <a:ea typeface="Verdana"/>
                <a:cs typeface="Verdana"/>
                <a:sym typeface="Verdana"/>
              </a:rPr>
              <a:t>Example: Between Learners and Enrollments table</a:t>
            </a:r>
            <a:endParaRPr/>
          </a:p>
          <a:p>
            <a:pPr marL="342900" lvl="0" indent="-206375" algn="l" rtl="0">
              <a:lnSpc>
                <a:spcPct val="115000"/>
              </a:lnSpc>
              <a:spcBef>
                <a:spcPts val="0"/>
              </a:spcBef>
              <a:spcAft>
                <a:spcPts val="0"/>
              </a:spcAft>
              <a:buClr>
                <a:schemeClr val="dk1"/>
              </a:buClr>
              <a:buSzPct val="100000"/>
              <a:buNone/>
            </a:pPr>
            <a:endParaRPr sz="2000" b="1" i="1">
              <a:latin typeface="Verdana"/>
              <a:ea typeface="Verdana"/>
              <a:cs typeface="Verdana"/>
              <a:sym typeface="Verdana"/>
            </a:endParaRPr>
          </a:p>
          <a:p>
            <a:pPr marL="466725" lvl="1" indent="0" algn="l" rtl="0">
              <a:lnSpc>
                <a:spcPct val="115000"/>
              </a:lnSpc>
              <a:spcBef>
                <a:spcPts val="0"/>
              </a:spcBef>
              <a:spcAft>
                <a:spcPts val="0"/>
              </a:spcAft>
              <a:buClr>
                <a:schemeClr val="dk1"/>
              </a:buClr>
              <a:buSzPct val="100000"/>
              <a:buNone/>
            </a:pPr>
            <a:r>
              <a:rPr lang="en-GB" sz="1600" b="1" i="1">
                <a:latin typeface="Verdana"/>
                <a:ea typeface="Verdana"/>
                <a:cs typeface="Verdana"/>
                <a:sym typeface="Verdana"/>
              </a:rPr>
              <a:t>	</a:t>
            </a:r>
            <a:r>
              <a:rPr lang="en-GB" sz="2550" b="1">
                <a:solidFill>
                  <a:srgbClr val="0000CD"/>
                </a:solidFill>
                <a:highlight>
                  <a:srgbClr val="FFFFFF"/>
                </a:highlight>
                <a:latin typeface="Consolas"/>
                <a:ea typeface="Consolas"/>
                <a:cs typeface="Consolas"/>
                <a:sym typeface="Consolas"/>
              </a:rPr>
              <a:t>SELECT </a:t>
            </a:r>
            <a:endParaRPr sz="2550" b="1">
              <a:solidFill>
                <a:srgbClr val="0000CD"/>
              </a:solidFill>
              <a:highlight>
                <a:srgbClr val="FFFFFF"/>
              </a:highlight>
              <a:latin typeface="Consolas"/>
              <a:ea typeface="Consolas"/>
              <a:cs typeface="Consolas"/>
              <a:sym typeface="Consolas"/>
            </a:endParaRPr>
          </a:p>
          <a:p>
            <a:pPr marL="466725" lvl="0" indent="0" algn="l" rtl="0">
              <a:lnSpc>
                <a:spcPct val="115000"/>
              </a:lnSpc>
              <a:spcBef>
                <a:spcPts val="0"/>
              </a:spcBef>
              <a:spcAft>
                <a:spcPts val="0"/>
              </a:spcAft>
              <a:buClr>
                <a:schemeClr val="dk1"/>
              </a:buClr>
              <a:buSzPct val="43137"/>
              <a:buNone/>
            </a:pPr>
            <a:r>
              <a:rPr lang="en-GB" sz="2550" b="1">
                <a:highlight>
                  <a:srgbClr val="FFFFFF"/>
                </a:highlight>
                <a:latin typeface="Consolas"/>
                <a:ea typeface="Consolas"/>
                <a:cs typeface="Consolas"/>
                <a:sym typeface="Consolas"/>
              </a:rPr>
              <a:t>   	learners.name </a:t>
            </a:r>
            <a:r>
              <a:rPr lang="en-GB" sz="2550" b="1">
                <a:solidFill>
                  <a:srgbClr val="0432FF"/>
                </a:solidFill>
                <a:highlight>
                  <a:srgbClr val="FFFFFF"/>
                </a:highlight>
                <a:latin typeface="Consolas"/>
                <a:ea typeface="Consolas"/>
                <a:cs typeface="Consolas"/>
                <a:sym typeface="Consolas"/>
              </a:rPr>
              <a:t>AS</a:t>
            </a:r>
            <a:r>
              <a:rPr lang="en-GB" sz="2550" b="1">
                <a:highlight>
                  <a:srgbClr val="FFFFFF"/>
                </a:highlight>
                <a:latin typeface="Consolas"/>
                <a:ea typeface="Consolas"/>
                <a:cs typeface="Consolas"/>
                <a:sym typeface="Consolas"/>
              </a:rPr>
              <a:t> learner_name,</a:t>
            </a:r>
            <a:endParaRPr sz="2550" b="1">
              <a:highlight>
                <a:srgbClr val="FFFFFF"/>
              </a:highlight>
              <a:latin typeface="Consolas"/>
              <a:ea typeface="Consolas"/>
              <a:cs typeface="Consolas"/>
              <a:sym typeface="Consolas"/>
            </a:endParaRPr>
          </a:p>
          <a:p>
            <a:pPr marL="466725" lvl="0" indent="0" algn="l" rtl="0">
              <a:lnSpc>
                <a:spcPct val="115000"/>
              </a:lnSpc>
              <a:spcBef>
                <a:spcPts val="0"/>
              </a:spcBef>
              <a:spcAft>
                <a:spcPts val="0"/>
              </a:spcAft>
              <a:buClr>
                <a:schemeClr val="dk1"/>
              </a:buClr>
              <a:buSzPct val="43137"/>
              <a:buNone/>
            </a:pPr>
            <a:r>
              <a:rPr lang="en-GB" sz="2550" b="1">
                <a:solidFill>
                  <a:srgbClr val="000000"/>
                </a:solidFill>
                <a:highlight>
                  <a:srgbClr val="FFFFFF"/>
                </a:highlight>
                <a:latin typeface="Consolas"/>
                <a:ea typeface="Consolas"/>
                <a:cs typeface="Consolas"/>
                <a:sym typeface="Consolas"/>
              </a:rPr>
              <a:t>   	learners.roll </a:t>
            </a:r>
            <a:r>
              <a:rPr lang="en-GB" sz="2550" b="1">
                <a:solidFill>
                  <a:srgbClr val="0000FF"/>
                </a:solidFill>
                <a:highlight>
                  <a:srgbClr val="FFFFFF"/>
                </a:highlight>
                <a:latin typeface="Consolas"/>
                <a:ea typeface="Consolas"/>
                <a:cs typeface="Consolas"/>
                <a:sym typeface="Consolas"/>
              </a:rPr>
              <a:t>AS</a:t>
            </a:r>
            <a:r>
              <a:rPr lang="en-GB" sz="2550" b="1">
                <a:solidFill>
                  <a:srgbClr val="000000"/>
                </a:solidFill>
                <a:highlight>
                  <a:srgbClr val="FFFFFF"/>
                </a:highlight>
                <a:latin typeface="Consolas"/>
                <a:ea typeface="Consolas"/>
                <a:cs typeface="Consolas"/>
                <a:sym typeface="Consolas"/>
              </a:rPr>
              <a:t> learner_roll,</a:t>
            </a:r>
            <a:endParaRPr sz="2550" b="1">
              <a:solidFill>
                <a:srgbClr val="000000"/>
              </a:solidFill>
              <a:highlight>
                <a:srgbClr val="FFFFFF"/>
              </a:highlight>
              <a:latin typeface="Consolas"/>
              <a:ea typeface="Consolas"/>
              <a:cs typeface="Consolas"/>
              <a:sym typeface="Consolas"/>
            </a:endParaRPr>
          </a:p>
          <a:p>
            <a:pPr marL="466725" lvl="0" indent="0" algn="l" rtl="0">
              <a:lnSpc>
                <a:spcPct val="115000"/>
              </a:lnSpc>
              <a:spcBef>
                <a:spcPts val="0"/>
              </a:spcBef>
              <a:spcAft>
                <a:spcPts val="0"/>
              </a:spcAft>
              <a:buClr>
                <a:schemeClr val="dk1"/>
              </a:buClr>
              <a:buSzPct val="43137"/>
              <a:buNone/>
            </a:pPr>
            <a:r>
              <a:rPr lang="en-GB" sz="2550" b="1">
                <a:solidFill>
                  <a:srgbClr val="000000"/>
                </a:solidFill>
                <a:highlight>
                  <a:srgbClr val="FFFFFF"/>
                </a:highlight>
                <a:latin typeface="Consolas"/>
                <a:ea typeface="Consolas"/>
                <a:cs typeface="Consolas"/>
                <a:sym typeface="Consolas"/>
              </a:rPr>
              <a:t>   	enrollments.enrollment_date </a:t>
            </a:r>
            <a:r>
              <a:rPr lang="en-GB" sz="2550" b="1">
                <a:solidFill>
                  <a:srgbClr val="0000FF"/>
                </a:solidFill>
                <a:highlight>
                  <a:srgbClr val="FFFFFF"/>
                </a:highlight>
                <a:latin typeface="Consolas"/>
                <a:ea typeface="Consolas"/>
                <a:cs typeface="Consolas"/>
                <a:sym typeface="Consolas"/>
              </a:rPr>
              <a:t>AS</a:t>
            </a:r>
            <a:r>
              <a:rPr lang="en-GB" sz="2550" b="1">
                <a:solidFill>
                  <a:srgbClr val="000000"/>
                </a:solidFill>
                <a:highlight>
                  <a:srgbClr val="FFFFFF"/>
                </a:highlight>
                <a:latin typeface="Consolas"/>
                <a:ea typeface="Consolas"/>
                <a:cs typeface="Consolas"/>
                <a:sym typeface="Consolas"/>
              </a:rPr>
              <a:t> enrollment_date,</a:t>
            </a:r>
            <a:endParaRPr sz="2550" b="1">
              <a:solidFill>
                <a:srgbClr val="000000"/>
              </a:solidFill>
              <a:highlight>
                <a:srgbClr val="FFFFFF"/>
              </a:highlight>
              <a:latin typeface="Consolas"/>
              <a:ea typeface="Consolas"/>
              <a:cs typeface="Consolas"/>
              <a:sym typeface="Consolas"/>
            </a:endParaRPr>
          </a:p>
          <a:p>
            <a:pPr marL="466725" lvl="0" indent="0" algn="l" rtl="0">
              <a:lnSpc>
                <a:spcPct val="115000"/>
              </a:lnSpc>
              <a:spcBef>
                <a:spcPts val="0"/>
              </a:spcBef>
              <a:spcAft>
                <a:spcPts val="0"/>
              </a:spcAft>
              <a:buClr>
                <a:schemeClr val="dk1"/>
              </a:buClr>
              <a:buSzPct val="43137"/>
              <a:buNone/>
            </a:pPr>
            <a:r>
              <a:rPr lang="en-GB" sz="2550" b="1">
                <a:solidFill>
                  <a:srgbClr val="000000"/>
                </a:solidFill>
                <a:highlight>
                  <a:srgbClr val="FFFFFF"/>
                </a:highlight>
                <a:latin typeface="Consolas"/>
                <a:ea typeface="Consolas"/>
                <a:cs typeface="Consolas"/>
                <a:sym typeface="Consolas"/>
              </a:rPr>
              <a:t>   	enrollments.status </a:t>
            </a:r>
            <a:r>
              <a:rPr lang="en-GB" sz="2550" b="1">
                <a:solidFill>
                  <a:srgbClr val="0000FF"/>
                </a:solidFill>
                <a:highlight>
                  <a:srgbClr val="FFFFFF"/>
                </a:highlight>
                <a:latin typeface="Consolas"/>
                <a:ea typeface="Consolas"/>
                <a:cs typeface="Consolas"/>
                <a:sym typeface="Consolas"/>
              </a:rPr>
              <a:t>AS</a:t>
            </a:r>
            <a:r>
              <a:rPr lang="en-GB" sz="2550" b="1">
                <a:solidFill>
                  <a:srgbClr val="000000"/>
                </a:solidFill>
                <a:highlight>
                  <a:srgbClr val="FFFFFF"/>
                </a:highlight>
                <a:latin typeface="Consolas"/>
                <a:ea typeface="Consolas"/>
                <a:cs typeface="Consolas"/>
                <a:sym typeface="Consolas"/>
              </a:rPr>
              <a:t> enrollment_status</a:t>
            </a: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r>
              <a:rPr lang="en-GB" sz="2550" b="1">
                <a:solidFill>
                  <a:srgbClr val="0000CD"/>
                </a:solidFill>
                <a:highlight>
                  <a:srgbClr val="FFFFFF"/>
                </a:highlight>
                <a:latin typeface="Consolas"/>
                <a:ea typeface="Consolas"/>
                <a:cs typeface="Consolas"/>
                <a:sym typeface="Consolas"/>
              </a:rPr>
              <a:t>FROM </a:t>
            </a:r>
            <a:r>
              <a:rPr lang="en-GB" sz="2550" b="1">
                <a:solidFill>
                  <a:srgbClr val="000000"/>
                </a:solidFill>
                <a:highlight>
                  <a:srgbClr val="FFFFFF"/>
                </a:highlight>
                <a:latin typeface="Consolas"/>
                <a:ea typeface="Consolas"/>
                <a:cs typeface="Consolas"/>
                <a:sym typeface="Consolas"/>
              </a:rPr>
              <a:t>learners</a:t>
            </a: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r>
              <a:rPr lang="en-GB" sz="2550" b="1">
                <a:solidFill>
                  <a:srgbClr val="0000CD"/>
                </a:solidFill>
                <a:highlight>
                  <a:srgbClr val="FFFFFF"/>
                </a:highlight>
                <a:latin typeface="Consolas"/>
                <a:ea typeface="Consolas"/>
                <a:cs typeface="Consolas"/>
                <a:sym typeface="Consolas"/>
              </a:rPr>
              <a:t>RIGHT JOIN </a:t>
            </a:r>
            <a:r>
              <a:rPr lang="en-GB" sz="2550" b="1">
                <a:solidFill>
                  <a:srgbClr val="000000"/>
                </a:solidFill>
                <a:highlight>
                  <a:srgbClr val="FFFFFF"/>
                </a:highlight>
                <a:latin typeface="Consolas"/>
                <a:ea typeface="Consolas"/>
                <a:cs typeface="Consolas"/>
                <a:sym typeface="Consolas"/>
              </a:rPr>
              <a:t>enrollments</a:t>
            </a:r>
            <a:r>
              <a:rPr lang="en-GB" sz="2550" b="1">
                <a:solidFill>
                  <a:srgbClr val="0000CD"/>
                </a:solidFill>
                <a:highlight>
                  <a:srgbClr val="FFFFFF"/>
                </a:highlight>
                <a:latin typeface="Consolas"/>
                <a:ea typeface="Consolas"/>
                <a:cs typeface="Consolas"/>
                <a:sym typeface="Consolas"/>
              </a:rPr>
              <a:t> ON </a:t>
            </a:r>
            <a:r>
              <a:rPr lang="en-GB" sz="2550" b="1">
                <a:solidFill>
                  <a:srgbClr val="000000"/>
                </a:solidFill>
                <a:highlight>
                  <a:srgbClr val="FFFFFF"/>
                </a:highlight>
                <a:latin typeface="Consolas"/>
                <a:ea typeface="Consolas"/>
                <a:cs typeface="Consolas"/>
                <a:sym typeface="Consolas"/>
              </a:rPr>
              <a:t>learners.id = enrollments.student_id</a:t>
            </a: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r>
              <a:rPr lang="en-GB" sz="2550" b="1">
                <a:solidFill>
                  <a:srgbClr val="0000CD"/>
                </a:solidFill>
                <a:highlight>
                  <a:srgbClr val="FFFFFF"/>
                </a:highlight>
                <a:latin typeface="Consolas"/>
                <a:ea typeface="Consolas"/>
                <a:cs typeface="Consolas"/>
                <a:sym typeface="Consolas"/>
              </a:rPr>
              <a:t>ORDER BY </a:t>
            </a:r>
            <a:r>
              <a:rPr lang="en-GB" sz="2550" b="1">
                <a:solidFill>
                  <a:srgbClr val="000000"/>
                </a:solidFill>
                <a:highlight>
                  <a:srgbClr val="FFFFFF"/>
                </a:highlight>
                <a:latin typeface="Consolas"/>
                <a:ea typeface="Consolas"/>
                <a:cs typeface="Consolas"/>
                <a:sym typeface="Consolas"/>
              </a:rPr>
              <a:t>enrollments.enrollment_date;</a:t>
            </a: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solidFill>
                <a:srgbClr val="000000"/>
              </a:solidFill>
              <a:highlight>
                <a:srgbClr val="FFFFFF"/>
              </a:highlight>
              <a:latin typeface="Consolas"/>
              <a:ea typeface="Consolas"/>
              <a:cs typeface="Consolas"/>
              <a:sym typeface="Consolas"/>
            </a:endParaRPr>
          </a:p>
          <a:p>
            <a:pPr marL="466725" lvl="0" indent="447675" algn="l" rtl="0">
              <a:lnSpc>
                <a:spcPct val="115000"/>
              </a:lnSpc>
              <a:spcBef>
                <a:spcPts val="0"/>
              </a:spcBef>
              <a:spcAft>
                <a:spcPts val="0"/>
              </a:spcAft>
              <a:buClr>
                <a:schemeClr val="dk1"/>
              </a:buClr>
              <a:buSzPct val="43137"/>
              <a:buNone/>
            </a:pPr>
            <a:endParaRPr sz="2550" b="1">
              <a:solidFill>
                <a:srgbClr val="000000"/>
              </a:solidFill>
              <a:highlight>
                <a:srgbClr val="FFFFFF"/>
              </a:highlight>
              <a:latin typeface="Consolas"/>
              <a:ea typeface="Consolas"/>
              <a:cs typeface="Consolas"/>
              <a:sym typeface="Consolas"/>
            </a:endParaRPr>
          </a:p>
        </p:txBody>
      </p:sp>
      <p:sp>
        <p:nvSpPr>
          <p:cNvPr id="189" name="Google Shape;189;p2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GB"/>
              <a:t>13</a:t>
            </a:fld>
            <a:endParaRPr/>
          </a:p>
        </p:txBody>
      </p:sp>
      <p:pic>
        <p:nvPicPr>
          <p:cNvPr id="190" name="Google Shape;190;p25"/>
          <p:cNvPicPr preferRelativeResize="0"/>
          <p:nvPr/>
        </p:nvPicPr>
        <p:blipFill>
          <a:blip r:embed="rId3">
            <a:alphaModFix/>
          </a:blip>
          <a:stretch>
            <a:fillRect/>
          </a:stretch>
        </p:blipFill>
        <p:spPr>
          <a:xfrm>
            <a:off x="385150" y="4161550"/>
            <a:ext cx="8526099" cy="1658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a:off x="457200" y="238550"/>
            <a:ext cx="8229600" cy="599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Verdana"/>
              <a:buNone/>
            </a:pPr>
            <a:r>
              <a:rPr lang="en-GB">
                <a:latin typeface="Verdana"/>
                <a:ea typeface="Verdana"/>
                <a:cs typeface="Verdana"/>
                <a:sym typeface="Verdana"/>
              </a:rPr>
              <a:t>Exercise</a:t>
            </a:r>
            <a:endParaRPr>
              <a:latin typeface="Verdana"/>
              <a:ea typeface="Verdana"/>
              <a:cs typeface="Verdana"/>
              <a:sym typeface="Verdana"/>
            </a:endParaRPr>
          </a:p>
        </p:txBody>
      </p:sp>
      <p:sp>
        <p:nvSpPr>
          <p:cNvPr id="226" name="Google Shape;226;p30"/>
          <p:cNvSpPr txBox="1">
            <a:spLocks noGrp="1"/>
          </p:cNvSpPr>
          <p:nvPr>
            <p:ph type="body" idx="1"/>
          </p:nvPr>
        </p:nvSpPr>
        <p:spPr>
          <a:xfrm>
            <a:off x="304800" y="1143000"/>
            <a:ext cx="8763000" cy="5578500"/>
          </a:xfrm>
          <a:prstGeom prst="rect">
            <a:avLst/>
          </a:prstGeom>
          <a:noFill/>
          <a:ln>
            <a:noFill/>
          </a:ln>
        </p:spPr>
        <p:txBody>
          <a:bodyPr spcFirstLastPara="1" wrap="square" lIns="91425" tIns="45700" rIns="91425" bIns="45700" anchor="t" anchorCtr="0">
            <a:normAutofit/>
          </a:bodyPr>
          <a:lstStyle/>
          <a:p>
            <a:pPr marL="342900" lvl="0" indent="-215900" algn="l" rtl="0">
              <a:lnSpc>
                <a:spcPct val="100000"/>
              </a:lnSpc>
              <a:spcBef>
                <a:spcPts val="0"/>
              </a:spcBef>
              <a:spcAft>
                <a:spcPts val="0"/>
              </a:spcAft>
              <a:buClr>
                <a:schemeClr val="dk1"/>
              </a:buClr>
              <a:buSzPts val="2000"/>
              <a:buNone/>
            </a:pPr>
            <a:endParaRPr sz="2000" b="1" i="0">
              <a:latin typeface="Courier New"/>
              <a:ea typeface="Courier New"/>
              <a:cs typeface="Courier New"/>
              <a:sym typeface="Courier New"/>
            </a:endParaRPr>
          </a:p>
          <a:p>
            <a:pPr marL="457200" lvl="0" indent="-355600" algn="l" rtl="0">
              <a:lnSpc>
                <a:spcPct val="115000"/>
              </a:lnSpc>
              <a:spcBef>
                <a:spcPts val="1200"/>
              </a:spcBef>
              <a:spcAft>
                <a:spcPts val="0"/>
              </a:spcAft>
              <a:buSzPts val="2000"/>
              <a:buFont typeface="Verdana"/>
              <a:buChar char="•"/>
            </a:pPr>
            <a:r>
              <a:rPr lang="en-GB" sz="2000">
                <a:latin typeface="Arial"/>
                <a:ea typeface="Arial"/>
                <a:cs typeface="Arial"/>
                <a:sym typeface="Arial"/>
              </a:rPr>
              <a:t>Retrieve a list of all learners along with the courses they are enrolled in. Include the learner's name, course title, enrollment date, and enrollment status.</a:t>
            </a:r>
            <a:endParaRPr sz="2000">
              <a:latin typeface="Arial"/>
              <a:ea typeface="Arial"/>
              <a:cs typeface="Arial"/>
              <a:sym typeface="Arial"/>
            </a:endParaRPr>
          </a:p>
          <a:p>
            <a:pPr marL="0" lvl="0" indent="0" algn="l" rtl="0">
              <a:lnSpc>
                <a:spcPct val="100000"/>
              </a:lnSpc>
              <a:spcBef>
                <a:spcPts val="1200"/>
              </a:spcBef>
              <a:spcAft>
                <a:spcPts val="0"/>
              </a:spcAft>
              <a:buClr>
                <a:srgbClr val="0000CD"/>
              </a:buClr>
              <a:buSzPts val="1200"/>
              <a:buNone/>
            </a:pPr>
            <a:endParaRPr sz="2000">
              <a:solidFill>
                <a:srgbClr val="0000CD"/>
              </a:solidFill>
              <a:latin typeface="Consolas"/>
              <a:ea typeface="Consolas"/>
              <a:cs typeface="Consolas"/>
              <a:sym typeface="Consolas"/>
            </a:endParaRPr>
          </a:p>
          <a:p>
            <a:pPr marL="457200" lvl="0" indent="-355600" algn="l" rtl="0">
              <a:lnSpc>
                <a:spcPct val="115000"/>
              </a:lnSpc>
              <a:spcBef>
                <a:spcPts val="1200"/>
              </a:spcBef>
              <a:spcAft>
                <a:spcPts val="0"/>
              </a:spcAft>
              <a:buSzPts val="2000"/>
              <a:buChar char="•"/>
            </a:pPr>
            <a:r>
              <a:rPr lang="en-GB" sz="2000">
                <a:latin typeface="Arial"/>
                <a:ea typeface="Arial"/>
                <a:cs typeface="Arial"/>
                <a:sym typeface="Arial"/>
              </a:rPr>
              <a:t>List all instructors along with the courses they teach. Include the instructor's name, course title, and course code. Ensure that instructors who are not teaching any courses are also included in the result.</a:t>
            </a:r>
            <a:endParaRPr sz="2000">
              <a:latin typeface="Arial"/>
              <a:ea typeface="Arial"/>
              <a:cs typeface="Arial"/>
              <a:sym typeface="Arial"/>
            </a:endParaRPr>
          </a:p>
          <a:p>
            <a:pPr marL="342900" lvl="0" indent="0" algn="l" rtl="0">
              <a:lnSpc>
                <a:spcPct val="100000"/>
              </a:lnSpc>
              <a:spcBef>
                <a:spcPts val="1200"/>
              </a:spcBef>
              <a:spcAft>
                <a:spcPts val="0"/>
              </a:spcAft>
              <a:buSzPts val="1800"/>
              <a:buNone/>
            </a:pPr>
            <a:endParaRPr sz="2000">
              <a:latin typeface="Arial"/>
              <a:ea typeface="Arial"/>
              <a:cs typeface="Arial"/>
              <a:sym typeface="Arial"/>
            </a:endParaRPr>
          </a:p>
          <a:p>
            <a:pPr marL="457200" lvl="0" indent="-355600" algn="l" rtl="0">
              <a:lnSpc>
                <a:spcPct val="115000"/>
              </a:lnSpc>
              <a:spcBef>
                <a:spcPts val="1200"/>
              </a:spcBef>
              <a:spcAft>
                <a:spcPts val="0"/>
              </a:spcAft>
              <a:buSzPts val="2000"/>
              <a:buChar char="•"/>
            </a:pPr>
            <a:r>
              <a:rPr lang="en-GB" sz="2000">
                <a:latin typeface="Arial"/>
                <a:ea typeface="Arial"/>
                <a:cs typeface="Arial"/>
                <a:sym typeface="Arial"/>
              </a:rPr>
              <a:t>List all courses along with their assigned instructors. Include the course title, course code, and instructor's name. Ensure that courses without an assigned instructor are also included in the result.</a:t>
            </a:r>
            <a:endParaRPr sz="2000">
              <a:solidFill>
                <a:srgbClr val="0000CD"/>
              </a:solidFill>
              <a:latin typeface="Consolas"/>
              <a:ea typeface="Consolas"/>
              <a:cs typeface="Consolas"/>
              <a:sym typeface="Consolas"/>
            </a:endParaRPr>
          </a:p>
          <a:p>
            <a:pPr marL="0" lvl="0" indent="0" algn="l" rtl="0">
              <a:lnSpc>
                <a:spcPct val="100000"/>
              </a:lnSpc>
              <a:spcBef>
                <a:spcPts val="1200"/>
              </a:spcBef>
              <a:spcAft>
                <a:spcPts val="0"/>
              </a:spcAft>
              <a:buClr>
                <a:srgbClr val="0000CD"/>
              </a:buClr>
              <a:buSzPts val="2000"/>
              <a:buNone/>
            </a:pPr>
            <a:endParaRPr sz="2000">
              <a:solidFill>
                <a:srgbClr val="0000CD"/>
              </a:solidFill>
              <a:latin typeface="Consolas"/>
              <a:ea typeface="Consolas"/>
              <a:cs typeface="Consolas"/>
              <a:sym typeface="Consolas"/>
            </a:endParaRPr>
          </a:p>
        </p:txBody>
      </p:sp>
      <p:sp>
        <p:nvSpPr>
          <p:cNvPr id="227" name="Google Shape;227;p3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9/8/24</a:t>
            </a:r>
            <a:endParaRPr/>
          </a:p>
        </p:txBody>
      </p:sp>
      <p:sp>
        <p:nvSpPr>
          <p:cNvPr id="228" name="Google Shape;228;p3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txBox="1">
            <a:spLocks noGrp="1"/>
          </p:cNvSpPr>
          <p:nvPr>
            <p:ph type="title"/>
          </p:nvPr>
        </p:nvSpPr>
        <p:spPr>
          <a:xfrm>
            <a:off x="457200" y="238550"/>
            <a:ext cx="8229600" cy="599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Verdana"/>
              <a:buNone/>
            </a:pPr>
            <a:r>
              <a:rPr lang="en-GB">
                <a:latin typeface="Verdana"/>
                <a:ea typeface="Verdana"/>
                <a:cs typeface="Verdana"/>
                <a:sym typeface="Verdana"/>
              </a:rPr>
              <a:t>SOLUTION</a:t>
            </a:r>
            <a:endParaRPr>
              <a:latin typeface="Verdana"/>
              <a:ea typeface="Verdana"/>
              <a:cs typeface="Verdana"/>
              <a:sym typeface="Verdana"/>
            </a:endParaRPr>
          </a:p>
        </p:txBody>
      </p:sp>
      <p:sp>
        <p:nvSpPr>
          <p:cNvPr id="234" name="Google Shape;234;p31"/>
          <p:cNvSpPr txBox="1">
            <a:spLocks noGrp="1"/>
          </p:cNvSpPr>
          <p:nvPr>
            <p:ph type="body" idx="1"/>
          </p:nvPr>
        </p:nvSpPr>
        <p:spPr>
          <a:xfrm>
            <a:off x="304800" y="838250"/>
            <a:ext cx="8763000" cy="6019800"/>
          </a:xfrm>
          <a:prstGeom prst="rect">
            <a:avLst/>
          </a:prstGeom>
          <a:noFill/>
          <a:ln>
            <a:noFill/>
          </a:ln>
        </p:spPr>
        <p:txBody>
          <a:bodyPr spcFirstLastPara="1" wrap="square" lIns="91425" tIns="45700" rIns="91425" bIns="45700" anchor="t" anchorCtr="0">
            <a:normAutofit fontScale="40000" lnSpcReduction="10000"/>
          </a:bodyPr>
          <a:lstStyle/>
          <a:p>
            <a:pPr marL="342900" lvl="0" indent="-215900" algn="l" rtl="0">
              <a:lnSpc>
                <a:spcPct val="150000"/>
              </a:lnSpc>
              <a:spcBef>
                <a:spcPts val="0"/>
              </a:spcBef>
              <a:spcAft>
                <a:spcPts val="0"/>
              </a:spcAft>
              <a:buClr>
                <a:schemeClr val="dk1"/>
              </a:buClr>
              <a:buSzPct val="100000"/>
              <a:buNone/>
            </a:pPr>
            <a:endParaRPr sz="2000" b="1" i="0">
              <a:latin typeface="Courier New"/>
              <a:ea typeface="Courier New"/>
              <a:cs typeface="Courier New"/>
              <a:sym typeface="Courier New"/>
            </a:endParaRPr>
          </a:p>
          <a:p>
            <a:pPr marL="914400" lvl="0" indent="-323850" algn="l" rtl="0">
              <a:lnSpc>
                <a:spcPct val="150000"/>
              </a:lnSpc>
              <a:spcBef>
                <a:spcPts val="0"/>
              </a:spcBef>
              <a:spcAft>
                <a:spcPts val="0"/>
              </a:spcAft>
              <a:buSzPct val="100000"/>
              <a:buFont typeface="Arial"/>
              <a:buAutoNum type="arabicPeriod"/>
            </a:pPr>
            <a:r>
              <a:rPr lang="en-GB" sz="3750" b="1">
                <a:solidFill>
                  <a:srgbClr val="0432FF"/>
                </a:solidFill>
                <a:latin typeface="Arial"/>
                <a:ea typeface="Arial"/>
                <a:cs typeface="Arial"/>
                <a:sym typeface="Arial"/>
              </a:rPr>
              <a:t>SELECT</a:t>
            </a:r>
            <a:r>
              <a:rPr lang="en-GB" sz="3750">
                <a:solidFill>
                  <a:srgbClr val="0432FF"/>
                </a:solidFill>
                <a:latin typeface="Arial"/>
                <a:ea typeface="Arial"/>
                <a:cs typeface="Arial"/>
                <a:sym typeface="Arial"/>
              </a:rPr>
              <a:t> </a:t>
            </a:r>
            <a:r>
              <a:rPr lang="en-GB" sz="3750">
                <a:latin typeface="Arial"/>
                <a:ea typeface="Arial"/>
                <a:cs typeface="Arial"/>
                <a:sym typeface="Arial"/>
              </a:rPr>
              <a:t>learners.name </a:t>
            </a:r>
            <a:r>
              <a:rPr lang="en-GB" sz="3750" b="1">
                <a:solidFill>
                  <a:srgbClr val="0432FF"/>
                </a:solidFill>
                <a:latin typeface="Arial"/>
                <a:ea typeface="Arial"/>
                <a:cs typeface="Arial"/>
                <a:sym typeface="Arial"/>
              </a:rPr>
              <a:t>AS</a:t>
            </a:r>
            <a:r>
              <a:rPr lang="en-GB" sz="3750">
                <a:latin typeface="Arial"/>
                <a:ea typeface="Arial"/>
                <a:cs typeface="Arial"/>
                <a:sym typeface="Arial"/>
              </a:rPr>
              <a:t> Learner_Name,</a:t>
            </a:r>
            <a:endParaRPr sz="3750">
              <a:latin typeface="Arial"/>
              <a:ea typeface="Arial"/>
              <a:cs typeface="Arial"/>
              <a:sym typeface="Arial"/>
            </a:endParaRPr>
          </a:p>
          <a:p>
            <a:pPr marL="457200" lvl="0" indent="457200" algn="l" rtl="0">
              <a:lnSpc>
                <a:spcPct val="150000"/>
              </a:lnSpc>
              <a:spcBef>
                <a:spcPts val="0"/>
              </a:spcBef>
              <a:spcAft>
                <a:spcPts val="0"/>
              </a:spcAft>
              <a:buClr>
                <a:schemeClr val="dk1"/>
              </a:buClr>
              <a:buSzPct val="29333"/>
              <a:buFont typeface="Arial"/>
              <a:buNone/>
            </a:pPr>
            <a:r>
              <a:rPr lang="en-GB" sz="3750">
                <a:latin typeface="Arial"/>
                <a:ea typeface="Arial"/>
                <a:cs typeface="Arial"/>
                <a:sym typeface="Arial"/>
              </a:rPr>
              <a:t>courses.title </a:t>
            </a:r>
            <a:r>
              <a:rPr lang="en-GB" sz="3750" b="1">
                <a:solidFill>
                  <a:srgbClr val="0000FF"/>
                </a:solidFill>
                <a:latin typeface="Arial"/>
                <a:ea typeface="Arial"/>
                <a:cs typeface="Arial"/>
                <a:sym typeface="Arial"/>
              </a:rPr>
              <a:t>AS</a:t>
            </a:r>
            <a:r>
              <a:rPr lang="en-GB" sz="3750">
                <a:latin typeface="Arial"/>
                <a:ea typeface="Arial"/>
                <a:cs typeface="Arial"/>
                <a:sym typeface="Arial"/>
              </a:rPr>
              <a:t> Course_Title,</a:t>
            </a:r>
            <a:endParaRPr sz="3750">
              <a:latin typeface="Arial"/>
              <a:ea typeface="Arial"/>
              <a:cs typeface="Arial"/>
              <a:sym typeface="Arial"/>
            </a:endParaRPr>
          </a:p>
          <a:p>
            <a:pPr marL="457200" lvl="0" indent="457200" algn="l" rtl="0">
              <a:lnSpc>
                <a:spcPct val="150000"/>
              </a:lnSpc>
              <a:spcBef>
                <a:spcPts val="0"/>
              </a:spcBef>
              <a:spcAft>
                <a:spcPts val="0"/>
              </a:spcAft>
              <a:buClr>
                <a:schemeClr val="dk1"/>
              </a:buClr>
              <a:buSzPct val="29333"/>
              <a:buFont typeface="Arial"/>
              <a:buNone/>
            </a:pPr>
            <a:r>
              <a:rPr lang="en-GB" sz="3750">
                <a:latin typeface="Arial"/>
                <a:ea typeface="Arial"/>
                <a:cs typeface="Arial"/>
                <a:sym typeface="Arial"/>
              </a:rPr>
              <a:t>enrollments.enrollment_date,</a:t>
            </a:r>
            <a:endParaRPr sz="3750">
              <a:latin typeface="Arial"/>
              <a:ea typeface="Arial"/>
              <a:cs typeface="Arial"/>
              <a:sym typeface="Arial"/>
            </a:endParaRPr>
          </a:p>
          <a:p>
            <a:pPr marL="457200" lvl="0" indent="457200" algn="l" rtl="0">
              <a:lnSpc>
                <a:spcPct val="150000"/>
              </a:lnSpc>
              <a:spcBef>
                <a:spcPts val="0"/>
              </a:spcBef>
              <a:spcAft>
                <a:spcPts val="0"/>
              </a:spcAft>
              <a:buClr>
                <a:schemeClr val="dk1"/>
              </a:buClr>
              <a:buSzPct val="29333"/>
              <a:buFont typeface="Arial"/>
              <a:buNone/>
            </a:pPr>
            <a:r>
              <a:rPr lang="en-GB" sz="3750">
                <a:latin typeface="Arial"/>
                <a:ea typeface="Arial"/>
                <a:cs typeface="Arial"/>
                <a:sym typeface="Arial"/>
              </a:rPr>
              <a:t>enrollments.status</a:t>
            </a:r>
            <a:endParaRPr sz="3750">
              <a:latin typeface="Arial"/>
              <a:ea typeface="Arial"/>
              <a:cs typeface="Arial"/>
              <a:sym typeface="Arial"/>
            </a:endParaRPr>
          </a:p>
          <a:p>
            <a:pPr marL="457200" lvl="0" indent="457200" algn="l" rtl="0">
              <a:lnSpc>
                <a:spcPct val="150000"/>
              </a:lnSpc>
              <a:spcBef>
                <a:spcPts val="0"/>
              </a:spcBef>
              <a:spcAft>
                <a:spcPts val="0"/>
              </a:spcAft>
              <a:buClr>
                <a:schemeClr val="dk1"/>
              </a:buClr>
              <a:buSzPct val="29333"/>
              <a:buFont typeface="Arial"/>
              <a:buNone/>
            </a:pPr>
            <a:r>
              <a:rPr lang="en-GB" sz="3750" b="1">
                <a:solidFill>
                  <a:srgbClr val="0432FF"/>
                </a:solidFill>
                <a:latin typeface="Arial"/>
                <a:ea typeface="Arial"/>
                <a:cs typeface="Arial"/>
                <a:sym typeface="Arial"/>
              </a:rPr>
              <a:t>FROM</a:t>
            </a:r>
            <a:r>
              <a:rPr lang="en-GB" sz="3750">
                <a:latin typeface="Arial"/>
                <a:ea typeface="Arial"/>
                <a:cs typeface="Arial"/>
                <a:sym typeface="Arial"/>
              </a:rPr>
              <a:t> enrollments</a:t>
            </a:r>
            <a:endParaRPr sz="3750">
              <a:latin typeface="Arial"/>
              <a:ea typeface="Arial"/>
              <a:cs typeface="Arial"/>
              <a:sym typeface="Arial"/>
            </a:endParaRPr>
          </a:p>
          <a:p>
            <a:pPr marL="457200" lvl="0" indent="457200" algn="l" rtl="0">
              <a:lnSpc>
                <a:spcPct val="150000"/>
              </a:lnSpc>
              <a:spcBef>
                <a:spcPts val="0"/>
              </a:spcBef>
              <a:spcAft>
                <a:spcPts val="0"/>
              </a:spcAft>
              <a:buClr>
                <a:schemeClr val="dk1"/>
              </a:buClr>
              <a:buSzPct val="29333"/>
              <a:buFont typeface="Arial"/>
              <a:buNone/>
            </a:pPr>
            <a:r>
              <a:rPr lang="en-GB" sz="3750" b="1">
                <a:solidFill>
                  <a:srgbClr val="0000FF"/>
                </a:solidFill>
                <a:latin typeface="Arial"/>
                <a:ea typeface="Arial"/>
                <a:cs typeface="Arial"/>
                <a:sym typeface="Arial"/>
              </a:rPr>
              <a:t>INNER JOIN </a:t>
            </a:r>
            <a:endParaRPr sz="3750" b="1">
              <a:solidFill>
                <a:srgbClr val="0000FF"/>
              </a:solidFill>
              <a:latin typeface="Arial"/>
              <a:ea typeface="Arial"/>
              <a:cs typeface="Arial"/>
              <a:sym typeface="Arial"/>
            </a:endParaRPr>
          </a:p>
          <a:p>
            <a:pPr marL="457200" lvl="0" indent="457200" algn="l" rtl="0">
              <a:lnSpc>
                <a:spcPct val="150000"/>
              </a:lnSpc>
              <a:spcBef>
                <a:spcPts val="0"/>
              </a:spcBef>
              <a:spcAft>
                <a:spcPts val="0"/>
              </a:spcAft>
              <a:buClr>
                <a:schemeClr val="dk1"/>
              </a:buClr>
              <a:buSzPct val="29333"/>
              <a:buFont typeface="Arial"/>
              <a:buNone/>
            </a:pPr>
            <a:r>
              <a:rPr lang="en-GB" sz="3750">
                <a:latin typeface="Arial"/>
                <a:ea typeface="Arial"/>
                <a:cs typeface="Arial"/>
                <a:sym typeface="Arial"/>
              </a:rPr>
              <a:t>learners </a:t>
            </a:r>
            <a:r>
              <a:rPr lang="en-GB" sz="3750" b="1">
                <a:solidFill>
                  <a:srgbClr val="0000FF"/>
                </a:solidFill>
                <a:latin typeface="Arial"/>
                <a:ea typeface="Arial"/>
                <a:cs typeface="Arial"/>
                <a:sym typeface="Arial"/>
              </a:rPr>
              <a:t>ON</a:t>
            </a:r>
            <a:r>
              <a:rPr lang="en-GB" sz="3750">
                <a:latin typeface="Arial"/>
                <a:ea typeface="Arial"/>
                <a:cs typeface="Arial"/>
                <a:sym typeface="Arial"/>
              </a:rPr>
              <a:t> enrollments.student_id = learners.id</a:t>
            </a:r>
            <a:endParaRPr sz="3750">
              <a:latin typeface="Arial"/>
              <a:ea typeface="Arial"/>
              <a:cs typeface="Arial"/>
              <a:sym typeface="Arial"/>
            </a:endParaRPr>
          </a:p>
          <a:p>
            <a:pPr marL="457200" lvl="0" indent="457200" algn="l" rtl="0">
              <a:lnSpc>
                <a:spcPct val="150000"/>
              </a:lnSpc>
              <a:spcBef>
                <a:spcPts val="0"/>
              </a:spcBef>
              <a:spcAft>
                <a:spcPts val="0"/>
              </a:spcAft>
              <a:buClr>
                <a:schemeClr val="dk1"/>
              </a:buClr>
              <a:buSzPct val="29333"/>
              <a:buFont typeface="Arial"/>
              <a:buNone/>
            </a:pPr>
            <a:r>
              <a:rPr lang="en-GB" sz="3750" b="1">
                <a:solidFill>
                  <a:srgbClr val="0432FF"/>
                </a:solidFill>
                <a:latin typeface="Arial"/>
                <a:ea typeface="Arial"/>
                <a:cs typeface="Arial"/>
                <a:sym typeface="Arial"/>
              </a:rPr>
              <a:t>INNER JOIN </a:t>
            </a:r>
            <a:endParaRPr sz="3750" b="1">
              <a:solidFill>
                <a:srgbClr val="0432FF"/>
              </a:solidFill>
              <a:latin typeface="Arial"/>
              <a:ea typeface="Arial"/>
              <a:cs typeface="Arial"/>
              <a:sym typeface="Arial"/>
            </a:endParaRPr>
          </a:p>
          <a:p>
            <a:pPr marL="457200" lvl="0" indent="457200" algn="l" rtl="0">
              <a:lnSpc>
                <a:spcPct val="150000"/>
              </a:lnSpc>
              <a:spcBef>
                <a:spcPts val="0"/>
              </a:spcBef>
              <a:spcAft>
                <a:spcPts val="0"/>
              </a:spcAft>
              <a:buNone/>
            </a:pPr>
            <a:r>
              <a:rPr lang="en-GB" sz="3750">
                <a:latin typeface="Arial"/>
                <a:ea typeface="Arial"/>
                <a:cs typeface="Arial"/>
                <a:sym typeface="Arial"/>
              </a:rPr>
              <a:t>courses </a:t>
            </a:r>
            <a:r>
              <a:rPr lang="en-GB" sz="3750" b="1">
                <a:solidFill>
                  <a:srgbClr val="0000FF"/>
                </a:solidFill>
                <a:latin typeface="Arial"/>
                <a:ea typeface="Arial"/>
                <a:cs typeface="Arial"/>
                <a:sym typeface="Arial"/>
              </a:rPr>
              <a:t>ON</a:t>
            </a:r>
            <a:r>
              <a:rPr lang="en-GB" sz="3750">
                <a:latin typeface="Arial"/>
                <a:ea typeface="Arial"/>
                <a:cs typeface="Arial"/>
                <a:sym typeface="Arial"/>
              </a:rPr>
              <a:t> enrollments.course_id = courses.id;</a:t>
            </a:r>
            <a:endParaRPr sz="3750">
              <a:latin typeface="Arial"/>
              <a:ea typeface="Arial"/>
              <a:cs typeface="Arial"/>
              <a:sym typeface="Arial"/>
            </a:endParaRPr>
          </a:p>
          <a:p>
            <a:pPr marL="457200" lvl="0" indent="457200" algn="l" rtl="0">
              <a:lnSpc>
                <a:spcPct val="150000"/>
              </a:lnSpc>
              <a:spcBef>
                <a:spcPts val="0"/>
              </a:spcBef>
              <a:spcAft>
                <a:spcPts val="0"/>
              </a:spcAft>
              <a:buNone/>
            </a:pPr>
            <a:endParaRPr sz="3750">
              <a:latin typeface="Arial"/>
              <a:ea typeface="Arial"/>
              <a:cs typeface="Arial"/>
              <a:sym typeface="Arial"/>
            </a:endParaRPr>
          </a:p>
          <a:p>
            <a:pPr marL="457200" lvl="0" indent="0" algn="l" rtl="0">
              <a:lnSpc>
                <a:spcPct val="150000"/>
              </a:lnSpc>
              <a:spcBef>
                <a:spcPts val="0"/>
              </a:spcBef>
              <a:spcAft>
                <a:spcPts val="0"/>
              </a:spcAft>
              <a:buNone/>
            </a:pPr>
            <a:r>
              <a:rPr lang="en-GB" sz="3750">
                <a:latin typeface="Arial"/>
                <a:ea typeface="Arial"/>
                <a:cs typeface="Arial"/>
                <a:sym typeface="Arial"/>
              </a:rPr>
              <a:t>2. </a:t>
            </a:r>
            <a:r>
              <a:rPr lang="en-GB" sz="3750" b="1">
                <a:solidFill>
                  <a:srgbClr val="0000FF"/>
                </a:solidFill>
                <a:latin typeface="Arial"/>
                <a:ea typeface="Arial"/>
                <a:cs typeface="Arial"/>
                <a:sym typeface="Arial"/>
              </a:rPr>
              <a:t>SELECT</a:t>
            </a:r>
            <a:r>
              <a:rPr lang="en-GB" sz="3750">
                <a:latin typeface="Arial"/>
                <a:ea typeface="Arial"/>
                <a:cs typeface="Arial"/>
                <a:sym typeface="Arial"/>
              </a:rPr>
              <a:t> instructors.name </a:t>
            </a:r>
            <a:r>
              <a:rPr lang="en-GB" sz="3750" b="1">
                <a:solidFill>
                  <a:srgbClr val="0000FF"/>
                </a:solidFill>
                <a:latin typeface="Arial"/>
                <a:ea typeface="Arial"/>
                <a:cs typeface="Arial"/>
                <a:sym typeface="Arial"/>
              </a:rPr>
              <a:t>AS</a:t>
            </a:r>
            <a:r>
              <a:rPr lang="en-GB" sz="3750">
                <a:latin typeface="Arial"/>
                <a:ea typeface="Arial"/>
                <a:cs typeface="Arial"/>
                <a:sym typeface="Arial"/>
              </a:rPr>
              <a:t> Instructor_Name,</a:t>
            </a:r>
            <a:endParaRPr sz="3750">
              <a:latin typeface="Arial"/>
              <a:ea typeface="Arial"/>
              <a:cs typeface="Arial"/>
              <a:sym typeface="Arial"/>
            </a:endParaRPr>
          </a:p>
          <a:p>
            <a:pPr marL="457200" lvl="0" indent="0" algn="l" rtl="0">
              <a:lnSpc>
                <a:spcPct val="150000"/>
              </a:lnSpc>
              <a:spcBef>
                <a:spcPts val="0"/>
              </a:spcBef>
              <a:spcAft>
                <a:spcPts val="0"/>
              </a:spcAft>
              <a:buNone/>
            </a:pPr>
            <a:r>
              <a:rPr lang="en-GB" sz="3750">
                <a:latin typeface="Arial"/>
                <a:ea typeface="Arial"/>
                <a:cs typeface="Arial"/>
                <a:sym typeface="Arial"/>
              </a:rPr>
              <a:t>    courses.title </a:t>
            </a:r>
            <a:r>
              <a:rPr lang="en-GB" sz="3750" b="1">
                <a:solidFill>
                  <a:srgbClr val="0000FF"/>
                </a:solidFill>
                <a:latin typeface="Arial"/>
                <a:ea typeface="Arial"/>
                <a:cs typeface="Arial"/>
                <a:sym typeface="Arial"/>
              </a:rPr>
              <a:t>AS</a:t>
            </a:r>
            <a:r>
              <a:rPr lang="en-GB" sz="3750">
                <a:latin typeface="Arial"/>
                <a:ea typeface="Arial"/>
                <a:cs typeface="Arial"/>
                <a:sym typeface="Arial"/>
              </a:rPr>
              <a:t> Course_Title,</a:t>
            </a:r>
            <a:endParaRPr sz="3750">
              <a:latin typeface="Arial"/>
              <a:ea typeface="Arial"/>
              <a:cs typeface="Arial"/>
              <a:sym typeface="Arial"/>
            </a:endParaRPr>
          </a:p>
          <a:p>
            <a:pPr marL="457200" lvl="0" indent="0" algn="l" rtl="0">
              <a:lnSpc>
                <a:spcPct val="150000"/>
              </a:lnSpc>
              <a:spcBef>
                <a:spcPts val="0"/>
              </a:spcBef>
              <a:spcAft>
                <a:spcPts val="0"/>
              </a:spcAft>
              <a:buNone/>
            </a:pPr>
            <a:r>
              <a:rPr lang="en-GB" sz="3750">
                <a:latin typeface="Arial"/>
                <a:ea typeface="Arial"/>
                <a:cs typeface="Arial"/>
                <a:sym typeface="Arial"/>
              </a:rPr>
              <a:t>    courses.course_code</a:t>
            </a:r>
            <a:endParaRPr sz="3750">
              <a:latin typeface="Arial"/>
              <a:ea typeface="Arial"/>
              <a:cs typeface="Arial"/>
              <a:sym typeface="Arial"/>
            </a:endParaRPr>
          </a:p>
          <a:p>
            <a:pPr marL="457200" lvl="0" indent="0" algn="l" rtl="0">
              <a:lnSpc>
                <a:spcPct val="150000"/>
              </a:lnSpc>
              <a:spcBef>
                <a:spcPts val="0"/>
              </a:spcBef>
              <a:spcAft>
                <a:spcPts val="0"/>
              </a:spcAft>
              <a:buNone/>
            </a:pPr>
            <a:r>
              <a:rPr lang="en-GB" sz="3750">
                <a:latin typeface="Arial"/>
                <a:ea typeface="Arial"/>
                <a:cs typeface="Arial"/>
                <a:sym typeface="Arial"/>
              </a:rPr>
              <a:t>    </a:t>
            </a:r>
            <a:r>
              <a:rPr lang="en-GB" sz="3750" b="1">
                <a:solidFill>
                  <a:srgbClr val="0000FF"/>
                </a:solidFill>
                <a:latin typeface="Arial"/>
                <a:ea typeface="Arial"/>
                <a:cs typeface="Arial"/>
                <a:sym typeface="Arial"/>
              </a:rPr>
              <a:t>FROM</a:t>
            </a:r>
            <a:r>
              <a:rPr lang="en-GB" sz="3750">
                <a:latin typeface="Arial"/>
                <a:ea typeface="Arial"/>
                <a:cs typeface="Arial"/>
                <a:sym typeface="Arial"/>
              </a:rPr>
              <a:t> instructors</a:t>
            </a:r>
            <a:endParaRPr sz="3750">
              <a:latin typeface="Arial"/>
              <a:ea typeface="Arial"/>
              <a:cs typeface="Arial"/>
              <a:sym typeface="Arial"/>
            </a:endParaRPr>
          </a:p>
          <a:p>
            <a:pPr marL="457200" lvl="0" indent="0" algn="l" rtl="0">
              <a:lnSpc>
                <a:spcPct val="150000"/>
              </a:lnSpc>
              <a:spcBef>
                <a:spcPts val="0"/>
              </a:spcBef>
              <a:spcAft>
                <a:spcPts val="0"/>
              </a:spcAft>
              <a:buNone/>
            </a:pPr>
            <a:r>
              <a:rPr lang="en-GB" sz="3750">
                <a:latin typeface="Arial"/>
                <a:ea typeface="Arial"/>
                <a:cs typeface="Arial"/>
                <a:sym typeface="Arial"/>
              </a:rPr>
              <a:t>    </a:t>
            </a:r>
            <a:r>
              <a:rPr lang="en-GB" sz="3750" b="1">
                <a:solidFill>
                  <a:srgbClr val="0000FF"/>
                </a:solidFill>
                <a:latin typeface="Arial"/>
                <a:ea typeface="Arial"/>
                <a:cs typeface="Arial"/>
                <a:sym typeface="Arial"/>
              </a:rPr>
              <a:t>LEFT JOIN</a:t>
            </a:r>
            <a:r>
              <a:rPr lang="en-GB" sz="3750">
                <a:latin typeface="Arial"/>
                <a:ea typeface="Arial"/>
                <a:cs typeface="Arial"/>
                <a:sym typeface="Arial"/>
              </a:rPr>
              <a:t> </a:t>
            </a:r>
            <a:endParaRPr sz="3750">
              <a:latin typeface="Arial"/>
              <a:ea typeface="Arial"/>
              <a:cs typeface="Arial"/>
              <a:sym typeface="Arial"/>
            </a:endParaRPr>
          </a:p>
          <a:p>
            <a:pPr marL="457200" lvl="0" indent="0" algn="l" rtl="0">
              <a:lnSpc>
                <a:spcPct val="150000"/>
              </a:lnSpc>
              <a:spcBef>
                <a:spcPts val="0"/>
              </a:spcBef>
              <a:spcAft>
                <a:spcPts val="0"/>
              </a:spcAft>
              <a:buNone/>
            </a:pPr>
            <a:r>
              <a:rPr lang="en-GB" sz="3750">
                <a:latin typeface="Arial"/>
                <a:ea typeface="Arial"/>
                <a:cs typeface="Arial"/>
                <a:sym typeface="Arial"/>
              </a:rPr>
              <a:t>    courses </a:t>
            </a:r>
            <a:r>
              <a:rPr lang="en-GB" sz="3750" b="1">
                <a:solidFill>
                  <a:srgbClr val="0000FF"/>
                </a:solidFill>
                <a:latin typeface="Arial"/>
                <a:ea typeface="Arial"/>
                <a:cs typeface="Arial"/>
                <a:sym typeface="Arial"/>
              </a:rPr>
              <a:t>ON</a:t>
            </a:r>
            <a:r>
              <a:rPr lang="en-GB" sz="3750">
                <a:latin typeface="Arial"/>
                <a:ea typeface="Arial"/>
                <a:cs typeface="Arial"/>
                <a:sym typeface="Arial"/>
              </a:rPr>
              <a:t> instructors.id = courses.instructor_id</a:t>
            </a:r>
            <a:endParaRPr sz="3750">
              <a:latin typeface="Arial"/>
              <a:ea typeface="Arial"/>
              <a:cs typeface="Arial"/>
              <a:sym typeface="Arial"/>
            </a:endParaRPr>
          </a:p>
          <a:p>
            <a:pPr marL="457200" lvl="0" indent="0" algn="l" rtl="0">
              <a:lnSpc>
                <a:spcPct val="150000"/>
              </a:lnSpc>
              <a:spcBef>
                <a:spcPts val="0"/>
              </a:spcBef>
              <a:spcAft>
                <a:spcPts val="0"/>
              </a:spcAft>
              <a:buNone/>
            </a:pPr>
            <a:r>
              <a:rPr lang="en-GB" sz="3750">
                <a:latin typeface="Arial"/>
                <a:ea typeface="Arial"/>
                <a:cs typeface="Arial"/>
                <a:sym typeface="Arial"/>
              </a:rPr>
              <a:t>    </a:t>
            </a:r>
            <a:r>
              <a:rPr lang="en-GB" sz="3750" b="1">
                <a:solidFill>
                  <a:srgbClr val="0000FF"/>
                </a:solidFill>
                <a:latin typeface="Arial"/>
                <a:ea typeface="Arial"/>
                <a:cs typeface="Arial"/>
                <a:sym typeface="Arial"/>
              </a:rPr>
              <a:t>ORDER BY</a:t>
            </a:r>
            <a:r>
              <a:rPr lang="en-GB" sz="3750">
                <a:latin typeface="Arial"/>
                <a:ea typeface="Arial"/>
                <a:cs typeface="Arial"/>
                <a:sym typeface="Arial"/>
              </a:rPr>
              <a:t> instructors.name;</a:t>
            </a:r>
            <a:endParaRPr sz="2000">
              <a:solidFill>
                <a:srgbClr val="0000CD"/>
              </a:solidFill>
              <a:latin typeface="Consolas"/>
              <a:ea typeface="Consolas"/>
              <a:cs typeface="Consolas"/>
              <a:sym typeface="Consolas"/>
            </a:endParaRPr>
          </a:p>
        </p:txBody>
      </p:sp>
      <p:sp>
        <p:nvSpPr>
          <p:cNvPr id="235" name="Google Shape;235;p3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GB"/>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457200" y="238550"/>
            <a:ext cx="8229600" cy="599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Verdana"/>
              <a:buNone/>
            </a:pPr>
            <a:r>
              <a:rPr lang="en-GB">
                <a:latin typeface="Verdana"/>
                <a:ea typeface="Verdana"/>
                <a:cs typeface="Verdana"/>
                <a:sym typeface="Verdana"/>
              </a:rPr>
              <a:t>SOLUTION</a:t>
            </a:r>
            <a:endParaRPr>
              <a:latin typeface="Verdana"/>
              <a:ea typeface="Verdana"/>
              <a:cs typeface="Verdana"/>
              <a:sym typeface="Verdana"/>
            </a:endParaRPr>
          </a:p>
        </p:txBody>
      </p:sp>
      <p:sp>
        <p:nvSpPr>
          <p:cNvPr id="241" name="Google Shape;241;p32"/>
          <p:cNvSpPr txBox="1">
            <a:spLocks noGrp="1"/>
          </p:cNvSpPr>
          <p:nvPr>
            <p:ph type="body" idx="1"/>
          </p:nvPr>
        </p:nvSpPr>
        <p:spPr>
          <a:xfrm>
            <a:off x="304800" y="838250"/>
            <a:ext cx="8763000" cy="6019800"/>
          </a:xfrm>
          <a:prstGeom prst="rect">
            <a:avLst/>
          </a:prstGeom>
          <a:noFill/>
          <a:ln>
            <a:noFill/>
          </a:ln>
        </p:spPr>
        <p:txBody>
          <a:bodyPr spcFirstLastPara="1" wrap="square" lIns="91425" tIns="45700" rIns="91425" bIns="45700" anchor="t" anchorCtr="0">
            <a:normAutofit/>
          </a:bodyPr>
          <a:lstStyle/>
          <a:p>
            <a:pPr marL="342900" lvl="0" indent="-215900" algn="l" rtl="0">
              <a:lnSpc>
                <a:spcPct val="150000"/>
              </a:lnSpc>
              <a:spcBef>
                <a:spcPts val="0"/>
              </a:spcBef>
              <a:spcAft>
                <a:spcPts val="0"/>
              </a:spcAft>
              <a:buClr>
                <a:schemeClr val="dk1"/>
              </a:buClr>
              <a:buSzPts val="2000"/>
              <a:buNone/>
            </a:pPr>
            <a:endParaRPr sz="1800" b="1" i="0">
              <a:latin typeface="Courier New"/>
              <a:ea typeface="Courier New"/>
              <a:cs typeface="Courier New"/>
              <a:sym typeface="Courier New"/>
            </a:endParaRPr>
          </a:p>
          <a:p>
            <a:pPr marL="457200" lvl="0" indent="0" algn="l" rtl="0">
              <a:lnSpc>
                <a:spcPct val="150000"/>
              </a:lnSpc>
              <a:spcBef>
                <a:spcPts val="0"/>
              </a:spcBef>
              <a:spcAft>
                <a:spcPts val="0"/>
              </a:spcAft>
              <a:buNone/>
            </a:pPr>
            <a:r>
              <a:rPr lang="en-GB" sz="1800" b="1">
                <a:latin typeface="Arial"/>
                <a:ea typeface="Arial"/>
                <a:cs typeface="Arial"/>
                <a:sym typeface="Arial"/>
              </a:rPr>
              <a:t>3. </a:t>
            </a:r>
            <a:r>
              <a:rPr lang="en-GB" sz="1800" b="1">
                <a:solidFill>
                  <a:srgbClr val="0000FF"/>
                </a:solidFill>
                <a:latin typeface="Arial"/>
                <a:ea typeface="Arial"/>
                <a:cs typeface="Arial"/>
                <a:sym typeface="Arial"/>
              </a:rPr>
              <a:t>SELECT</a:t>
            </a:r>
            <a:r>
              <a:rPr lang="en-GB" sz="1800" b="1">
                <a:latin typeface="Arial"/>
                <a:ea typeface="Arial"/>
                <a:cs typeface="Arial"/>
                <a:sym typeface="Arial"/>
              </a:rPr>
              <a:t> courses.title </a:t>
            </a:r>
            <a:r>
              <a:rPr lang="en-GB" sz="1800" b="1">
                <a:solidFill>
                  <a:srgbClr val="0432FF"/>
                </a:solidFill>
                <a:latin typeface="Arial"/>
                <a:ea typeface="Arial"/>
                <a:cs typeface="Arial"/>
                <a:sym typeface="Arial"/>
              </a:rPr>
              <a:t>AS</a:t>
            </a:r>
            <a:r>
              <a:rPr lang="en-GB" sz="1800" b="1">
                <a:latin typeface="Arial"/>
                <a:ea typeface="Arial"/>
                <a:cs typeface="Arial"/>
                <a:sym typeface="Arial"/>
              </a:rPr>
              <a:t> Course_Title,</a:t>
            </a:r>
            <a:endParaRPr sz="1800" b="1">
              <a:latin typeface="Arial"/>
              <a:ea typeface="Arial"/>
              <a:cs typeface="Arial"/>
              <a:sym typeface="Arial"/>
            </a:endParaRPr>
          </a:p>
          <a:p>
            <a:pPr marL="457200" lvl="0" indent="0" algn="l" rtl="0">
              <a:lnSpc>
                <a:spcPct val="150000"/>
              </a:lnSpc>
              <a:spcBef>
                <a:spcPts val="0"/>
              </a:spcBef>
              <a:spcAft>
                <a:spcPts val="0"/>
              </a:spcAft>
              <a:buNone/>
            </a:pPr>
            <a:r>
              <a:rPr lang="en-GB" sz="1800" b="1">
                <a:latin typeface="Arial"/>
                <a:ea typeface="Arial"/>
                <a:cs typeface="Arial"/>
                <a:sym typeface="Arial"/>
              </a:rPr>
              <a:t>    courses.course_code,</a:t>
            </a:r>
            <a:endParaRPr sz="1800" b="1">
              <a:latin typeface="Arial"/>
              <a:ea typeface="Arial"/>
              <a:cs typeface="Arial"/>
              <a:sym typeface="Arial"/>
            </a:endParaRPr>
          </a:p>
          <a:p>
            <a:pPr marL="457200" lvl="0" indent="0" algn="l" rtl="0">
              <a:lnSpc>
                <a:spcPct val="150000"/>
              </a:lnSpc>
              <a:spcBef>
                <a:spcPts val="0"/>
              </a:spcBef>
              <a:spcAft>
                <a:spcPts val="0"/>
              </a:spcAft>
              <a:buNone/>
            </a:pPr>
            <a:r>
              <a:rPr lang="en-GB" sz="1800" b="1">
                <a:latin typeface="Arial"/>
                <a:ea typeface="Arial"/>
                <a:cs typeface="Arial"/>
                <a:sym typeface="Arial"/>
              </a:rPr>
              <a:t>    instructors.name </a:t>
            </a:r>
            <a:r>
              <a:rPr lang="en-GB" sz="1800" b="1">
                <a:solidFill>
                  <a:srgbClr val="0000FF"/>
                </a:solidFill>
                <a:latin typeface="Arial"/>
                <a:ea typeface="Arial"/>
                <a:cs typeface="Arial"/>
                <a:sym typeface="Arial"/>
              </a:rPr>
              <a:t>AS</a:t>
            </a:r>
            <a:r>
              <a:rPr lang="en-GB" sz="1800" b="1">
                <a:latin typeface="Arial"/>
                <a:ea typeface="Arial"/>
                <a:cs typeface="Arial"/>
                <a:sym typeface="Arial"/>
              </a:rPr>
              <a:t> Instructor_Name</a:t>
            </a:r>
            <a:endParaRPr sz="1800" b="1">
              <a:latin typeface="Arial"/>
              <a:ea typeface="Arial"/>
              <a:cs typeface="Arial"/>
              <a:sym typeface="Arial"/>
            </a:endParaRPr>
          </a:p>
          <a:p>
            <a:pPr marL="457200" lvl="0" indent="0" algn="l" rtl="0">
              <a:lnSpc>
                <a:spcPct val="150000"/>
              </a:lnSpc>
              <a:spcBef>
                <a:spcPts val="0"/>
              </a:spcBef>
              <a:spcAft>
                <a:spcPts val="0"/>
              </a:spcAft>
              <a:buNone/>
            </a:pPr>
            <a:r>
              <a:rPr lang="en-GB" sz="1800" b="1">
                <a:latin typeface="Arial"/>
                <a:ea typeface="Arial"/>
                <a:cs typeface="Arial"/>
                <a:sym typeface="Arial"/>
              </a:rPr>
              <a:t>    </a:t>
            </a:r>
            <a:r>
              <a:rPr lang="en-GB" sz="1800" b="1">
                <a:solidFill>
                  <a:srgbClr val="0000FF"/>
                </a:solidFill>
                <a:latin typeface="Arial"/>
                <a:ea typeface="Arial"/>
                <a:cs typeface="Arial"/>
                <a:sym typeface="Arial"/>
              </a:rPr>
              <a:t>FROM</a:t>
            </a:r>
            <a:r>
              <a:rPr lang="en-GB" sz="1800" b="1">
                <a:latin typeface="Arial"/>
                <a:ea typeface="Arial"/>
                <a:cs typeface="Arial"/>
                <a:sym typeface="Arial"/>
              </a:rPr>
              <a:t> courses</a:t>
            </a:r>
            <a:endParaRPr sz="1800" b="1">
              <a:latin typeface="Arial"/>
              <a:ea typeface="Arial"/>
              <a:cs typeface="Arial"/>
              <a:sym typeface="Arial"/>
            </a:endParaRPr>
          </a:p>
          <a:p>
            <a:pPr marL="457200" lvl="0" indent="0" algn="l" rtl="0">
              <a:lnSpc>
                <a:spcPct val="150000"/>
              </a:lnSpc>
              <a:spcBef>
                <a:spcPts val="0"/>
              </a:spcBef>
              <a:spcAft>
                <a:spcPts val="0"/>
              </a:spcAft>
              <a:buNone/>
            </a:pPr>
            <a:r>
              <a:rPr lang="en-GB" sz="1800" b="1">
                <a:latin typeface="Arial"/>
                <a:ea typeface="Arial"/>
                <a:cs typeface="Arial"/>
                <a:sym typeface="Arial"/>
              </a:rPr>
              <a:t>    </a:t>
            </a:r>
            <a:r>
              <a:rPr lang="en-GB" sz="1800" b="1">
                <a:solidFill>
                  <a:srgbClr val="0000FF"/>
                </a:solidFill>
                <a:latin typeface="Arial"/>
                <a:ea typeface="Arial"/>
                <a:cs typeface="Arial"/>
                <a:sym typeface="Arial"/>
              </a:rPr>
              <a:t>RIGHT JOIN</a:t>
            </a:r>
            <a:r>
              <a:rPr lang="en-GB" sz="1800" b="1">
                <a:latin typeface="Arial"/>
                <a:ea typeface="Arial"/>
                <a:cs typeface="Arial"/>
                <a:sym typeface="Arial"/>
              </a:rPr>
              <a:t> </a:t>
            </a:r>
            <a:endParaRPr sz="1800" b="1">
              <a:latin typeface="Arial"/>
              <a:ea typeface="Arial"/>
              <a:cs typeface="Arial"/>
              <a:sym typeface="Arial"/>
            </a:endParaRPr>
          </a:p>
          <a:p>
            <a:pPr marL="457200" lvl="0" indent="0" algn="l" rtl="0">
              <a:lnSpc>
                <a:spcPct val="150000"/>
              </a:lnSpc>
              <a:spcBef>
                <a:spcPts val="0"/>
              </a:spcBef>
              <a:spcAft>
                <a:spcPts val="0"/>
              </a:spcAft>
              <a:buNone/>
            </a:pPr>
            <a:r>
              <a:rPr lang="en-GB" sz="1800" b="1">
                <a:latin typeface="Arial"/>
                <a:ea typeface="Arial"/>
                <a:cs typeface="Arial"/>
                <a:sym typeface="Arial"/>
              </a:rPr>
              <a:t>    instructors </a:t>
            </a:r>
            <a:r>
              <a:rPr lang="en-GB" sz="1800" b="1">
                <a:solidFill>
                  <a:srgbClr val="0000FF"/>
                </a:solidFill>
                <a:latin typeface="Arial"/>
                <a:ea typeface="Arial"/>
                <a:cs typeface="Arial"/>
                <a:sym typeface="Arial"/>
              </a:rPr>
              <a:t>ON</a:t>
            </a:r>
            <a:r>
              <a:rPr lang="en-GB" sz="1800" b="1">
                <a:latin typeface="Arial"/>
                <a:ea typeface="Arial"/>
                <a:cs typeface="Arial"/>
                <a:sym typeface="Arial"/>
              </a:rPr>
              <a:t> courses.instructor_id =      instructors.id</a:t>
            </a:r>
            <a:endParaRPr sz="1800" b="1">
              <a:latin typeface="Arial"/>
              <a:ea typeface="Arial"/>
              <a:cs typeface="Arial"/>
              <a:sym typeface="Arial"/>
            </a:endParaRPr>
          </a:p>
          <a:p>
            <a:pPr marL="457200" lvl="0" indent="0" algn="l" rtl="0">
              <a:lnSpc>
                <a:spcPct val="150000"/>
              </a:lnSpc>
              <a:spcBef>
                <a:spcPts val="0"/>
              </a:spcBef>
              <a:spcAft>
                <a:spcPts val="0"/>
              </a:spcAft>
              <a:buNone/>
            </a:pPr>
            <a:r>
              <a:rPr lang="en-GB" sz="1800" b="1">
                <a:latin typeface="Arial"/>
                <a:ea typeface="Arial"/>
                <a:cs typeface="Arial"/>
                <a:sym typeface="Arial"/>
              </a:rPr>
              <a:t>   ORDER BY courses.title;</a:t>
            </a:r>
            <a:endParaRPr sz="1800" b="1">
              <a:latin typeface="Arial"/>
              <a:ea typeface="Arial"/>
              <a:cs typeface="Arial"/>
              <a:sym typeface="Arial"/>
            </a:endParaRPr>
          </a:p>
          <a:p>
            <a:pPr marL="457200" lvl="0" indent="0" algn="l" rtl="0">
              <a:lnSpc>
                <a:spcPct val="150000"/>
              </a:lnSpc>
              <a:spcBef>
                <a:spcPts val="0"/>
              </a:spcBef>
              <a:spcAft>
                <a:spcPts val="0"/>
              </a:spcAft>
              <a:buNone/>
            </a:pPr>
            <a:endParaRPr sz="1800" b="1">
              <a:latin typeface="Arial"/>
              <a:ea typeface="Arial"/>
              <a:cs typeface="Arial"/>
              <a:sym typeface="Arial"/>
            </a:endParaRPr>
          </a:p>
          <a:p>
            <a:pPr marL="457200" lvl="0" indent="0" algn="l" rtl="0">
              <a:lnSpc>
                <a:spcPct val="150000"/>
              </a:lnSpc>
              <a:spcBef>
                <a:spcPts val="0"/>
              </a:spcBef>
              <a:spcAft>
                <a:spcPts val="0"/>
              </a:spcAft>
              <a:buNone/>
            </a:pPr>
            <a:endParaRPr sz="1800" b="1">
              <a:latin typeface="Arial"/>
              <a:ea typeface="Arial"/>
              <a:cs typeface="Arial"/>
              <a:sym typeface="Arial"/>
            </a:endParaRPr>
          </a:p>
        </p:txBody>
      </p:sp>
      <p:sp>
        <p:nvSpPr>
          <p:cNvPr id="242" name="Google Shape;242;p3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457200" y="11757"/>
            <a:ext cx="8229600" cy="81614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GB" dirty="0"/>
              <a:t>Exercises</a:t>
            </a:r>
            <a:endParaRPr dirty="0"/>
          </a:p>
        </p:txBody>
      </p:sp>
      <p:sp>
        <p:nvSpPr>
          <p:cNvPr id="248" name="Google Shape;248;p33"/>
          <p:cNvSpPr txBox="1">
            <a:spLocks noGrp="1"/>
          </p:cNvSpPr>
          <p:nvPr>
            <p:ph type="body" idx="1"/>
          </p:nvPr>
        </p:nvSpPr>
        <p:spPr>
          <a:xfrm>
            <a:off x="271849" y="827903"/>
            <a:ext cx="8872151" cy="5528447"/>
          </a:xfrm>
          <a:prstGeom prst="rect">
            <a:avLst/>
          </a:prstGeom>
          <a:noFill/>
          <a:ln>
            <a:noFill/>
          </a:ln>
        </p:spPr>
        <p:txBody>
          <a:bodyPr spcFirstLastPara="1" wrap="square" lIns="91425" tIns="45700" rIns="91425" bIns="45700" anchor="t" anchorCtr="0">
            <a:noAutofit/>
          </a:bodyPr>
          <a:lstStyle/>
          <a:p>
            <a:pPr marL="660400" indent="-457200">
              <a:lnSpc>
                <a:spcPct val="150000"/>
              </a:lnSpc>
              <a:spcBef>
                <a:spcPts val="0"/>
              </a:spcBef>
              <a:buSzPts val="3200"/>
            </a:pPr>
            <a:r>
              <a:rPr lang="en-GB" sz="1800" dirty="0">
                <a:latin typeface="Verdana" panose="020B0604030504040204" pitchFamily="34" charset="0"/>
                <a:ea typeface="Verdana" panose="020B0604030504040204" pitchFamily="34" charset="0"/>
                <a:cs typeface="Verdana" panose="020B0604030504040204" pitchFamily="34" charset="0"/>
              </a:rPr>
              <a:t>Retrieve the list of learners along with the courses they are enrolled in.</a:t>
            </a:r>
          </a:p>
          <a:p>
            <a:pPr marL="660400" indent="-457200">
              <a:lnSpc>
                <a:spcPct val="150000"/>
              </a:lnSpc>
              <a:spcBef>
                <a:spcPts val="0"/>
              </a:spcBef>
              <a:buSzPts val="3200"/>
            </a:pPr>
            <a:r>
              <a:rPr lang="en-GB" sz="1800" dirty="0">
                <a:latin typeface="Verdana" panose="020B0604030504040204" pitchFamily="34" charset="0"/>
                <a:ea typeface="Verdana" panose="020B0604030504040204" pitchFamily="34" charset="0"/>
                <a:cs typeface="Verdana" panose="020B0604030504040204" pitchFamily="34" charset="0"/>
              </a:rPr>
              <a:t>List all learners, even if they haven’t enrolled in any course. If they haven’t enrolled, show NULL for the course title. (Left JOIN)</a:t>
            </a:r>
          </a:p>
          <a:p>
            <a:pPr marL="660400" indent="-457200">
              <a:lnSpc>
                <a:spcPct val="150000"/>
              </a:lnSpc>
              <a:spcBef>
                <a:spcPts val="0"/>
              </a:spcBef>
              <a:buSzPts val="3200"/>
            </a:pPr>
            <a:r>
              <a:rPr lang="en-GB" sz="1800" dirty="0">
                <a:latin typeface="Verdana" panose="020B0604030504040204" pitchFamily="34" charset="0"/>
                <a:ea typeface="Verdana" panose="020B0604030504040204" pitchFamily="34" charset="0"/>
                <a:cs typeface="Verdana" panose="020B0604030504040204" pitchFamily="34" charset="0"/>
              </a:rPr>
              <a:t>Find the total marks obtained by each learner. (Join, Group by)</a:t>
            </a:r>
          </a:p>
          <a:p>
            <a:pPr marL="660400" indent="-457200">
              <a:lnSpc>
                <a:spcPct val="150000"/>
              </a:lnSpc>
              <a:spcBef>
                <a:spcPts val="0"/>
              </a:spcBef>
              <a:buSzPts val="3200"/>
            </a:pPr>
            <a:r>
              <a:rPr lang="en-GB" sz="1800" dirty="0">
                <a:latin typeface="Verdana" panose="020B0604030504040204" pitchFamily="34" charset="0"/>
                <a:ea typeface="Verdana" panose="020B0604030504040204" pitchFamily="34" charset="0"/>
                <a:cs typeface="Verdana" panose="020B0604030504040204" pitchFamily="34" charset="0"/>
              </a:rPr>
              <a:t>List the learners enrolled in courses that are taught by instructors with a salary higher than 50,000 (join, where).</a:t>
            </a:r>
          </a:p>
          <a:p>
            <a:pPr marL="660400" indent="-457200">
              <a:lnSpc>
                <a:spcPct val="150000"/>
              </a:lnSpc>
              <a:spcBef>
                <a:spcPts val="0"/>
              </a:spcBef>
              <a:buSzPts val="3200"/>
            </a:pPr>
            <a:r>
              <a:rPr lang="en-GB" sz="1800" dirty="0">
                <a:latin typeface="Verdana" panose="020B0604030504040204" pitchFamily="34" charset="0"/>
                <a:ea typeface="Verdana" panose="020B0604030504040204" pitchFamily="34" charset="0"/>
                <a:cs typeface="Verdana" panose="020B0604030504040204" pitchFamily="34" charset="0"/>
              </a:rPr>
              <a:t>Find the names of learners who are enrolled in the course "Database Systems". (join, where)</a:t>
            </a:r>
          </a:p>
          <a:p>
            <a:pPr marL="660400" indent="-457200">
              <a:lnSpc>
                <a:spcPct val="150000"/>
              </a:lnSpc>
              <a:spcBef>
                <a:spcPts val="0"/>
              </a:spcBef>
              <a:buSzPts val="3200"/>
            </a:pPr>
            <a:r>
              <a:rPr lang="en-GB" sz="1800" dirty="0">
                <a:latin typeface="Verdana" panose="020B0604030504040204" pitchFamily="34" charset="0"/>
                <a:ea typeface="Verdana" panose="020B0604030504040204" pitchFamily="34" charset="0"/>
                <a:cs typeface="Verdana" panose="020B0604030504040204" pitchFamily="34" charset="0"/>
              </a:rPr>
              <a:t>Write a query to list the names of instructors and the titles of the courses they teach. (join)</a:t>
            </a:r>
          </a:p>
          <a:p>
            <a:pPr marL="660400" indent="-457200">
              <a:lnSpc>
                <a:spcPct val="150000"/>
              </a:lnSpc>
              <a:spcBef>
                <a:spcPts val="0"/>
              </a:spcBef>
              <a:buSzPts val="3200"/>
            </a:pPr>
            <a:r>
              <a:rPr lang="en-GB" sz="1800" dirty="0">
                <a:latin typeface="Verdana" panose="020B0604030504040204" pitchFamily="34" charset="0"/>
                <a:ea typeface="Verdana" panose="020B0604030504040204" pitchFamily="34" charset="0"/>
                <a:cs typeface="Verdana" panose="020B0604030504040204" pitchFamily="34" charset="0"/>
              </a:rPr>
              <a:t>Write a query to find the names of learners who obtained more than 60 marks in </a:t>
            </a:r>
            <a:r>
              <a:rPr lang="en-GB" sz="1800">
                <a:latin typeface="Verdana" panose="020B0604030504040204" pitchFamily="34" charset="0"/>
                <a:ea typeface="Verdana" panose="020B0604030504040204" pitchFamily="34" charset="0"/>
                <a:cs typeface="Verdana" panose="020B0604030504040204" pitchFamily="34" charset="0"/>
              </a:rPr>
              <a:t>any course.</a:t>
            </a:r>
            <a:endParaRPr lang="en-GB" sz="1800" dirty="0">
              <a:latin typeface="Verdana" panose="020B0604030504040204" pitchFamily="34" charset="0"/>
              <a:ea typeface="Verdana" panose="020B0604030504040204" pitchFamily="34" charset="0"/>
              <a:cs typeface="Verdana" panose="020B0604030504040204" pitchFamily="34" charset="0"/>
            </a:endParaRPr>
          </a:p>
          <a:p>
            <a:pPr marL="660400" indent="-457200">
              <a:spcBef>
                <a:spcPts val="0"/>
              </a:spcBef>
              <a:buSzPts val="3200"/>
            </a:pPr>
            <a:endParaRPr sz="1800" dirty="0">
              <a:latin typeface="Verdana" panose="020B0604030504040204" pitchFamily="34" charset="0"/>
              <a:ea typeface="Verdana" panose="020B0604030504040204" pitchFamily="34" charset="0"/>
              <a:cs typeface="Verdana" panose="020B0604030504040204" pitchFamily="34" charset="0"/>
            </a:endParaRPr>
          </a:p>
        </p:txBody>
      </p:sp>
      <p:sp>
        <p:nvSpPr>
          <p:cNvPr id="249" name="Google Shape;249;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9/8/24</a:t>
            </a:r>
            <a:endParaRPr/>
          </a:p>
        </p:txBody>
      </p:sp>
      <p:sp>
        <p:nvSpPr>
          <p:cNvPr id="250" name="Google Shape;250;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GB"/>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Verdana"/>
              <a:buNone/>
            </a:pPr>
            <a:r>
              <a:rPr lang="en-GB">
                <a:latin typeface="Verdana"/>
                <a:ea typeface="Verdana"/>
                <a:cs typeface="Verdana"/>
                <a:sym typeface="Verdana"/>
              </a:rPr>
              <a:t>Contents</a:t>
            </a:r>
            <a:endParaRPr/>
          </a:p>
        </p:txBody>
      </p:sp>
      <p:sp>
        <p:nvSpPr>
          <p:cNvPr id="106" name="Google Shape;106;p15"/>
          <p:cNvSpPr txBox="1">
            <a:spLocks noGrp="1"/>
          </p:cNvSpPr>
          <p:nvPr>
            <p:ph type="body" idx="1"/>
          </p:nvPr>
        </p:nvSpPr>
        <p:spPr>
          <a:xfrm>
            <a:off x="304800" y="1447800"/>
            <a:ext cx="8229600" cy="46785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400"/>
              <a:buChar char="•"/>
            </a:pPr>
            <a:r>
              <a:rPr lang="en-GB" sz="2400" dirty="0">
                <a:latin typeface="Verdana"/>
                <a:ea typeface="Verdana"/>
                <a:cs typeface="Verdana"/>
                <a:sym typeface="Verdana"/>
              </a:rPr>
              <a:t>Joins</a:t>
            </a:r>
            <a:endParaRPr dirty="0"/>
          </a:p>
          <a:p>
            <a:pPr marL="342900" lvl="0" indent="-342900" algn="l" rtl="0">
              <a:lnSpc>
                <a:spcPct val="100000"/>
              </a:lnSpc>
              <a:spcBef>
                <a:spcPts val="480"/>
              </a:spcBef>
              <a:spcAft>
                <a:spcPts val="0"/>
              </a:spcAft>
              <a:buClr>
                <a:schemeClr val="dk1"/>
              </a:buClr>
              <a:buSzPts val="2400"/>
              <a:buChar char="•"/>
            </a:pPr>
            <a:r>
              <a:rPr lang="en-GB" sz="2400" dirty="0">
                <a:latin typeface="Verdana"/>
                <a:ea typeface="Verdana"/>
                <a:cs typeface="Verdana"/>
                <a:sym typeface="Verdana"/>
              </a:rPr>
              <a:t>Inner Join</a:t>
            </a:r>
            <a:endParaRPr dirty="0"/>
          </a:p>
          <a:p>
            <a:pPr marL="342900" lvl="0" indent="-342900" algn="l" rtl="0">
              <a:lnSpc>
                <a:spcPct val="100000"/>
              </a:lnSpc>
              <a:spcBef>
                <a:spcPts val="480"/>
              </a:spcBef>
              <a:spcAft>
                <a:spcPts val="0"/>
              </a:spcAft>
              <a:buClr>
                <a:schemeClr val="dk1"/>
              </a:buClr>
              <a:buSzPts val="2400"/>
              <a:buChar char="•"/>
            </a:pPr>
            <a:r>
              <a:rPr lang="en-GB" sz="2400" dirty="0">
                <a:latin typeface="Verdana"/>
                <a:ea typeface="Verdana"/>
                <a:cs typeface="Verdana"/>
                <a:sym typeface="Verdana"/>
              </a:rPr>
              <a:t>Left Join</a:t>
            </a:r>
            <a:endParaRPr dirty="0"/>
          </a:p>
          <a:p>
            <a:pPr marL="342900" lvl="0" indent="-342900" algn="l" rtl="0">
              <a:lnSpc>
                <a:spcPct val="100000"/>
              </a:lnSpc>
              <a:spcBef>
                <a:spcPts val="480"/>
              </a:spcBef>
              <a:spcAft>
                <a:spcPts val="0"/>
              </a:spcAft>
              <a:buSzPts val="2400"/>
              <a:buChar char="•"/>
            </a:pPr>
            <a:r>
              <a:rPr lang="en-GB" dirty="0"/>
              <a:t>Right Join</a:t>
            </a:r>
            <a:endParaRPr dirty="0"/>
          </a:p>
          <a:p>
            <a:pPr marL="342900" lvl="0" indent="-342900" algn="l" rtl="0">
              <a:lnSpc>
                <a:spcPct val="100000"/>
              </a:lnSpc>
              <a:spcBef>
                <a:spcPts val="480"/>
              </a:spcBef>
              <a:spcAft>
                <a:spcPts val="0"/>
              </a:spcAft>
              <a:buSzPts val="2400"/>
              <a:buChar char="•"/>
            </a:pPr>
            <a:r>
              <a:rPr lang="en-GB" sz="2400" dirty="0">
                <a:latin typeface="Verdana"/>
                <a:ea typeface="Verdana"/>
                <a:cs typeface="Verdana"/>
                <a:sym typeface="Verdana"/>
              </a:rPr>
              <a:t>Full Join</a:t>
            </a:r>
            <a:endParaRPr sz="2400" dirty="0">
              <a:latin typeface="Verdana"/>
              <a:ea typeface="Verdana"/>
              <a:cs typeface="Verdana"/>
              <a:sym typeface="Verdana"/>
            </a:endParaRPr>
          </a:p>
          <a:p>
            <a:pPr marL="342900" lvl="0" indent="-342900" algn="l" rtl="0">
              <a:lnSpc>
                <a:spcPct val="100000"/>
              </a:lnSpc>
              <a:spcBef>
                <a:spcPts val="480"/>
              </a:spcBef>
              <a:spcAft>
                <a:spcPts val="0"/>
              </a:spcAft>
              <a:buSzPts val="2400"/>
              <a:buFont typeface="Verdana"/>
              <a:buChar char="•"/>
            </a:pPr>
            <a:r>
              <a:rPr lang="en-GB" sz="2400" dirty="0">
                <a:latin typeface="Verdana"/>
                <a:ea typeface="Verdana"/>
                <a:cs typeface="Verdana"/>
                <a:sym typeface="Verdana"/>
              </a:rPr>
              <a:t>Self Join</a:t>
            </a:r>
          </a:p>
          <a:p>
            <a:pPr marL="342900" lvl="0" indent="-342900" algn="l" rtl="0">
              <a:lnSpc>
                <a:spcPct val="100000"/>
              </a:lnSpc>
              <a:spcBef>
                <a:spcPts val="480"/>
              </a:spcBef>
              <a:spcAft>
                <a:spcPts val="0"/>
              </a:spcAft>
              <a:buSzPts val="2400"/>
              <a:buFont typeface="Verdana"/>
              <a:buChar char="•"/>
            </a:pPr>
            <a:r>
              <a:rPr lang="en-GB" sz="2400" dirty="0">
                <a:latin typeface="Verdana"/>
                <a:ea typeface="Verdana"/>
                <a:cs typeface="Verdana"/>
                <a:sym typeface="Verdana"/>
              </a:rPr>
              <a:t>Union</a:t>
            </a:r>
            <a:endParaRPr sz="2400" dirty="0">
              <a:latin typeface="Verdana"/>
              <a:ea typeface="Verdana"/>
              <a:cs typeface="Verdana"/>
              <a:sym typeface="Verdana"/>
            </a:endParaRPr>
          </a:p>
          <a:p>
            <a:pPr marL="0" lvl="0" indent="0" algn="l" rtl="0">
              <a:lnSpc>
                <a:spcPct val="100000"/>
              </a:lnSpc>
              <a:spcBef>
                <a:spcPts val="480"/>
              </a:spcBef>
              <a:spcAft>
                <a:spcPts val="0"/>
              </a:spcAft>
              <a:buSzPts val="1800"/>
              <a:buNone/>
            </a:pPr>
            <a:endParaRPr sz="2400" dirty="0">
              <a:latin typeface="Verdana"/>
              <a:ea typeface="Verdana"/>
              <a:cs typeface="Verdana"/>
              <a:sym typeface="Verdana"/>
            </a:endParaRPr>
          </a:p>
          <a:p>
            <a:pPr marL="0" lvl="0" indent="0" algn="l" rtl="0">
              <a:lnSpc>
                <a:spcPct val="100000"/>
              </a:lnSpc>
              <a:spcBef>
                <a:spcPts val="480"/>
              </a:spcBef>
              <a:spcAft>
                <a:spcPts val="0"/>
              </a:spcAft>
              <a:buSzPts val="1800"/>
              <a:buNone/>
            </a:pPr>
            <a:endParaRPr sz="2400" dirty="0">
              <a:latin typeface="Verdana"/>
              <a:ea typeface="Verdana"/>
              <a:cs typeface="Verdana"/>
              <a:sym typeface="Verdana"/>
            </a:endParaRPr>
          </a:p>
          <a:p>
            <a:pPr marL="0" lvl="0" indent="0" algn="l" rtl="0">
              <a:lnSpc>
                <a:spcPct val="100000"/>
              </a:lnSpc>
              <a:spcBef>
                <a:spcPts val="480"/>
              </a:spcBef>
              <a:spcAft>
                <a:spcPts val="0"/>
              </a:spcAft>
              <a:buClr>
                <a:schemeClr val="dk1"/>
              </a:buClr>
              <a:buSzPts val="2400"/>
              <a:buNone/>
            </a:pPr>
            <a:endParaRPr sz="2400" dirty="0">
              <a:latin typeface="Verdana"/>
              <a:ea typeface="Verdana"/>
              <a:cs typeface="Verdana"/>
              <a:sym typeface="Verdana"/>
            </a:endParaRPr>
          </a:p>
        </p:txBody>
      </p:sp>
      <p:sp>
        <p:nvSpPr>
          <p:cNvPr id="107" name="Google Shape;10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9/8/24</a:t>
            </a:r>
            <a:endParaRPr/>
          </a:p>
        </p:txBody>
      </p:sp>
      <p:sp>
        <p:nvSpPr>
          <p:cNvPr id="108" name="Google Shape;10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GB"/>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D1F88-C0D4-1BBF-CF09-7A56A6C6730E}"/>
              </a:ext>
            </a:extLst>
          </p:cNvPr>
          <p:cNvSpPr>
            <a:spLocks noGrp="1"/>
          </p:cNvSpPr>
          <p:nvPr>
            <p:ph type="title"/>
          </p:nvPr>
        </p:nvSpPr>
        <p:spPr/>
        <p:txBody>
          <a:bodyPr/>
          <a:lstStyle/>
          <a:p>
            <a:r>
              <a:rPr lang="en-BD" dirty="0"/>
              <a:t> </a:t>
            </a:r>
          </a:p>
        </p:txBody>
      </p:sp>
      <p:sp>
        <p:nvSpPr>
          <p:cNvPr id="3" name="Text Placeholder 2">
            <a:extLst>
              <a:ext uri="{FF2B5EF4-FFF2-40B4-BE49-F238E27FC236}">
                <a16:creationId xmlns:a16="http://schemas.microsoft.com/office/drawing/2014/main" id="{C9ED07A2-C8D1-74EB-FD5F-1847EFC43037}"/>
              </a:ext>
            </a:extLst>
          </p:cNvPr>
          <p:cNvSpPr>
            <a:spLocks noGrp="1"/>
          </p:cNvSpPr>
          <p:nvPr>
            <p:ph type="body" idx="1"/>
          </p:nvPr>
        </p:nvSpPr>
        <p:spPr/>
        <p:txBody>
          <a:bodyPr/>
          <a:lstStyle/>
          <a:p>
            <a:pPr marL="114300" indent="0">
              <a:buNone/>
            </a:pPr>
            <a:r>
              <a:rPr lang="en-BD" dirty="0"/>
              <a:t> </a:t>
            </a:r>
          </a:p>
        </p:txBody>
      </p:sp>
      <p:sp>
        <p:nvSpPr>
          <p:cNvPr id="4" name="Slide Number Placeholder 3">
            <a:extLst>
              <a:ext uri="{FF2B5EF4-FFF2-40B4-BE49-F238E27FC236}">
                <a16:creationId xmlns:a16="http://schemas.microsoft.com/office/drawing/2014/main" id="{519B9C88-D64E-80BB-EDD4-C66FBEAF3D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graphicFrame>
        <p:nvGraphicFramePr>
          <p:cNvPr id="6" name="Table 5">
            <a:extLst>
              <a:ext uri="{FF2B5EF4-FFF2-40B4-BE49-F238E27FC236}">
                <a16:creationId xmlns:a16="http://schemas.microsoft.com/office/drawing/2014/main" id="{74AAE7C1-F682-354C-1539-62ED6B25D59A}"/>
              </a:ext>
            </a:extLst>
          </p:cNvPr>
          <p:cNvGraphicFramePr>
            <a:graphicFrameLocks noGrp="1"/>
          </p:cNvGraphicFramePr>
          <p:nvPr>
            <p:extLst>
              <p:ext uri="{D42A27DB-BD31-4B8C-83A1-F6EECF244321}">
                <p14:modId xmlns:p14="http://schemas.microsoft.com/office/powerpoint/2010/main" val="1891137271"/>
              </p:ext>
            </p:extLst>
          </p:nvPr>
        </p:nvGraphicFramePr>
        <p:xfrm>
          <a:off x="260006" y="897731"/>
          <a:ext cx="3224598" cy="1573620"/>
        </p:xfrm>
        <a:graphic>
          <a:graphicData uri="http://schemas.openxmlformats.org/drawingml/2006/table">
            <a:tbl>
              <a:tblPr>
                <a:tableStyleId>{81C93F00-1242-4FA8-B646-32A204FA9EB6}</a:tableStyleId>
              </a:tblPr>
              <a:tblGrid>
                <a:gridCol w="857172">
                  <a:extLst>
                    <a:ext uri="{9D8B030D-6E8A-4147-A177-3AD203B41FA5}">
                      <a16:colId xmlns:a16="http://schemas.microsoft.com/office/drawing/2014/main" val="838382603"/>
                    </a:ext>
                  </a:extLst>
                </a:gridCol>
                <a:gridCol w="1183713">
                  <a:extLst>
                    <a:ext uri="{9D8B030D-6E8A-4147-A177-3AD203B41FA5}">
                      <a16:colId xmlns:a16="http://schemas.microsoft.com/office/drawing/2014/main" val="842056833"/>
                    </a:ext>
                  </a:extLst>
                </a:gridCol>
                <a:gridCol w="1183713">
                  <a:extLst>
                    <a:ext uri="{9D8B030D-6E8A-4147-A177-3AD203B41FA5}">
                      <a16:colId xmlns:a16="http://schemas.microsoft.com/office/drawing/2014/main" val="1407835174"/>
                    </a:ext>
                  </a:extLst>
                </a:gridCol>
              </a:tblGrid>
              <a:tr h="314724">
                <a:tc>
                  <a:txBody>
                    <a:bodyPr/>
                    <a:lstStyle/>
                    <a:p>
                      <a:pPr algn="ctr" fontAlgn="ctr"/>
                      <a:r>
                        <a:rPr lang="en-GB" sz="1200" b="1" u="none" strike="noStrike" dirty="0">
                          <a:effectLst/>
                        </a:rPr>
                        <a:t>id</a:t>
                      </a:r>
                      <a:endParaRPr lang="en-GB"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GB" sz="1200" b="1" u="none" strike="noStrike">
                          <a:effectLst/>
                        </a:rPr>
                        <a:t>name</a:t>
                      </a:r>
                      <a:endParaRPr lang="en-GB" sz="120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GB" sz="1200" b="1" u="none" strike="noStrike" dirty="0">
                          <a:effectLst/>
                        </a:rPr>
                        <a:t>phone</a:t>
                      </a:r>
                      <a:endParaRPr lang="en-GB" sz="12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013966750"/>
                  </a:ext>
                </a:extLst>
              </a:tr>
              <a:tr h="314724">
                <a:tc>
                  <a:txBody>
                    <a:bodyPr/>
                    <a:lstStyle/>
                    <a:p>
                      <a:pPr algn="ctr" fontAlgn="ctr"/>
                      <a:r>
                        <a:rPr lang="en-BD" sz="1200" u="none" strike="noStrike">
                          <a:effectLst/>
                        </a:rPr>
                        <a:t>1</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GB" sz="1200" u="none" strike="noStrike">
                          <a:effectLst/>
                        </a:rPr>
                        <a:t>CSE</a:t>
                      </a:r>
                      <a:endParaRPr lang="en-GB"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899876</a:t>
                      </a:r>
                      <a:endParaRPr lang="en-BD"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775283763"/>
                  </a:ext>
                </a:extLst>
              </a:tr>
              <a:tr h="314724">
                <a:tc>
                  <a:txBody>
                    <a:bodyPr/>
                    <a:lstStyle/>
                    <a:p>
                      <a:pPr algn="ctr" fontAlgn="ctr"/>
                      <a:r>
                        <a:rPr lang="en-BD" sz="1200" u="none" strike="noStrike">
                          <a:effectLst/>
                        </a:rPr>
                        <a:t>2</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GB" sz="1200" u="none" strike="noStrike">
                          <a:effectLst/>
                        </a:rPr>
                        <a:t>Bangla</a:t>
                      </a:r>
                      <a:endParaRPr lang="en-GB"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775465</a:t>
                      </a:r>
                      <a:endParaRPr lang="en-BD"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121747990"/>
                  </a:ext>
                </a:extLst>
              </a:tr>
              <a:tr h="314724">
                <a:tc>
                  <a:txBody>
                    <a:bodyPr/>
                    <a:lstStyle/>
                    <a:p>
                      <a:pPr algn="ctr" fontAlgn="ctr"/>
                      <a:r>
                        <a:rPr lang="en-BD" sz="1200" u="none" strike="noStrike">
                          <a:effectLst/>
                        </a:rPr>
                        <a:t>3</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GB" sz="1200" u="none" strike="noStrike">
                          <a:effectLst/>
                        </a:rPr>
                        <a:t>English</a:t>
                      </a:r>
                      <a:endParaRPr lang="en-GB"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674565</a:t>
                      </a:r>
                      <a:endParaRPr lang="en-BD"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112632982"/>
                  </a:ext>
                </a:extLst>
              </a:tr>
              <a:tr h="314724">
                <a:tc>
                  <a:txBody>
                    <a:bodyPr/>
                    <a:lstStyle/>
                    <a:p>
                      <a:pPr algn="ctr" fontAlgn="ctr"/>
                      <a:r>
                        <a:rPr lang="en-BD" sz="1200" u="none" strike="noStrike">
                          <a:effectLst/>
                        </a:rPr>
                        <a:t>4</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GB" sz="1200" u="none" strike="noStrike">
                          <a:effectLst/>
                        </a:rPr>
                        <a:t>AIS</a:t>
                      </a:r>
                      <a:endParaRPr lang="en-GB"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dirty="0">
                          <a:effectLst/>
                        </a:rPr>
                        <a:t>9787686</a:t>
                      </a:r>
                      <a:endParaRPr lang="en-BD"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211678529"/>
                  </a:ext>
                </a:extLst>
              </a:tr>
            </a:tbl>
          </a:graphicData>
        </a:graphic>
      </p:graphicFrame>
      <p:graphicFrame>
        <p:nvGraphicFramePr>
          <p:cNvPr id="7" name="Table 6">
            <a:extLst>
              <a:ext uri="{FF2B5EF4-FFF2-40B4-BE49-F238E27FC236}">
                <a16:creationId xmlns:a16="http://schemas.microsoft.com/office/drawing/2014/main" id="{A9AC4836-3FB4-A018-1FC7-0D6376E77B5A}"/>
              </a:ext>
            </a:extLst>
          </p:cNvPr>
          <p:cNvGraphicFramePr>
            <a:graphicFrameLocks noGrp="1"/>
          </p:cNvGraphicFramePr>
          <p:nvPr>
            <p:extLst>
              <p:ext uri="{D42A27DB-BD31-4B8C-83A1-F6EECF244321}">
                <p14:modId xmlns:p14="http://schemas.microsoft.com/office/powerpoint/2010/main" val="2811489599"/>
              </p:ext>
            </p:extLst>
          </p:nvPr>
        </p:nvGraphicFramePr>
        <p:xfrm>
          <a:off x="4353955" y="897731"/>
          <a:ext cx="4398490" cy="2099468"/>
        </p:xfrm>
        <a:graphic>
          <a:graphicData uri="http://schemas.openxmlformats.org/drawingml/2006/table">
            <a:tbl>
              <a:tblPr>
                <a:tableStyleId>{81C93F00-1242-4FA8-B646-32A204FA9EB6}</a:tableStyleId>
              </a:tblPr>
              <a:tblGrid>
                <a:gridCol w="855262">
                  <a:extLst>
                    <a:ext uri="{9D8B030D-6E8A-4147-A177-3AD203B41FA5}">
                      <a16:colId xmlns:a16="http://schemas.microsoft.com/office/drawing/2014/main" val="742960249"/>
                    </a:ext>
                  </a:extLst>
                </a:gridCol>
                <a:gridCol w="1181076">
                  <a:extLst>
                    <a:ext uri="{9D8B030D-6E8A-4147-A177-3AD203B41FA5}">
                      <a16:colId xmlns:a16="http://schemas.microsoft.com/office/drawing/2014/main" val="3379116995"/>
                    </a:ext>
                  </a:extLst>
                </a:gridCol>
                <a:gridCol w="1181076">
                  <a:extLst>
                    <a:ext uri="{9D8B030D-6E8A-4147-A177-3AD203B41FA5}">
                      <a16:colId xmlns:a16="http://schemas.microsoft.com/office/drawing/2014/main" val="3609596120"/>
                    </a:ext>
                  </a:extLst>
                </a:gridCol>
                <a:gridCol w="1181076">
                  <a:extLst>
                    <a:ext uri="{9D8B030D-6E8A-4147-A177-3AD203B41FA5}">
                      <a16:colId xmlns:a16="http://schemas.microsoft.com/office/drawing/2014/main" val="3694014319"/>
                    </a:ext>
                  </a:extLst>
                </a:gridCol>
              </a:tblGrid>
              <a:tr h="299924">
                <a:tc>
                  <a:txBody>
                    <a:bodyPr/>
                    <a:lstStyle/>
                    <a:p>
                      <a:pPr algn="ctr" fontAlgn="ctr"/>
                      <a:r>
                        <a:rPr lang="en-GB" sz="1200" b="1" u="none" strike="noStrike" dirty="0">
                          <a:effectLst/>
                        </a:rPr>
                        <a:t>id</a:t>
                      </a:r>
                      <a:endParaRPr lang="en-GB"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GB" sz="1200" b="1" u="none" strike="noStrike" dirty="0">
                          <a:effectLst/>
                        </a:rPr>
                        <a:t>name</a:t>
                      </a:r>
                      <a:endParaRPr lang="en-GB"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GB" sz="1200" b="1" u="none" strike="noStrike">
                          <a:effectLst/>
                        </a:rPr>
                        <a:t>roll</a:t>
                      </a:r>
                      <a:endParaRPr lang="en-GB" sz="120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GB" sz="1200" b="1" u="none" strike="noStrike" dirty="0" err="1">
                          <a:effectLst/>
                        </a:rPr>
                        <a:t>dept_id</a:t>
                      </a:r>
                      <a:endParaRPr lang="en-GB" sz="12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524288293"/>
                  </a:ext>
                </a:extLst>
              </a:tr>
              <a:tr h="299924">
                <a:tc>
                  <a:txBody>
                    <a:bodyPr/>
                    <a:lstStyle/>
                    <a:p>
                      <a:pPr algn="ctr" fontAlgn="ctr"/>
                      <a:r>
                        <a:rPr lang="en-BD" sz="1200" u="none" strike="noStrike">
                          <a:effectLst/>
                        </a:rPr>
                        <a:t>1</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GB" sz="1200" u="none" strike="noStrike" dirty="0">
                          <a:effectLst/>
                        </a:rPr>
                        <a:t>Alice</a:t>
                      </a:r>
                      <a:endParaRPr lang="en-GB"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121</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1</a:t>
                      </a:r>
                      <a:endParaRPr lang="en-BD"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88390894"/>
                  </a:ext>
                </a:extLst>
              </a:tr>
              <a:tr h="299924">
                <a:tc>
                  <a:txBody>
                    <a:bodyPr/>
                    <a:lstStyle/>
                    <a:p>
                      <a:pPr algn="ctr" fontAlgn="ctr"/>
                      <a:r>
                        <a:rPr lang="en-BD" sz="1200" u="none" strike="noStrike">
                          <a:effectLst/>
                        </a:rPr>
                        <a:t>2</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GB" sz="1200" u="none" strike="noStrike">
                          <a:effectLst/>
                        </a:rPr>
                        <a:t>Brown</a:t>
                      </a:r>
                      <a:endParaRPr lang="en-GB"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122</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1</a:t>
                      </a:r>
                      <a:endParaRPr lang="en-BD"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816903751"/>
                  </a:ext>
                </a:extLst>
              </a:tr>
              <a:tr h="299924">
                <a:tc>
                  <a:txBody>
                    <a:bodyPr/>
                    <a:lstStyle/>
                    <a:p>
                      <a:pPr algn="ctr" fontAlgn="ctr"/>
                      <a:r>
                        <a:rPr lang="en-BD" sz="1200" u="none" strike="noStrike">
                          <a:effectLst/>
                        </a:rPr>
                        <a:t>3</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GB" sz="1200" u="none" strike="noStrike">
                          <a:effectLst/>
                        </a:rPr>
                        <a:t>Charlie</a:t>
                      </a:r>
                      <a:endParaRPr lang="en-GB"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123</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2</a:t>
                      </a:r>
                      <a:endParaRPr lang="en-BD"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437945548"/>
                  </a:ext>
                </a:extLst>
              </a:tr>
              <a:tr h="299924">
                <a:tc>
                  <a:txBody>
                    <a:bodyPr/>
                    <a:lstStyle/>
                    <a:p>
                      <a:pPr algn="ctr" fontAlgn="ctr"/>
                      <a:r>
                        <a:rPr lang="en-BD" sz="1200" u="none" strike="noStrike">
                          <a:effectLst/>
                        </a:rPr>
                        <a:t>4</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GB" sz="1200" u="none" strike="noStrike">
                          <a:effectLst/>
                        </a:rPr>
                        <a:t>Davis</a:t>
                      </a:r>
                      <a:endParaRPr lang="en-GB"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124</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3</a:t>
                      </a:r>
                      <a:endParaRPr lang="en-BD"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953710057"/>
                  </a:ext>
                </a:extLst>
              </a:tr>
              <a:tr h="299924">
                <a:tc>
                  <a:txBody>
                    <a:bodyPr/>
                    <a:lstStyle/>
                    <a:p>
                      <a:pPr algn="ctr" fontAlgn="ctr"/>
                      <a:r>
                        <a:rPr lang="en-BD" sz="1200" u="none" strike="noStrike">
                          <a:effectLst/>
                        </a:rPr>
                        <a:t>5</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GB" sz="1200" u="none" strike="noStrike">
                          <a:effectLst/>
                        </a:rPr>
                        <a:t>Elis</a:t>
                      </a:r>
                      <a:endParaRPr lang="en-GB"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125</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2</a:t>
                      </a:r>
                      <a:endParaRPr lang="en-BD"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926771246"/>
                  </a:ext>
                </a:extLst>
              </a:tr>
              <a:tr h="299924">
                <a:tc>
                  <a:txBody>
                    <a:bodyPr/>
                    <a:lstStyle/>
                    <a:p>
                      <a:pPr algn="ctr" fontAlgn="ctr"/>
                      <a:r>
                        <a:rPr lang="en-BD" sz="1200" u="none" strike="noStrike">
                          <a:effectLst/>
                        </a:rPr>
                        <a:t>6</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GB" sz="1200" u="none" strike="noStrike">
                          <a:effectLst/>
                        </a:rPr>
                        <a:t>Frank</a:t>
                      </a:r>
                      <a:endParaRPr lang="en-GB"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126</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dirty="0">
                          <a:effectLst/>
                        </a:rPr>
                        <a:t>2</a:t>
                      </a:r>
                      <a:endParaRPr lang="en-BD"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999189038"/>
                  </a:ext>
                </a:extLst>
              </a:tr>
            </a:tbl>
          </a:graphicData>
        </a:graphic>
      </p:graphicFrame>
      <p:sp>
        <p:nvSpPr>
          <p:cNvPr id="8" name="TextBox 7">
            <a:extLst>
              <a:ext uri="{FF2B5EF4-FFF2-40B4-BE49-F238E27FC236}">
                <a16:creationId xmlns:a16="http://schemas.microsoft.com/office/drawing/2014/main" id="{1F189D78-8728-BB1B-A1E0-8C79579A4B01}"/>
              </a:ext>
            </a:extLst>
          </p:cNvPr>
          <p:cNvSpPr txBox="1"/>
          <p:nvPr/>
        </p:nvSpPr>
        <p:spPr>
          <a:xfrm>
            <a:off x="1285103" y="489843"/>
            <a:ext cx="1178528" cy="307777"/>
          </a:xfrm>
          <a:prstGeom prst="rect">
            <a:avLst/>
          </a:prstGeom>
          <a:noFill/>
        </p:spPr>
        <p:txBody>
          <a:bodyPr wrap="none" rtlCol="0">
            <a:spAutoFit/>
          </a:bodyPr>
          <a:lstStyle/>
          <a:p>
            <a:r>
              <a:rPr lang="en-BD" dirty="0"/>
              <a:t>departments</a:t>
            </a:r>
          </a:p>
        </p:txBody>
      </p:sp>
      <p:sp>
        <p:nvSpPr>
          <p:cNvPr id="9" name="TextBox 8">
            <a:extLst>
              <a:ext uri="{FF2B5EF4-FFF2-40B4-BE49-F238E27FC236}">
                <a16:creationId xmlns:a16="http://schemas.microsoft.com/office/drawing/2014/main" id="{CAEE8541-1F37-5939-FCA9-0F2CF2BD85F3}"/>
              </a:ext>
            </a:extLst>
          </p:cNvPr>
          <p:cNvSpPr txBox="1"/>
          <p:nvPr/>
        </p:nvSpPr>
        <p:spPr>
          <a:xfrm>
            <a:off x="6040983" y="398015"/>
            <a:ext cx="861133" cy="307777"/>
          </a:xfrm>
          <a:prstGeom prst="rect">
            <a:avLst/>
          </a:prstGeom>
          <a:noFill/>
        </p:spPr>
        <p:txBody>
          <a:bodyPr wrap="none" rtlCol="0">
            <a:spAutoFit/>
          </a:bodyPr>
          <a:lstStyle/>
          <a:p>
            <a:r>
              <a:rPr lang="en-BD" dirty="0"/>
              <a:t>students</a:t>
            </a:r>
          </a:p>
        </p:txBody>
      </p:sp>
      <p:graphicFrame>
        <p:nvGraphicFramePr>
          <p:cNvPr id="10" name="Table 9">
            <a:extLst>
              <a:ext uri="{FF2B5EF4-FFF2-40B4-BE49-F238E27FC236}">
                <a16:creationId xmlns:a16="http://schemas.microsoft.com/office/drawing/2014/main" id="{4CB34E5B-1289-B7D7-76AD-D4BF4FC030B9}"/>
              </a:ext>
            </a:extLst>
          </p:cNvPr>
          <p:cNvGraphicFramePr>
            <a:graphicFrameLocks noGrp="1"/>
          </p:cNvGraphicFramePr>
          <p:nvPr>
            <p:extLst>
              <p:ext uri="{D42A27DB-BD31-4B8C-83A1-F6EECF244321}">
                <p14:modId xmlns:p14="http://schemas.microsoft.com/office/powerpoint/2010/main" val="853679629"/>
              </p:ext>
            </p:extLst>
          </p:nvPr>
        </p:nvGraphicFramePr>
        <p:xfrm>
          <a:off x="1975405" y="4008160"/>
          <a:ext cx="4496145" cy="2099468"/>
        </p:xfrm>
        <a:graphic>
          <a:graphicData uri="http://schemas.openxmlformats.org/drawingml/2006/table">
            <a:tbl>
              <a:tblPr>
                <a:tableStyleId>{81C93F00-1242-4FA8-B646-32A204FA9EB6}</a:tableStyleId>
              </a:tblPr>
              <a:tblGrid>
                <a:gridCol w="1654755">
                  <a:extLst>
                    <a:ext uri="{9D8B030D-6E8A-4147-A177-3AD203B41FA5}">
                      <a16:colId xmlns:a16="http://schemas.microsoft.com/office/drawing/2014/main" val="704506290"/>
                    </a:ext>
                  </a:extLst>
                </a:gridCol>
                <a:gridCol w="1420695">
                  <a:extLst>
                    <a:ext uri="{9D8B030D-6E8A-4147-A177-3AD203B41FA5}">
                      <a16:colId xmlns:a16="http://schemas.microsoft.com/office/drawing/2014/main" val="3598578005"/>
                    </a:ext>
                  </a:extLst>
                </a:gridCol>
                <a:gridCol w="1420695">
                  <a:extLst>
                    <a:ext uri="{9D8B030D-6E8A-4147-A177-3AD203B41FA5}">
                      <a16:colId xmlns:a16="http://schemas.microsoft.com/office/drawing/2014/main" val="3658549305"/>
                    </a:ext>
                  </a:extLst>
                </a:gridCol>
              </a:tblGrid>
              <a:tr h="478883">
                <a:tc>
                  <a:txBody>
                    <a:bodyPr/>
                    <a:lstStyle/>
                    <a:p>
                      <a:pPr algn="ctr" fontAlgn="ctr"/>
                      <a:r>
                        <a:rPr lang="en-GB" sz="1200" u="none" strike="noStrike">
                          <a:effectLst/>
                        </a:rPr>
                        <a:t>student_name</a:t>
                      </a:r>
                      <a:endParaRPr lang="en-GB"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GB" sz="1200" u="none" strike="noStrike">
                          <a:effectLst/>
                        </a:rPr>
                        <a:t>student_roll</a:t>
                      </a:r>
                      <a:endParaRPr lang="en-GB"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GB" sz="1200" u="none" strike="noStrike">
                          <a:effectLst/>
                        </a:rPr>
                        <a:t>dept_name</a:t>
                      </a:r>
                      <a:endParaRPr lang="en-GB"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230812300"/>
                  </a:ext>
                </a:extLst>
              </a:tr>
              <a:tr h="324117">
                <a:tc>
                  <a:txBody>
                    <a:bodyPr/>
                    <a:lstStyle/>
                    <a:p>
                      <a:pPr algn="ctr" fontAlgn="ctr"/>
                      <a:r>
                        <a:rPr lang="en-BD" sz="1200" u="none" strike="noStrike">
                          <a:effectLst/>
                        </a:rPr>
                        <a:t> </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 </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 </a:t>
                      </a:r>
                      <a:endParaRPr lang="en-BD"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128994757"/>
                  </a:ext>
                </a:extLst>
              </a:tr>
              <a:tr h="324117">
                <a:tc>
                  <a:txBody>
                    <a:bodyPr/>
                    <a:lstStyle/>
                    <a:p>
                      <a:pPr algn="ctr" fontAlgn="ctr"/>
                      <a:r>
                        <a:rPr lang="en-BD" sz="1200" u="none" strike="noStrike">
                          <a:effectLst/>
                        </a:rPr>
                        <a:t> </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 </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 </a:t>
                      </a:r>
                      <a:endParaRPr lang="en-BD"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662382944"/>
                  </a:ext>
                </a:extLst>
              </a:tr>
              <a:tr h="324117">
                <a:tc>
                  <a:txBody>
                    <a:bodyPr/>
                    <a:lstStyle/>
                    <a:p>
                      <a:pPr algn="ctr" fontAlgn="ctr"/>
                      <a:r>
                        <a:rPr lang="en-BD" sz="1200" u="none" strike="noStrike">
                          <a:effectLst/>
                        </a:rPr>
                        <a:t> </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 </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 </a:t>
                      </a:r>
                      <a:endParaRPr lang="en-BD"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992169163"/>
                  </a:ext>
                </a:extLst>
              </a:tr>
              <a:tr h="324117">
                <a:tc>
                  <a:txBody>
                    <a:bodyPr/>
                    <a:lstStyle/>
                    <a:p>
                      <a:pPr algn="ctr" fontAlgn="ctr"/>
                      <a:r>
                        <a:rPr lang="en-BD" sz="1200" u="none" strike="noStrike">
                          <a:effectLst/>
                        </a:rPr>
                        <a:t> </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 </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 </a:t>
                      </a:r>
                      <a:endParaRPr lang="en-BD"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588757831"/>
                  </a:ext>
                </a:extLst>
              </a:tr>
              <a:tr h="324117">
                <a:tc>
                  <a:txBody>
                    <a:bodyPr/>
                    <a:lstStyle/>
                    <a:p>
                      <a:pPr algn="ctr" fontAlgn="ctr"/>
                      <a:r>
                        <a:rPr lang="en-BD" sz="1200" u="none" strike="noStrike">
                          <a:effectLst/>
                        </a:rPr>
                        <a:t> </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a:effectLst/>
                        </a:rPr>
                        <a:t> </a:t>
                      </a:r>
                      <a:endParaRPr lang="en-BD"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D" sz="1200" u="none" strike="noStrike" dirty="0">
                          <a:effectLst/>
                        </a:rPr>
                        <a:t> </a:t>
                      </a:r>
                      <a:endParaRPr lang="en-BD"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061232051"/>
                  </a:ext>
                </a:extLst>
              </a:tr>
            </a:tbl>
          </a:graphicData>
        </a:graphic>
      </p:graphicFrame>
      <p:sp>
        <p:nvSpPr>
          <p:cNvPr id="11" name="TextBox 10">
            <a:extLst>
              <a:ext uri="{FF2B5EF4-FFF2-40B4-BE49-F238E27FC236}">
                <a16:creationId xmlns:a16="http://schemas.microsoft.com/office/drawing/2014/main" id="{D55675D8-62E5-35C6-F3A4-793F649262FF}"/>
              </a:ext>
            </a:extLst>
          </p:cNvPr>
          <p:cNvSpPr txBox="1"/>
          <p:nvPr/>
        </p:nvSpPr>
        <p:spPr>
          <a:xfrm>
            <a:off x="3536938" y="3466403"/>
            <a:ext cx="1189749" cy="307777"/>
          </a:xfrm>
          <a:prstGeom prst="rect">
            <a:avLst/>
          </a:prstGeom>
          <a:noFill/>
        </p:spPr>
        <p:txBody>
          <a:bodyPr wrap="none" rtlCol="0">
            <a:spAutoFit/>
          </a:bodyPr>
          <a:lstStyle/>
          <a:p>
            <a:r>
              <a:rPr lang="en-GB" dirty="0"/>
              <a:t>S</a:t>
            </a:r>
            <a:r>
              <a:rPr lang="en-BD" dirty="0"/>
              <a:t>tudent_info</a:t>
            </a:r>
          </a:p>
        </p:txBody>
      </p:sp>
    </p:spTree>
    <p:extLst>
      <p:ext uri="{BB962C8B-B14F-4D97-AF65-F5344CB8AC3E}">
        <p14:creationId xmlns:p14="http://schemas.microsoft.com/office/powerpoint/2010/main" val="3395133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body" idx="1"/>
          </p:nvPr>
        </p:nvSpPr>
        <p:spPr>
          <a:xfrm>
            <a:off x="0" y="0"/>
            <a:ext cx="9144000" cy="6858000"/>
          </a:xfrm>
          <a:prstGeom prst="rect">
            <a:avLst/>
          </a:prstGeom>
          <a:noFill/>
          <a:ln>
            <a:noFill/>
          </a:ln>
        </p:spPr>
        <p:txBody>
          <a:bodyPr spcFirstLastPara="1" wrap="square" lIns="91425" tIns="45700" rIns="91425" bIns="45700" anchor="t" anchorCtr="0">
            <a:normAutofit/>
          </a:bodyPr>
          <a:lstStyle/>
          <a:p>
            <a:pPr marL="0" lvl="0" indent="0" algn="ctr" rtl="0">
              <a:spcBef>
                <a:spcPts val="480"/>
              </a:spcBef>
              <a:spcAft>
                <a:spcPts val="0"/>
              </a:spcAft>
              <a:buClr>
                <a:schemeClr val="dk1"/>
              </a:buClr>
              <a:buSzPts val="2400"/>
              <a:buNone/>
            </a:pPr>
            <a:r>
              <a:rPr lang="en-GB" sz="2400">
                <a:latin typeface="Verdana"/>
                <a:ea typeface="Verdana"/>
                <a:cs typeface="Verdana"/>
                <a:sym typeface="Verdana"/>
              </a:rPr>
              <a:t>courses</a:t>
            </a: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r>
              <a:rPr lang="en-GB" sz="2400">
                <a:latin typeface="Verdana"/>
                <a:ea typeface="Verdana"/>
                <a:cs typeface="Verdana"/>
                <a:sym typeface="Verdana"/>
              </a:rPr>
              <a:t>instructors</a:t>
            </a: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l" rtl="0">
              <a:spcBef>
                <a:spcPts val="480"/>
              </a:spcBef>
              <a:spcAft>
                <a:spcPts val="0"/>
              </a:spcAft>
              <a:buClr>
                <a:schemeClr val="dk1"/>
              </a:buClr>
              <a:buSzPts val="2400"/>
              <a:buNone/>
            </a:pP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l" rtl="0">
              <a:spcBef>
                <a:spcPts val="480"/>
              </a:spcBef>
              <a:spcAft>
                <a:spcPts val="0"/>
              </a:spcAft>
              <a:buClr>
                <a:schemeClr val="dk1"/>
              </a:buClr>
              <a:buSzPts val="2400"/>
              <a:buNone/>
            </a:pPr>
            <a:endParaRPr sz="2400">
              <a:latin typeface="Verdana"/>
              <a:ea typeface="Verdana"/>
              <a:cs typeface="Verdana"/>
              <a:sym typeface="Verdana"/>
            </a:endParaRPr>
          </a:p>
        </p:txBody>
      </p:sp>
      <p:sp>
        <p:nvSpPr>
          <p:cNvPr id="114" name="Google Shape;114;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GB"/>
              <a:t>4</a:t>
            </a:fld>
            <a:endParaRPr/>
          </a:p>
        </p:txBody>
      </p:sp>
      <p:graphicFrame>
        <p:nvGraphicFramePr>
          <p:cNvPr id="115" name="Google Shape;115;p16"/>
          <p:cNvGraphicFramePr/>
          <p:nvPr/>
        </p:nvGraphicFramePr>
        <p:xfrm>
          <a:off x="0" y="501225"/>
          <a:ext cx="9144000" cy="1584840"/>
        </p:xfrm>
        <a:graphic>
          <a:graphicData uri="http://schemas.openxmlformats.org/drawingml/2006/table">
            <a:tbl>
              <a:tblPr>
                <a:noFill/>
                <a:tableStyleId>{81C93F00-1242-4FA8-B646-32A204FA9EB6}</a:tableStyleId>
              </a:tblPr>
              <a:tblGrid>
                <a:gridCol w="382850">
                  <a:extLst>
                    <a:ext uri="{9D8B030D-6E8A-4147-A177-3AD203B41FA5}">
                      <a16:colId xmlns:a16="http://schemas.microsoft.com/office/drawing/2014/main" val="20000"/>
                    </a:ext>
                  </a:extLst>
                </a:gridCol>
                <a:gridCol w="2499400">
                  <a:extLst>
                    <a:ext uri="{9D8B030D-6E8A-4147-A177-3AD203B41FA5}">
                      <a16:colId xmlns:a16="http://schemas.microsoft.com/office/drawing/2014/main" val="20001"/>
                    </a:ext>
                  </a:extLst>
                </a:gridCol>
                <a:gridCol w="1599325">
                  <a:extLst>
                    <a:ext uri="{9D8B030D-6E8A-4147-A177-3AD203B41FA5}">
                      <a16:colId xmlns:a16="http://schemas.microsoft.com/office/drawing/2014/main" val="20002"/>
                    </a:ext>
                  </a:extLst>
                </a:gridCol>
                <a:gridCol w="2217050">
                  <a:extLst>
                    <a:ext uri="{9D8B030D-6E8A-4147-A177-3AD203B41FA5}">
                      <a16:colId xmlns:a16="http://schemas.microsoft.com/office/drawing/2014/main" val="20003"/>
                    </a:ext>
                  </a:extLst>
                </a:gridCol>
                <a:gridCol w="966550">
                  <a:extLst>
                    <a:ext uri="{9D8B030D-6E8A-4147-A177-3AD203B41FA5}">
                      <a16:colId xmlns:a16="http://schemas.microsoft.com/office/drawing/2014/main" val="20004"/>
                    </a:ext>
                  </a:extLst>
                </a:gridCol>
                <a:gridCol w="1478825">
                  <a:extLst>
                    <a:ext uri="{9D8B030D-6E8A-4147-A177-3AD203B41FA5}">
                      <a16:colId xmlns:a16="http://schemas.microsoft.com/office/drawing/2014/main" val="20005"/>
                    </a:ext>
                  </a:extLst>
                </a:gridCol>
              </a:tblGrid>
              <a:tr h="341325">
                <a:tc>
                  <a:txBody>
                    <a:bodyPr/>
                    <a:lstStyle/>
                    <a:p>
                      <a:pPr marL="0" lvl="0" indent="0" algn="l" rtl="0">
                        <a:spcBef>
                          <a:spcPts val="0"/>
                        </a:spcBef>
                        <a:spcAft>
                          <a:spcPts val="0"/>
                        </a:spcAft>
                        <a:buNone/>
                      </a:pPr>
                      <a:r>
                        <a:rPr lang="en-GB"/>
                        <a:t>id</a:t>
                      </a:r>
                      <a:endParaRPr/>
                    </a:p>
                  </a:txBody>
                  <a:tcPr marL="91425" marR="91425" marT="91425" marB="91425"/>
                </a:tc>
                <a:tc>
                  <a:txBody>
                    <a:bodyPr/>
                    <a:lstStyle/>
                    <a:p>
                      <a:pPr marL="0" lvl="0" indent="0" algn="l" rtl="0">
                        <a:spcBef>
                          <a:spcPts val="0"/>
                        </a:spcBef>
                        <a:spcAft>
                          <a:spcPts val="0"/>
                        </a:spcAft>
                        <a:buNone/>
                      </a:pPr>
                      <a:r>
                        <a:rPr lang="en-GB"/>
                        <a:t>title</a:t>
                      </a:r>
                      <a:endParaRPr/>
                    </a:p>
                  </a:txBody>
                  <a:tcPr marL="91425" marR="91425" marT="91425" marB="91425"/>
                </a:tc>
                <a:tc>
                  <a:txBody>
                    <a:bodyPr/>
                    <a:lstStyle/>
                    <a:p>
                      <a:pPr marL="0" lvl="0" indent="0" algn="l" rtl="0">
                        <a:spcBef>
                          <a:spcPts val="0"/>
                        </a:spcBef>
                        <a:spcAft>
                          <a:spcPts val="0"/>
                        </a:spcAft>
                        <a:buNone/>
                      </a:pPr>
                      <a:r>
                        <a:rPr lang="en-GB"/>
                        <a:t>course_code</a:t>
                      </a:r>
                      <a:endParaRPr/>
                    </a:p>
                  </a:txBody>
                  <a:tcPr marL="91425" marR="91425" marT="91425" marB="91425"/>
                </a:tc>
                <a:tc>
                  <a:txBody>
                    <a:bodyPr/>
                    <a:lstStyle/>
                    <a:p>
                      <a:pPr marL="0" lvl="0" indent="0" algn="l" rtl="0">
                        <a:spcBef>
                          <a:spcPts val="0"/>
                        </a:spcBef>
                        <a:spcAft>
                          <a:spcPts val="0"/>
                        </a:spcAft>
                        <a:buNone/>
                      </a:pPr>
                      <a:r>
                        <a:rPr lang="en-GB"/>
                        <a:t>level</a:t>
                      </a:r>
                      <a:endParaRPr/>
                    </a:p>
                  </a:txBody>
                  <a:tcPr marL="91425" marR="91425" marT="91425" marB="91425"/>
                </a:tc>
                <a:tc>
                  <a:txBody>
                    <a:bodyPr/>
                    <a:lstStyle/>
                    <a:p>
                      <a:pPr marL="0" lvl="0" indent="0" algn="l" rtl="0">
                        <a:spcBef>
                          <a:spcPts val="0"/>
                        </a:spcBef>
                        <a:spcAft>
                          <a:spcPts val="0"/>
                        </a:spcAft>
                        <a:buNone/>
                      </a:pPr>
                      <a:r>
                        <a:rPr lang="en-GB"/>
                        <a:t>credits</a:t>
                      </a:r>
                      <a:endParaRPr/>
                    </a:p>
                  </a:txBody>
                  <a:tcPr marL="91425" marR="91425" marT="91425" marB="91425"/>
                </a:tc>
                <a:tc>
                  <a:txBody>
                    <a:bodyPr/>
                    <a:lstStyle/>
                    <a:p>
                      <a:pPr marL="0" lvl="0" indent="0" algn="l" rtl="0">
                        <a:spcBef>
                          <a:spcPts val="0"/>
                        </a:spcBef>
                        <a:spcAft>
                          <a:spcPts val="0"/>
                        </a:spcAft>
                        <a:buNone/>
                      </a:pPr>
                      <a:r>
                        <a:rPr lang="en-GB"/>
                        <a:t>instructor_id</a:t>
                      </a:r>
                      <a:endParaRPr/>
                    </a:p>
                  </a:txBody>
                  <a:tcPr marL="91425" marR="91425" marT="91425" marB="91425"/>
                </a:tc>
                <a:extLst>
                  <a:ext uri="{0D108BD9-81ED-4DB2-BD59-A6C34878D82A}">
                    <a16:rowId xmlns:a16="http://schemas.microsoft.com/office/drawing/2014/main" val="10000"/>
                  </a:ext>
                </a:extLst>
              </a:tr>
              <a:tr h="341325">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dirty="0"/>
                        <a:t>Introduction to Computer Sci</a:t>
                      </a:r>
                      <a:endParaRPr dirty="0"/>
                    </a:p>
                  </a:txBody>
                  <a:tcPr marL="91425" marR="91425" marT="91425" marB="91425"/>
                </a:tc>
                <a:tc>
                  <a:txBody>
                    <a:bodyPr/>
                    <a:lstStyle/>
                    <a:p>
                      <a:pPr marL="0" lvl="0" indent="0" algn="l" rtl="0">
                        <a:spcBef>
                          <a:spcPts val="0"/>
                        </a:spcBef>
                        <a:spcAft>
                          <a:spcPts val="0"/>
                        </a:spcAft>
                        <a:buNone/>
                      </a:pPr>
                      <a:r>
                        <a:rPr lang="en-GB"/>
                        <a:t>CSE101</a:t>
                      </a:r>
                      <a:endParaRPr/>
                    </a:p>
                  </a:txBody>
                  <a:tcPr marL="91425" marR="91425" marT="91425" marB="91425"/>
                </a:tc>
                <a:tc>
                  <a:txBody>
                    <a:bodyPr/>
                    <a:lstStyle/>
                    <a:p>
                      <a:pPr marL="0" lvl="0" indent="0" algn="l" rtl="0">
                        <a:spcBef>
                          <a:spcPts val="0"/>
                        </a:spcBef>
                        <a:spcAft>
                          <a:spcPts val="0"/>
                        </a:spcAft>
                        <a:buNone/>
                      </a:pPr>
                      <a:r>
                        <a:rPr lang="en-GB"/>
                        <a:t>Undergraduate</a:t>
                      </a:r>
                      <a:endParaRPr/>
                    </a:p>
                  </a:txBody>
                  <a:tcPr marL="91425" marR="91425" marT="91425" marB="91425"/>
                </a:tc>
                <a:tc>
                  <a:txBody>
                    <a:bodyPr/>
                    <a:lstStyle/>
                    <a:p>
                      <a:pPr marL="0" lvl="0" indent="0" algn="l" rtl="0">
                        <a:spcBef>
                          <a:spcPts val="0"/>
                        </a:spcBef>
                        <a:spcAft>
                          <a:spcPts val="0"/>
                        </a:spcAft>
                        <a:buNone/>
                      </a:pPr>
                      <a:r>
                        <a:rPr lang="en-GB"/>
                        <a:t>3.o</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extLst>
                  <a:ext uri="{0D108BD9-81ED-4DB2-BD59-A6C34878D82A}">
                    <a16:rowId xmlns:a16="http://schemas.microsoft.com/office/drawing/2014/main" val="10001"/>
                  </a:ext>
                </a:extLst>
              </a:tr>
              <a:tr h="341325">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Data Structure</a:t>
                      </a:r>
                      <a:endParaRPr/>
                    </a:p>
                  </a:txBody>
                  <a:tcPr marL="91425" marR="91425" marT="91425" marB="91425"/>
                </a:tc>
                <a:tc>
                  <a:txBody>
                    <a:bodyPr/>
                    <a:lstStyle/>
                    <a:p>
                      <a:pPr marL="0" lvl="0" indent="0" algn="l" rtl="0">
                        <a:spcBef>
                          <a:spcPts val="0"/>
                        </a:spcBef>
                        <a:spcAft>
                          <a:spcPts val="0"/>
                        </a:spcAft>
                        <a:buNone/>
                      </a:pPr>
                      <a:r>
                        <a:rPr lang="en-GB"/>
                        <a:t>CSE201</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a:solidFill>
                            <a:schemeClr val="dk1"/>
                          </a:solidFill>
                        </a:rPr>
                        <a:t>Undergraduate</a:t>
                      </a:r>
                      <a:endParaRPr/>
                    </a:p>
                  </a:txBody>
                  <a:tcPr marL="91425" marR="91425" marT="91425" marB="91425"/>
                </a:tc>
                <a:tc>
                  <a:txBody>
                    <a:bodyPr/>
                    <a:lstStyle/>
                    <a:p>
                      <a:pPr marL="0" lvl="0" indent="0" algn="l" rtl="0">
                        <a:spcBef>
                          <a:spcPts val="0"/>
                        </a:spcBef>
                        <a:spcAft>
                          <a:spcPts val="0"/>
                        </a:spcAft>
                        <a:buNone/>
                      </a:pPr>
                      <a:r>
                        <a:rPr lang="en-GB"/>
                        <a:t>3.5</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extLst>
                  <a:ext uri="{0D108BD9-81ED-4DB2-BD59-A6C34878D82A}">
                    <a16:rowId xmlns:a16="http://schemas.microsoft.com/office/drawing/2014/main" val="10002"/>
                  </a:ext>
                </a:extLst>
              </a:tr>
              <a:tr h="341325">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Database Systems</a:t>
                      </a:r>
                      <a:endParaRPr/>
                    </a:p>
                  </a:txBody>
                  <a:tcPr marL="91425" marR="91425" marT="91425" marB="91425"/>
                </a:tc>
                <a:tc>
                  <a:txBody>
                    <a:bodyPr/>
                    <a:lstStyle/>
                    <a:p>
                      <a:pPr marL="0" lvl="0" indent="0" algn="l" rtl="0">
                        <a:spcBef>
                          <a:spcPts val="0"/>
                        </a:spcBef>
                        <a:spcAft>
                          <a:spcPts val="0"/>
                        </a:spcAft>
                        <a:buNone/>
                      </a:pPr>
                      <a:r>
                        <a:rPr lang="en-GB"/>
                        <a:t>CSE301</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a:solidFill>
                            <a:schemeClr val="dk1"/>
                          </a:solidFill>
                        </a:rPr>
                        <a:t>Undergraduate</a:t>
                      </a:r>
                      <a:endParaRPr/>
                    </a:p>
                  </a:txBody>
                  <a:tcPr marL="91425" marR="91425" marT="91425" marB="91425"/>
                </a:tc>
                <a:tc>
                  <a:txBody>
                    <a:bodyPr/>
                    <a:lstStyle/>
                    <a:p>
                      <a:pPr marL="0" lvl="0" indent="0" algn="l" rtl="0">
                        <a:spcBef>
                          <a:spcPts val="0"/>
                        </a:spcBef>
                        <a:spcAft>
                          <a:spcPts val="0"/>
                        </a:spcAft>
                        <a:buNone/>
                      </a:pPr>
                      <a:r>
                        <a:rPr lang="en-GB"/>
                        <a:t>3.0</a:t>
                      </a:r>
                      <a:endParaRPr/>
                    </a:p>
                  </a:txBody>
                  <a:tcPr marL="91425" marR="91425" marT="91425" marB="91425"/>
                </a:tc>
                <a:tc>
                  <a:txBody>
                    <a:bodyPr/>
                    <a:lstStyle/>
                    <a:p>
                      <a:pPr marL="0" lvl="0" indent="0" algn="l" rtl="0">
                        <a:spcBef>
                          <a:spcPts val="0"/>
                        </a:spcBef>
                        <a:spcAft>
                          <a:spcPts val="0"/>
                        </a:spcAft>
                        <a:buNone/>
                      </a:pPr>
                      <a:r>
                        <a:rPr lang="en-GB" dirty="0"/>
                        <a:t>3</a:t>
                      </a:r>
                      <a:endParaRPr dirty="0"/>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16" name="Google Shape;116;p16"/>
          <p:cNvGraphicFramePr/>
          <p:nvPr/>
        </p:nvGraphicFramePr>
        <p:xfrm>
          <a:off x="-75" y="4110175"/>
          <a:ext cx="9144000" cy="1584840"/>
        </p:xfrm>
        <a:graphic>
          <a:graphicData uri="http://schemas.openxmlformats.org/drawingml/2006/table">
            <a:tbl>
              <a:tblPr>
                <a:noFill/>
                <a:tableStyleId>{81C93F00-1242-4FA8-B646-32A204FA9EB6}</a:tableStyleId>
              </a:tblPr>
              <a:tblGrid>
                <a:gridCol w="382925">
                  <a:extLst>
                    <a:ext uri="{9D8B030D-6E8A-4147-A177-3AD203B41FA5}">
                      <a16:colId xmlns:a16="http://schemas.microsoft.com/office/drawing/2014/main" val="20000"/>
                    </a:ext>
                  </a:extLst>
                </a:gridCol>
                <a:gridCol w="1439200">
                  <a:extLst>
                    <a:ext uri="{9D8B030D-6E8A-4147-A177-3AD203B41FA5}">
                      <a16:colId xmlns:a16="http://schemas.microsoft.com/office/drawing/2014/main" val="20001"/>
                    </a:ext>
                  </a:extLst>
                </a:gridCol>
                <a:gridCol w="1885725">
                  <a:extLst>
                    <a:ext uri="{9D8B030D-6E8A-4147-A177-3AD203B41FA5}">
                      <a16:colId xmlns:a16="http://schemas.microsoft.com/office/drawing/2014/main" val="20002"/>
                    </a:ext>
                  </a:extLst>
                </a:gridCol>
                <a:gridCol w="1403400">
                  <a:extLst>
                    <a:ext uri="{9D8B030D-6E8A-4147-A177-3AD203B41FA5}">
                      <a16:colId xmlns:a16="http://schemas.microsoft.com/office/drawing/2014/main" val="20003"/>
                    </a:ext>
                  </a:extLst>
                </a:gridCol>
                <a:gridCol w="250875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n-GB"/>
                        <a:t>id</a:t>
                      </a:r>
                      <a:endParaRPr/>
                    </a:p>
                  </a:txBody>
                  <a:tcPr marL="91425" marR="91425" marT="91425" marB="91425"/>
                </a:tc>
                <a:tc>
                  <a:txBody>
                    <a:bodyPr/>
                    <a:lstStyle/>
                    <a:p>
                      <a:pPr marL="0" lvl="0" indent="0" algn="l" rtl="0">
                        <a:spcBef>
                          <a:spcPts val="0"/>
                        </a:spcBef>
                        <a:spcAft>
                          <a:spcPts val="0"/>
                        </a:spcAft>
                        <a:buNone/>
                      </a:pPr>
                      <a:r>
                        <a:rPr lang="en-GB"/>
                        <a:t>name</a:t>
                      </a:r>
                      <a:endParaRPr/>
                    </a:p>
                  </a:txBody>
                  <a:tcPr marL="91425" marR="91425" marT="91425" marB="91425"/>
                </a:tc>
                <a:tc>
                  <a:txBody>
                    <a:bodyPr/>
                    <a:lstStyle/>
                    <a:p>
                      <a:pPr marL="0" lvl="0" indent="0" algn="l" rtl="0">
                        <a:spcBef>
                          <a:spcPts val="0"/>
                        </a:spcBef>
                        <a:spcAft>
                          <a:spcPts val="0"/>
                        </a:spcAft>
                        <a:buNone/>
                      </a:pPr>
                      <a:r>
                        <a:rPr lang="en-GB"/>
                        <a:t>email</a:t>
                      </a:r>
                      <a:endParaRPr/>
                    </a:p>
                  </a:txBody>
                  <a:tcPr marL="91425" marR="91425" marT="91425" marB="91425"/>
                </a:tc>
                <a:tc>
                  <a:txBody>
                    <a:bodyPr/>
                    <a:lstStyle/>
                    <a:p>
                      <a:pPr marL="0" lvl="0" indent="0" algn="l" rtl="0">
                        <a:spcBef>
                          <a:spcPts val="0"/>
                        </a:spcBef>
                        <a:spcAft>
                          <a:spcPts val="0"/>
                        </a:spcAft>
                        <a:buNone/>
                      </a:pPr>
                      <a:r>
                        <a:rPr lang="en-GB"/>
                        <a:t>designation</a:t>
                      </a:r>
                      <a:endParaRPr/>
                    </a:p>
                  </a:txBody>
                  <a:tcPr marL="91425" marR="91425" marT="91425" marB="91425"/>
                </a:tc>
                <a:tc>
                  <a:txBody>
                    <a:bodyPr/>
                    <a:lstStyle/>
                    <a:p>
                      <a:pPr marL="0" lvl="0" indent="0" algn="l" rtl="0">
                        <a:spcBef>
                          <a:spcPts val="0"/>
                        </a:spcBef>
                        <a:spcAft>
                          <a:spcPts val="0"/>
                        </a:spcAft>
                        <a:buNone/>
                      </a:pPr>
                      <a:r>
                        <a:rPr lang="en-GB"/>
                        <a:t>phone</a:t>
                      </a:r>
                      <a:endParaRPr/>
                    </a:p>
                  </a:txBody>
                  <a:tcPr marL="91425" marR="91425" marT="91425" marB="91425"/>
                </a:tc>
                <a:tc>
                  <a:txBody>
                    <a:bodyPr/>
                    <a:lstStyle/>
                    <a:p>
                      <a:pPr marL="0" lvl="0" indent="0" algn="l" rtl="0">
                        <a:spcBef>
                          <a:spcPts val="0"/>
                        </a:spcBef>
                        <a:spcAft>
                          <a:spcPts val="0"/>
                        </a:spcAft>
                        <a:buNone/>
                      </a:pPr>
                      <a:r>
                        <a:rPr lang="en-GB"/>
                        <a:t>salary</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Md. Rahim</a:t>
                      </a:r>
                      <a:endParaRPr/>
                    </a:p>
                  </a:txBody>
                  <a:tcPr marL="91425" marR="91425" marT="91425" marB="91425"/>
                </a:tc>
                <a:tc>
                  <a:txBody>
                    <a:bodyPr/>
                    <a:lstStyle/>
                    <a:p>
                      <a:pPr marL="0" lvl="0" indent="0" algn="l" rtl="0">
                        <a:spcBef>
                          <a:spcPts val="0"/>
                        </a:spcBef>
                        <a:spcAft>
                          <a:spcPts val="0"/>
                        </a:spcAft>
                        <a:buNone/>
                      </a:pPr>
                      <a:r>
                        <a:rPr lang="en-GB"/>
                        <a:t>rahim@univ.edu.bf</a:t>
                      </a:r>
                      <a:endParaRPr/>
                    </a:p>
                  </a:txBody>
                  <a:tcPr marL="91425" marR="91425" marT="91425" marB="91425"/>
                </a:tc>
                <a:tc>
                  <a:txBody>
                    <a:bodyPr/>
                    <a:lstStyle/>
                    <a:p>
                      <a:pPr marL="0" lvl="0" indent="0" algn="l" rtl="0">
                        <a:spcBef>
                          <a:spcPts val="0"/>
                        </a:spcBef>
                        <a:spcAft>
                          <a:spcPts val="0"/>
                        </a:spcAft>
                        <a:buNone/>
                      </a:pPr>
                      <a:r>
                        <a:rPr lang="en-GB"/>
                        <a:t>Professor</a:t>
                      </a:r>
                      <a:endParaRPr/>
                    </a:p>
                  </a:txBody>
                  <a:tcPr marL="91425" marR="91425" marT="91425" marB="91425"/>
                </a:tc>
                <a:tc>
                  <a:txBody>
                    <a:bodyPr/>
                    <a:lstStyle/>
                    <a:p>
                      <a:pPr marL="0" lvl="0" indent="0" algn="l" rtl="0">
                        <a:spcBef>
                          <a:spcPts val="0"/>
                        </a:spcBef>
                        <a:spcAft>
                          <a:spcPts val="0"/>
                        </a:spcAft>
                        <a:buNone/>
                      </a:pPr>
                      <a:r>
                        <a:rPr lang="en-GB"/>
                        <a:t>01710000001</a:t>
                      </a:r>
                      <a:endParaRPr/>
                    </a:p>
                  </a:txBody>
                  <a:tcPr marL="91425" marR="91425" marT="91425" marB="91425"/>
                </a:tc>
                <a:tc>
                  <a:txBody>
                    <a:bodyPr/>
                    <a:lstStyle/>
                    <a:p>
                      <a:pPr marL="0" lvl="0" indent="0" algn="l" rtl="0">
                        <a:spcBef>
                          <a:spcPts val="0"/>
                        </a:spcBef>
                        <a:spcAft>
                          <a:spcPts val="0"/>
                        </a:spcAft>
                        <a:buNone/>
                      </a:pPr>
                      <a:r>
                        <a:rPr lang="en-GB"/>
                        <a:t>90000.00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Ayesha Begum</a:t>
                      </a:r>
                      <a:endParaRPr/>
                    </a:p>
                  </a:txBody>
                  <a:tcPr marL="91425" marR="91425" marT="91425" marB="91425"/>
                </a:tc>
                <a:tc>
                  <a:txBody>
                    <a:bodyPr/>
                    <a:lstStyle/>
                    <a:p>
                      <a:pPr marL="0" lvl="0" indent="0" algn="l" rtl="0">
                        <a:spcBef>
                          <a:spcPts val="0"/>
                        </a:spcBef>
                        <a:spcAft>
                          <a:spcPts val="0"/>
                        </a:spcAft>
                        <a:buNone/>
                      </a:pPr>
                      <a:r>
                        <a:rPr lang="en-GB"/>
                        <a:t>ayesha@univ.edu.bd</a:t>
                      </a:r>
                      <a:endParaRPr/>
                    </a:p>
                  </a:txBody>
                  <a:tcPr marL="91425" marR="91425" marT="91425" marB="91425"/>
                </a:tc>
                <a:tc>
                  <a:txBody>
                    <a:bodyPr/>
                    <a:lstStyle/>
                    <a:p>
                      <a:pPr marL="0" lvl="0" indent="0" algn="l" rtl="0">
                        <a:spcBef>
                          <a:spcPts val="0"/>
                        </a:spcBef>
                        <a:spcAft>
                          <a:spcPts val="0"/>
                        </a:spcAft>
                        <a:buNone/>
                      </a:pPr>
                      <a:r>
                        <a:rPr lang="en-GB"/>
                        <a:t>Asst. Professor</a:t>
                      </a:r>
                      <a:endParaRPr/>
                    </a:p>
                  </a:txBody>
                  <a:tcPr marL="91425" marR="91425" marT="91425" marB="91425"/>
                </a:tc>
                <a:tc>
                  <a:txBody>
                    <a:bodyPr/>
                    <a:lstStyle/>
                    <a:p>
                      <a:pPr marL="0" lvl="0" indent="0" algn="l" rtl="0">
                        <a:spcBef>
                          <a:spcPts val="0"/>
                        </a:spcBef>
                        <a:spcAft>
                          <a:spcPts val="0"/>
                        </a:spcAft>
                        <a:buNone/>
                      </a:pPr>
                      <a:r>
                        <a:rPr lang="en-GB">
                          <a:solidFill>
                            <a:schemeClr val="dk1"/>
                          </a:solidFill>
                        </a:rPr>
                        <a:t>01710000002</a:t>
                      </a:r>
                      <a:endParaRPr/>
                    </a:p>
                  </a:txBody>
                  <a:tcPr marL="91425" marR="91425" marT="91425" marB="91425"/>
                </a:tc>
                <a:tc>
                  <a:txBody>
                    <a:bodyPr/>
                    <a:lstStyle/>
                    <a:p>
                      <a:pPr marL="0" lvl="0" indent="0" algn="l" rtl="0">
                        <a:spcBef>
                          <a:spcPts val="0"/>
                        </a:spcBef>
                        <a:spcAft>
                          <a:spcPts val="0"/>
                        </a:spcAft>
                        <a:buNone/>
                      </a:pPr>
                      <a:r>
                        <a:rPr lang="en-GB"/>
                        <a:t>70000.00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Tanvir Hossain</a:t>
                      </a:r>
                      <a:endParaRPr/>
                    </a:p>
                  </a:txBody>
                  <a:tcPr marL="91425" marR="91425" marT="91425" marB="91425"/>
                </a:tc>
                <a:tc>
                  <a:txBody>
                    <a:bodyPr/>
                    <a:lstStyle/>
                    <a:p>
                      <a:pPr marL="0" lvl="0" indent="0" algn="l" rtl="0">
                        <a:spcBef>
                          <a:spcPts val="0"/>
                        </a:spcBef>
                        <a:spcAft>
                          <a:spcPts val="0"/>
                        </a:spcAft>
                        <a:buNone/>
                      </a:pPr>
                      <a:r>
                        <a:rPr lang="en-GB"/>
                        <a:t>tanvir@univ.edu.bd</a:t>
                      </a:r>
                      <a:endParaRPr/>
                    </a:p>
                  </a:txBody>
                  <a:tcPr marL="91425" marR="91425" marT="91425" marB="91425"/>
                </a:tc>
                <a:tc>
                  <a:txBody>
                    <a:bodyPr/>
                    <a:lstStyle/>
                    <a:p>
                      <a:pPr marL="0" lvl="0" indent="0" algn="l" rtl="0">
                        <a:spcBef>
                          <a:spcPts val="0"/>
                        </a:spcBef>
                        <a:spcAft>
                          <a:spcPts val="0"/>
                        </a:spcAft>
                        <a:buNone/>
                      </a:pPr>
                      <a:r>
                        <a:rPr lang="en-GB"/>
                        <a:t>Lecturer</a:t>
                      </a:r>
                      <a:endParaRPr/>
                    </a:p>
                  </a:txBody>
                  <a:tcPr marL="91425" marR="91425" marT="91425" marB="91425"/>
                </a:tc>
                <a:tc>
                  <a:txBody>
                    <a:bodyPr/>
                    <a:lstStyle/>
                    <a:p>
                      <a:pPr marL="0" lvl="0" indent="0" algn="l" rtl="0">
                        <a:spcBef>
                          <a:spcPts val="0"/>
                        </a:spcBef>
                        <a:spcAft>
                          <a:spcPts val="0"/>
                        </a:spcAft>
                        <a:buNone/>
                      </a:pPr>
                      <a:r>
                        <a:rPr lang="en-GB">
                          <a:solidFill>
                            <a:schemeClr val="dk1"/>
                          </a:solidFill>
                        </a:rPr>
                        <a:t>01710000003</a:t>
                      </a:r>
                      <a:endParaRPr/>
                    </a:p>
                  </a:txBody>
                  <a:tcPr marL="91425" marR="91425" marT="91425" marB="91425"/>
                </a:tc>
                <a:tc>
                  <a:txBody>
                    <a:bodyPr/>
                    <a:lstStyle/>
                    <a:p>
                      <a:pPr marL="0" lvl="0" indent="0" algn="l" rtl="0">
                        <a:spcBef>
                          <a:spcPts val="0"/>
                        </a:spcBef>
                        <a:spcAft>
                          <a:spcPts val="0"/>
                        </a:spcAft>
                        <a:buNone/>
                      </a:pPr>
                      <a:r>
                        <a:rPr lang="en-GB"/>
                        <a:t>50000.00</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body" idx="1"/>
          </p:nvPr>
        </p:nvSpPr>
        <p:spPr>
          <a:xfrm>
            <a:off x="0" y="0"/>
            <a:ext cx="9144000" cy="6858000"/>
          </a:xfrm>
          <a:prstGeom prst="rect">
            <a:avLst/>
          </a:prstGeom>
          <a:noFill/>
          <a:ln>
            <a:noFill/>
          </a:ln>
        </p:spPr>
        <p:txBody>
          <a:bodyPr spcFirstLastPara="1" wrap="square" lIns="91425" tIns="45700" rIns="91425" bIns="45700" anchor="t" anchorCtr="0">
            <a:normAutofit/>
          </a:bodyPr>
          <a:lstStyle/>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73846"/>
              <a:buNone/>
            </a:pPr>
            <a:r>
              <a:rPr lang="en-GB" sz="3250" dirty="0">
                <a:latin typeface="Verdana"/>
                <a:ea typeface="Verdana"/>
                <a:cs typeface="Verdana"/>
                <a:sym typeface="Verdana"/>
              </a:rPr>
              <a:t>learners</a:t>
            </a:r>
            <a:endParaRPr sz="325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r>
              <a:rPr lang="en-US" sz="2400" dirty="0">
                <a:latin typeface="Verdana"/>
                <a:ea typeface="Verdana"/>
                <a:cs typeface="Verdana"/>
                <a:sym typeface="Verdana"/>
              </a:rPr>
              <a:t>enrollments</a:t>
            </a: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l"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73846"/>
              <a:buNone/>
            </a:pPr>
            <a:endParaRPr sz="325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l"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ctr" rtl="0">
              <a:spcBef>
                <a:spcPts val="480"/>
              </a:spcBef>
              <a:spcAft>
                <a:spcPts val="0"/>
              </a:spcAft>
              <a:buClr>
                <a:schemeClr val="dk1"/>
              </a:buClr>
              <a:buSzPct val="100000"/>
              <a:buNone/>
            </a:pPr>
            <a:endParaRPr sz="2400" dirty="0">
              <a:latin typeface="Verdana"/>
              <a:ea typeface="Verdana"/>
              <a:cs typeface="Verdana"/>
              <a:sym typeface="Verdana"/>
            </a:endParaRPr>
          </a:p>
          <a:p>
            <a:pPr marL="0" lvl="0" indent="0" algn="l" rtl="0">
              <a:spcBef>
                <a:spcPts val="480"/>
              </a:spcBef>
              <a:spcAft>
                <a:spcPts val="0"/>
              </a:spcAft>
              <a:buClr>
                <a:schemeClr val="dk1"/>
              </a:buClr>
              <a:buSzPct val="100000"/>
              <a:buNone/>
            </a:pPr>
            <a:endParaRPr sz="2400" dirty="0">
              <a:latin typeface="Verdana"/>
              <a:ea typeface="Verdana"/>
              <a:cs typeface="Verdana"/>
              <a:sym typeface="Verdana"/>
            </a:endParaRPr>
          </a:p>
        </p:txBody>
      </p:sp>
      <p:sp>
        <p:nvSpPr>
          <p:cNvPr id="122" name="Google Shape;122;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GB"/>
              <a:t>5</a:t>
            </a:fld>
            <a:endParaRPr/>
          </a:p>
        </p:txBody>
      </p:sp>
      <p:graphicFrame>
        <p:nvGraphicFramePr>
          <p:cNvPr id="123" name="Google Shape;123;p17"/>
          <p:cNvGraphicFramePr/>
          <p:nvPr>
            <p:extLst>
              <p:ext uri="{D42A27DB-BD31-4B8C-83A1-F6EECF244321}">
                <p14:modId xmlns:p14="http://schemas.microsoft.com/office/powerpoint/2010/main" val="3225079041"/>
              </p:ext>
            </p:extLst>
          </p:nvPr>
        </p:nvGraphicFramePr>
        <p:xfrm>
          <a:off x="0" y="4550840"/>
          <a:ext cx="9144000" cy="1584840"/>
        </p:xfrm>
        <a:graphic>
          <a:graphicData uri="http://schemas.openxmlformats.org/drawingml/2006/table">
            <a:tbl>
              <a:tblPr>
                <a:noFill/>
                <a:tableStyleId>{81C93F00-1242-4FA8-B646-32A204FA9EB6}</a:tableStyleId>
              </a:tblPr>
              <a:tblGrid>
                <a:gridCol w="1335225">
                  <a:extLst>
                    <a:ext uri="{9D8B030D-6E8A-4147-A177-3AD203B41FA5}">
                      <a16:colId xmlns:a16="http://schemas.microsoft.com/office/drawing/2014/main" val="20000"/>
                    </a:ext>
                  </a:extLst>
                </a:gridCol>
                <a:gridCol w="1539250">
                  <a:extLst>
                    <a:ext uri="{9D8B030D-6E8A-4147-A177-3AD203B41FA5}">
                      <a16:colId xmlns:a16="http://schemas.microsoft.com/office/drawing/2014/main" val="20001"/>
                    </a:ext>
                  </a:extLst>
                </a:gridCol>
                <a:gridCol w="1697525">
                  <a:extLst>
                    <a:ext uri="{9D8B030D-6E8A-4147-A177-3AD203B41FA5}">
                      <a16:colId xmlns:a16="http://schemas.microsoft.com/office/drawing/2014/main" val="20002"/>
                    </a:ext>
                  </a:extLst>
                </a:gridCol>
                <a:gridCol w="2384775">
                  <a:extLst>
                    <a:ext uri="{9D8B030D-6E8A-4147-A177-3AD203B41FA5}">
                      <a16:colId xmlns:a16="http://schemas.microsoft.com/office/drawing/2014/main" val="20003"/>
                    </a:ext>
                  </a:extLst>
                </a:gridCol>
                <a:gridCol w="2187225">
                  <a:extLst>
                    <a:ext uri="{9D8B030D-6E8A-4147-A177-3AD203B41FA5}">
                      <a16:colId xmlns:a16="http://schemas.microsoft.com/office/drawing/2014/main" val="20004"/>
                    </a:ext>
                  </a:extLst>
                </a:gridCol>
              </a:tblGrid>
              <a:tr h="341325">
                <a:tc>
                  <a:txBody>
                    <a:bodyPr/>
                    <a:lstStyle/>
                    <a:p>
                      <a:pPr marL="0" lvl="0" indent="0" algn="l" rtl="0">
                        <a:spcBef>
                          <a:spcPts val="0"/>
                        </a:spcBef>
                        <a:spcAft>
                          <a:spcPts val="0"/>
                        </a:spcAft>
                        <a:buNone/>
                      </a:pPr>
                      <a:r>
                        <a:rPr lang="en-GB"/>
                        <a:t>id</a:t>
                      </a:r>
                      <a:endParaRPr/>
                    </a:p>
                  </a:txBody>
                  <a:tcPr marL="91425" marR="91425" marT="91425" marB="91425"/>
                </a:tc>
                <a:tc>
                  <a:txBody>
                    <a:bodyPr/>
                    <a:lstStyle/>
                    <a:p>
                      <a:pPr marL="0" lvl="0" indent="0" algn="l" rtl="0">
                        <a:spcBef>
                          <a:spcPts val="0"/>
                        </a:spcBef>
                        <a:spcAft>
                          <a:spcPts val="0"/>
                        </a:spcAft>
                        <a:buNone/>
                      </a:pPr>
                      <a:r>
                        <a:rPr lang="en-GB"/>
                        <a:t>student_id</a:t>
                      </a:r>
                      <a:endParaRPr/>
                    </a:p>
                  </a:txBody>
                  <a:tcPr marL="91425" marR="91425" marT="91425" marB="91425"/>
                </a:tc>
                <a:tc>
                  <a:txBody>
                    <a:bodyPr/>
                    <a:lstStyle/>
                    <a:p>
                      <a:pPr marL="0" lvl="0" indent="0" algn="l" rtl="0">
                        <a:spcBef>
                          <a:spcPts val="0"/>
                        </a:spcBef>
                        <a:spcAft>
                          <a:spcPts val="0"/>
                        </a:spcAft>
                        <a:buNone/>
                      </a:pPr>
                      <a:r>
                        <a:rPr lang="en-GB"/>
                        <a:t>course_id</a:t>
                      </a:r>
                      <a:endParaRPr/>
                    </a:p>
                  </a:txBody>
                  <a:tcPr marL="91425" marR="91425" marT="91425" marB="91425"/>
                </a:tc>
                <a:tc>
                  <a:txBody>
                    <a:bodyPr/>
                    <a:lstStyle/>
                    <a:p>
                      <a:pPr marL="0" lvl="0" indent="0" algn="l" rtl="0">
                        <a:spcBef>
                          <a:spcPts val="0"/>
                        </a:spcBef>
                        <a:spcAft>
                          <a:spcPts val="0"/>
                        </a:spcAft>
                        <a:buNone/>
                      </a:pPr>
                      <a:r>
                        <a:rPr lang="en-GB"/>
                        <a:t>enrollment_date</a:t>
                      </a:r>
                      <a:endParaRPr/>
                    </a:p>
                  </a:txBody>
                  <a:tcPr marL="91425" marR="91425" marT="91425" marB="91425"/>
                </a:tc>
                <a:tc>
                  <a:txBody>
                    <a:bodyPr/>
                    <a:lstStyle/>
                    <a:p>
                      <a:pPr marL="0" lvl="0" indent="0" algn="l" rtl="0">
                        <a:spcBef>
                          <a:spcPts val="0"/>
                        </a:spcBef>
                        <a:spcAft>
                          <a:spcPts val="0"/>
                        </a:spcAft>
                        <a:buNone/>
                      </a:pPr>
                      <a:r>
                        <a:rPr lang="en-GB"/>
                        <a:t>status</a:t>
                      </a:r>
                      <a:endParaRPr/>
                    </a:p>
                  </a:txBody>
                  <a:tcPr marL="91425" marR="91425" marT="91425" marB="91425"/>
                </a:tc>
                <a:extLst>
                  <a:ext uri="{0D108BD9-81ED-4DB2-BD59-A6C34878D82A}">
                    <a16:rowId xmlns:a16="http://schemas.microsoft.com/office/drawing/2014/main" val="10000"/>
                  </a:ext>
                </a:extLst>
              </a:tr>
              <a:tr h="341325">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2023-01-15</a:t>
                      </a:r>
                      <a:endParaRPr/>
                    </a:p>
                  </a:txBody>
                  <a:tcPr marL="91425" marR="91425" marT="91425" marB="91425"/>
                </a:tc>
                <a:tc>
                  <a:txBody>
                    <a:bodyPr/>
                    <a:lstStyle/>
                    <a:p>
                      <a:pPr marL="0" lvl="0" indent="0" algn="l" rtl="0">
                        <a:spcBef>
                          <a:spcPts val="0"/>
                        </a:spcBef>
                        <a:spcAft>
                          <a:spcPts val="0"/>
                        </a:spcAft>
                        <a:buNone/>
                      </a:pPr>
                      <a:r>
                        <a:rPr lang="en-GB"/>
                        <a:t>Enrolled</a:t>
                      </a:r>
                      <a:endParaRPr/>
                    </a:p>
                  </a:txBody>
                  <a:tcPr marL="91425" marR="91425" marT="91425" marB="91425"/>
                </a:tc>
                <a:extLst>
                  <a:ext uri="{0D108BD9-81ED-4DB2-BD59-A6C34878D82A}">
                    <a16:rowId xmlns:a16="http://schemas.microsoft.com/office/drawing/2014/main" val="10001"/>
                  </a:ext>
                </a:extLst>
              </a:tr>
              <a:tr h="341325">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2023-01-16</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a:solidFill>
                            <a:schemeClr val="dk1"/>
                          </a:solidFill>
                        </a:rPr>
                        <a:t>Enrolled</a:t>
                      </a:r>
                      <a:endParaRPr/>
                    </a:p>
                  </a:txBody>
                  <a:tcPr marL="91425" marR="91425" marT="91425" marB="91425"/>
                </a:tc>
                <a:extLst>
                  <a:ext uri="{0D108BD9-81ED-4DB2-BD59-A6C34878D82A}">
                    <a16:rowId xmlns:a16="http://schemas.microsoft.com/office/drawing/2014/main" val="10002"/>
                  </a:ext>
                </a:extLst>
              </a:tr>
              <a:tr h="341325">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dirty="0"/>
                        <a:t>3</a:t>
                      </a:r>
                      <a:endParaRPr dirty="0"/>
                    </a:p>
                  </a:txBody>
                  <a:tcPr marL="91425" marR="91425" marT="91425" marB="91425"/>
                </a:tc>
                <a:tc>
                  <a:txBody>
                    <a:bodyPr/>
                    <a:lstStyle/>
                    <a:p>
                      <a:pPr marL="0" lvl="0" indent="0" algn="l" rtl="0">
                        <a:spcBef>
                          <a:spcPts val="0"/>
                        </a:spcBef>
                        <a:spcAft>
                          <a:spcPts val="0"/>
                        </a:spcAft>
                        <a:buNone/>
                      </a:pPr>
                      <a:r>
                        <a:rPr lang="en-GB"/>
                        <a:t>2023-01-17</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dirty="0">
                          <a:solidFill>
                            <a:schemeClr val="dk1"/>
                          </a:solidFill>
                        </a:rPr>
                        <a:t>Enrolled</a:t>
                      </a:r>
                      <a:endParaRPr dirty="0"/>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24" name="Google Shape;124;p17"/>
          <p:cNvGraphicFramePr/>
          <p:nvPr>
            <p:extLst>
              <p:ext uri="{D42A27DB-BD31-4B8C-83A1-F6EECF244321}">
                <p14:modId xmlns:p14="http://schemas.microsoft.com/office/powerpoint/2010/main" val="3547718355"/>
              </p:ext>
            </p:extLst>
          </p:nvPr>
        </p:nvGraphicFramePr>
        <p:xfrm>
          <a:off x="363230" y="1563750"/>
          <a:ext cx="9144000" cy="1584840"/>
        </p:xfrm>
        <a:graphic>
          <a:graphicData uri="http://schemas.openxmlformats.org/drawingml/2006/table">
            <a:tbl>
              <a:tblPr>
                <a:noFill/>
                <a:tableStyleId>{81C93F00-1242-4FA8-B646-32A204FA9EB6}</a:tableStyleId>
              </a:tblPr>
              <a:tblGrid>
                <a:gridCol w="457225">
                  <a:extLst>
                    <a:ext uri="{9D8B030D-6E8A-4147-A177-3AD203B41FA5}">
                      <a16:colId xmlns:a16="http://schemas.microsoft.com/office/drawing/2014/main" val="20000"/>
                    </a:ext>
                  </a:extLst>
                </a:gridCol>
                <a:gridCol w="1530975">
                  <a:extLst>
                    <a:ext uri="{9D8B030D-6E8A-4147-A177-3AD203B41FA5}">
                      <a16:colId xmlns:a16="http://schemas.microsoft.com/office/drawing/2014/main" val="20001"/>
                    </a:ext>
                  </a:extLst>
                </a:gridCol>
                <a:gridCol w="1252725">
                  <a:extLst>
                    <a:ext uri="{9D8B030D-6E8A-4147-A177-3AD203B41FA5}">
                      <a16:colId xmlns:a16="http://schemas.microsoft.com/office/drawing/2014/main" val="20002"/>
                    </a:ext>
                  </a:extLst>
                </a:gridCol>
                <a:gridCol w="1913900">
                  <a:extLst>
                    <a:ext uri="{9D8B030D-6E8A-4147-A177-3AD203B41FA5}">
                      <a16:colId xmlns:a16="http://schemas.microsoft.com/office/drawing/2014/main" val="20003"/>
                    </a:ext>
                  </a:extLst>
                </a:gridCol>
                <a:gridCol w="1801975">
                  <a:extLst>
                    <a:ext uri="{9D8B030D-6E8A-4147-A177-3AD203B41FA5}">
                      <a16:colId xmlns:a16="http://schemas.microsoft.com/office/drawing/2014/main" val="20004"/>
                    </a:ext>
                  </a:extLst>
                </a:gridCol>
                <a:gridCol w="21872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n-GB"/>
                        <a:t>id</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name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roll</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t>email</a:t>
                      </a:r>
                      <a:endParaRPr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date_of_birth</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city</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1</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a:t>Hasibul Alam</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a:t>20181001</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a:t>arif@univ.edu.bd</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a:t>1998-07-15</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a:t>Dhaka</a:t>
                      </a:r>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Shirin Akter</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a:solidFill>
                            <a:schemeClr val="dk1"/>
                          </a:solidFill>
                        </a:rPr>
                        <a:t>20181002</a:t>
                      </a:r>
                      <a:endParaRPr/>
                    </a:p>
                  </a:txBody>
                  <a:tcPr marL="91425" marR="91425" marT="91425" marB="91425"/>
                </a:tc>
                <a:tc>
                  <a:txBody>
                    <a:bodyPr/>
                    <a:lstStyle/>
                    <a:p>
                      <a:pPr marL="0" lvl="0" indent="0" algn="l" rtl="0">
                        <a:spcBef>
                          <a:spcPts val="0"/>
                        </a:spcBef>
                        <a:spcAft>
                          <a:spcPts val="0"/>
                        </a:spcAft>
                        <a:buNone/>
                      </a:pPr>
                      <a:r>
                        <a:rPr lang="en-GB"/>
                        <a:t>shirin@univ.edu.bd</a:t>
                      </a:r>
                      <a:endParaRPr/>
                    </a:p>
                  </a:txBody>
                  <a:tcPr marL="91425" marR="91425" marT="91425" marB="91425"/>
                </a:tc>
                <a:tc>
                  <a:txBody>
                    <a:bodyPr/>
                    <a:lstStyle/>
                    <a:p>
                      <a:pPr marL="0" lvl="0" indent="0" algn="l" rtl="0">
                        <a:spcBef>
                          <a:spcPts val="0"/>
                        </a:spcBef>
                        <a:spcAft>
                          <a:spcPts val="0"/>
                        </a:spcAft>
                        <a:buNone/>
                      </a:pPr>
                      <a:r>
                        <a:rPr lang="en-GB"/>
                        <a:t>1999-04-12</a:t>
                      </a:r>
                      <a:endParaRPr/>
                    </a:p>
                  </a:txBody>
                  <a:tcPr marL="91425" marR="91425" marT="91425" marB="91425"/>
                </a:tc>
                <a:tc>
                  <a:txBody>
                    <a:bodyPr/>
                    <a:lstStyle/>
                    <a:p>
                      <a:pPr marL="0" lvl="0" indent="0" algn="l" rtl="0">
                        <a:spcBef>
                          <a:spcPts val="0"/>
                        </a:spcBef>
                        <a:spcAft>
                          <a:spcPts val="0"/>
                        </a:spcAft>
                        <a:buNone/>
                      </a:pPr>
                      <a:r>
                        <a:rPr lang="en-GB"/>
                        <a:t>Chittagong</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Arif Hossain</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a:solidFill>
                            <a:schemeClr val="dk1"/>
                          </a:solidFill>
                        </a:rPr>
                        <a:t>20181003</a:t>
                      </a:r>
                      <a:endParaRPr/>
                    </a:p>
                  </a:txBody>
                  <a:tcPr marL="91425" marR="91425" marT="91425" marB="91425"/>
                </a:tc>
                <a:tc>
                  <a:txBody>
                    <a:bodyPr/>
                    <a:lstStyle/>
                    <a:p>
                      <a:pPr marL="0" lvl="0" indent="0" algn="l" rtl="0">
                        <a:spcBef>
                          <a:spcPts val="0"/>
                        </a:spcBef>
                        <a:spcAft>
                          <a:spcPts val="0"/>
                        </a:spcAft>
                        <a:buNone/>
                      </a:pPr>
                      <a:r>
                        <a:rPr lang="en-GB"/>
                        <a:t>arif@univ.edu.bd</a:t>
                      </a:r>
                      <a:endParaRPr/>
                    </a:p>
                  </a:txBody>
                  <a:tcPr marL="91425" marR="91425" marT="91425" marB="91425"/>
                </a:tc>
                <a:tc>
                  <a:txBody>
                    <a:bodyPr/>
                    <a:lstStyle/>
                    <a:p>
                      <a:pPr marL="0" lvl="0" indent="0" algn="l" rtl="0">
                        <a:spcBef>
                          <a:spcPts val="0"/>
                        </a:spcBef>
                        <a:spcAft>
                          <a:spcPts val="0"/>
                        </a:spcAft>
                        <a:buNone/>
                      </a:pPr>
                      <a:r>
                        <a:rPr lang="en-GB"/>
                        <a:t>2000-01-25</a:t>
                      </a:r>
                      <a:endParaRPr/>
                    </a:p>
                  </a:txBody>
                  <a:tcPr marL="91425" marR="91425" marT="91425" marB="91425"/>
                </a:tc>
                <a:tc>
                  <a:txBody>
                    <a:bodyPr/>
                    <a:lstStyle/>
                    <a:p>
                      <a:pPr marL="0" lvl="0" indent="0" algn="l" rtl="0">
                        <a:spcBef>
                          <a:spcPts val="0"/>
                        </a:spcBef>
                        <a:spcAft>
                          <a:spcPts val="0"/>
                        </a:spcAft>
                        <a:buNone/>
                      </a:pPr>
                      <a:r>
                        <a:rPr lang="en-GB" dirty="0" err="1"/>
                        <a:t>Rajshahi</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body" idx="1"/>
          </p:nvPr>
        </p:nvSpPr>
        <p:spPr>
          <a:xfrm>
            <a:off x="0" y="0"/>
            <a:ext cx="9144000" cy="6858000"/>
          </a:xfrm>
          <a:prstGeom prst="rect">
            <a:avLst/>
          </a:prstGeom>
          <a:noFill/>
          <a:ln>
            <a:noFill/>
          </a:ln>
        </p:spPr>
        <p:txBody>
          <a:bodyPr spcFirstLastPara="1" wrap="square" lIns="91425" tIns="45700" rIns="91425" bIns="45700" anchor="t" anchorCtr="0">
            <a:normAutofit/>
          </a:bodyPr>
          <a:lstStyle/>
          <a:p>
            <a:pPr marL="0" lvl="0" indent="0" algn="ctr" rtl="0">
              <a:spcBef>
                <a:spcPts val="480"/>
              </a:spcBef>
              <a:spcAft>
                <a:spcPts val="0"/>
              </a:spcAft>
              <a:buClr>
                <a:schemeClr val="dk1"/>
              </a:buClr>
              <a:buSzPts val="2400"/>
              <a:buNone/>
            </a:pPr>
            <a:r>
              <a:rPr lang="en-GB" sz="2400">
                <a:latin typeface="Verdana"/>
                <a:ea typeface="Verdana"/>
                <a:cs typeface="Verdana"/>
                <a:sym typeface="Verdana"/>
              </a:rPr>
              <a:t>assessments</a:t>
            </a: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r>
              <a:rPr lang="en-GB" sz="2400">
                <a:latin typeface="Verdana"/>
                <a:ea typeface="Verdana"/>
                <a:cs typeface="Verdana"/>
                <a:sym typeface="Verdana"/>
              </a:rPr>
              <a:t>results</a:t>
            </a:r>
            <a:endParaRPr sz="2400">
              <a:latin typeface="Verdana"/>
              <a:ea typeface="Verdana"/>
              <a:cs typeface="Verdana"/>
              <a:sym typeface="Verdana"/>
            </a:endParaRPr>
          </a:p>
          <a:p>
            <a:pPr marL="0" lvl="0" indent="0" algn="ctr" rtl="0">
              <a:spcBef>
                <a:spcPts val="480"/>
              </a:spcBef>
              <a:spcAft>
                <a:spcPts val="0"/>
              </a:spcAft>
              <a:buClr>
                <a:schemeClr val="dk1"/>
              </a:buClr>
              <a:buSzPts val="2400"/>
              <a:buNone/>
            </a:pPr>
            <a:endParaRPr sz="2400">
              <a:latin typeface="Verdana"/>
              <a:ea typeface="Verdana"/>
              <a:cs typeface="Verdana"/>
              <a:sym typeface="Verdana"/>
            </a:endParaRPr>
          </a:p>
          <a:p>
            <a:pPr marL="0" lvl="0" indent="0" algn="l" rtl="0">
              <a:spcBef>
                <a:spcPts val="480"/>
              </a:spcBef>
              <a:spcAft>
                <a:spcPts val="0"/>
              </a:spcAft>
              <a:buClr>
                <a:schemeClr val="dk1"/>
              </a:buClr>
              <a:buSzPts val="2400"/>
              <a:buNone/>
            </a:pPr>
            <a:endParaRPr sz="2400">
              <a:latin typeface="Verdana"/>
              <a:ea typeface="Verdana"/>
              <a:cs typeface="Verdana"/>
              <a:sym typeface="Verdana"/>
            </a:endParaRPr>
          </a:p>
        </p:txBody>
      </p:sp>
      <p:sp>
        <p:nvSpPr>
          <p:cNvPr id="130" name="Google Shape;130;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GB"/>
              <a:t>6</a:t>
            </a:fld>
            <a:endParaRPr/>
          </a:p>
        </p:txBody>
      </p:sp>
      <p:graphicFrame>
        <p:nvGraphicFramePr>
          <p:cNvPr id="131" name="Google Shape;131;p18"/>
          <p:cNvGraphicFramePr/>
          <p:nvPr/>
        </p:nvGraphicFramePr>
        <p:xfrm>
          <a:off x="-25" y="513600"/>
          <a:ext cx="9144025" cy="1584840"/>
        </p:xfrm>
        <a:graphic>
          <a:graphicData uri="http://schemas.openxmlformats.org/drawingml/2006/table">
            <a:tbl>
              <a:tblPr>
                <a:noFill/>
                <a:tableStyleId>{81C93F00-1242-4FA8-B646-32A204FA9EB6}</a:tableStyleId>
              </a:tblPr>
              <a:tblGrid>
                <a:gridCol w="1093275">
                  <a:extLst>
                    <a:ext uri="{9D8B030D-6E8A-4147-A177-3AD203B41FA5}">
                      <a16:colId xmlns:a16="http://schemas.microsoft.com/office/drawing/2014/main" val="20000"/>
                    </a:ext>
                  </a:extLst>
                </a:gridCol>
                <a:gridCol w="2150325">
                  <a:extLst>
                    <a:ext uri="{9D8B030D-6E8A-4147-A177-3AD203B41FA5}">
                      <a16:colId xmlns:a16="http://schemas.microsoft.com/office/drawing/2014/main" val="20001"/>
                    </a:ext>
                  </a:extLst>
                </a:gridCol>
                <a:gridCol w="3614425">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GB"/>
                        <a:t>id</a:t>
                      </a:r>
                      <a:endParaRPr/>
                    </a:p>
                  </a:txBody>
                  <a:tcPr marL="91425" marR="91425" marT="91425" marB="91425"/>
                </a:tc>
                <a:tc>
                  <a:txBody>
                    <a:bodyPr/>
                    <a:lstStyle/>
                    <a:p>
                      <a:pPr marL="0" lvl="0" indent="0" algn="l" rtl="0">
                        <a:spcBef>
                          <a:spcPts val="0"/>
                        </a:spcBef>
                        <a:spcAft>
                          <a:spcPts val="0"/>
                        </a:spcAft>
                        <a:buNone/>
                      </a:pPr>
                      <a:r>
                        <a:rPr lang="en-GB"/>
                        <a:t>course_id</a:t>
                      </a:r>
                      <a:endParaRPr/>
                    </a:p>
                  </a:txBody>
                  <a:tcPr marL="91425" marR="91425" marT="91425" marB="91425"/>
                </a:tc>
                <a:tc>
                  <a:txBody>
                    <a:bodyPr/>
                    <a:lstStyle/>
                    <a:p>
                      <a:pPr marL="0" lvl="0" indent="0" algn="l" rtl="0">
                        <a:spcBef>
                          <a:spcPts val="0"/>
                        </a:spcBef>
                        <a:spcAft>
                          <a:spcPts val="0"/>
                        </a:spcAft>
                        <a:buNone/>
                      </a:pPr>
                      <a:r>
                        <a:rPr lang="en-GB"/>
                        <a:t>assessment_title</a:t>
                      </a:r>
                      <a:endParaRPr/>
                    </a:p>
                  </a:txBody>
                  <a:tcPr marL="91425" marR="91425" marT="91425" marB="91425"/>
                </a:tc>
                <a:tc>
                  <a:txBody>
                    <a:bodyPr/>
                    <a:lstStyle/>
                    <a:p>
                      <a:pPr marL="0" lvl="0" indent="0" algn="l" rtl="0">
                        <a:spcBef>
                          <a:spcPts val="0"/>
                        </a:spcBef>
                        <a:spcAft>
                          <a:spcPts val="0"/>
                        </a:spcAft>
                        <a:buNone/>
                      </a:pPr>
                      <a:r>
                        <a:rPr lang="en-GB"/>
                        <a:t>total_marks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Midterm Exam</a:t>
                      </a:r>
                      <a:endParaRPr/>
                    </a:p>
                  </a:txBody>
                  <a:tcPr marL="91425" marR="91425" marT="91425" marB="91425"/>
                </a:tc>
                <a:tc>
                  <a:txBody>
                    <a:bodyPr/>
                    <a:lstStyle/>
                    <a:p>
                      <a:pPr marL="0" lvl="0" indent="0" algn="l" rtl="0">
                        <a:spcBef>
                          <a:spcPts val="0"/>
                        </a:spcBef>
                        <a:spcAft>
                          <a:spcPts val="0"/>
                        </a:spcAft>
                        <a:buNone/>
                      </a:pPr>
                      <a:r>
                        <a:rPr lang="en-GB"/>
                        <a:t>100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Final Exam</a:t>
                      </a:r>
                      <a:endParaRPr/>
                    </a:p>
                  </a:txBody>
                  <a:tcPr marL="91425" marR="91425" marT="91425" marB="91425"/>
                </a:tc>
                <a:tc>
                  <a:txBody>
                    <a:bodyPr/>
                    <a:lstStyle/>
                    <a:p>
                      <a:pPr marL="0" lvl="0" indent="0" algn="l" rtl="0">
                        <a:spcBef>
                          <a:spcPts val="0"/>
                        </a:spcBef>
                        <a:spcAft>
                          <a:spcPts val="0"/>
                        </a:spcAft>
                        <a:buNone/>
                      </a:pPr>
                      <a:r>
                        <a:rPr lang="en-GB"/>
                        <a:t>100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Project Evaluation</a:t>
                      </a:r>
                      <a:endParaRPr/>
                    </a:p>
                  </a:txBody>
                  <a:tcPr marL="91425" marR="91425" marT="91425" marB="91425"/>
                </a:tc>
                <a:tc>
                  <a:txBody>
                    <a:bodyPr/>
                    <a:lstStyle/>
                    <a:p>
                      <a:pPr marL="0" lvl="0" indent="0" algn="l" rtl="0">
                        <a:spcBef>
                          <a:spcPts val="0"/>
                        </a:spcBef>
                        <a:spcAft>
                          <a:spcPts val="0"/>
                        </a:spcAft>
                        <a:buNone/>
                      </a:pPr>
                      <a:r>
                        <a:rPr lang="en-GB"/>
                        <a:t>50</a:t>
                      </a:r>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32" name="Google Shape;132;p18"/>
          <p:cNvGraphicFramePr/>
          <p:nvPr/>
        </p:nvGraphicFramePr>
        <p:xfrm>
          <a:off x="0" y="4020575"/>
          <a:ext cx="9144000" cy="1584840"/>
        </p:xfrm>
        <a:graphic>
          <a:graphicData uri="http://schemas.openxmlformats.org/drawingml/2006/table">
            <a:tbl>
              <a:tblPr>
                <a:noFill/>
                <a:tableStyleId>{81C93F00-1242-4FA8-B646-32A204FA9EB6}</a:tableStyleId>
              </a:tblPr>
              <a:tblGrid>
                <a:gridCol w="954175">
                  <a:extLst>
                    <a:ext uri="{9D8B030D-6E8A-4147-A177-3AD203B41FA5}">
                      <a16:colId xmlns:a16="http://schemas.microsoft.com/office/drawing/2014/main" val="20000"/>
                    </a:ext>
                  </a:extLst>
                </a:gridCol>
                <a:gridCol w="2663675">
                  <a:extLst>
                    <a:ext uri="{9D8B030D-6E8A-4147-A177-3AD203B41FA5}">
                      <a16:colId xmlns:a16="http://schemas.microsoft.com/office/drawing/2014/main" val="20001"/>
                    </a:ext>
                  </a:extLst>
                </a:gridCol>
                <a:gridCol w="2604075">
                  <a:extLst>
                    <a:ext uri="{9D8B030D-6E8A-4147-A177-3AD203B41FA5}">
                      <a16:colId xmlns:a16="http://schemas.microsoft.com/office/drawing/2014/main" val="20002"/>
                    </a:ext>
                  </a:extLst>
                </a:gridCol>
                <a:gridCol w="292207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GB"/>
                        <a:t>id</a:t>
                      </a:r>
                      <a:endParaRPr/>
                    </a:p>
                  </a:txBody>
                  <a:tcPr marL="91425" marR="91425" marT="91425" marB="91425"/>
                </a:tc>
                <a:tc>
                  <a:txBody>
                    <a:bodyPr/>
                    <a:lstStyle/>
                    <a:p>
                      <a:pPr marL="0" lvl="0" indent="0" algn="l" rtl="0">
                        <a:spcBef>
                          <a:spcPts val="0"/>
                        </a:spcBef>
                        <a:spcAft>
                          <a:spcPts val="0"/>
                        </a:spcAft>
                        <a:buNone/>
                      </a:pPr>
                      <a:r>
                        <a:rPr lang="en-GB"/>
                        <a:t>student_id</a:t>
                      </a:r>
                      <a:endParaRPr/>
                    </a:p>
                  </a:txBody>
                  <a:tcPr marL="91425" marR="91425" marT="91425" marB="91425"/>
                </a:tc>
                <a:tc>
                  <a:txBody>
                    <a:bodyPr/>
                    <a:lstStyle/>
                    <a:p>
                      <a:pPr marL="0" lvl="0" indent="0" algn="l" rtl="0">
                        <a:spcBef>
                          <a:spcPts val="0"/>
                        </a:spcBef>
                        <a:spcAft>
                          <a:spcPts val="0"/>
                        </a:spcAft>
                        <a:buNone/>
                      </a:pPr>
                      <a:r>
                        <a:rPr lang="en-GB"/>
                        <a:t>assessment_id</a:t>
                      </a:r>
                      <a:endParaRPr/>
                    </a:p>
                  </a:txBody>
                  <a:tcPr marL="91425" marR="91425" marT="91425" marB="91425"/>
                </a:tc>
                <a:tc>
                  <a:txBody>
                    <a:bodyPr/>
                    <a:lstStyle/>
                    <a:p>
                      <a:pPr marL="0" lvl="0" indent="0" algn="l" rtl="0">
                        <a:spcBef>
                          <a:spcPts val="0"/>
                        </a:spcBef>
                        <a:spcAft>
                          <a:spcPts val="0"/>
                        </a:spcAft>
                        <a:buNone/>
                      </a:pPr>
                      <a:r>
                        <a:rPr lang="en-GB"/>
                        <a:t>marks_obtained</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85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90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40</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457200" y="136525"/>
            <a:ext cx="8229600" cy="70167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Verdana"/>
              <a:buNone/>
            </a:pPr>
            <a:r>
              <a:rPr lang="en-GB">
                <a:solidFill>
                  <a:srgbClr val="7030A0"/>
                </a:solidFill>
                <a:latin typeface="Verdana"/>
                <a:ea typeface="Verdana"/>
                <a:cs typeface="Verdana"/>
                <a:sym typeface="Verdana"/>
              </a:rPr>
              <a:t>Joins</a:t>
            </a:r>
            <a:endParaRPr>
              <a:solidFill>
                <a:srgbClr val="7030A0"/>
              </a:solidFill>
            </a:endParaRPr>
          </a:p>
        </p:txBody>
      </p:sp>
      <p:sp>
        <p:nvSpPr>
          <p:cNvPr id="138" name="Google Shape;138;p19"/>
          <p:cNvSpPr txBox="1">
            <a:spLocks noGrp="1"/>
          </p:cNvSpPr>
          <p:nvPr>
            <p:ph type="body" idx="1"/>
          </p:nvPr>
        </p:nvSpPr>
        <p:spPr>
          <a:xfrm>
            <a:off x="152400" y="751400"/>
            <a:ext cx="8534400" cy="5796600"/>
          </a:xfrm>
          <a:prstGeom prst="rect">
            <a:avLst/>
          </a:prstGeom>
          <a:noFill/>
          <a:ln>
            <a:noFill/>
          </a:ln>
        </p:spPr>
        <p:txBody>
          <a:bodyPr spcFirstLastPara="1" wrap="square" lIns="91425" tIns="45700" rIns="91425" bIns="45700" anchor="t" anchorCtr="0">
            <a:normAutofit/>
          </a:bodyPr>
          <a:lstStyle/>
          <a:p>
            <a:pPr marL="457200" lvl="0" indent="-342900" algn="l" rtl="0">
              <a:lnSpc>
                <a:spcPct val="115000"/>
              </a:lnSpc>
              <a:spcBef>
                <a:spcPts val="1400"/>
              </a:spcBef>
              <a:spcAft>
                <a:spcPts val="0"/>
              </a:spcAft>
              <a:buSzPts val="1800"/>
              <a:buChar char="•"/>
            </a:pPr>
            <a:r>
              <a:rPr lang="en-GB" sz="1800">
                <a:highlight>
                  <a:srgbClr val="FFFFFF"/>
                </a:highlight>
                <a:latin typeface="Verdana"/>
                <a:ea typeface="Verdana"/>
                <a:cs typeface="Verdana"/>
                <a:sym typeface="Verdana"/>
              </a:rPr>
              <a:t>A </a:t>
            </a:r>
            <a:r>
              <a:rPr lang="en-GB" sz="1800" b="1">
                <a:solidFill>
                  <a:srgbClr val="DC143C"/>
                </a:solidFill>
                <a:highlight>
                  <a:srgbClr val="FFFFFF"/>
                </a:highlight>
                <a:latin typeface="Consolas"/>
                <a:ea typeface="Consolas"/>
                <a:cs typeface="Consolas"/>
                <a:sym typeface="Consolas"/>
              </a:rPr>
              <a:t>JOIN</a:t>
            </a:r>
            <a:r>
              <a:rPr lang="en-GB" sz="1800">
                <a:highlight>
                  <a:srgbClr val="FFFFFF"/>
                </a:highlight>
                <a:latin typeface="Verdana"/>
                <a:ea typeface="Verdana"/>
                <a:cs typeface="Verdana"/>
                <a:sym typeface="Verdana"/>
              </a:rPr>
              <a:t> clause is used to combine rows from two or more tables, based on a related column between them.</a:t>
            </a:r>
            <a:endParaRPr sz="1800" b="1">
              <a:solidFill>
                <a:srgbClr val="C00000"/>
              </a:solidFill>
              <a:latin typeface="Verdana"/>
              <a:ea typeface="Verdana"/>
              <a:cs typeface="Verdana"/>
              <a:sym typeface="Verdana"/>
            </a:endParaRPr>
          </a:p>
          <a:p>
            <a:pPr marL="342900" lvl="0" indent="-215900" algn="l" rtl="0">
              <a:lnSpc>
                <a:spcPct val="100000"/>
              </a:lnSpc>
              <a:spcBef>
                <a:spcPts val="1400"/>
              </a:spcBef>
              <a:spcAft>
                <a:spcPts val="0"/>
              </a:spcAft>
              <a:buClr>
                <a:schemeClr val="dk1"/>
              </a:buClr>
              <a:buSzPts val="2000"/>
              <a:buNone/>
            </a:pPr>
            <a:endParaRPr sz="2000">
              <a:latin typeface="Verdana"/>
              <a:ea typeface="Verdana"/>
              <a:cs typeface="Verdana"/>
              <a:sym typeface="Verdana"/>
            </a:endParaRPr>
          </a:p>
        </p:txBody>
      </p:sp>
      <p:sp>
        <p:nvSpPr>
          <p:cNvPr id="139" name="Google Shape;139;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9/20/24</a:t>
            </a:r>
            <a:endParaRPr/>
          </a:p>
        </p:txBody>
      </p:sp>
      <p:sp>
        <p:nvSpPr>
          <p:cNvPr id="140" name="Google Shape;14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GB"/>
              <a:t>7</a:t>
            </a:fld>
            <a:endParaRPr/>
          </a:p>
        </p:txBody>
      </p:sp>
      <p:sp>
        <p:nvSpPr>
          <p:cNvPr id="141" name="Google Shape;141;p19"/>
          <p:cNvSpPr txBox="1"/>
          <p:nvPr/>
        </p:nvSpPr>
        <p:spPr>
          <a:xfrm>
            <a:off x="4460675" y="2731275"/>
            <a:ext cx="4711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pic>
        <p:nvPicPr>
          <p:cNvPr id="142" name="Google Shape;142;p19"/>
          <p:cNvPicPr preferRelativeResize="0"/>
          <p:nvPr/>
        </p:nvPicPr>
        <p:blipFill>
          <a:blip r:embed="rId3">
            <a:alphaModFix/>
          </a:blip>
          <a:stretch>
            <a:fillRect/>
          </a:stretch>
        </p:blipFill>
        <p:spPr>
          <a:xfrm>
            <a:off x="152400" y="1789050"/>
            <a:ext cx="8991599" cy="5068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457200" y="136525"/>
            <a:ext cx="8229600" cy="701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Verdana"/>
              <a:buNone/>
            </a:pPr>
            <a:r>
              <a:rPr lang="en-GB">
                <a:solidFill>
                  <a:srgbClr val="7030A0"/>
                </a:solidFill>
                <a:latin typeface="Verdana"/>
                <a:ea typeface="Verdana"/>
                <a:cs typeface="Verdana"/>
                <a:sym typeface="Verdana"/>
              </a:rPr>
              <a:t>Inner Join</a:t>
            </a:r>
            <a:endParaRPr>
              <a:solidFill>
                <a:srgbClr val="7030A0"/>
              </a:solidFill>
            </a:endParaRPr>
          </a:p>
        </p:txBody>
      </p:sp>
      <p:sp>
        <p:nvSpPr>
          <p:cNvPr id="148" name="Google Shape;148;p20"/>
          <p:cNvSpPr txBox="1">
            <a:spLocks noGrp="1"/>
          </p:cNvSpPr>
          <p:nvPr>
            <p:ph type="body" idx="1"/>
          </p:nvPr>
        </p:nvSpPr>
        <p:spPr>
          <a:xfrm>
            <a:off x="152400" y="838200"/>
            <a:ext cx="8991600" cy="6019800"/>
          </a:xfrm>
          <a:prstGeom prst="rect">
            <a:avLst/>
          </a:prstGeom>
          <a:noFill/>
          <a:ln>
            <a:noFill/>
          </a:ln>
        </p:spPr>
        <p:txBody>
          <a:bodyPr spcFirstLastPara="1" wrap="square" lIns="91425" tIns="45700" rIns="91425" bIns="45700" anchor="t" anchorCtr="0">
            <a:normAutofit fontScale="92500" lnSpcReduction="10000"/>
          </a:bodyPr>
          <a:lstStyle/>
          <a:p>
            <a:pPr marL="457200" lvl="0" indent="-341947" algn="l" rtl="0">
              <a:lnSpc>
                <a:spcPct val="115000"/>
              </a:lnSpc>
              <a:spcBef>
                <a:spcPts val="1400"/>
              </a:spcBef>
              <a:spcAft>
                <a:spcPts val="0"/>
              </a:spcAft>
              <a:buSzPct val="100000"/>
              <a:buChar char="•"/>
            </a:pPr>
            <a:r>
              <a:rPr lang="en-GB" sz="2550" dirty="0">
                <a:highlight>
                  <a:srgbClr val="FFFFFF"/>
                </a:highlight>
                <a:latin typeface="Verdana"/>
                <a:ea typeface="Verdana"/>
                <a:cs typeface="Verdana"/>
                <a:sym typeface="Verdana"/>
              </a:rPr>
              <a:t>The </a:t>
            </a:r>
            <a:r>
              <a:rPr lang="en-GB" sz="2550" b="1" dirty="0">
                <a:solidFill>
                  <a:srgbClr val="DC143C"/>
                </a:solidFill>
                <a:highlight>
                  <a:srgbClr val="FFFFFF"/>
                </a:highlight>
                <a:latin typeface="Consolas"/>
                <a:ea typeface="Consolas"/>
                <a:cs typeface="Consolas"/>
                <a:sym typeface="Consolas"/>
              </a:rPr>
              <a:t>INNER JOIN</a:t>
            </a:r>
            <a:r>
              <a:rPr lang="en-GB" sz="2550" dirty="0">
                <a:highlight>
                  <a:srgbClr val="FFFFFF"/>
                </a:highlight>
                <a:latin typeface="Verdana"/>
                <a:ea typeface="Verdana"/>
                <a:cs typeface="Verdana"/>
                <a:sym typeface="Verdana"/>
              </a:rPr>
              <a:t> keyword selects records that have matching values in both tables.</a:t>
            </a:r>
            <a:endParaRPr sz="2550" dirty="0">
              <a:highlight>
                <a:srgbClr val="FFFFFF"/>
              </a:highlight>
              <a:latin typeface="Verdana"/>
              <a:ea typeface="Verdana"/>
              <a:cs typeface="Verdana"/>
              <a:sym typeface="Verdana"/>
            </a:endParaRPr>
          </a:p>
          <a:p>
            <a:pPr marL="0" lvl="0" indent="0" algn="l" rtl="0">
              <a:lnSpc>
                <a:spcPct val="115000"/>
              </a:lnSpc>
              <a:spcBef>
                <a:spcPts val="1400"/>
              </a:spcBef>
              <a:spcAft>
                <a:spcPts val="0"/>
              </a:spcAft>
              <a:buNone/>
            </a:pPr>
            <a:endParaRPr sz="2000" dirty="0">
              <a:latin typeface="Verdana"/>
              <a:ea typeface="Verdana"/>
              <a:cs typeface="Verdana"/>
              <a:sym typeface="Verdana"/>
            </a:endParaRPr>
          </a:p>
          <a:p>
            <a:pPr marL="342900" lvl="0" indent="-295275" algn="l" rtl="0">
              <a:lnSpc>
                <a:spcPct val="115000"/>
              </a:lnSpc>
              <a:spcBef>
                <a:spcPts val="0"/>
              </a:spcBef>
              <a:spcAft>
                <a:spcPts val="0"/>
              </a:spcAft>
              <a:buClr>
                <a:schemeClr val="dk1"/>
              </a:buClr>
              <a:buSzPct val="100000"/>
              <a:buChar char="•"/>
            </a:pPr>
            <a:r>
              <a:rPr lang="en-GB" sz="2000" b="1" i="1" dirty="0">
                <a:latin typeface="Verdana"/>
                <a:ea typeface="Verdana"/>
                <a:cs typeface="Verdana"/>
                <a:sym typeface="Verdana"/>
              </a:rPr>
              <a:t>Syntax:</a:t>
            </a:r>
            <a:endParaRPr dirty="0"/>
          </a:p>
          <a:p>
            <a:pPr marL="342900" lvl="0" indent="-206375" algn="l" rtl="0">
              <a:lnSpc>
                <a:spcPct val="115000"/>
              </a:lnSpc>
              <a:spcBef>
                <a:spcPts val="0"/>
              </a:spcBef>
              <a:spcAft>
                <a:spcPts val="0"/>
              </a:spcAft>
              <a:buClr>
                <a:schemeClr val="dk1"/>
              </a:buClr>
              <a:buSzPct val="100000"/>
              <a:buNone/>
            </a:pPr>
            <a:endParaRPr sz="2000" b="1" i="1" dirty="0">
              <a:latin typeface="Verdana"/>
              <a:ea typeface="Verdana"/>
              <a:cs typeface="Verdana"/>
              <a:sym typeface="Verdana"/>
            </a:endParaRPr>
          </a:p>
          <a:p>
            <a:pPr marL="466725" lvl="1" indent="0" algn="l" rtl="0">
              <a:lnSpc>
                <a:spcPct val="115000"/>
              </a:lnSpc>
              <a:spcBef>
                <a:spcPts val="0"/>
              </a:spcBef>
              <a:spcAft>
                <a:spcPts val="0"/>
              </a:spcAft>
              <a:buSzPct val="80000"/>
              <a:buNone/>
            </a:pPr>
            <a:r>
              <a:rPr lang="en-GB" sz="2000" b="1" dirty="0">
                <a:solidFill>
                  <a:srgbClr val="0000FF"/>
                </a:solidFill>
                <a:latin typeface="Verdana"/>
                <a:ea typeface="Verdana"/>
                <a:cs typeface="Verdana"/>
                <a:sym typeface="Verdana"/>
              </a:rPr>
              <a:t>SELECT</a:t>
            </a:r>
            <a:r>
              <a:rPr lang="en-GB" sz="2000" dirty="0">
                <a:latin typeface="Verdana"/>
                <a:ea typeface="Verdana"/>
                <a:cs typeface="Verdana"/>
                <a:sym typeface="Verdana"/>
              </a:rPr>
              <a:t> </a:t>
            </a:r>
            <a:r>
              <a:rPr lang="en-GB" sz="2000" dirty="0" err="1">
                <a:latin typeface="Verdana"/>
                <a:ea typeface="Verdana"/>
                <a:cs typeface="Verdana"/>
                <a:sym typeface="Verdana"/>
              </a:rPr>
              <a:t>column_name</a:t>
            </a:r>
            <a:r>
              <a:rPr lang="en-GB" sz="2000" dirty="0">
                <a:latin typeface="Verdana"/>
                <a:ea typeface="Verdana"/>
                <a:cs typeface="Verdana"/>
                <a:sym typeface="Verdana"/>
              </a:rPr>
              <a:t>(s)</a:t>
            </a:r>
            <a:endParaRPr sz="2000" dirty="0">
              <a:latin typeface="Verdana"/>
              <a:ea typeface="Verdana"/>
              <a:cs typeface="Verdana"/>
              <a:sym typeface="Verdana"/>
            </a:endParaRPr>
          </a:p>
          <a:p>
            <a:pPr marL="0" lvl="0" indent="457200" algn="l" rtl="0">
              <a:spcBef>
                <a:spcPts val="360"/>
              </a:spcBef>
              <a:spcAft>
                <a:spcPts val="0"/>
              </a:spcAft>
              <a:buClr>
                <a:schemeClr val="dk1"/>
              </a:buClr>
              <a:buSzPct val="55000"/>
              <a:buFont typeface="Arial"/>
              <a:buNone/>
            </a:pPr>
            <a:r>
              <a:rPr lang="en-GB" sz="2000" b="1" dirty="0">
                <a:solidFill>
                  <a:srgbClr val="0000FF"/>
                </a:solidFill>
                <a:latin typeface="Verdana"/>
                <a:ea typeface="Verdana"/>
                <a:cs typeface="Verdana"/>
                <a:sym typeface="Verdana"/>
              </a:rPr>
              <a:t>FROM</a:t>
            </a:r>
            <a:r>
              <a:rPr lang="en-GB" sz="2000" dirty="0">
                <a:latin typeface="Verdana"/>
                <a:ea typeface="Verdana"/>
                <a:cs typeface="Verdana"/>
                <a:sym typeface="Verdana"/>
              </a:rPr>
              <a:t> table1</a:t>
            </a:r>
            <a:endParaRPr sz="2000" dirty="0">
              <a:latin typeface="Verdana"/>
              <a:ea typeface="Verdana"/>
              <a:cs typeface="Verdana"/>
              <a:sym typeface="Verdana"/>
            </a:endParaRPr>
          </a:p>
          <a:p>
            <a:pPr marL="0" lvl="0" indent="457200" algn="l" rtl="0">
              <a:spcBef>
                <a:spcPts val="360"/>
              </a:spcBef>
              <a:spcAft>
                <a:spcPts val="0"/>
              </a:spcAft>
              <a:buClr>
                <a:schemeClr val="dk1"/>
              </a:buClr>
              <a:buSzPct val="55000"/>
              <a:buFont typeface="Arial"/>
              <a:buNone/>
            </a:pPr>
            <a:r>
              <a:rPr lang="en-GB" sz="2000" b="1" dirty="0">
                <a:solidFill>
                  <a:srgbClr val="0000FF"/>
                </a:solidFill>
                <a:latin typeface="Verdana"/>
                <a:ea typeface="Verdana"/>
                <a:cs typeface="Verdana"/>
                <a:sym typeface="Verdana"/>
              </a:rPr>
              <a:t>INNER JOIN</a:t>
            </a:r>
            <a:r>
              <a:rPr lang="en-GB" sz="2000" dirty="0">
                <a:latin typeface="Verdana"/>
                <a:ea typeface="Verdana"/>
                <a:cs typeface="Verdana"/>
                <a:sym typeface="Verdana"/>
              </a:rPr>
              <a:t> table2</a:t>
            </a:r>
            <a:endParaRPr sz="2000" dirty="0">
              <a:latin typeface="Verdana"/>
              <a:ea typeface="Verdana"/>
              <a:cs typeface="Verdana"/>
              <a:sym typeface="Verdana"/>
            </a:endParaRPr>
          </a:p>
          <a:p>
            <a:pPr marL="0" lvl="1" indent="457200" algn="l" rtl="0">
              <a:spcBef>
                <a:spcPts val="360"/>
              </a:spcBef>
              <a:spcAft>
                <a:spcPts val="0"/>
              </a:spcAft>
              <a:buSzPct val="80000"/>
              <a:buNone/>
            </a:pPr>
            <a:r>
              <a:rPr lang="en-GB" sz="2000" b="1" dirty="0">
                <a:solidFill>
                  <a:srgbClr val="0000FF"/>
                </a:solidFill>
                <a:latin typeface="Verdana"/>
                <a:ea typeface="Verdana"/>
                <a:cs typeface="Verdana"/>
                <a:sym typeface="Verdana"/>
              </a:rPr>
              <a:t>ON</a:t>
            </a:r>
            <a:r>
              <a:rPr lang="en-GB" sz="2000" dirty="0">
                <a:latin typeface="Verdana"/>
                <a:ea typeface="Verdana"/>
                <a:cs typeface="Verdana"/>
                <a:sym typeface="Verdana"/>
              </a:rPr>
              <a:t> table1.column_name = table2.column_name;</a:t>
            </a:r>
            <a:endParaRPr sz="2000" dirty="0">
              <a:latin typeface="Verdana"/>
              <a:ea typeface="Verdana"/>
              <a:cs typeface="Verdana"/>
              <a:sym typeface="Verdana"/>
            </a:endParaRPr>
          </a:p>
          <a:p>
            <a:pPr marL="0" lvl="1" indent="0" algn="l" rtl="0">
              <a:spcBef>
                <a:spcPts val="360"/>
              </a:spcBef>
              <a:spcAft>
                <a:spcPts val="0"/>
              </a:spcAft>
              <a:buSzPct val="69565"/>
              <a:buNone/>
            </a:pPr>
            <a:endParaRPr sz="2300" dirty="0"/>
          </a:p>
          <a:p>
            <a:pPr marL="342900" lvl="0" indent="-295275" algn="l" rtl="0">
              <a:lnSpc>
                <a:spcPct val="115000"/>
              </a:lnSpc>
              <a:spcBef>
                <a:spcPts val="0"/>
              </a:spcBef>
              <a:spcAft>
                <a:spcPts val="0"/>
              </a:spcAft>
              <a:buSzPct val="100000"/>
              <a:buChar char="•"/>
            </a:pPr>
            <a:r>
              <a:rPr lang="en-GB" sz="2000" b="1" i="1" dirty="0">
                <a:latin typeface="Verdana"/>
                <a:ea typeface="Verdana"/>
                <a:cs typeface="Verdana"/>
                <a:sym typeface="Verdana"/>
              </a:rPr>
              <a:t>Example: Between Learners and </a:t>
            </a:r>
            <a:r>
              <a:rPr lang="en-GB" sz="2000" b="1" i="1" dirty="0" err="1">
                <a:latin typeface="Verdana"/>
                <a:ea typeface="Verdana"/>
                <a:cs typeface="Verdana"/>
                <a:sym typeface="Verdana"/>
              </a:rPr>
              <a:t>Enrollments</a:t>
            </a:r>
            <a:r>
              <a:rPr lang="en-GB" sz="2000" b="1" i="1" dirty="0">
                <a:latin typeface="Verdana"/>
                <a:ea typeface="Verdana"/>
                <a:cs typeface="Verdana"/>
                <a:sym typeface="Verdana"/>
              </a:rPr>
              <a:t> table</a:t>
            </a:r>
            <a:endParaRPr dirty="0"/>
          </a:p>
          <a:p>
            <a:pPr marL="342900" lvl="0" indent="-206375" algn="l" rtl="0">
              <a:lnSpc>
                <a:spcPct val="115000"/>
              </a:lnSpc>
              <a:spcBef>
                <a:spcPts val="0"/>
              </a:spcBef>
              <a:spcAft>
                <a:spcPts val="0"/>
              </a:spcAft>
              <a:buClr>
                <a:schemeClr val="dk1"/>
              </a:buClr>
              <a:buSzPct val="100000"/>
              <a:buNone/>
            </a:pPr>
            <a:endParaRPr sz="2000" b="1" i="1" dirty="0">
              <a:latin typeface="Verdana"/>
              <a:ea typeface="Verdana"/>
              <a:cs typeface="Verdana"/>
              <a:sym typeface="Verdana"/>
            </a:endParaRPr>
          </a:p>
          <a:p>
            <a:pPr marL="466725" lvl="1" indent="0" algn="l" rtl="0">
              <a:lnSpc>
                <a:spcPct val="115000"/>
              </a:lnSpc>
              <a:spcBef>
                <a:spcPts val="0"/>
              </a:spcBef>
              <a:spcAft>
                <a:spcPts val="0"/>
              </a:spcAft>
              <a:buClr>
                <a:schemeClr val="dk1"/>
              </a:buClr>
              <a:buSzPct val="56140"/>
              <a:buNone/>
            </a:pPr>
            <a:r>
              <a:rPr lang="en-GB" sz="2850" b="1" dirty="0">
                <a:solidFill>
                  <a:srgbClr val="0432FF"/>
                </a:solidFill>
              </a:rPr>
              <a:t>SELECT </a:t>
            </a:r>
            <a:r>
              <a:rPr lang="en-GB" sz="2850" b="1" dirty="0" err="1"/>
              <a:t>courses.title</a:t>
            </a:r>
            <a:r>
              <a:rPr lang="en-GB" sz="2850" b="1" dirty="0"/>
              <a:t>, </a:t>
            </a:r>
            <a:r>
              <a:rPr lang="en-GB" sz="2850" b="1" dirty="0" err="1">
                <a:solidFill>
                  <a:srgbClr val="000000"/>
                </a:solidFill>
              </a:rPr>
              <a:t>courses.course_code,instructors.name</a:t>
            </a:r>
            <a:r>
              <a:rPr lang="en-GB" sz="2850" b="1" dirty="0">
                <a:solidFill>
                  <a:srgbClr val="000000"/>
                </a:solidFill>
              </a:rPr>
              <a:t>,</a:t>
            </a:r>
            <a:endParaRPr sz="2850" b="1" dirty="0">
              <a:solidFill>
                <a:srgbClr val="000000"/>
              </a:solidFill>
            </a:endParaRPr>
          </a:p>
          <a:p>
            <a:pPr marL="466725" lvl="0" indent="0" algn="l" rtl="0">
              <a:lnSpc>
                <a:spcPct val="115000"/>
              </a:lnSpc>
              <a:spcBef>
                <a:spcPts val="0"/>
              </a:spcBef>
              <a:spcAft>
                <a:spcPts val="0"/>
              </a:spcAft>
              <a:buClr>
                <a:schemeClr val="dk1"/>
              </a:buClr>
              <a:buSzPct val="38596"/>
              <a:buFont typeface="Arial"/>
              <a:buNone/>
            </a:pPr>
            <a:r>
              <a:rPr lang="en-GB" sz="2850" b="1" dirty="0">
                <a:solidFill>
                  <a:srgbClr val="0432FF"/>
                </a:solidFill>
              </a:rPr>
              <a:t>FROM </a:t>
            </a:r>
            <a:r>
              <a:rPr lang="en-GB" sz="2850" b="1" dirty="0">
                <a:solidFill>
                  <a:srgbClr val="000000"/>
                </a:solidFill>
              </a:rPr>
              <a:t>courses </a:t>
            </a:r>
            <a:r>
              <a:rPr lang="en-GB" sz="2850" b="1" dirty="0">
                <a:solidFill>
                  <a:srgbClr val="0000FF"/>
                </a:solidFill>
              </a:rPr>
              <a:t>INNER JOIN</a:t>
            </a:r>
            <a:r>
              <a:rPr lang="en-GB" sz="2850" b="1" dirty="0">
                <a:solidFill>
                  <a:srgbClr val="000000"/>
                </a:solidFill>
              </a:rPr>
              <a:t> instructors </a:t>
            </a:r>
          </a:p>
          <a:p>
            <a:pPr marL="466725" lvl="0" indent="0" algn="l" rtl="0">
              <a:lnSpc>
                <a:spcPct val="115000"/>
              </a:lnSpc>
              <a:spcBef>
                <a:spcPts val="0"/>
              </a:spcBef>
              <a:spcAft>
                <a:spcPts val="0"/>
              </a:spcAft>
              <a:buClr>
                <a:schemeClr val="dk1"/>
              </a:buClr>
              <a:buSzPct val="38596"/>
              <a:buFont typeface="Arial"/>
              <a:buNone/>
            </a:pPr>
            <a:r>
              <a:rPr lang="en-GB" sz="2850" b="1" dirty="0">
                <a:solidFill>
                  <a:srgbClr val="0421FC"/>
                </a:solidFill>
              </a:rPr>
              <a:t>ON</a:t>
            </a:r>
            <a:r>
              <a:rPr lang="en-GB" sz="2850" b="1" dirty="0">
                <a:solidFill>
                  <a:srgbClr val="000000"/>
                </a:solidFill>
              </a:rPr>
              <a:t> </a:t>
            </a:r>
            <a:r>
              <a:rPr lang="en-GB" sz="2850" b="1" dirty="0" err="1">
                <a:solidFill>
                  <a:srgbClr val="000000"/>
                </a:solidFill>
              </a:rPr>
              <a:t>instrctors.id</a:t>
            </a:r>
            <a:r>
              <a:rPr lang="en-GB" sz="2850" b="1" dirty="0">
                <a:solidFill>
                  <a:srgbClr val="000000"/>
                </a:solidFill>
              </a:rPr>
              <a:t> = </a:t>
            </a:r>
            <a:r>
              <a:rPr lang="en-GB" sz="2850" b="1" dirty="0" err="1">
                <a:solidFill>
                  <a:srgbClr val="000000"/>
                </a:solidFill>
              </a:rPr>
              <a:t>courses.instructors_id</a:t>
            </a:r>
            <a:r>
              <a:rPr lang="en-GB" sz="2850" b="1" dirty="0">
                <a:solidFill>
                  <a:srgbClr val="000000"/>
                </a:solidFill>
              </a:rPr>
              <a:t>;</a:t>
            </a:r>
            <a:endParaRPr sz="2000" dirty="0">
              <a:solidFill>
                <a:srgbClr val="000000"/>
              </a:solidFill>
              <a:latin typeface="Verdana"/>
              <a:ea typeface="Verdana"/>
              <a:cs typeface="Verdana"/>
              <a:sym typeface="Verdana"/>
            </a:endParaRPr>
          </a:p>
        </p:txBody>
      </p:sp>
      <p:sp>
        <p:nvSpPr>
          <p:cNvPr id="149" name="Google Shape;149;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GB"/>
              <a:t>8</a:t>
            </a:fld>
            <a:endParaRPr/>
          </a:p>
        </p:txBody>
      </p:sp>
      <p:sp>
        <p:nvSpPr>
          <p:cNvPr id="150" name="Google Shape;150;p20"/>
          <p:cNvSpPr txBox="1"/>
          <p:nvPr/>
        </p:nvSpPr>
        <p:spPr>
          <a:xfrm>
            <a:off x="4460675" y="2731275"/>
            <a:ext cx="4711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457200" y="136525"/>
            <a:ext cx="8229600" cy="701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Verdana"/>
              <a:buNone/>
            </a:pPr>
            <a:r>
              <a:rPr lang="en-GB">
                <a:solidFill>
                  <a:srgbClr val="7030A0"/>
                </a:solidFill>
                <a:latin typeface="Verdana"/>
                <a:ea typeface="Verdana"/>
                <a:cs typeface="Verdana"/>
                <a:sym typeface="Verdana"/>
              </a:rPr>
              <a:t>Inner Join</a:t>
            </a:r>
            <a:endParaRPr>
              <a:solidFill>
                <a:srgbClr val="7030A0"/>
              </a:solidFill>
            </a:endParaRPr>
          </a:p>
        </p:txBody>
      </p:sp>
      <p:sp>
        <p:nvSpPr>
          <p:cNvPr id="156" name="Google Shape;156;p21"/>
          <p:cNvSpPr txBox="1">
            <a:spLocks noGrp="1"/>
          </p:cNvSpPr>
          <p:nvPr>
            <p:ph type="body" idx="1"/>
          </p:nvPr>
        </p:nvSpPr>
        <p:spPr>
          <a:xfrm>
            <a:off x="152400" y="838200"/>
            <a:ext cx="8991600" cy="6019800"/>
          </a:xfrm>
          <a:prstGeom prst="rect">
            <a:avLst/>
          </a:prstGeom>
          <a:noFill/>
          <a:ln>
            <a:noFill/>
          </a:ln>
        </p:spPr>
        <p:txBody>
          <a:bodyPr spcFirstLastPara="1" wrap="square" lIns="91425" tIns="45700" rIns="91425" bIns="45700" anchor="t" anchorCtr="0">
            <a:normAutofit/>
          </a:bodyPr>
          <a:lstStyle/>
          <a:p>
            <a:pPr marL="342900" lvl="0" indent="-320675" algn="l" rtl="0">
              <a:lnSpc>
                <a:spcPct val="115000"/>
              </a:lnSpc>
              <a:spcBef>
                <a:spcPts val="0"/>
              </a:spcBef>
              <a:spcAft>
                <a:spcPts val="0"/>
              </a:spcAft>
              <a:buSzPts val="1800"/>
              <a:buChar char="•"/>
            </a:pPr>
            <a:r>
              <a:rPr lang="en-GB" sz="1800" b="1" i="1">
                <a:latin typeface="Verdana"/>
                <a:ea typeface="Verdana"/>
                <a:cs typeface="Verdana"/>
                <a:sym typeface="Verdana"/>
              </a:rPr>
              <a:t>Example: </a:t>
            </a:r>
            <a:r>
              <a:rPr lang="en-GB" sz="2000" b="1" i="1">
                <a:latin typeface="Verdana"/>
                <a:ea typeface="Verdana"/>
                <a:cs typeface="Verdana"/>
                <a:sym typeface="Verdana"/>
              </a:rPr>
              <a:t>Between Learners and Enrollments table</a:t>
            </a:r>
            <a:endParaRPr sz="1800" b="1" i="1">
              <a:latin typeface="Verdana"/>
              <a:ea typeface="Verdana"/>
              <a:cs typeface="Verdana"/>
              <a:sym typeface="Verdana"/>
            </a:endParaRPr>
          </a:p>
          <a:p>
            <a:pPr marL="466725" lvl="1" indent="0" algn="l" rtl="0">
              <a:lnSpc>
                <a:spcPct val="115000"/>
              </a:lnSpc>
              <a:spcBef>
                <a:spcPts val="0"/>
              </a:spcBef>
              <a:spcAft>
                <a:spcPts val="0"/>
              </a:spcAft>
              <a:buClr>
                <a:schemeClr val="dk1"/>
              </a:buClr>
              <a:buSzPts val="1600"/>
              <a:buNone/>
            </a:pPr>
            <a:r>
              <a:rPr lang="en-GB" sz="1600" b="1">
                <a:solidFill>
                  <a:srgbClr val="0432FF"/>
                </a:solidFill>
              </a:rPr>
              <a:t>SELECT </a:t>
            </a:r>
            <a:endParaRPr sz="1600" b="1">
              <a:solidFill>
                <a:srgbClr val="0432FF"/>
              </a:solidFill>
            </a:endParaRPr>
          </a:p>
          <a:p>
            <a:pPr marL="466725" lvl="0" indent="0" algn="l" rtl="0">
              <a:lnSpc>
                <a:spcPct val="115000"/>
              </a:lnSpc>
              <a:spcBef>
                <a:spcPts val="0"/>
              </a:spcBef>
              <a:spcAft>
                <a:spcPts val="0"/>
              </a:spcAft>
              <a:buClr>
                <a:schemeClr val="dk1"/>
              </a:buClr>
              <a:buSzPts val="1100"/>
              <a:buNone/>
            </a:pPr>
            <a:r>
              <a:rPr lang="en-GB" sz="1600" b="1"/>
              <a:t>learners.name </a:t>
            </a:r>
            <a:r>
              <a:rPr lang="en-GB" sz="1600" b="1">
                <a:solidFill>
                  <a:srgbClr val="0000FF"/>
                </a:solidFill>
              </a:rPr>
              <a:t>AS</a:t>
            </a:r>
            <a:r>
              <a:rPr lang="en-GB" sz="1600" b="1"/>
              <a:t> learner_name,</a:t>
            </a:r>
            <a:endParaRPr sz="1600" b="1"/>
          </a:p>
          <a:p>
            <a:pPr marL="466725" lvl="0" indent="0" algn="l" rtl="0">
              <a:lnSpc>
                <a:spcPct val="115000"/>
              </a:lnSpc>
              <a:spcBef>
                <a:spcPts val="0"/>
              </a:spcBef>
              <a:spcAft>
                <a:spcPts val="0"/>
              </a:spcAft>
              <a:buClr>
                <a:schemeClr val="dk1"/>
              </a:buClr>
              <a:buSzPts val="1100"/>
              <a:buNone/>
            </a:pPr>
            <a:r>
              <a:rPr lang="en-GB" sz="1600" b="1">
                <a:solidFill>
                  <a:srgbClr val="000000"/>
                </a:solidFill>
              </a:rPr>
              <a:t>learners.roll </a:t>
            </a:r>
            <a:r>
              <a:rPr lang="en-GB" sz="1600" b="1">
                <a:solidFill>
                  <a:srgbClr val="0000FF"/>
                </a:solidFill>
              </a:rPr>
              <a:t>AS</a:t>
            </a:r>
            <a:r>
              <a:rPr lang="en-GB" sz="1600" b="1">
                <a:solidFill>
                  <a:srgbClr val="000000"/>
                </a:solidFill>
              </a:rPr>
              <a:t> learner_roll,</a:t>
            </a:r>
            <a:endParaRPr sz="1600" b="1">
              <a:solidFill>
                <a:srgbClr val="000000"/>
              </a:solidFill>
            </a:endParaRPr>
          </a:p>
          <a:p>
            <a:pPr marL="466725" lvl="0" indent="0" algn="l" rtl="0">
              <a:lnSpc>
                <a:spcPct val="115000"/>
              </a:lnSpc>
              <a:spcBef>
                <a:spcPts val="0"/>
              </a:spcBef>
              <a:spcAft>
                <a:spcPts val="0"/>
              </a:spcAft>
              <a:buClr>
                <a:schemeClr val="dk1"/>
              </a:buClr>
              <a:buSzPts val="1100"/>
              <a:buNone/>
            </a:pPr>
            <a:r>
              <a:rPr lang="en-GB" sz="1600" b="1">
                <a:solidFill>
                  <a:srgbClr val="000000"/>
                </a:solidFill>
              </a:rPr>
              <a:t>enrollments.enrollment_date </a:t>
            </a:r>
            <a:r>
              <a:rPr lang="en-GB" sz="1600" b="1">
                <a:solidFill>
                  <a:srgbClr val="0000FF"/>
                </a:solidFill>
              </a:rPr>
              <a:t>AS</a:t>
            </a:r>
            <a:r>
              <a:rPr lang="en-GB" sz="1600" b="1">
                <a:solidFill>
                  <a:srgbClr val="000000"/>
                </a:solidFill>
              </a:rPr>
              <a:t> enrollment_date,</a:t>
            </a:r>
            <a:endParaRPr sz="1600" b="1">
              <a:solidFill>
                <a:srgbClr val="000000"/>
              </a:solidFill>
            </a:endParaRPr>
          </a:p>
          <a:p>
            <a:pPr marL="466725" lvl="0" indent="0" algn="l" rtl="0">
              <a:lnSpc>
                <a:spcPct val="115000"/>
              </a:lnSpc>
              <a:spcBef>
                <a:spcPts val="0"/>
              </a:spcBef>
              <a:spcAft>
                <a:spcPts val="0"/>
              </a:spcAft>
              <a:buClr>
                <a:schemeClr val="dk1"/>
              </a:buClr>
              <a:buSzPts val="1100"/>
              <a:buNone/>
            </a:pPr>
            <a:r>
              <a:rPr lang="en-GB" sz="1600" b="1">
                <a:solidFill>
                  <a:srgbClr val="000000"/>
                </a:solidFill>
              </a:rPr>
              <a:t>enrollments.status </a:t>
            </a:r>
            <a:r>
              <a:rPr lang="en-GB" sz="1600" b="1">
                <a:solidFill>
                  <a:srgbClr val="0000FF"/>
                </a:solidFill>
              </a:rPr>
              <a:t>AS</a:t>
            </a:r>
            <a:r>
              <a:rPr lang="en-GB" sz="1600" b="1">
                <a:solidFill>
                  <a:srgbClr val="000000"/>
                </a:solidFill>
              </a:rPr>
              <a:t> enrollment_status</a:t>
            </a:r>
            <a:endParaRPr sz="1600" b="1">
              <a:solidFill>
                <a:srgbClr val="000000"/>
              </a:solidFill>
            </a:endParaRPr>
          </a:p>
          <a:p>
            <a:pPr marL="466725" lvl="0" indent="0" algn="l" rtl="0">
              <a:lnSpc>
                <a:spcPct val="115000"/>
              </a:lnSpc>
              <a:spcBef>
                <a:spcPts val="0"/>
              </a:spcBef>
              <a:spcAft>
                <a:spcPts val="0"/>
              </a:spcAft>
              <a:buClr>
                <a:schemeClr val="dk1"/>
              </a:buClr>
              <a:buSzPts val="1100"/>
              <a:buNone/>
            </a:pPr>
            <a:r>
              <a:rPr lang="en-GB" sz="1600" b="1">
                <a:solidFill>
                  <a:srgbClr val="0432FF"/>
                </a:solidFill>
              </a:rPr>
              <a:t>FROM</a:t>
            </a:r>
            <a:endParaRPr sz="1600" b="1">
              <a:solidFill>
                <a:srgbClr val="0432FF"/>
              </a:solidFill>
            </a:endParaRPr>
          </a:p>
          <a:p>
            <a:pPr marL="466725" lvl="0" indent="0" algn="l" rtl="0">
              <a:lnSpc>
                <a:spcPct val="115000"/>
              </a:lnSpc>
              <a:spcBef>
                <a:spcPts val="0"/>
              </a:spcBef>
              <a:spcAft>
                <a:spcPts val="0"/>
              </a:spcAft>
              <a:buClr>
                <a:schemeClr val="dk1"/>
              </a:buClr>
              <a:buSzPts val="1100"/>
              <a:buNone/>
            </a:pPr>
            <a:r>
              <a:rPr lang="en-GB" sz="1600" b="1">
                <a:solidFill>
                  <a:srgbClr val="000000"/>
                </a:solidFill>
              </a:rPr>
              <a:t>learners</a:t>
            </a:r>
            <a:endParaRPr sz="1600" b="1">
              <a:solidFill>
                <a:srgbClr val="000000"/>
              </a:solidFill>
            </a:endParaRPr>
          </a:p>
          <a:p>
            <a:pPr marL="466725" lvl="0" indent="0" algn="l" rtl="0">
              <a:lnSpc>
                <a:spcPct val="115000"/>
              </a:lnSpc>
              <a:spcBef>
                <a:spcPts val="0"/>
              </a:spcBef>
              <a:spcAft>
                <a:spcPts val="0"/>
              </a:spcAft>
              <a:buClr>
                <a:schemeClr val="dk1"/>
              </a:buClr>
              <a:buSzPts val="1100"/>
              <a:buNone/>
            </a:pPr>
            <a:r>
              <a:rPr lang="en-GB" sz="1600" b="1">
                <a:solidFill>
                  <a:srgbClr val="0000FF"/>
                </a:solidFill>
              </a:rPr>
              <a:t>INNER JOIN</a:t>
            </a:r>
            <a:r>
              <a:rPr lang="en-GB" sz="1600" b="1">
                <a:solidFill>
                  <a:srgbClr val="000000"/>
                </a:solidFill>
              </a:rPr>
              <a:t> enrollments ON learners.id = enrollments.student_id</a:t>
            </a:r>
            <a:endParaRPr sz="1600" b="1">
              <a:solidFill>
                <a:srgbClr val="000000"/>
              </a:solidFill>
            </a:endParaRPr>
          </a:p>
          <a:p>
            <a:pPr marL="466725" lvl="0" indent="0" algn="l" rtl="0">
              <a:lnSpc>
                <a:spcPct val="115000"/>
              </a:lnSpc>
              <a:spcBef>
                <a:spcPts val="0"/>
              </a:spcBef>
              <a:spcAft>
                <a:spcPts val="0"/>
              </a:spcAft>
              <a:buClr>
                <a:schemeClr val="dk1"/>
              </a:buClr>
              <a:buSzPts val="1100"/>
              <a:buNone/>
            </a:pPr>
            <a:r>
              <a:rPr lang="en-GB" sz="1600" b="1">
                <a:solidFill>
                  <a:srgbClr val="0432FF"/>
                </a:solidFill>
              </a:rPr>
              <a:t>ORDER BY </a:t>
            </a:r>
            <a:r>
              <a:rPr lang="en-GB" sz="1600" b="1">
                <a:solidFill>
                  <a:srgbClr val="000000"/>
                </a:solidFill>
              </a:rPr>
              <a:t>learners.name;</a:t>
            </a:r>
            <a:endParaRPr sz="1600" b="1">
              <a:solidFill>
                <a:srgbClr val="000000"/>
              </a:solidFill>
            </a:endParaRPr>
          </a:p>
          <a:p>
            <a:pPr marL="342900" lvl="0" indent="-320675" algn="l" rtl="0">
              <a:lnSpc>
                <a:spcPct val="115000"/>
              </a:lnSpc>
              <a:spcBef>
                <a:spcPts val="0"/>
              </a:spcBef>
              <a:spcAft>
                <a:spcPts val="0"/>
              </a:spcAft>
              <a:buSzPts val="1800"/>
              <a:buChar char="•"/>
            </a:pPr>
            <a:r>
              <a:rPr lang="en-GB" sz="1800" b="1" i="1">
                <a:latin typeface="Verdana"/>
                <a:ea typeface="Verdana"/>
                <a:cs typeface="Verdana"/>
                <a:sym typeface="Verdana"/>
              </a:rPr>
              <a:t>Sample Output:</a:t>
            </a:r>
            <a:endParaRPr sz="1800" b="1" i="1">
              <a:latin typeface="Verdana"/>
              <a:ea typeface="Verdana"/>
              <a:cs typeface="Verdana"/>
              <a:sym typeface="Verdana"/>
            </a:endParaRPr>
          </a:p>
          <a:p>
            <a:pPr marL="457200" lvl="0" indent="0" algn="l" rtl="0">
              <a:lnSpc>
                <a:spcPct val="115000"/>
              </a:lnSpc>
              <a:spcBef>
                <a:spcPts val="0"/>
              </a:spcBef>
              <a:spcAft>
                <a:spcPts val="0"/>
              </a:spcAft>
              <a:buNone/>
            </a:pPr>
            <a:endParaRPr sz="1800" b="1" i="1">
              <a:latin typeface="Verdana"/>
              <a:ea typeface="Verdana"/>
              <a:cs typeface="Verdana"/>
              <a:sym typeface="Verdana"/>
            </a:endParaRPr>
          </a:p>
          <a:p>
            <a:pPr marL="466725" lvl="0" indent="0" algn="l" rtl="0">
              <a:lnSpc>
                <a:spcPct val="115000"/>
              </a:lnSpc>
              <a:spcBef>
                <a:spcPts val="0"/>
              </a:spcBef>
              <a:spcAft>
                <a:spcPts val="0"/>
              </a:spcAft>
              <a:buClr>
                <a:schemeClr val="dk1"/>
              </a:buClr>
              <a:buSzPts val="1100"/>
              <a:buNone/>
            </a:pPr>
            <a:endParaRPr sz="1600" b="1">
              <a:solidFill>
                <a:srgbClr val="000000"/>
              </a:solidFill>
            </a:endParaRPr>
          </a:p>
        </p:txBody>
      </p:sp>
      <p:sp>
        <p:nvSpPr>
          <p:cNvPr id="157" name="Google Shape;157;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GB"/>
              <a:t>9</a:t>
            </a:fld>
            <a:endParaRPr/>
          </a:p>
        </p:txBody>
      </p:sp>
      <p:pic>
        <p:nvPicPr>
          <p:cNvPr id="158" name="Google Shape;158;p21"/>
          <p:cNvPicPr preferRelativeResize="0"/>
          <p:nvPr/>
        </p:nvPicPr>
        <p:blipFill>
          <a:blip r:embed="rId3">
            <a:alphaModFix/>
          </a:blip>
          <a:stretch>
            <a:fillRect/>
          </a:stretch>
        </p:blipFill>
        <p:spPr>
          <a:xfrm>
            <a:off x="238550" y="4179950"/>
            <a:ext cx="8539700" cy="21171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1330</Words>
  <Application>Microsoft Macintosh PowerPoint</Application>
  <PresentationFormat>On-screen Show (4:3)</PresentationFormat>
  <Paragraphs>429</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Verdana</vt:lpstr>
      <vt:lpstr>Courier New</vt:lpstr>
      <vt:lpstr>Aptos Narrow</vt:lpstr>
      <vt:lpstr>Arial</vt:lpstr>
      <vt:lpstr>Consolas</vt:lpstr>
      <vt:lpstr>Calibri</vt:lpstr>
      <vt:lpstr>Office Theme</vt:lpstr>
      <vt:lpstr>SQL</vt:lpstr>
      <vt:lpstr>Contents</vt:lpstr>
      <vt:lpstr> </vt:lpstr>
      <vt:lpstr>PowerPoint Presentation</vt:lpstr>
      <vt:lpstr>PowerPoint Presentation</vt:lpstr>
      <vt:lpstr>PowerPoint Presentation</vt:lpstr>
      <vt:lpstr>Joins</vt:lpstr>
      <vt:lpstr>Inner Join</vt:lpstr>
      <vt:lpstr>Inner Join</vt:lpstr>
      <vt:lpstr>Left Join</vt:lpstr>
      <vt:lpstr>Left Join</vt:lpstr>
      <vt:lpstr>Right Join</vt:lpstr>
      <vt:lpstr>Right Join</vt:lpstr>
      <vt:lpstr>Exercise</vt:lpstr>
      <vt:lpstr>SOLUTION</vt:lpstr>
      <vt:lpstr>SOLUTION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Md Samsuddoha</cp:lastModifiedBy>
  <cp:revision>16</cp:revision>
  <dcterms:modified xsi:type="dcterms:W3CDTF">2025-05-18T04:04:58Z</dcterms:modified>
</cp:coreProperties>
</file>