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72" r:id="rId12"/>
    <p:sldId id="265" r:id="rId13"/>
    <p:sldId id="266" r:id="rId14"/>
    <p:sldId id="268" r:id="rId15"/>
    <p:sldId id="267" r:id="rId16"/>
    <p:sldId id="269" r:id="rId1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21CC673-128B-4E22-B81D-7B81FB862CB5}">
  <a:tblStyle styleId="{C21CC673-128B-4E22-B81D-7B81FB862C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6"/>
  </p:normalViewPr>
  <p:slideViewPr>
    <p:cSldViewPr snapToGrid="0">
      <p:cViewPr varScale="1">
        <p:scale>
          <a:sx n="101" d="100"/>
          <a:sy n="101" d="100"/>
        </p:scale>
        <p:origin x="186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006a1a6b5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3006a1a6b5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ed13e0573fb607e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3ed13e0573fb607e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8" name="Google Shape;19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06a1a6b5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3006a1a6b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06a1a6b5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3006a1a6b5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05e924fbd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8" name="Google Shape;138;g3005e924fbd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05e924fbd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g3005e924fbd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006a1a6b5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6" name="Google Shape;156;g3006a1a6b5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SQL</a:t>
            </a: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Lecture 7</a:t>
            </a:r>
            <a:endParaRPr lang="en-GB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457200" y="136525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en-GB">
                <a:solidFill>
                  <a:srgbClr val="7030A0"/>
                </a:solidFill>
                <a:latin typeface="Verdana"/>
                <a:ea typeface="Verdana"/>
                <a:cs typeface="Verdana"/>
                <a:sym typeface="Verdana"/>
              </a:rPr>
              <a:t>SQL GROUP BY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59" name="Google Shape;159;p21"/>
          <p:cNvSpPr txBox="1">
            <a:spLocks noGrp="1"/>
          </p:cNvSpPr>
          <p:nvPr>
            <p:ph type="body" idx="1"/>
          </p:nvPr>
        </p:nvSpPr>
        <p:spPr>
          <a:xfrm>
            <a:off x="152400" y="838200"/>
            <a:ext cx="8991600" cy="5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82204"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r>
              <a:rPr lang="en-GB" sz="22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2250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GB" sz="22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groups rows that have the same values into summary rows</a:t>
            </a:r>
            <a:endParaRPr sz="22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86172"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r>
              <a:rPr lang="en-GB" sz="2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2150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GROUP BY</a:t>
            </a:r>
            <a:r>
              <a:rPr lang="en-GB" sz="2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is often used with aggregate functions (</a:t>
            </a:r>
            <a:r>
              <a:rPr lang="en-GB" sz="2150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COUNT()</a:t>
            </a:r>
            <a:r>
              <a:rPr lang="en-GB" sz="2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150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lang="en-GB" sz="2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150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MIN()</a:t>
            </a:r>
            <a:r>
              <a:rPr lang="en-GB" sz="2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150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SUM()</a:t>
            </a:r>
            <a:r>
              <a:rPr lang="en-GB" sz="2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sz="2150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AVG()</a:t>
            </a:r>
            <a:r>
              <a:rPr lang="en-GB" sz="2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to group the result-set by one or more columns.</a:t>
            </a:r>
            <a:endParaRPr sz="21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800100"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8000"/>
              <a:buFont typeface="Arial" panose="020B0604020202020204" pitchFamily="34" charset="0"/>
              <a:buChar char="•"/>
            </a:pPr>
            <a:endParaRPr sz="21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00050"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8000"/>
              <a:buFont typeface="Arial" panose="020B0604020202020204" pitchFamily="34" charset="0"/>
              <a:buChar char="•"/>
            </a:pPr>
            <a:r>
              <a:rPr lang="en-GB" sz="2000" b="1" i="1" dirty="0">
                <a:latin typeface="Verdana"/>
                <a:ea typeface="Verdana"/>
                <a:cs typeface="Verdana"/>
                <a:sym typeface="Verdana"/>
              </a:rPr>
              <a:t>Syntax:</a:t>
            </a:r>
            <a:endParaRPr dirty="0"/>
          </a:p>
          <a:p>
            <a:pPr marL="342900" lvl="0" indent="-206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1" dirty="0">
              <a:latin typeface="Verdana"/>
              <a:ea typeface="Verdana"/>
              <a:cs typeface="Verdana"/>
              <a:sym typeface="Verdana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1600" b="1" i="1" dirty="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5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lang="en-GB" sz="25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</a:t>
            </a:r>
            <a:endParaRPr sz="25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000"/>
              <a:buNone/>
            </a:pP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25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sz="25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000"/>
              <a:buNone/>
            </a:pP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GB" sz="25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endParaRPr sz="25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000"/>
              <a:buNone/>
            </a:pP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-GB" sz="25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GB" sz="25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lang="en-GB" sz="25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</a:t>
            </a:r>
            <a:endParaRPr sz="25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4000"/>
              <a:buNone/>
            </a:pP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GB" sz="25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GB" sz="25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lang="en-GB" sz="25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(s);</a:t>
            </a:r>
            <a:endParaRPr sz="2500" b="1" dirty="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1" indent="0" algn="l" rtl="0">
              <a:spcBef>
                <a:spcPts val="360"/>
              </a:spcBef>
              <a:spcAft>
                <a:spcPts val="0"/>
              </a:spcAft>
              <a:buSzPct val="69565"/>
              <a:buNone/>
            </a:pPr>
            <a:endParaRPr sz="2300" dirty="0"/>
          </a:p>
          <a:p>
            <a:pPr marL="3429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000" b="1" i="1" dirty="0">
                <a:latin typeface="Verdana"/>
                <a:ea typeface="Verdana"/>
                <a:cs typeface="Verdana"/>
                <a:sym typeface="Verdana"/>
              </a:rPr>
              <a:t>Example:</a:t>
            </a:r>
            <a:endParaRPr dirty="0"/>
          </a:p>
          <a:p>
            <a:pPr marL="342900" lvl="0" indent="-206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1" dirty="0">
              <a:latin typeface="Verdana"/>
              <a:ea typeface="Verdana"/>
              <a:cs typeface="Verdana"/>
              <a:sym typeface="Verdana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600" b="1" i="1" dirty="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5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designation, COUNT(designation)</a:t>
            </a:r>
            <a:endParaRPr sz="25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00"/>
              <a:buFont typeface="Arial"/>
              <a:buNone/>
            </a:pP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25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instructors</a:t>
            </a:r>
            <a:endParaRPr sz="25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00"/>
              <a:buFont typeface="Arial"/>
              <a:buNone/>
            </a:pP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-GB" sz="25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GB" sz="25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designation;</a:t>
            </a:r>
            <a:endParaRPr sz="25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00"/>
              <a:buFont typeface="Arial"/>
              <a:buNone/>
            </a:pPr>
            <a:endParaRPr sz="2500" b="1" dirty="0">
              <a:solidFill>
                <a:srgbClr val="0000C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745"/>
              <a:buNone/>
            </a:pPr>
            <a:endParaRPr sz="2550" b="1" dirty="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0" name="Google Shape;160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10</a:t>
            </a:fld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4460675" y="2731275"/>
            <a:ext cx="4711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154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491" y="1223320"/>
            <a:ext cx="8674443" cy="5133030"/>
          </a:xfrm>
        </p:spPr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 city, COUNT(id)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 learners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 BY city;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2EE7A-B094-3469-4541-FC9AE4ABF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5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457200" y="136525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en-GB">
                <a:solidFill>
                  <a:srgbClr val="7030A0"/>
                </a:solidFill>
                <a:latin typeface="Verdana"/>
                <a:ea typeface="Verdana"/>
                <a:cs typeface="Verdana"/>
                <a:sym typeface="Verdana"/>
              </a:rPr>
              <a:t>SQL HAVING Clause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152400" y="838225"/>
            <a:ext cx="8991600" cy="5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•"/>
            </a:pPr>
            <a:r>
              <a:rPr lang="en-GB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Filters the grouped results based on the aggregate function like </a:t>
            </a:r>
            <a:r>
              <a:rPr lang="en-GB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COUNT()</a:t>
            </a:r>
            <a:r>
              <a:rPr lang="en-GB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lang="en-GB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MIN()</a:t>
            </a:r>
            <a:r>
              <a:rPr lang="en-GB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SUM()</a:t>
            </a:r>
            <a:r>
              <a:rPr lang="en-GB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lang="en-GB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AVG()</a:t>
            </a:r>
            <a:endParaRPr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1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000" b="1" i="1" dirty="0">
                <a:latin typeface="Verdana"/>
                <a:ea typeface="Verdana"/>
                <a:cs typeface="Verdana"/>
                <a:sym typeface="Verdana"/>
              </a:rPr>
              <a:t>Syntax:</a:t>
            </a:r>
            <a:endParaRPr dirty="0"/>
          </a:p>
          <a:p>
            <a:pPr marL="342900" lvl="0" indent="-206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1" dirty="0">
              <a:latin typeface="Verdana"/>
              <a:ea typeface="Verdana"/>
              <a:cs typeface="Verdana"/>
              <a:sym typeface="Verdana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1600" b="1" i="1" dirty="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24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lang="en-GB" sz="24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</a:t>
            </a:r>
            <a:endParaRPr sz="24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n-GB" sz="24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table_name</a:t>
            </a:r>
            <a:endParaRPr sz="24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n-GB" sz="24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GB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endParaRPr sz="24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n-GB" sz="24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-GB" sz="24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GB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lang="en-GB" sz="24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</a:t>
            </a:r>
            <a:endParaRPr sz="24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n-GB" sz="24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HAVING</a:t>
            </a:r>
            <a:r>
              <a:rPr lang="en-GB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condition</a:t>
            </a:r>
            <a:endParaRPr sz="2400" i="1" dirty="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6666"/>
              <a:buNone/>
            </a:pPr>
            <a:r>
              <a:rPr lang="en-GB" sz="24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lang="en-GB" sz="24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GB" sz="24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400" i="1" dirty="0" err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</a:t>
            </a:r>
            <a:r>
              <a:rPr lang="en-GB" sz="24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(s);</a:t>
            </a:r>
            <a:endParaRPr sz="2400" b="1" dirty="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1" indent="0" algn="l" rtl="0">
              <a:spcBef>
                <a:spcPts val="360"/>
              </a:spcBef>
              <a:spcAft>
                <a:spcPts val="0"/>
              </a:spcAft>
              <a:buSzPct val="66666"/>
              <a:buNone/>
            </a:pPr>
            <a:endParaRPr sz="2400" dirty="0"/>
          </a:p>
          <a:p>
            <a:pPr marL="3429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000" b="1" i="1" dirty="0">
                <a:latin typeface="Verdana"/>
                <a:ea typeface="Verdana"/>
                <a:cs typeface="Verdana"/>
                <a:sym typeface="Verdana"/>
              </a:rPr>
              <a:t>Example:</a:t>
            </a:r>
            <a:endParaRPr dirty="0"/>
          </a:p>
          <a:p>
            <a:pPr marL="342900" lvl="0" indent="-206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1" dirty="0">
              <a:latin typeface="Verdana"/>
              <a:ea typeface="Verdana"/>
              <a:cs typeface="Verdana"/>
              <a:sym typeface="Verdana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600" b="1" i="1" dirty="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5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city, COUNT(id)</a:t>
            </a:r>
            <a:r>
              <a:rPr lang="en-GB" sz="25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500" b="1" i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25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learners</a:t>
            </a: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00"/>
              <a:buNone/>
            </a:pP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GROUP</a:t>
            </a:r>
            <a:r>
              <a:rPr lang="en-GB" sz="25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BY</a:t>
            </a:r>
            <a:r>
              <a:rPr lang="en-GB" sz="2500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00" i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city</a:t>
            </a: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666"/>
              <a:buNone/>
            </a:pPr>
            <a:r>
              <a:rPr lang="en-GB" sz="2400" b="1" dirty="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HAVING COUNT</a:t>
            </a:r>
            <a:r>
              <a:rPr lang="en-GB" sz="2400" b="1" dirty="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(id) </a:t>
            </a:r>
            <a:r>
              <a:rPr lang="en-GB" sz="2400" b="1" dirty="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 2;</a:t>
            </a:r>
            <a:endParaRPr lang="en-GB" sz="2500" i="1" dirty="0">
              <a:solidFill>
                <a:srgbClr val="FF000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9239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000"/>
              <a:buNone/>
            </a:pPr>
            <a:endParaRPr lang="en-GB" sz="2500" b="1" dirty="0">
              <a:solidFill>
                <a:srgbClr val="0000CD"/>
              </a:solidFill>
              <a:highlight>
                <a:schemeClr val="lt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745"/>
              <a:buNone/>
            </a:pPr>
            <a:endParaRPr sz="2550" b="1" dirty="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9" name="Google Shape;169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12</a:t>
            </a:fld>
            <a:endParaRPr/>
          </a:p>
        </p:txBody>
      </p:sp>
      <p:sp>
        <p:nvSpPr>
          <p:cNvPr id="171" name="Google Shape;171;p22"/>
          <p:cNvSpPr txBox="1"/>
          <p:nvPr/>
        </p:nvSpPr>
        <p:spPr>
          <a:xfrm>
            <a:off x="4460675" y="2731275"/>
            <a:ext cx="4711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457200" y="238550"/>
            <a:ext cx="82296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Example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763000" cy="557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460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Verdana"/>
              <a:buChar char="•"/>
            </a:pPr>
            <a:r>
              <a:rPr lang="en-GB" sz="2000" b="1" dirty="0">
                <a:latin typeface="Courier New"/>
                <a:ea typeface="Courier New"/>
                <a:cs typeface="Courier New"/>
                <a:sym typeface="Courier New"/>
              </a:rPr>
              <a:t>Retrieve details of courses where the </a:t>
            </a:r>
            <a:r>
              <a:rPr lang="en-GB" sz="2000" b="1" dirty="0" err="1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course_code</a:t>
            </a:r>
            <a:r>
              <a:rPr lang="en-GB" sz="2000" b="1" dirty="0">
                <a:latin typeface="Courier New"/>
                <a:ea typeface="Courier New"/>
                <a:cs typeface="Courier New"/>
                <a:sym typeface="Courier New"/>
              </a:rPr>
              <a:t> is either "P101" or "DB202" or “WD201”.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lvl="0" indent="-2667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2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SzPct val="55000"/>
              <a:buNone/>
            </a:pPr>
            <a:r>
              <a:rPr lang="en-GB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GB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SzPct val="55000"/>
              <a:buNone/>
            </a:pPr>
            <a:r>
              <a:rPr lang="en-GB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GB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courses</a:t>
            </a:r>
            <a:endParaRPr sz="2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0" algn="l" rtl="0">
              <a:spcBef>
                <a:spcPts val="400"/>
              </a:spcBef>
              <a:spcAft>
                <a:spcPts val="0"/>
              </a:spcAft>
              <a:buSzPct val="55000"/>
              <a:buNone/>
            </a:pPr>
            <a:r>
              <a:rPr lang="en-GB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WHERE </a:t>
            </a:r>
            <a:r>
              <a:rPr lang="en-GB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course_code</a:t>
            </a:r>
            <a:r>
              <a:rPr lang="en-GB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IN (</a:t>
            </a:r>
            <a:r>
              <a:rPr lang="en-GB" sz="2000" dirty="0">
                <a:solidFill>
                  <a:srgbClr val="38761D"/>
                </a:solidFill>
                <a:latin typeface="Consolas"/>
                <a:ea typeface="Consolas"/>
                <a:cs typeface="Consolas"/>
                <a:sym typeface="Consolas"/>
              </a:rPr>
              <a:t>'P101', 'DB202', ‘WD201’</a:t>
            </a:r>
            <a:r>
              <a:rPr lang="en-GB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20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SzPct val="55000"/>
              <a:buNone/>
            </a:pPr>
            <a:endParaRPr sz="20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CD"/>
              </a:buClr>
              <a:buSzPct val="60000"/>
              <a:buNone/>
            </a:pPr>
            <a:endParaRPr sz="20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607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•"/>
            </a:pPr>
            <a:r>
              <a:rPr lang="en-GB" sz="2000" b="1" dirty="0">
                <a:latin typeface="Courier New"/>
                <a:ea typeface="Courier New"/>
                <a:cs typeface="Courier New"/>
                <a:sym typeface="Courier New"/>
              </a:rPr>
              <a:t>Find the total number of learners from each city.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CD"/>
              </a:buClr>
              <a:buSzPct val="100000"/>
              <a:buNone/>
            </a:pPr>
            <a:r>
              <a:rPr lang="en-GB" sz="2000" b="0" i="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-GB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SELECT </a:t>
            </a:r>
            <a:r>
              <a:rPr lang="en-GB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city,</a:t>
            </a:r>
            <a:r>
              <a:rPr lang="en-GB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COUNT(</a:t>
            </a:r>
            <a:r>
              <a:rPr lang="en-GB" sz="2000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lang="en-GB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) AS </a:t>
            </a:r>
            <a:r>
              <a:rPr lang="en-GB" sz="2000" dirty="0" err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total_learners</a:t>
            </a:r>
            <a:endParaRPr sz="2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-GB" sz="2000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learners</a:t>
            </a:r>
            <a:endParaRPr sz="2000" dirty="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457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 dirty="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GROUP BY </a:t>
            </a:r>
            <a:r>
              <a:rPr lang="en-GB" sz="2000" dirty="0">
                <a:latin typeface="Consolas"/>
                <a:ea typeface="Consolas"/>
                <a:cs typeface="Consolas"/>
                <a:sym typeface="Consolas"/>
              </a:rPr>
              <a:t>city;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CD"/>
              </a:buClr>
              <a:buSzPct val="100000"/>
              <a:buNone/>
            </a:pPr>
            <a:endParaRPr sz="20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endParaRPr sz="20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CD"/>
              </a:buClr>
              <a:buSzPct val="100000"/>
              <a:buNone/>
            </a:pPr>
            <a:endParaRPr sz="2000" dirty="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5"/>
          <p:cNvSpPr txBox="1">
            <a:spLocks noGrp="1"/>
          </p:cNvSpPr>
          <p:nvPr>
            <p:ph type="title"/>
          </p:nvPr>
        </p:nvSpPr>
        <p:spPr>
          <a:xfrm>
            <a:off x="457200" y="238550"/>
            <a:ext cx="82296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SOLUTION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3" name="Google Shape;193;p25"/>
          <p:cNvSpPr txBox="1">
            <a:spLocks noGrp="1"/>
          </p:cNvSpPr>
          <p:nvPr>
            <p:ph type="body" idx="1"/>
          </p:nvPr>
        </p:nvSpPr>
        <p:spPr>
          <a:xfrm>
            <a:off x="304800" y="838250"/>
            <a:ext cx="87630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34290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Verdana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Get the instructors whose salary is between 50,000 and 100,000.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 	</a:t>
            </a: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name, salary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instructors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salary </a:t>
            </a: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50000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100000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Fetch the names and email addresses of both instructors and learners.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name, email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instructors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UNION</a:t>
            </a:r>
            <a:endParaRPr sz="20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name, email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learners;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Retrieve cities where more than 5 learners are enrolled.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 city, </a:t>
            </a: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 AS total_learners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Arial"/>
                <a:ea typeface="Arial"/>
                <a:cs typeface="Arial"/>
                <a:sym typeface="Arial"/>
              </a:rPr>
              <a:t>FROM learners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GROUP BY 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city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HAVING COUNT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) &gt; </a:t>
            </a:r>
            <a:r>
              <a:rPr lang="en-GB" sz="2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n-GB" sz="2000">
                <a:latin typeface="Arial"/>
                <a:ea typeface="Arial"/>
                <a:cs typeface="Arial"/>
                <a:sym typeface="Arial"/>
              </a:rPr>
              <a:t>;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ct val="100000"/>
              <a:buNone/>
            </a:pPr>
            <a:endParaRPr sz="2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CD"/>
              </a:buClr>
              <a:buSzPct val="100000"/>
              <a:buNone/>
            </a:pPr>
            <a:endParaRPr sz="2000">
              <a:solidFill>
                <a:srgbClr val="0000C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195" name="Google Shape;195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4"/>
          <p:cNvSpPr txBox="1">
            <a:spLocks noGrp="1"/>
          </p:cNvSpPr>
          <p:nvPr>
            <p:ph type="title"/>
          </p:nvPr>
        </p:nvSpPr>
        <p:spPr>
          <a:xfrm>
            <a:off x="457200" y="238550"/>
            <a:ext cx="8229600" cy="59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Exercise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5" name="Google Shape;185;p24"/>
          <p:cNvSpPr txBox="1">
            <a:spLocks noGrp="1"/>
          </p:cNvSpPr>
          <p:nvPr>
            <p:ph type="body" idx="1"/>
          </p:nvPr>
        </p:nvSpPr>
        <p:spPr>
          <a:xfrm>
            <a:off x="304800" y="1143000"/>
            <a:ext cx="8763000" cy="55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15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b="1" i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urier New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Font typeface="Verdana"/>
              <a:buChar char="•"/>
            </a:pPr>
            <a:r>
              <a:rPr lang="en-GB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Get the instructors whose salary is between 50,000 and 100,000.</a:t>
            </a:r>
            <a:endParaRPr sz="16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nsolas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Fetch the names and email addresses of both instructors and learners.</a:t>
            </a:r>
            <a:endParaRPr sz="1600" i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Arial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 sz="1600" i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/>
              </a:rPr>
              <a:t>Retrieve cities where more than 5 learners are enrolled.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the total number of students in enrolled in each course.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Consolas"/>
              </a:rPr>
              <a:t>Categorize each course based on the course level.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How many instructors are there for each designation?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the name and number of learners from cities where the number of learners is greater than two.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the list of instructors whose id between 1 to 10.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r>
              <a:rPr lang="en-GB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Find the list of instructors those who get same salary of Alice B.</a:t>
            </a: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endParaRPr lang="en-GB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</a:pPr>
            <a:endParaRPr sz="16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CD"/>
              </a:buClr>
              <a:buSzPts val="2000"/>
              <a:buNone/>
            </a:pPr>
            <a:endParaRPr sz="1600" dirty="0">
              <a:solidFill>
                <a:srgbClr val="0000CD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  <a:sym typeface="Consolas"/>
            </a:endParaRPr>
          </a:p>
        </p:txBody>
      </p:sp>
      <p:sp>
        <p:nvSpPr>
          <p:cNvPr id="186" name="Google Shape;186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187" name="Google Shape;18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 dirty="0"/>
              <a:t>Thank You</a:t>
            </a:r>
            <a:endParaRPr dirty="0"/>
          </a:p>
        </p:txBody>
      </p:sp>
      <p:sp>
        <p:nvSpPr>
          <p:cNvPr id="201" name="Google Shape;201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</p:txBody>
      </p:sp>
      <p:sp>
        <p:nvSpPr>
          <p:cNvPr id="202" name="Google Shape;202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Recap</a:t>
            </a:r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8229600" cy="4678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Limit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Like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Wildcards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/>
              <a:t>Aliases</a:t>
            </a:r>
            <a:endParaRPr/>
          </a:p>
          <a:p>
            <a:pPr marL="800100" lvl="1" indent="-1905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" name="Google Shape;9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Verdana"/>
              <a:buNone/>
            </a:pPr>
            <a:r>
              <a:rPr lang="en-GB">
                <a:latin typeface="Verdana"/>
                <a:ea typeface="Verdana"/>
                <a:cs typeface="Verdana"/>
                <a:sym typeface="Verdana"/>
              </a:rPr>
              <a:t>Contents</a:t>
            </a:r>
            <a:endParaRPr/>
          </a:p>
        </p:txBody>
      </p:sp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304800" y="1447800"/>
            <a:ext cx="8229600" cy="46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IN Operator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BETWEEN Operator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UNION Operator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/>
              <a:t>GROUP BY Clause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HAVING Clause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courses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instructors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learners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4</a:t>
            </a:fld>
            <a:endParaRPr/>
          </a:p>
        </p:txBody>
      </p:sp>
      <p:graphicFrame>
        <p:nvGraphicFramePr>
          <p:cNvPr id="115" name="Google Shape;115;p16"/>
          <p:cNvGraphicFramePr/>
          <p:nvPr>
            <p:extLst>
              <p:ext uri="{D42A27DB-BD31-4B8C-83A1-F6EECF244321}">
                <p14:modId xmlns:p14="http://schemas.microsoft.com/office/powerpoint/2010/main" val="3783891832"/>
              </p:ext>
            </p:extLst>
          </p:nvPr>
        </p:nvGraphicFramePr>
        <p:xfrm>
          <a:off x="457200" y="501225"/>
          <a:ext cx="8229600" cy="1981050"/>
        </p:xfrm>
        <a:graphic>
          <a:graphicData uri="http://schemas.openxmlformats.org/drawingml/2006/table">
            <a:tbl>
              <a:tblPr>
                <a:noFill/>
                <a:tableStyleId>{C21CC673-128B-4E22-B81D-7B81FB862CB5}</a:tableStyleId>
              </a:tblPr>
              <a:tblGrid>
                <a:gridCol w="68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9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0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title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course_code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level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credits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/>
                        <a:t>instructor_id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Python Programming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P101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Basic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Database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DB202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Intermediate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Web Development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WD201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Intermediate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Web Design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WD102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Basic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6" name="Google Shape;116;p16"/>
          <p:cNvGraphicFramePr/>
          <p:nvPr>
            <p:extLst>
              <p:ext uri="{D42A27DB-BD31-4B8C-83A1-F6EECF244321}">
                <p14:modId xmlns:p14="http://schemas.microsoft.com/office/powerpoint/2010/main" val="96987989"/>
              </p:ext>
            </p:extLst>
          </p:nvPr>
        </p:nvGraphicFramePr>
        <p:xfrm>
          <a:off x="457200" y="3084450"/>
          <a:ext cx="8229600" cy="1584840"/>
        </p:xfrm>
        <a:graphic>
          <a:graphicData uri="http://schemas.openxmlformats.org/drawingml/2006/table">
            <a:tbl>
              <a:tblPr>
                <a:noFill/>
                <a:tableStyleId>{C21CC673-128B-4E22-B81D-7B81FB862CB5}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email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designation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phone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salary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Alice B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ab@edu.com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Trainer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9876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60000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Bob Dan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bd@edu.com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Senior Trainer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456789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80000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Charlie Choe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ab@edu.com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Junior Trainer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98765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40000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17" name="Google Shape;117;p16"/>
          <p:cNvGraphicFramePr/>
          <p:nvPr>
            <p:extLst>
              <p:ext uri="{D42A27DB-BD31-4B8C-83A1-F6EECF244321}">
                <p14:modId xmlns:p14="http://schemas.microsoft.com/office/powerpoint/2010/main" val="1178087840"/>
              </p:ext>
            </p:extLst>
          </p:nvPr>
        </p:nvGraphicFramePr>
        <p:xfrm>
          <a:off x="457200" y="5290719"/>
          <a:ext cx="8229600" cy="1584840"/>
        </p:xfrm>
        <a:graphic>
          <a:graphicData uri="http://schemas.openxmlformats.org/drawingml/2006/table">
            <a:tbl>
              <a:tblPr>
                <a:noFill/>
                <a:tableStyleId>{C21CC673-128B-4E22-B81D-7B81FB862CB5}</a:tableStyleId>
              </a:tblPr>
              <a:tblGrid>
                <a:gridCol w="57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2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3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name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roll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email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date_of_birth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city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Alice Johnson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alice.j@students.com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10/10/99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Dhaka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Bob Williams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bob.w@students.com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22/6/99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Barishal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Carol Stevens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/>
                        <a:t>carol.s@students.com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12/11/01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Dhaka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enrollments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assessments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>
                <a:latin typeface="Verdana"/>
                <a:ea typeface="Verdana"/>
                <a:cs typeface="Verdana"/>
                <a:sym typeface="Verdana"/>
              </a:rPr>
              <a:t>results</a:t>
            </a: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3" name="Google Shape;12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5</a:t>
            </a:fld>
            <a:endParaRPr/>
          </a:p>
        </p:txBody>
      </p:sp>
      <p:graphicFrame>
        <p:nvGraphicFramePr>
          <p:cNvPr id="124" name="Google Shape;124;p17"/>
          <p:cNvGraphicFramePr/>
          <p:nvPr>
            <p:extLst>
              <p:ext uri="{D42A27DB-BD31-4B8C-83A1-F6EECF244321}">
                <p14:modId xmlns:p14="http://schemas.microsoft.com/office/powerpoint/2010/main" val="3893230828"/>
              </p:ext>
            </p:extLst>
          </p:nvPr>
        </p:nvGraphicFramePr>
        <p:xfrm>
          <a:off x="457200" y="501225"/>
          <a:ext cx="8229600" cy="1584840"/>
        </p:xfrm>
        <a:graphic>
          <a:graphicData uri="http://schemas.openxmlformats.org/drawingml/2006/table">
            <a:tbl>
              <a:tblPr>
                <a:noFill/>
                <a:tableStyleId>{C21CC673-128B-4E22-B81D-7B81FB862CB5}</a:tableStyleId>
              </a:tblPr>
              <a:tblGrid>
                <a:gridCol w="81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3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3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student_id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course_id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/>
                        <a:t>enrollment_date</a:t>
                      </a:r>
                      <a:endParaRPr b="1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/>
                        <a:t>status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1/9/23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15/8/23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1/9/23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5" name="Google Shape;125;p17"/>
          <p:cNvGraphicFramePr/>
          <p:nvPr>
            <p:extLst>
              <p:ext uri="{D42A27DB-BD31-4B8C-83A1-F6EECF244321}">
                <p14:modId xmlns:p14="http://schemas.microsoft.com/office/powerpoint/2010/main" val="1465836102"/>
              </p:ext>
            </p:extLst>
          </p:nvPr>
        </p:nvGraphicFramePr>
        <p:xfrm>
          <a:off x="457200" y="2636600"/>
          <a:ext cx="8229600" cy="1584840"/>
        </p:xfrm>
        <a:graphic>
          <a:graphicData uri="http://schemas.openxmlformats.org/drawingml/2006/table">
            <a:tbl>
              <a:tblPr>
                <a:noFill/>
                <a:tableStyleId>{C21CC673-128B-4E22-B81D-7B81FB862CB5}</a:tableStyleId>
              </a:tblPr>
              <a:tblGrid>
                <a:gridCol w="98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9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course_id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assessment_title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/>
                        <a:t>total_marks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Python Midterm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Quiz 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Project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20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6" name="Google Shape;126;p17"/>
          <p:cNvGraphicFramePr/>
          <p:nvPr>
            <p:extLst>
              <p:ext uri="{D42A27DB-BD31-4B8C-83A1-F6EECF244321}">
                <p14:modId xmlns:p14="http://schemas.microsoft.com/office/powerpoint/2010/main" val="406198850"/>
              </p:ext>
            </p:extLst>
          </p:nvPr>
        </p:nvGraphicFramePr>
        <p:xfrm>
          <a:off x="457200" y="4771975"/>
          <a:ext cx="8229600" cy="1584840"/>
        </p:xfrm>
        <a:graphic>
          <a:graphicData uri="http://schemas.openxmlformats.org/drawingml/2006/table">
            <a:tbl>
              <a:tblPr>
                <a:noFill/>
                <a:tableStyleId>{C21CC673-128B-4E22-B81D-7B81FB862CB5}</a:tableStyleId>
              </a:tblPr>
              <a:tblGrid>
                <a:gridCol w="858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3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9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student_id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/>
                        <a:t>assessment_id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/>
                        <a:t>marks_obtained</a:t>
                      </a:r>
                      <a:endParaRPr b="1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85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45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80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/>
          <p:cNvSpPr txBox="1">
            <a:spLocks noGrp="1"/>
          </p:cNvSpPr>
          <p:nvPr>
            <p:ph type="title"/>
          </p:nvPr>
        </p:nvSpPr>
        <p:spPr>
          <a:xfrm>
            <a:off x="457200" y="136525"/>
            <a:ext cx="8229600" cy="70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en-GB">
                <a:solidFill>
                  <a:srgbClr val="7030A0"/>
                </a:solidFill>
                <a:latin typeface="Verdana"/>
                <a:ea typeface="Verdana"/>
                <a:cs typeface="Verdana"/>
                <a:sym typeface="Verdana"/>
              </a:rPr>
              <a:t>SQL IN Operator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32" name="Google Shape;132;p18"/>
          <p:cNvSpPr txBox="1">
            <a:spLocks noGrp="1"/>
          </p:cNvSpPr>
          <p:nvPr>
            <p:ph type="body" idx="1"/>
          </p:nvPr>
        </p:nvSpPr>
        <p:spPr>
          <a:xfrm>
            <a:off x="152400" y="838200"/>
            <a:ext cx="8991600" cy="588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342900" lvl="0" indent="-32242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2150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2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operator allows you to </a:t>
            </a:r>
            <a:r>
              <a:rPr lang="en-GB" sz="2150" b="1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GB" sz="2150" b="1" i="1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pecify multiple values </a:t>
            </a:r>
            <a:r>
              <a:rPr lang="en-GB" sz="2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 a </a:t>
            </a:r>
            <a:r>
              <a:rPr lang="en-GB" sz="2150" b="1" dirty="0">
                <a:solidFill>
                  <a:srgbClr val="DC143C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-GB" sz="21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clause.</a:t>
            </a:r>
            <a:endParaRPr sz="21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55441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•"/>
            </a:pPr>
            <a:r>
              <a:rPr lang="en-GB" sz="23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2350" b="1" dirty="0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</a:t>
            </a:r>
            <a:r>
              <a:rPr lang="en-GB" sz="23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operator is a shorthand for multiple </a:t>
            </a:r>
            <a:r>
              <a:rPr lang="en-GB" sz="2350" b="1" dirty="0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OR</a:t>
            </a:r>
            <a:r>
              <a:rPr lang="en-GB" sz="2350" dirty="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conditions.</a:t>
            </a:r>
            <a:endParaRPr sz="2350" dirty="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000" b="1" i="1" dirty="0">
                <a:latin typeface="Verdana"/>
                <a:ea typeface="Verdana"/>
                <a:cs typeface="Verdana"/>
                <a:sym typeface="Verdana"/>
              </a:rPr>
              <a:t>Syntax:</a:t>
            </a:r>
            <a:endParaRPr dirty="0"/>
          </a:p>
          <a:p>
            <a:pPr marL="342900" lvl="0" indent="-206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1" dirty="0">
              <a:latin typeface="Verdana"/>
              <a:ea typeface="Verdana"/>
              <a:cs typeface="Verdana"/>
              <a:sym typeface="Verdana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1600" b="1" i="1" dirty="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2300" b="1" dirty="0">
                <a:solidFill>
                  <a:srgbClr val="0432FF"/>
                </a:solidFill>
              </a:rPr>
              <a:t>SELECT</a:t>
            </a:r>
            <a:r>
              <a:rPr lang="en-GB" sz="2300" dirty="0"/>
              <a:t> </a:t>
            </a:r>
            <a:r>
              <a:rPr lang="en-GB" sz="2300" dirty="0" err="1"/>
              <a:t>column_name</a:t>
            </a:r>
            <a:r>
              <a:rPr lang="en-GB" sz="2300" dirty="0"/>
              <a:t>(s)</a:t>
            </a:r>
            <a:endParaRPr sz="2300" dirty="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SzPct val="47826"/>
              <a:buNone/>
            </a:pPr>
            <a:r>
              <a:rPr lang="en-GB" sz="2300" b="1" dirty="0">
                <a:solidFill>
                  <a:srgbClr val="0432FF"/>
                </a:solidFill>
              </a:rPr>
              <a:t>FROM</a:t>
            </a:r>
            <a:r>
              <a:rPr lang="en-GB" sz="2300" dirty="0"/>
              <a:t> </a:t>
            </a:r>
            <a:r>
              <a:rPr lang="en-GB" sz="2300" dirty="0" err="1"/>
              <a:t>table_name</a:t>
            </a:r>
            <a:endParaRPr sz="2300" dirty="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SzPct val="47826"/>
              <a:buNone/>
            </a:pPr>
            <a:r>
              <a:rPr lang="en-GB" sz="2300" b="1" dirty="0">
                <a:solidFill>
                  <a:srgbClr val="0000FF"/>
                </a:solidFill>
              </a:rPr>
              <a:t>WHERE</a:t>
            </a:r>
            <a:r>
              <a:rPr lang="en-GB" sz="2300" dirty="0"/>
              <a:t> </a:t>
            </a:r>
            <a:r>
              <a:rPr lang="en-GB" sz="2300" dirty="0" err="1"/>
              <a:t>column_name</a:t>
            </a:r>
            <a:r>
              <a:rPr lang="en-GB" sz="2300" dirty="0"/>
              <a:t> </a:t>
            </a:r>
            <a:r>
              <a:rPr lang="en-GB" sz="2300" b="1" dirty="0">
                <a:solidFill>
                  <a:srgbClr val="0000FF"/>
                </a:solidFill>
              </a:rPr>
              <a:t>IN</a:t>
            </a:r>
            <a:r>
              <a:rPr lang="en-GB" sz="2300" dirty="0"/>
              <a:t> (value1, value2, ...);</a:t>
            </a:r>
            <a:endParaRPr sz="2300" dirty="0"/>
          </a:p>
          <a:p>
            <a:pPr marL="0" lvl="1" indent="0" algn="l" rtl="0">
              <a:spcBef>
                <a:spcPts val="360"/>
              </a:spcBef>
              <a:spcAft>
                <a:spcPts val="0"/>
              </a:spcAft>
              <a:buSzPct val="69565"/>
              <a:buNone/>
            </a:pPr>
            <a:endParaRPr sz="2300" dirty="0"/>
          </a:p>
          <a:p>
            <a:pPr marL="342900" lvl="0" indent="-3143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000" b="1" i="1" dirty="0">
                <a:latin typeface="Verdana"/>
                <a:ea typeface="Verdana"/>
                <a:cs typeface="Verdana"/>
                <a:sym typeface="Verdana"/>
              </a:rPr>
              <a:t>Example:</a:t>
            </a:r>
            <a:endParaRPr dirty="0"/>
          </a:p>
          <a:p>
            <a:pPr marL="342900" lvl="0" indent="-206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1" dirty="0">
              <a:latin typeface="Verdana"/>
              <a:ea typeface="Verdana"/>
              <a:cs typeface="Verdana"/>
              <a:sym typeface="Verdana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600" b="1" i="1" dirty="0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2300" b="1" dirty="0">
                <a:solidFill>
                  <a:srgbClr val="0432FF"/>
                </a:solidFill>
              </a:rPr>
              <a:t>SELECT</a:t>
            </a:r>
            <a:r>
              <a:rPr lang="en-GB" sz="2300" dirty="0"/>
              <a:t> </a:t>
            </a:r>
            <a:r>
              <a:rPr lang="en-GB" sz="2300" dirty="0">
                <a:solidFill>
                  <a:srgbClr val="FF0000"/>
                </a:solidFill>
              </a:rPr>
              <a:t>*</a:t>
            </a:r>
            <a:r>
              <a:rPr lang="en-GB" sz="2300" dirty="0"/>
              <a:t> </a:t>
            </a:r>
            <a:r>
              <a:rPr lang="en-GB" sz="2300" b="1" dirty="0">
                <a:solidFill>
                  <a:srgbClr val="0432FF"/>
                </a:solidFill>
              </a:rPr>
              <a:t>FROM</a:t>
            </a:r>
            <a:r>
              <a:rPr lang="en-GB" sz="2300" dirty="0"/>
              <a:t> courses</a:t>
            </a:r>
            <a:endParaRPr sz="2300" dirty="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rPr lang="en-GB" sz="2300" b="1" dirty="0">
                <a:solidFill>
                  <a:srgbClr val="0000FF"/>
                </a:solidFill>
              </a:rPr>
              <a:t>WHERE</a:t>
            </a:r>
            <a:r>
              <a:rPr lang="en-GB" sz="2300" dirty="0"/>
              <a:t> level  </a:t>
            </a:r>
            <a:r>
              <a:rPr lang="en-GB" sz="2300" b="1" dirty="0">
                <a:solidFill>
                  <a:srgbClr val="0000FF"/>
                </a:solidFill>
              </a:rPr>
              <a:t>IN</a:t>
            </a:r>
            <a:r>
              <a:rPr lang="en-GB" sz="2300" dirty="0"/>
              <a:t> (‘Basic’, ‘Intermediate’);</a:t>
            </a:r>
            <a:endParaRPr sz="1600" b="1" i="1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endParaRPr sz="2000" b="1" dirty="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dirty="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3" name="Google Shape;133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6</a:t>
            </a:fld>
            <a:endParaRPr/>
          </a:p>
        </p:txBody>
      </p:sp>
      <p:sp>
        <p:nvSpPr>
          <p:cNvPr id="135" name="Google Shape;135;p18"/>
          <p:cNvSpPr txBox="1"/>
          <p:nvPr/>
        </p:nvSpPr>
        <p:spPr>
          <a:xfrm>
            <a:off x="4460675" y="2731275"/>
            <a:ext cx="4711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777" y="1285104"/>
            <a:ext cx="8563233" cy="5071246"/>
          </a:xfrm>
        </p:spPr>
        <p:txBody>
          <a:bodyPr>
            <a:noAutofit/>
          </a:bodyPr>
          <a:lstStyle/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following SQL statement selects all learners who are from Dhaka and </a:t>
            </a:r>
            <a:r>
              <a:rPr lang="en-US" sz="22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Barishal:</a:t>
            </a:r>
            <a:endParaRPr lang="en-US" sz="2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SELECT * FROM </a:t>
            </a:r>
            <a:r>
              <a:rPr lang="en-US" sz="2200" i="1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learners</a:t>
            </a:r>
            <a:b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WHERE </a:t>
            </a:r>
            <a:r>
              <a:rPr lang="en-US" sz="2200" i="1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city</a:t>
            </a: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 IN (‘</a:t>
            </a:r>
            <a:r>
              <a:rPr lang="en-US" sz="2200" i="1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Dhaka’, ’</a:t>
            </a:r>
            <a:r>
              <a:rPr lang="en-US" sz="2200" i="1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Barishal</a:t>
            </a:r>
            <a:r>
              <a:rPr lang="en-US" sz="2200" i="1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’</a:t>
            </a: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Who are NOT from </a:t>
            </a:r>
            <a:r>
              <a:rPr lang="en-US" sz="2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Barishal</a:t>
            </a:r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lvl="1"/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SELECT * FROM </a:t>
            </a:r>
            <a:r>
              <a:rPr lang="en-US" sz="2200" i="1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learnres</a:t>
            </a:r>
            <a:b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WHERE </a:t>
            </a:r>
            <a:r>
              <a:rPr lang="en-US" sz="2200" i="1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city</a:t>
            </a: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 NOT IN (‘</a:t>
            </a:r>
            <a:r>
              <a:rPr lang="en-US" sz="2200" i="1" dirty="0" err="1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Barishal</a:t>
            </a: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’);</a:t>
            </a:r>
          </a:p>
          <a:p>
            <a:r>
              <a:rPr lang="en-US" sz="2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Selects all learners who are from the same city Alice Johnson:</a:t>
            </a:r>
          </a:p>
          <a:p>
            <a:pPr lvl="1"/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SELECT * FROM </a:t>
            </a:r>
            <a:r>
              <a:rPr lang="en-US" sz="2200" i="1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learners</a:t>
            </a:r>
            <a:b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</a:b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WHERE </a:t>
            </a:r>
            <a:r>
              <a:rPr lang="en-US" sz="2200" i="1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city</a:t>
            </a: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 IN (SELECT </a:t>
            </a:r>
            <a:r>
              <a:rPr lang="en-US" sz="2200" i="1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city</a:t>
            </a: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 FROM </a:t>
            </a:r>
            <a:r>
              <a:rPr lang="en-US" sz="2200" i="1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learners</a:t>
            </a: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 WHERE </a:t>
            </a:r>
            <a:r>
              <a:rPr lang="en-US" sz="2200" i="1" dirty="0">
                <a:solidFill>
                  <a:schemeClr val="tx1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name</a:t>
            </a: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=‘</a:t>
            </a:r>
            <a:r>
              <a:rPr lang="en-US" sz="2200" dirty="0"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Alice Johnson</a:t>
            </a:r>
            <a:r>
              <a:rPr lang="en-US" sz="2200" i="1" dirty="0">
                <a:solidFill>
                  <a:srgbClr val="FF0000"/>
                </a:solidFill>
                <a:latin typeface="Courier New" panose="02070309020205020404" pitchFamily="49" charset="0"/>
                <a:ea typeface="Verdana" panose="020B0604030504040204" pitchFamily="34" charset="0"/>
                <a:cs typeface="Courier New" panose="02070309020205020404" pitchFamily="49" charset="0"/>
              </a:rPr>
              <a:t>’);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BAF26-91B9-802A-D453-A7875598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9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9"/>
          <p:cNvSpPr txBox="1">
            <a:spLocks noGrp="1"/>
          </p:cNvSpPr>
          <p:nvPr>
            <p:ph type="title"/>
          </p:nvPr>
        </p:nvSpPr>
        <p:spPr>
          <a:xfrm>
            <a:off x="457200" y="136525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en-GB">
                <a:solidFill>
                  <a:srgbClr val="7030A0"/>
                </a:solidFill>
                <a:latin typeface="Verdana"/>
                <a:ea typeface="Verdana"/>
                <a:cs typeface="Verdana"/>
                <a:sym typeface="Verdana"/>
              </a:rPr>
              <a:t>SQL BETWEEN Operator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41" name="Google Shape;141;p19"/>
          <p:cNvSpPr txBox="1">
            <a:spLocks noGrp="1"/>
          </p:cNvSpPr>
          <p:nvPr>
            <p:ph type="body" idx="1"/>
          </p:nvPr>
        </p:nvSpPr>
        <p:spPr>
          <a:xfrm>
            <a:off x="152400" y="838200"/>
            <a:ext cx="8991600" cy="5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37084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•"/>
            </a:pPr>
            <a:r>
              <a:rPr lang="en-GB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b="1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BETWEEN</a:t>
            </a:r>
            <a:r>
              <a:rPr lang="en-GB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operator </a:t>
            </a:r>
            <a:r>
              <a:rPr lang="en-GB" b="1" i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selects values within a given range</a:t>
            </a:r>
            <a:r>
              <a:rPr lang="en-GB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 The values can be numbers, text, or dates.</a:t>
            </a:r>
            <a:endParaRPr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7084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4918"/>
              <a:buChar char="•"/>
            </a:pPr>
            <a:r>
              <a:rPr lang="en-GB" sz="30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3050" b="1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BETWEEN</a:t>
            </a:r>
            <a:r>
              <a:rPr lang="en-GB" sz="30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operator is </a:t>
            </a:r>
            <a:r>
              <a:rPr lang="en-GB" sz="3050" b="1" i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inclusive</a:t>
            </a:r>
            <a:r>
              <a:rPr lang="en-GB" sz="30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en-GB" sz="3050" b="1" i="1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begin and end values are included</a:t>
            </a:r>
            <a:r>
              <a:rPr lang="en-GB" sz="30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.</a:t>
            </a:r>
            <a:r>
              <a:rPr lang="en-GB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endParaRPr sz="23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000" b="1" i="1">
                <a:latin typeface="Verdana"/>
                <a:ea typeface="Verdana"/>
                <a:cs typeface="Verdana"/>
                <a:sym typeface="Verdana"/>
              </a:rPr>
              <a:t>Syntax:</a:t>
            </a:r>
            <a:endParaRPr/>
          </a:p>
          <a:p>
            <a:pPr marL="342900" lvl="0" indent="-206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1">
              <a:latin typeface="Verdana"/>
              <a:ea typeface="Verdana"/>
              <a:cs typeface="Verdana"/>
              <a:sym typeface="Verdana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1600" b="1" i="1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2300" b="1">
                <a:solidFill>
                  <a:srgbClr val="0432FF"/>
                </a:solidFill>
              </a:rPr>
              <a:t>SELECT</a:t>
            </a:r>
            <a:r>
              <a:rPr lang="en-GB" sz="2300"/>
              <a:t> column_name(s)</a:t>
            </a:r>
            <a:endParaRPr sz="230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SzPct val="47826"/>
              <a:buNone/>
            </a:pPr>
            <a:r>
              <a:rPr lang="en-GB" sz="2300" b="1">
                <a:solidFill>
                  <a:srgbClr val="0432FF"/>
                </a:solidFill>
              </a:rPr>
              <a:t>FROM</a:t>
            </a:r>
            <a:r>
              <a:rPr lang="en-GB" sz="2300"/>
              <a:t> table_name</a:t>
            </a:r>
            <a:endParaRPr sz="230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SzPct val="47826"/>
              <a:buNone/>
            </a:pPr>
            <a:r>
              <a:rPr lang="en-GB" sz="2300" b="1">
                <a:solidFill>
                  <a:srgbClr val="0000FF"/>
                </a:solidFill>
              </a:rPr>
              <a:t>WHERE</a:t>
            </a:r>
            <a:r>
              <a:rPr lang="en-GB" sz="2300"/>
              <a:t> column_name </a:t>
            </a:r>
            <a:r>
              <a:rPr lang="en-GB" sz="2300" b="1">
                <a:solidFill>
                  <a:srgbClr val="0000FF"/>
                </a:solidFill>
              </a:rPr>
              <a:t>BETWEEN </a:t>
            </a:r>
            <a:r>
              <a:rPr lang="en-GB" sz="2300"/>
              <a:t> value1 </a:t>
            </a:r>
            <a:r>
              <a:rPr lang="en-GB" sz="2300" b="1">
                <a:solidFill>
                  <a:srgbClr val="0432FF"/>
                </a:solidFill>
              </a:rPr>
              <a:t>AND</a:t>
            </a:r>
            <a:r>
              <a:rPr lang="en-GB" sz="2300"/>
              <a:t> value2;</a:t>
            </a:r>
            <a:endParaRPr sz="2300"/>
          </a:p>
          <a:p>
            <a:pPr marL="0" lvl="1" indent="0" algn="l" rtl="0">
              <a:spcBef>
                <a:spcPts val="360"/>
              </a:spcBef>
              <a:spcAft>
                <a:spcPts val="0"/>
              </a:spcAft>
              <a:buSzPct val="69565"/>
              <a:buNone/>
            </a:pPr>
            <a:endParaRPr sz="2300"/>
          </a:p>
          <a:p>
            <a:pPr marL="342900" lvl="0" indent="-2952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000" b="1" i="1">
                <a:latin typeface="Verdana"/>
                <a:ea typeface="Verdana"/>
                <a:cs typeface="Verdana"/>
                <a:sym typeface="Verdana"/>
              </a:rPr>
              <a:t>Example:</a:t>
            </a:r>
            <a:endParaRPr/>
          </a:p>
          <a:p>
            <a:pPr marL="342900" lvl="0" indent="-206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1">
              <a:latin typeface="Verdana"/>
              <a:ea typeface="Verdana"/>
              <a:cs typeface="Verdana"/>
              <a:sym typeface="Verdana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600" b="1" i="1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2300" b="1">
                <a:solidFill>
                  <a:srgbClr val="0432FF"/>
                </a:solidFill>
              </a:rPr>
              <a:t>SELECT</a:t>
            </a:r>
            <a:r>
              <a:rPr lang="en-GB" sz="2300"/>
              <a:t> </a:t>
            </a:r>
            <a:r>
              <a:rPr lang="en-GB" sz="2300">
                <a:solidFill>
                  <a:srgbClr val="FF0000"/>
                </a:solidFill>
              </a:rPr>
              <a:t>*</a:t>
            </a:r>
            <a:r>
              <a:rPr lang="en-GB" sz="2300"/>
              <a:t> </a:t>
            </a:r>
            <a:r>
              <a:rPr lang="en-GB" sz="2300" b="1">
                <a:solidFill>
                  <a:srgbClr val="0432FF"/>
                </a:solidFill>
              </a:rPr>
              <a:t>FROM</a:t>
            </a:r>
            <a:r>
              <a:rPr lang="en-GB" sz="2300"/>
              <a:t> instructors</a:t>
            </a:r>
            <a:endParaRPr sz="2300"/>
          </a:p>
          <a:p>
            <a:pPr marL="91440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47826"/>
              <a:buNone/>
            </a:pPr>
            <a:r>
              <a:rPr lang="en-GB" sz="2300" b="1">
                <a:solidFill>
                  <a:srgbClr val="0000FF"/>
                </a:solidFill>
              </a:rPr>
              <a:t>WHERE</a:t>
            </a:r>
            <a:r>
              <a:rPr lang="en-GB" sz="2300"/>
              <a:t> Salary </a:t>
            </a:r>
            <a:r>
              <a:rPr lang="en-GB" sz="2300" b="1">
                <a:solidFill>
                  <a:srgbClr val="0000FF"/>
                </a:solidFill>
              </a:rPr>
              <a:t>BETWEEN</a:t>
            </a:r>
            <a:r>
              <a:rPr lang="en-GB" sz="2300"/>
              <a:t> 40000  </a:t>
            </a:r>
            <a:r>
              <a:rPr lang="en-GB" sz="2300" b="1">
                <a:solidFill>
                  <a:srgbClr val="0000FF"/>
                </a:solidFill>
              </a:rPr>
              <a:t>AND </a:t>
            </a:r>
            <a:r>
              <a:rPr lang="en-GB" sz="2300"/>
              <a:t>80000;</a:t>
            </a:r>
            <a:endParaRPr sz="1600" b="1" i="1">
              <a:latin typeface="Verdana"/>
              <a:ea typeface="Verdana"/>
              <a:cs typeface="Verdana"/>
              <a:sym typeface="Verdana"/>
            </a:endParaRPr>
          </a:p>
          <a:p>
            <a:pPr marL="0" lvl="0" indent="457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endParaRPr sz="2000" b="1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143" name="Google Shape;14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8</a:t>
            </a:fld>
            <a:endParaRPr/>
          </a:p>
        </p:txBody>
      </p:sp>
      <p:sp>
        <p:nvSpPr>
          <p:cNvPr id="144" name="Google Shape;144;p19"/>
          <p:cNvSpPr txBox="1"/>
          <p:nvPr/>
        </p:nvSpPr>
        <p:spPr>
          <a:xfrm>
            <a:off x="4460675" y="2731275"/>
            <a:ext cx="4711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>
            <a:spLocks noGrp="1"/>
          </p:cNvSpPr>
          <p:nvPr>
            <p:ph type="title"/>
          </p:nvPr>
        </p:nvSpPr>
        <p:spPr>
          <a:xfrm>
            <a:off x="457200" y="136525"/>
            <a:ext cx="8229600" cy="7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Verdana"/>
              <a:buNone/>
            </a:pPr>
            <a:r>
              <a:rPr lang="en-GB">
                <a:solidFill>
                  <a:srgbClr val="7030A0"/>
                </a:solidFill>
                <a:latin typeface="Verdana"/>
                <a:ea typeface="Verdana"/>
                <a:cs typeface="Verdana"/>
                <a:sym typeface="Verdana"/>
              </a:rPr>
              <a:t>SQL UNION Operator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50" name="Google Shape;150;p20"/>
          <p:cNvSpPr txBox="1">
            <a:spLocks noGrp="1"/>
          </p:cNvSpPr>
          <p:nvPr>
            <p:ph type="body" idx="1"/>
          </p:nvPr>
        </p:nvSpPr>
        <p:spPr>
          <a:xfrm>
            <a:off x="152400" y="838200"/>
            <a:ext cx="8991600" cy="58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57200" lvl="0" indent="-341709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00000"/>
              <a:buChar char="•"/>
            </a:pPr>
            <a:r>
              <a:rPr lang="en-GB" sz="28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lang="en-GB" sz="2850" b="1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lang="en-GB" sz="28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operator is used to combine the result-set of two or more </a:t>
            </a:r>
            <a:r>
              <a:rPr lang="en-GB" sz="2850" b="1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8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statements.</a:t>
            </a:r>
            <a:endParaRPr sz="28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1. Every </a:t>
            </a:r>
            <a:r>
              <a:rPr lang="en-GB" sz="2900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within </a:t>
            </a:r>
            <a:r>
              <a:rPr lang="en-GB" sz="2900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UNION</a:t>
            </a:r>
            <a:r>
              <a:rPr lang="en-GB" sz="2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must have the same number of columns</a:t>
            </a:r>
            <a:endParaRPr sz="29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2. The columns must also have similar data types</a:t>
            </a:r>
            <a:endParaRPr sz="29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36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3. </a:t>
            </a:r>
            <a:r>
              <a:rPr lang="en-GB" sz="2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columns in every </a:t>
            </a:r>
            <a:r>
              <a:rPr lang="en-GB" sz="2900">
                <a:solidFill>
                  <a:srgbClr val="DC143C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90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statement must also be in the same order</a:t>
            </a:r>
            <a:endParaRPr sz="290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000" b="1" i="1">
                <a:latin typeface="Verdana"/>
                <a:ea typeface="Verdana"/>
                <a:cs typeface="Verdana"/>
                <a:sym typeface="Verdana"/>
              </a:rPr>
              <a:t>Syntax:</a:t>
            </a:r>
            <a:endParaRPr/>
          </a:p>
          <a:p>
            <a:pPr marL="342900" lvl="0" indent="-206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1">
              <a:latin typeface="Verdana"/>
              <a:ea typeface="Verdana"/>
              <a:cs typeface="Verdana"/>
              <a:sym typeface="Verdana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GB" sz="1600" b="1" i="1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2550" b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column_name(s)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b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table1</a:t>
            </a:r>
            <a:endParaRPr sz="2550" i="1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66725" lvl="0" indent="447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lang="en-GB" sz="2550" b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UNION</a:t>
            </a:r>
            <a:endParaRPr sz="2550" b="1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66725" lvl="1" indent="447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2745"/>
              <a:buNone/>
            </a:pPr>
            <a:r>
              <a:rPr lang="en-GB" sz="2550" b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column_name(s)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b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table2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550" b="1">
              <a:solidFill>
                <a:srgbClr val="0432FF"/>
              </a:solidFill>
            </a:endParaRPr>
          </a:p>
          <a:p>
            <a:pPr marL="0" lvl="1" indent="0" algn="l" rtl="0">
              <a:spcBef>
                <a:spcPts val="360"/>
              </a:spcBef>
              <a:spcAft>
                <a:spcPts val="0"/>
              </a:spcAft>
              <a:buSzPct val="69565"/>
              <a:buNone/>
            </a:pPr>
            <a:endParaRPr sz="2300"/>
          </a:p>
          <a:p>
            <a:pPr marL="3429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GB" sz="2000" b="1" i="1">
                <a:latin typeface="Verdana"/>
                <a:ea typeface="Verdana"/>
                <a:cs typeface="Verdana"/>
                <a:sym typeface="Verdana"/>
              </a:rPr>
              <a:t>Example:</a:t>
            </a:r>
            <a:endParaRPr/>
          </a:p>
          <a:p>
            <a:pPr marL="342900" lvl="0" indent="-2063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 i="1">
              <a:latin typeface="Verdana"/>
              <a:ea typeface="Verdana"/>
              <a:cs typeface="Verdana"/>
              <a:sym typeface="Verdana"/>
            </a:endParaRPr>
          </a:p>
          <a:p>
            <a:pPr marL="466725" lvl="1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600" b="1" i="1">
                <a:latin typeface="Verdana"/>
                <a:ea typeface="Verdana"/>
                <a:cs typeface="Verdana"/>
                <a:sym typeface="Verdana"/>
              </a:rPr>
              <a:t>	</a:t>
            </a:r>
            <a:r>
              <a:rPr lang="en-GB" sz="2550" b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b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instructors</a:t>
            </a:r>
            <a:endParaRPr sz="2550" i="1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66725" lvl="0" indent="447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3137"/>
              <a:buFont typeface="Arial"/>
              <a:buNone/>
            </a:pPr>
            <a:r>
              <a:rPr lang="en-GB" sz="2550" b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UNION</a:t>
            </a:r>
            <a:endParaRPr sz="2550" b="1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466725" lvl="1" indent="44767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745"/>
              <a:buNone/>
            </a:pPr>
            <a:r>
              <a:rPr lang="en-GB" sz="2550" b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SELECT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email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b="1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GB" sz="2550" i="1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learners</a:t>
            </a:r>
            <a:r>
              <a:rPr lang="en-GB" sz="255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300" b="1">
              <a:solidFill>
                <a:srgbClr val="0432FF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 b="1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42900" lvl="0" indent="-215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GB"/>
              <a:t>9/8/24</a:t>
            </a:r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GB"/>
              <a:t>9</a:t>
            </a:fld>
            <a:endParaRPr/>
          </a:p>
        </p:txBody>
      </p:sp>
      <p:sp>
        <p:nvSpPr>
          <p:cNvPr id="153" name="Google Shape;153;p20"/>
          <p:cNvSpPr txBox="1"/>
          <p:nvPr/>
        </p:nvSpPr>
        <p:spPr>
          <a:xfrm>
            <a:off x="4460675" y="2731275"/>
            <a:ext cx="4711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1023</Words>
  <Application>Microsoft Macintosh PowerPoint</Application>
  <PresentationFormat>On-screen Show (4:3)</PresentationFormat>
  <Paragraphs>345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Courier New</vt:lpstr>
      <vt:lpstr>Verdana</vt:lpstr>
      <vt:lpstr>Office Theme</vt:lpstr>
      <vt:lpstr>SQL</vt:lpstr>
      <vt:lpstr>Recap</vt:lpstr>
      <vt:lpstr>Contents</vt:lpstr>
      <vt:lpstr>PowerPoint Presentation</vt:lpstr>
      <vt:lpstr>PowerPoint Presentation</vt:lpstr>
      <vt:lpstr>SQL IN Operator</vt:lpstr>
      <vt:lpstr>IN Example</vt:lpstr>
      <vt:lpstr>SQL BETWEEN Operator</vt:lpstr>
      <vt:lpstr>SQL UNION Operator</vt:lpstr>
      <vt:lpstr>SQL GROUP BY</vt:lpstr>
      <vt:lpstr>Example</vt:lpstr>
      <vt:lpstr>SQL HAVING Clause</vt:lpstr>
      <vt:lpstr> Example </vt:lpstr>
      <vt:lpstr>SOLUTION</vt:lpstr>
      <vt:lpstr>Exercise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Md Samsuddoha</cp:lastModifiedBy>
  <cp:revision>31</cp:revision>
  <dcterms:modified xsi:type="dcterms:W3CDTF">2025-05-20T13:34:21Z</dcterms:modified>
</cp:coreProperties>
</file>