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  <p:sldId id="279" r:id="rId20"/>
    <p:sldId id="306" r:id="rId21"/>
    <p:sldId id="307" r:id="rId22"/>
    <p:sldId id="309" r:id="rId23"/>
    <p:sldId id="308" r:id="rId24"/>
    <p:sldId id="312" r:id="rId25"/>
    <p:sldId id="311" r:id="rId26"/>
    <p:sldId id="310" r:id="rId27"/>
    <p:sldId id="288" r:id="rId28"/>
    <p:sldId id="287" r:id="rId29"/>
  </p:sldIdLst>
  <p:sldSz cx="9144000" cy="5143500" type="screen16x9"/>
  <p:notesSz cx="6858000" cy="9144000"/>
  <p:embeddedFontLst>
    <p:embeddedFont>
      <p:font typeface="Caveat" panose="020B0604020202020204" charset="0"/>
      <p:regular r:id="rId31"/>
      <p:bold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Fira Sans Extra Condensed SemiBold" panose="020B0604020202020204" charset="0"/>
      <p:regular r:id="rId37"/>
      <p:bold r:id="rId38"/>
      <p:italic r:id="rId39"/>
      <p:boldItalic r:id="rId40"/>
    </p:embeddedFont>
    <p:embeddedFont>
      <p:font typeface="Fira Sans Medium" panose="020B0603050000020004" pitchFamily="34" charset="0"/>
      <p:regular r:id="rId41"/>
      <p:bold r:id="rId42"/>
      <p:italic r:id="rId43"/>
      <p:boldItalic r:id="rId44"/>
    </p:embeddedFont>
    <p:embeddedFont>
      <p:font typeface="Nunito" pitchFamily="2" charset="0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6" autoAdjust="0"/>
  </p:normalViewPr>
  <p:slideViewPr>
    <p:cSldViewPr snapToGrid="0">
      <p:cViewPr varScale="1">
        <p:scale>
          <a:sx n="67" d="100"/>
          <a:sy n="67" d="100"/>
        </p:scale>
        <p:origin x="898" y="6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982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#===============================================================================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  FILE:  Assignment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 USAGE:  python asmt1.py argument1 argument2 ... argumentN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 EXAMPLE: python asmt1.py Sample_File_1.txt Sample_File_2.txt Sample_File_3.txt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          python asmt1.py /home/asif/Desktop/Sample_File_1.txt /home/asif/Desktop/Sample_File_2.txt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 TESTED: Ubuntu 18.04 LTS AND Python version: 3.7.3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DESCRIPTION: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    AUTHOR:  Md. Rashid Al Asif, dev.rashid.asif@gmail.com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#===============================================================================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string</a:t>
            </a:r>
          </a:p>
          <a:p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os</a:t>
            </a:r>
          </a:p>
          <a:p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os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path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the start time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start_time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time.time()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(sys.argv)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sys.exit(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"Format: &lt;python-command&gt; &lt;argu1&gt;...&lt;arguN&gt;"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#initialize the fileNames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fileList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(sys.argv):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path.isfile(sys.argv[i])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sys.exit(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sys.argv[i]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not exit"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fileList.append (sys.argv[i])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i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#count init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count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reading files and counting 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(fileList)): 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(fileList[index],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Get next line from file 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line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.readline()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line: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Remove the leading spaces and newline character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line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line.strip()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line =line.replace("\n", "")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Remove the punctuation marks (!"#$%&amp;'()*+, -./:;&lt;=&gt;?@[\]^_`{|}~) from the line 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#line = line.translate(line.maketrans("", "", string.punctuation)) 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words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line.split()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words: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count: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count[word]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count[word]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count[word]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 Error Occured"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#print the starting time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Starting Time: 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time.asctime(time.localtime(start_time)),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#printing the count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(count)</a:t>
            </a:r>
          </a:p>
          <a:p>
            <a:b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#get the end time and print the duration</a:t>
            </a:r>
            <a:endParaRPr lang="nl-NL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end_time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time.time()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Ending Time: 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time.asctime(time.localtime(end_time)),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Duration: </a:t>
            </a:r>
            <a:r>
              <a:rPr lang="nl-N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 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(end_time </a:t>
            </a:r>
            <a:r>
              <a:rPr lang="nl-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start_time), 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22279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f7019b9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f7019b9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f0b539a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f0b539a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f0b539ac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f0b539ac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file_readable.asp" TargetMode="External"/><Relationship Id="rId13" Type="http://schemas.openxmlformats.org/officeDocument/2006/relationships/hyperlink" Target="https://www.w3schools.com/python/ref_file_tell.asp" TargetMode="External"/><Relationship Id="rId3" Type="http://schemas.openxmlformats.org/officeDocument/2006/relationships/hyperlink" Target="https://www.w3schools.com/python/ref_file_close.asp" TargetMode="External"/><Relationship Id="rId7" Type="http://schemas.openxmlformats.org/officeDocument/2006/relationships/hyperlink" Target="https://www.w3schools.com/python/ref_file_read.asp" TargetMode="External"/><Relationship Id="rId12" Type="http://schemas.openxmlformats.org/officeDocument/2006/relationships/hyperlink" Target="https://www.w3schools.com/python/ref_file_seekable.asp" TargetMode="External"/><Relationship Id="rId17" Type="http://schemas.openxmlformats.org/officeDocument/2006/relationships/hyperlink" Target="https://www.w3schools.com/python/ref_file_writelines.asp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w3schools.com/python/ref_file_wri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file_isatty.asp" TargetMode="External"/><Relationship Id="rId11" Type="http://schemas.openxmlformats.org/officeDocument/2006/relationships/hyperlink" Target="https://www.w3schools.com/python/ref_file_seek.asp" TargetMode="External"/><Relationship Id="rId5" Type="http://schemas.openxmlformats.org/officeDocument/2006/relationships/hyperlink" Target="https://www.w3schools.com/python/ref_file_flush.asp" TargetMode="External"/><Relationship Id="rId15" Type="http://schemas.openxmlformats.org/officeDocument/2006/relationships/hyperlink" Target="https://www.w3schools.com/python/ref_file_writable.asp" TargetMode="External"/><Relationship Id="rId10" Type="http://schemas.openxmlformats.org/officeDocument/2006/relationships/hyperlink" Target="https://www.w3schools.com/python/ref_file_readlines.asp" TargetMode="External"/><Relationship Id="rId4" Type="http://schemas.openxmlformats.org/officeDocument/2006/relationships/hyperlink" Target="https://www.w3schools.com/python/ref_file_fileno.asp" TargetMode="External"/><Relationship Id="rId9" Type="http://schemas.openxmlformats.org/officeDocument/2006/relationships/hyperlink" Target="https://www.w3schools.com/python/ref_file_readline.asp" TargetMode="External"/><Relationship Id="rId14" Type="http://schemas.openxmlformats.org/officeDocument/2006/relationships/hyperlink" Target="https://www.w3schools.com/python/ref_file_truncate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le-handling-pyth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python/python_try_except.asp" TargetMode="External"/><Relationship Id="rId5" Type="http://schemas.openxmlformats.org/officeDocument/2006/relationships/hyperlink" Target="https://www.tutorialspoint.com/what-is-the-use-of-the-with-statement-in-python" TargetMode="External"/><Relationship Id="rId4" Type="http://schemas.openxmlformats.org/officeDocument/2006/relationships/hyperlink" Target="https://www.geeksforgeeks.org/with-statement-in-pyth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533400" y="1187350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 dirty="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400" y="21320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Lecture - 09</a:t>
            </a:r>
            <a:endParaRPr sz="19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609900" y="2770225"/>
            <a:ext cx="3726600" cy="15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C4C"/>
                </a:solidFill>
              </a:rPr>
              <a:t>Lecture Topics</a:t>
            </a:r>
            <a:endParaRPr sz="1800" b="1" dirty="0">
              <a:solidFill>
                <a:srgbClr val="263C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C4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C4C"/>
              </a:buClr>
              <a:buSzPts val="1800"/>
              <a:buChar char="●"/>
            </a:pPr>
            <a:r>
              <a:rPr lang="nl-NL" sz="1800" dirty="0">
                <a:solidFill>
                  <a:srgbClr val="263C4C"/>
                </a:solidFill>
              </a:rPr>
              <a:t>Reading and Writing Files</a:t>
            </a:r>
            <a:endParaRPr lang="en" sz="1800" dirty="0">
              <a:solidFill>
                <a:srgbClr val="263C4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C4C"/>
              </a:buClr>
              <a:buSzPts val="1800"/>
              <a:buChar char="●"/>
            </a:pPr>
            <a:r>
              <a:rPr lang="en" sz="1800" dirty="0">
                <a:solidFill>
                  <a:srgbClr val="263C4C"/>
                </a:solidFill>
              </a:rPr>
              <a:t>Exception Handling </a:t>
            </a:r>
            <a:endParaRPr sz="1800" dirty="0">
              <a:solidFill>
                <a:srgbClr val="263C4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7727-3377-8373-932C-0605B4D7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Reading/Writing Process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ABCB-1602-2FA5-A4A7-0CC026050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Plaintext files</a:t>
            </a:r>
          </a:p>
          <a:p>
            <a:r>
              <a:rPr lang="nl-NL" dirty="0"/>
              <a:t>Binary files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51991-6B2E-7EE7-F365-82BE85D6D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73803E-EE97-FCE2-8902-FEE2CAC2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92" y="1897412"/>
            <a:ext cx="4257975" cy="19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5FC43-0DEE-E0CF-F791-6399986C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53" y="2355777"/>
            <a:ext cx="2172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8A0E-5D9F-A86D-5C3F-1937D836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 Handling: Open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35B1-A757-F2BE-E160-2C46046C3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open() function takes two parameters; filename, and mode.</a:t>
            </a:r>
          </a:p>
          <a:p>
            <a:r>
              <a:rPr lang="en-US" dirty="0"/>
              <a:t>You can also specify the type of file</a:t>
            </a:r>
          </a:p>
          <a:p>
            <a:r>
              <a:rPr lang="en-US" dirty="0"/>
              <a:t>f = open("demofile.txt")</a:t>
            </a:r>
          </a:p>
          <a:p>
            <a:r>
              <a:rPr lang="en-US" dirty="0"/>
              <a:t>f = open("demofile.txt", "rt")</a:t>
            </a:r>
          </a:p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3E48C-BB3F-480F-83A6-2056C2B62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7768CF-4EE0-ED86-472F-6299EB82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67" y="2742334"/>
            <a:ext cx="7670948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"r"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Read - Default value. Opens a file for reading, error if the file does not exist</a:t>
            </a:r>
            <a:endParaRPr kumimoji="0" lang="en-001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"a"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Append - Opens a file for appending, creates the file if it does not exist</a:t>
            </a:r>
            <a:endParaRPr kumimoji="0" lang="en-001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"w"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Write - Opens a file for writing, creates the file if it does not exist</a:t>
            </a:r>
            <a:endParaRPr kumimoji="0" lang="en-001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"x"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Create - Creates the specified file, returns an error if the file exists</a:t>
            </a:r>
            <a:endParaRPr kumimoji="0" lang="en-001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230A42-D071-1931-C4D2-B9839910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67" y="3980834"/>
            <a:ext cx="767094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"t"</a:t>
            </a:r>
            <a:r>
              <a:rPr kumimoji="0" lang="en-001" altLang="en-001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Text - Default value. Text mode</a:t>
            </a:r>
            <a:endParaRPr kumimoji="0" lang="en-001" altLang="en-001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"b"</a:t>
            </a:r>
            <a:r>
              <a:rPr kumimoji="0" lang="en-001" altLang="en-001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- Binary - Binary mode (e.g. images)</a:t>
            </a:r>
            <a:endParaRPr kumimoji="0" lang="en-001" altLang="en-001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37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9A4-FF89-E382-B070-B618805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Close file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2AC4-2178-B987-8843-B02C9DF3F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"D:\\myfiles\welcome.txt"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# Return the 5 first characters of the file</a:t>
            </a:r>
          </a:p>
          <a:p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nl-NL" sz="1600" dirty="0"/>
            </a:b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(f.readline()) #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 one line of the file</a:t>
            </a:r>
          </a:p>
          <a:p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nl-NL" sz="1600" dirty="0"/>
            </a:b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 #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 through the file line by line</a:t>
            </a:r>
            <a:br>
              <a:rPr lang="nl-NL" sz="1600" dirty="0"/>
            </a:b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N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nl-NL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f.close() #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the file when you are finish with it</a:t>
            </a:r>
            <a:endParaRPr lang="en-001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71C1-179C-ABDF-0915-855CFC148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100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F9C7-8D5C-18C8-AF02-6F069D0E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NL" sz="2800" dirty="0"/>
              <a:t>File Methods</a:t>
            </a:r>
            <a:endParaRPr lang="en-001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7AB6-B021-CF4C-9943-C749E027FB7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" sz="9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8922B8-9E28-249F-67E0-7F0B64DFC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81364"/>
              </p:ext>
            </p:extLst>
          </p:nvPr>
        </p:nvGraphicFramePr>
        <p:xfrm>
          <a:off x="496712" y="1208225"/>
          <a:ext cx="7975746" cy="3506080"/>
        </p:xfrm>
        <a:graphic>
          <a:graphicData uri="http://schemas.openxmlformats.org/drawingml/2006/table">
            <a:tbl>
              <a:tblPr firstRow="1" bandRow="1"/>
              <a:tblGrid>
                <a:gridCol w="2254766">
                  <a:extLst>
                    <a:ext uri="{9D8B030D-6E8A-4147-A177-3AD203B41FA5}">
                      <a16:colId xmlns:a16="http://schemas.microsoft.com/office/drawing/2014/main" val="2435490763"/>
                    </a:ext>
                  </a:extLst>
                </a:gridCol>
                <a:gridCol w="5720980">
                  <a:extLst>
                    <a:ext uri="{9D8B030D-6E8A-4147-A177-3AD203B41FA5}">
                      <a16:colId xmlns:a16="http://schemas.microsoft.com/office/drawing/2014/main" val="3990461024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Method</a:t>
                      </a: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Description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0913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Closes the file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6124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 dirty="0">
                          <a:effectLst/>
                        </a:rPr>
                        <a:t>detach()</a:t>
                      </a: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separated raw stream from the buffer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11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fileno()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number that represents the stream, from the operating system's perspective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991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flush()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Flushes the internal buffer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96402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isatty()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whether the file stream is interactive or not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7186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Returns the file content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718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readable()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whether the file stream can be read or not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4377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readline()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one line from the file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9721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readlines()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list of lines from the file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2873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seek()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effectLst/>
                        </a:rPr>
                        <a:t>Change the file position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4281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seekable()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whether the file allows us to change the file position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958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tell()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current file position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5871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truncate()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Resizes the file to a specified size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0772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writable()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whether the file can be written to or not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0323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Writes the specified string to the file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587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>
                          <a:solidFill>
                            <a:srgbClr val="00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writelines()</a:t>
                      </a:r>
                      <a:endParaRPr lang="nl-NL" sz="1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38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Writes a list of strings to the file</a:t>
                      </a:r>
                    </a:p>
                  </a:txBody>
                  <a:tcPr marL="26920" marR="26920" marT="26920" marB="26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0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3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F0E0E-A494-ED50-31FC-2CC056B3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Create/Write Files</a:t>
            </a:r>
            <a:endParaRPr lang="en-00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C222C-2F9E-4676-024F-5836DC751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Existing File</a:t>
            </a:r>
          </a:p>
          <a:p>
            <a:pPr lvl="1"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"demofile2.txt"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# a = append, w = overwrite existing content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"Now the file has more content!"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nl-NL" dirty="0"/>
              <a:t>New File</a:t>
            </a:r>
          </a:p>
          <a:p>
            <a:pPr lvl="1"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"myfile.txt"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29B1F-AC57-9EB4-EBCC-8B38D2A24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9A21AF-F303-6B06-FBE8-11D06E46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977" y="3369551"/>
            <a:ext cx="7270045" cy="8309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will create a file, returns an error if the file exist</a:t>
            </a:r>
            <a:endParaRPr kumimoji="0" lang="en-001" altLang="en-001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Append - will create a file if the specified file does not exist</a:t>
            </a:r>
            <a:endParaRPr kumimoji="0" lang="en-001" altLang="en-001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Write - will create a file if the specified file does not exist</a:t>
            </a:r>
            <a:endParaRPr kumimoji="0" lang="en-001" altLang="en-001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912B-9783-6B81-0061-840BA766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2BD5-1052-CBD1-DA60-3EF3E98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Delete file</a:t>
            </a:r>
          </a:p>
          <a:p>
            <a:pPr lvl="1">
              <a:spcBef>
                <a:spcPts val="0"/>
              </a:spcBef>
            </a:pP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os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os.remove(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# if not exist produce an error</a:t>
            </a:r>
            <a:endParaRPr lang="nl-NL" dirty="0"/>
          </a:p>
          <a:p>
            <a:r>
              <a:rPr lang="nl-NL" dirty="0"/>
              <a:t>Check</a:t>
            </a:r>
          </a:p>
          <a:p>
            <a:pPr lvl="1">
              <a:spcBef>
                <a:spcPts val="0"/>
              </a:spcBef>
            </a:pP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os</a:t>
            </a: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os.path.exists(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os.remove(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l-NL" dirty="0"/>
            </a:b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file does not exist"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dirty="0"/>
          </a:p>
          <a:p>
            <a:r>
              <a:rPr lang="nl-NL" dirty="0"/>
              <a:t>Delete folder</a:t>
            </a:r>
          </a:p>
          <a:p>
            <a:pPr lvl="1">
              <a:spcBef>
                <a:spcPts val="0"/>
              </a:spcBef>
            </a:pPr>
            <a:r>
              <a:rPr lang="nl-NL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os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os.rmdir(</a:t>
            </a:r>
            <a:r>
              <a:rPr lang="nl-NL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"myfolder"</a:t>
            </a:r>
            <a:r>
              <a:rPr lang="nl-NL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#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only remove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folders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CDC8-FE9E-8833-F28C-4DE8E4C2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47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06CD-9CDF-CB50-5B73-E2260402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with statement in Python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1288-6529-1D8D-61E3-D31EA97E8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resource management</a:t>
            </a:r>
          </a:p>
          <a:p>
            <a:r>
              <a:rPr lang="en-US" dirty="0"/>
              <a:t>Ensures that the file is automatically closed after operations are done, even if exceptions occur during file operations</a:t>
            </a:r>
          </a:p>
          <a:p>
            <a:r>
              <a:rPr lang="en-US" dirty="0"/>
              <a:t>you can use multiple contexts in a single with statement 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35C27-C41B-B6AE-329F-C3A7865B9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7F10C-2097-0FB1-968A-D94462A8D958}"/>
              </a:ext>
            </a:extLst>
          </p:cNvPr>
          <p:cNvGrpSpPr/>
          <p:nvPr/>
        </p:nvGrpSpPr>
        <p:grpSpPr>
          <a:xfrm>
            <a:off x="526189" y="2774156"/>
            <a:ext cx="7763785" cy="1924319"/>
            <a:chOff x="311700" y="3028865"/>
            <a:chExt cx="7763785" cy="19243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13AC9A-4B99-7750-3294-D01E4B6B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00" y="3028865"/>
              <a:ext cx="2610214" cy="192431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FFA2B8-DB92-3FAF-BA52-DE118FFE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050" y="3028865"/>
              <a:ext cx="4932435" cy="80021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519223-CCA5-EAA7-AC51-6496D438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3050" y="4152972"/>
              <a:ext cx="4932435" cy="8002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0532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0FAD-B50E-7DF7-789B-79B57063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line by line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6759B-3068-3B9D-23F8-9163D84E4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lines while reading files</a:t>
            </a:r>
          </a:p>
          <a:p>
            <a:r>
              <a:rPr lang="en-US" dirty="0"/>
              <a:t>The split () returns words in list format</a:t>
            </a:r>
          </a:p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1FA2-4AB2-1049-201D-2FFB7C633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6E70-0439-FB54-1C5A-6603281E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23" y="2004933"/>
            <a:ext cx="3781953" cy="1133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271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920-F1C8-7687-FAD1-B4E59514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 at Command Line Argument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DC8E-C160-9A9E-5B39-9E4883472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9B8E-C448-E436-873A-C16668C77CB6}"/>
              </a:ext>
            </a:extLst>
          </p:cNvPr>
          <p:cNvSpPr txBox="1"/>
          <p:nvPr/>
        </p:nvSpPr>
        <p:spPr>
          <a:xfrm>
            <a:off x="541867" y="1203960"/>
            <a:ext cx="806026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os</a:t>
            </a:r>
          </a:p>
          <a:p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os </a:t>
            </a: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path</a:t>
            </a:r>
          </a:p>
          <a:p>
            <a:b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(sys.argv)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sys.exit(</a:t>
            </a:r>
            <a:r>
              <a:rPr lang="nl-NL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"Format: &lt;python-command&gt; &lt;argu1&gt;...&lt;arguN&gt;"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#initialize the fileNames</a:t>
            </a:r>
            <a:endParaRPr lang="nl-NL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fileList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nl-NL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(sys.argv):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path.isfile(sys.argv[i]) </a:t>
            </a:r>
            <a:r>
              <a:rPr lang="nl-NL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sys.exit(</a:t>
            </a:r>
            <a:r>
              <a:rPr lang="nl-NL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"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sys.argv[i]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NL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not exit"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fileList.append (sys.argv[i])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i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#count init</a:t>
            </a:r>
            <a:endParaRPr lang="nl-NL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lang="nl-NL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b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nl-NL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reading files and counting </a:t>
            </a:r>
            <a:endParaRPr lang="nl-NL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(fileList)): </a:t>
            </a:r>
          </a:p>
          <a:p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nl-NL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NL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nl-NL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nl-NL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(fileList[index],</a:t>
            </a:r>
            <a:r>
              <a:rPr lang="nl-NL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l-NL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/>
              <a:t>….</a:t>
            </a:r>
            <a:endParaRPr lang="en-001" sz="1000" dirty="0"/>
          </a:p>
        </p:txBody>
      </p:sp>
    </p:spTree>
    <p:extLst>
      <p:ext uri="{BB962C8B-B14F-4D97-AF65-F5344CB8AC3E}">
        <p14:creationId xmlns:p14="http://schemas.microsoft.com/office/powerpoint/2010/main" val="52524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100"/>
            <a:ext cx="9144000" cy="43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 txBox="1"/>
          <p:nvPr/>
        </p:nvSpPr>
        <p:spPr>
          <a:xfrm>
            <a:off x="7143075" y="4444850"/>
            <a:ext cx="1878000" cy="612000"/>
          </a:xfrm>
          <a:prstGeom prst="rect">
            <a:avLst/>
          </a:prstGeom>
          <a:solidFill>
            <a:srgbClr val="ABE5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94" name="Google Shape;3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95" name="Google Shape;395;p36"/>
          <p:cNvSpPr txBox="1"/>
          <p:nvPr/>
        </p:nvSpPr>
        <p:spPr>
          <a:xfrm>
            <a:off x="0" y="0"/>
            <a:ext cx="9144000" cy="867300"/>
          </a:xfrm>
          <a:prstGeom prst="rect">
            <a:avLst/>
          </a:prstGeom>
          <a:solidFill>
            <a:srgbClr val="ABE5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1590025" y="252950"/>
            <a:ext cx="39270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970A2"/>
                </a:solidFill>
              </a:rPr>
              <a:t>Exercise</a:t>
            </a:r>
            <a:r>
              <a:rPr lang="en" sz="3000" b="1">
                <a:solidFill>
                  <a:schemeClr val="dk2"/>
                </a:solidFill>
              </a:rPr>
              <a:t> </a:t>
            </a:r>
            <a:r>
              <a:rPr lang="en" sz="3000" b="1">
                <a:solidFill>
                  <a:srgbClr val="CD504A"/>
                </a:solidFill>
              </a:rPr>
              <a:t>Time</a:t>
            </a:r>
            <a:endParaRPr sz="30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AB3E4F-E6C8-94E0-B959-929D0C41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Files and File Paths</a:t>
            </a:r>
            <a:endParaRPr lang="en-00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33263-6AF5-0716-AB7A-D4D049CE4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A file has two key properties: a filename (usually written as one word) and a path (</a:t>
            </a:r>
            <a:r>
              <a:rPr lang="en-US" dirty="0">
                <a:solidFill>
                  <a:schemeClr val="tx1"/>
                </a:solidFill>
              </a:rPr>
              <a:t>C:\Users\Al\Documents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Backslash on Windows and Forward Slash on macOS and Linux</a:t>
            </a:r>
          </a:p>
          <a:p>
            <a:endParaRPr lang="en-00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DD084-B1D6-B67B-3487-CF4E6BB87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E5D0A-FFE4-9043-4BD0-D729205B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49" y="2212724"/>
            <a:ext cx="2057687" cy="1924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37C70-DCDC-A735-2F2F-AB938B45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" y="2212724"/>
            <a:ext cx="2619741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4D8C91-0252-8DE6-BAF4-7E1A7C71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4" y="3491939"/>
            <a:ext cx="384863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275E5F-528B-D732-96EF-77377FFB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00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4C15-64A2-F6F3-C7B4-EF5811AA4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prime numbers from input file (</a:t>
            </a:r>
            <a:r>
              <a:rPr lang="en-US" b="1" dirty="0"/>
              <a:t>number.txt</a:t>
            </a:r>
            <a:r>
              <a:rPr lang="en-US" dirty="0"/>
              <a:t>) which contains values as follows: </a:t>
            </a:r>
          </a:p>
          <a:p>
            <a:pPr marL="822960" lvl="1">
              <a:spcBef>
                <a:spcPts val="0"/>
              </a:spcBef>
            </a:pPr>
            <a:r>
              <a:rPr lang="en-US" dirty="0"/>
              <a:t>2</a:t>
            </a:r>
          </a:p>
          <a:p>
            <a:pPr marL="822960" lvl="1">
              <a:spcBef>
                <a:spcPts val="0"/>
              </a:spcBef>
            </a:pPr>
            <a:r>
              <a:rPr lang="en-US" dirty="0"/>
              <a:t>13</a:t>
            </a:r>
          </a:p>
          <a:p>
            <a:pPr marL="822960" lvl="1">
              <a:spcBef>
                <a:spcPts val="0"/>
              </a:spcBef>
            </a:pPr>
            <a:r>
              <a:rPr lang="en-US" dirty="0"/>
              <a:t>12</a:t>
            </a:r>
          </a:p>
          <a:p>
            <a:r>
              <a:rPr lang="en-US" dirty="0"/>
              <a:t>Find all vowel from a </a:t>
            </a:r>
            <a:r>
              <a:rPr lang="en-US" b="1" dirty="0"/>
              <a:t>string.txt </a:t>
            </a:r>
            <a:r>
              <a:rPr lang="en-US" dirty="0"/>
              <a:t>file.</a:t>
            </a:r>
          </a:p>
          <a:p>
            <a:pPr marL="114300" indent="0">
              <a:buNone/>
            </a:pPr>
            <a:endParaRPr lang="en-00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9271A-AA80-FC35-478D-827E885EBB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51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9C29-825F-1EBD-3FCF-ADF5A3B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Exception Handling/Managing Exception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01616-1A4A-FBC1-5A5E-1466B730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error occurs, or exception as we call it, Python will normally stop and generate an error message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 exception occurred"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AAB0-7C9C-6F6B-0BB5-D5F489FE24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7EC9F3-4A3C-B149-5298-152F07C8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65" y="3245436"/>
            <a:ext cx="7996470" cy="1323439"/>
          </a:xfrm>
          <a:prstGeom prst="rect">
            <a:avLst/>
          </a:prstGeom>
          <a:solidFill>
            <a:srgbClr val="FFFFFF"/>
          </a:solidFill>
          <a:ln w="22225">
            <a:solidFill>
              <a:srgbClr val="00206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test a block of code for errors.</a:t>
            </a:r>
            <a:endParaRPr kumimoji="0" lang="en-001" altLang="en-001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handle the error.</a:t>
            </a:r>
            <a:endParaRPr kumimoji="0" lang="en-001" altLang="en-001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execute code when there is no error.</a:t>
            </a:r>
            <a:endParaRPr kumimoji="0" lang="en-001" altLang="en-001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execute code, regardless of the result of the try- and except blocks.</a:t>
            </a:r>
            <a:endParaRPr kumimoji="0" lang="en-001" altLang="en-001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2A4-4DB3-A8DE-0BF2-5C87C7FD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Many Exceptions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4362-1FFE-8FD5-AFBA-D73DAF9FD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x is not defined"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else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DD09-AEB6-2D34-8367-15CD4B4DF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589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FD96-C007-AC77-ACC0-79EE4AFC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Else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9891-E9BD-4A05-7BA4-30F7C170A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try block does not raise any errors, so the else block is executed: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"Nothing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3ADFC-9558-C389-F3C7-C2E578EB3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18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F7-E37A-3AEC-C83B-C92BB87A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Finally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0B3A-423F-8B0C-A664-FA5F303A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finally block, if specified, will be executed regardless if the try block raises an error or not.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'try except' is finished"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can be useful to close objects and clean up resources.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84A5-8C8C-8BB7-8331-A5887862F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D970E0-622F-5997-D425-7254FF26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613" y="1805885"/>
            <a:ext cx="2289845" cy="1231106"/>
          </a:xfrm>
          <a:prstGeom prst="rect">
            <a:avLst/>
          </a:prstGeom>
          <a:solidFill>
            <a:srgbClr val="F5F5F5"/>
          </a:solidFill>
          <a:ln w="2540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'hello world’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001" altLang="en-001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600" dirty="0">
                <a:latin typeface="Consolas" panose="020B0609020204030204" pitchFamily="49" charset="0"/>
              </a:rPr>
              <a:t>   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001" altLang="en-001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001" altLang="en-001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001" altLang="en-001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6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F531-8935-3A30-4D98-2D353319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Raise an exception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B673-F4FB-0C2C-1150-A960CBF6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-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Exception(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"Sorry, no numbers below zero"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is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"Only integers are allowed"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368FD-72C5-AF30-1C57-B5D6BB54C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69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6BE7-2100-421A-3BC4-EB53477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Exception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FF6D-FF8D-12AA-D09A-BDD1B57B1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SyntaxError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exception is raised when the interpreter encounters a syntax error in the code, such as a misspelled keyword, a missing colon, or an unbalanced parenthesis.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TypeError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operation or function is applied to an object of the wrong type, such as adding a string to an integer.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NameError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 variable or function name is not found in the current scope.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IndexError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index is out of range for a list, tuple, or other sequence types.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KeyError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 key is not found in a dictionary.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ValueError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 function or method is called with an invalid argument or input, such as trying to convert a string to an integer when the string does not represent a valid integer.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AttributeError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attribute or method is not found on an object, such as trying to access a non-existent attribute of a class instance.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IOError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I/O operation, such as reading or writing a file, fails due to an input/output error.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ZeroDivisionError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attempt is made to divide a number by zero.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ImportError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exception is raised when an import statement fails to find or load a module.</a:t>
            </a:r>
          </a:p>
          <a:p>
            <a:endParaRPr lang="en-001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163D-2DF0-407A-C127-F039873D5F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767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45" name="Google Shape;5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34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5"/>
          <p:cNvSpPr txBox="1"/>
          <p:nvPr/>
        </p:nvSpPr>
        <p:spPr>
          <a:xfrm>
            <a:off x="7674300" y="2421200"/>
            <a:ext cx="1469700" cy="9612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-12050" y="3382400"/>
            <a:ext cx="9156000" cy="17610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6A9955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4700" b="1">
              <a:solidFill>
                <a:srgbClr val="6A995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946000" y="319303"/>
            <a:ext cx="6056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Resources</a:t>
            </a:r>
            <a:endParaRPr sz="3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915474" y="1373200"/>
            <a:ext cx="7556983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-NL" sz="1800" dirty="0">
                <a:solidFill>
                  <a:schemeClr val="dk1"/>
                </a:solidFill>
                <a:hlinkClick r:id="rId3"/>
              </a:rPr>
              <a:t>https://www.geeksforgeeks.org/file-handling-python/</a:t>
            </a:r>
            <a:endParaRPr lang="nl-NL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-NL" sz="1800" dirty="0">
                <a:solidFill>
                  <a:schemeClr val="dk1"/>
                </a:solidFill>
                <a:hlinkClick r:id="rId4"/>
              </a:rPr>
              <a:t>https://www.geeksforgeeks.org/with-statement-in-python/</a:t>
            </a:r>
            <a:endParaRPr lang="nl-NL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-NL" sz="1800" dirty="0">
                <a:solidFill>
                  <a:schemeClr val="dk1"/>
                </a:solidFill>
                <a:hlinkClick r:id="rId5"/>
              </a:rPr>
              <a:t>https://www.tutorialspoint.com/what-is-the-use-of-the-with-statement-in-python</a:t>
            </a:r>
            <a:endParaRPr lang="nl-NL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-NL" sz="1800" dirty="0">
                <a:solidFill>
                  <a:schemeClr val="dk1"/>
                </a:solidFill>
                <a:hlinkClick r:id="rId6"/>
              </a:rPr>
              <a:t>https://www.w3schools.com/python/python_try_except.asp</a:t>
            </a:r>
            <a:endParaRPr lang="en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Head First Python, 3rd Edition by Paul Barry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Automate the Boring Stuff with Python By Al Sweigart.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208644" y="568111"/>
            <a:ext cx="747423" cy="379558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" y="0"/>
                </a:moveTo>
                <a:lnTo>
                  <a:pt x="1" y="7474"/>
                </a:lnTo>
                <a:cubicBezTo>
                  <a:pt x="1" y="7854"/>
                  <a:pt x="128" y="8297"/>
                  <a:pt x="349" y="8677"/>
                </a:cubicBezTo>
                <a:cubicBezTo>
                  <a:pt x="603" y="9089"/>
                  <a:pt x="888" y="9406"/>
                  <a:pt x="1236" y="9596"/>
                </a:cubicBezTo>
                <a:lnTo>
                  <a:pt x="14220" y="17101"/>
                </a:lnTo>
                <a:cubicBezTo>
                  <a:pt x="14537" y="17291"/>
                  <a:pt x="14980" y="17386"/>
                  <a:pt x="15424" y="17386"/>
                </a:cubicBezTo>
                <a:cubicBezTo>
                  <a:pt x="15899" y="17386"/>
                  <a:pt x="16310" y="17291"/>
                  <a:pt x="16627" y="17101"/>
                </a:cubicBezTo>
                <a:lnTo>
                  <a:pt x="29643" y="9596"/>
                </a:lnTo>
                <a:cubicBezTo>
                  <a:pt x="29960" y="9406"/>
                  <a:pt x="30277" y="9089"/>
                  <a:pt x="30498" y="8677"/>
                </a:cubicBezTo>
                <a:cubicBezTo>
                  <a:pt x="30720" y="8297"/>
                  <a:pt x="30847" y="7854"/>
                  <a:pt x="30847" y="7506"/>
                </a:cubicBezTo>
                <a:lnTo>
                  <a:pt x="30847" y="0"/>
                </a:lnTo>
                <a:lnTo>
                  <a:pt x="30467" y="0"/>
                </a:lnTo>
                <a:lnTo>
                  <a:pt x="30467" y="7506"/>
                </a:lnTo>
                <a:cubicBezTo>
                  <a:pt x="30467" y="7791"/>
                  <a:pt x="30372" y="8139"/>
                  <a:pt x="30150" y="8487"/>
                </a:cubicBezTo>
                <a:cubicBezTo>
                  <a:pt x="29960" y="8836"/>
                  <a:pt x="29706" y="9089"/>
                  <a:pt x="29453" y="9247"/>
                </a:cubicBezTo>
                <a:lnTo>
                  <a:pt x="16437" y="16753"/>
                </a:lnTo>
                <a:cubicBezTo>
                  <a:pt x="16184" y="16911"/>
                  <a:pt x="15804" y="17006"/>
                  <a:pt x="15424" y="17006"/>
                </a:cubicBezTo>
                <a:cubicBezTo>
                  <a:pt x="15044" y="17006"/>
                  <a:pt x="14695" y="16911"/>
                  <a:pt x="14410" y="16753"/>
                </a:cubicBezTo>
                <a:lnTo>
                  <a:pt x="1426" y="9247"/>
                </a:lnTo>
                <a:cubicBezTo>
                  <a:pt x="1141" y="9089"/>
                  <a:pt x="888" y="8836"/>
                  <a:pt x="698" y="8487"/>
                </a:cubicBezTo>
                <a:cubicBezTo>
                  <a:pt x="508" y="8171"/>
                  <a:pt x="381" y="7791"/>
                  <a:pt x="381" y="7506"/>
                </a:cubicBezTo>
                <a:lnTo>
                  <a:pt x="38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4"/>
          <p:cNvSpPr/>
          <p:nvPr/>
        </p:nvSpPr>
        <p:spPr>
          <a:xfrm>
            <a:off x="185625" y="167106"/>
            <a:ext cx="794235" cy="400995"/>
          </a:xfrm>
          <a:custGeom>
            <a:avLst/>
            <a:gdLst/>
            <a:ahLst/>
            <a:cxnLst/>
            <a:rect l="l" t="t" r="r" b="b"/>
            <a:pathLst>
              <a:path w="32779" h="18369" extrusionOk="0">
                <a:moveTo>
                  <a:pt x="16374" y="0"/>
                </a:moveTo>
                <a:cubicBezTo>
                  <a:pt x="15772" y="0"/>
                  <a:pt x="15170" y="127"/>
                  <a:pt x="14695" y="412"/>
                </a:cubicBezTo>
                <a:lnTo>
                  <a:pt x="1679" y="7917"/>
                </a:lnTo>
                <a:cubicBezTo>
                  <a:pt x="1204" y="8202"/>
                  <a:pt x="793" y="8646"/>
                  <a:pt x="476" y="9184"/>
                </a:cubicBezTo>
                <a:cubicBezTo>
                  <a:pt x="159" y="9723"/>
                  <a:pt x="1" y="10293"/>
                  <a:pt x="1" y="10863"/>
                </a:cubicBezTo>
                <a:lnTo>
                  <a:pt x="1" y="18368"/>
                </a:lnTo>
                <a:lnTo>
                  <a:pt x="2313" y="18368"/>
                </a:lnTo>
                <a:lnTo>
                  <a:pt x="2313" y="10863"/>
                </a:lnTo>
                <a:cubicBezTo>
                  <a:pt x="2313" y="10736"/>
                  <a:pt x="2344" y="10546"/>
                  <a:pt x="2471" y="10324"/>
                </a:cubicBezTo>
                <a:cubicBezTo>
                  <a:pt x="2598" y="10103"/>
                  <a:pt x="2756" y="9976"/>
                  <a:pt x="2851" y="9913"/>
                </a:cubicBezTo>
                <a:lnTo>
                  <a:pt x="15835" y="2407"/>
                </a:lnTo>
                <a:cubicBezTo>
                  <a:pt x="15930" y="2375"/>
                  <a:pt x="16120" y="2312"/>
                  <a:pt x="16374" y="2312"/>
                </a:cubicBezTo>
                <a:cubicBezTo>
                  <a:pt x="16627" y="2312"/>
                  <a:pt x="16817" y="2375"/>
                  <a:pt x="16912" y="2407"/>
                </a:cubicBezTo>
                <a:lnTo>
                  <a:pt x="29928" y="9913"/>
                </a:lnTo>
                <a:cubicBezTo>
                  <a:pt x="29991" y="9976"/>
                  <a:pt x="30150" y="10103"/>
                  <a:pt x="30276" y="10324"/>
                </a:cubicBezTo>
                <a:cubicBezTo>
                  <a:pt x="30403" y="10546"/>
                  <a:pt x="30435" y="10736"/>
                  <a:pt x="30435" y="10863"/>
                </a:cubicBezTo>
                <a:lnTo>
                  <a:pt x="30435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588" y="9723"/>
                  <a:pt x="32272" y="9184"/>
                </a:cubicBezTo>
                <a:cubicBezTo>
                  <a:pt x="31987" y="8646"/>
                  <a:pt x="31543" y="8202"/>
                  <a:pt x="31068" y="7917"/>
                </a:cubicBezTo>
                <a:lnTo>
                  <a:pt x="18052" y="412"/>
                </a:lnTo>
                <a:cubicBezTo>
                  <a:pt x="17609" y="159"/>
                  <a:pt x="17007" y="0"/>
                  <a:pt x="1637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/>
          <p:nvPr/>
        </p:nvSpPr>
        <p:spPr>
          <a:xfrm>
            <a:off x="288459" y="272531"/>
            <a:ext cx="588571" cy="590414"/>
          </a:xfrm>
          <a:custGeom>
            <a:avLst/>
            <a:gdLst/>
            <a:ahLst/>
            <a:cxnLst/>
            <a:rect l="l" t="t" r="r" b="b"/>
            <a:pathLst>
              <a:path w="24291" h="27046" extrusionOk="0">
                <a:moveTo>
                  <a:pt x="12130" y="1"/>
                </a:moveTo>
                <a:cubicBezTo>
                  <a:pt x="11615" y="1"/>
                  <a:pt x="11100" y="112"/>
                  <a:pt x="10705" y="333"/>
                </a:cubicBezTo>
                <a:lnTo>
                  <a:pt x="1426" y="5685"/>
                </a:lnTo>
                <a:cubicBezTo>
                  <a:pt x="919" y="5970"/>
                  <a:pt x="475" y="6509"/>
                  <a:pt x="222" y="7110"/>
                </a:cubicBezTo>
                <a:cubicBezTo>
                  <a:pt x="222" y="7142"/>
                  <a:pt x="222" y="7174"/>
                  <a:pt x="190" y="7205"/>
                </a:cubicBezTo>
                <a:cubicBezTo>
                  <a:pt x="64" y="7522"/>
                  <a:pt x="0" y="7839"/>
                  <a:pt x="0" y="8155"/>
                </a:cubicBezTo>
                <a:lnTo>
                  <a:pt x="0" y="18891"/>
                </a:lnTo>
                <a:cubicBezTo>
                  <a:pt x="0" y="19810"/>
                  <a:pt x="634" y="20886"/>
                  <a:pt x="1394" y="21361"/>
                </a:cubicBezTo>
                <a:lnTo>
                  <a:pt x="10705" y="26713"/>
                </a:lnTo>
                <a:cubicBezTo>
                  <a:pt x="11100" y="26935"/>
                  <a:pt x="11615" y="27046"/>
                  <a:pt x="12130" y="27046"/>
                </a:cubicBezTo>
                <a:cubicBezTo>
                  <a:pt x="12644" y="27046"/>
                  <a:pt x="13159" y="26935"/>
                  <a:pt x="13555" y="26713"/>
                </a:cubicBezTo>
                <a:lnTo>
                  <a:pt x="22866" y="21361"/>
                </a:lnTo>
                <a:cubicBezTo>
                  <a:pt x="23626" y="20886"/>
                  <a:pt x="24259" y="19810"/>
                  <a:pt x="24259" y="18891"/>
                </a:cubicBezTo>
                <a:lnTo>
                  <a:pt x="24259" y="8155"/>
                </a:lnTo>
                <a:cubicBezTo>
                  <a:pt x="24291" y="7237"/>
                  <a:pt x="23657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4" y="1"/>
                  <a:pt x="1213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657559" y="655569"/>
            <a:ext cx="57570" cy="50820"/>
          </a:xfrm>
          <a:custGeom>
            <a:avLst/>
            <a:gdLst/>
            <a:ahLst/>
            <a:cxnLst/>
            <a:rect l="l" t="t" r="r" b="b"/>
            <a:pathLst>
              <a:path w="2376" h="2328" extrusionOk="0">
                <a:moveTo>
                  <a:pt x="238" y="0"/>
                </a:moveTo>
                <a:cubicBezTo>
                  <a:pt x="182" y="0"/>
                  <a:pt x="127" y="16"/>
                  <a:pt x="95" y="48"/>
                </a:cubicBezTo>
                <a:cubicBezTo>
                  <a:pt x="0" y="143"/>
                  <a:pt x="0" y="269"/>
                  <a:pt x="95" y="333"/>
                </a:cubicBezTo>
                <a:lnTo>
                  <a:pt x="2027" y="2265"/>
                </a:lnTo>
                <a:cubicBezTo>
                  <a:pt x="2059" y="2296"/>
                  <a:pt x="2122" y="2328"/>
                  <a:pt x="2154" y="2328"/>
                </a:cubicBezTo>
                <a:cubicBezTo>
                  <a:pt x="2217" y="2328"/>
                  <a:pt x="2280" y="2296"/>
                  <a:pt x="2312" y="2265"/>
                </a:cubicBezTo>
                <a:cubicBezTo>
                  <a:pt x="2375" y="2201"/>
                  <a:pt x="2375" y="2043"/>
                  <a:pt x="2312" y="1980"/>
                </a:cubicBezTo>
                <a:lnTo>
                  <a:pt x="380" y="48"/>
                </a:lnTo>
                <a:cubicBezTo>
                  <a:pt x="349" y="16"/>
                  <a:pt x="293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4"/>
          <p:cNvSpPr/>
          <p:nvPr/>
        </p:nvSpPr>
        <p:spPr>
          <a:xfrm>
            <a:off x="661388" y="422232"/>
            <a:ext cx="10007" cy="121680"/>
          </a:xfrm>
          <a:custGeom>
            <a:avLst/>
            <a:gdLst/>
            <a:ahLst/>
            <a:cxnLst/>
            <a:rect l="l" t="t" r="r" b="b"/>
            <a:pathLst>
              <a:path w="413" h="5574" extrusionOk="0">
                <a:moveTo>
                  <a:pt x="191" y="0"/>
                </a:moveTo>
                <a:cubicBezTo>
                  <a:pt x="64" y="0"/>
                  <a:pt x="1" y="95"/>
                  <a:pt x="1" y="190"/>
                </a:cubicBezTo>
                <a:lnTo>
                  <a:pt x="1" y="5384"/>
                </a:lnTo>
                <a:cubicBezTo>
                  <a:pt x="1" y="5479"/>
                  <a:pt x="96" y="5574"/>
                  <a:pt x="191" y="5574"/>
                </a:cubicBezTo>
                <a:cubicBezTo>
                  <a:pt x="317" y="5574"/>
                  <a:pt x="412" y="5479"/>
                  <a:pt x="412" y="5384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474160" y="554270"/>
            <a:ext cx="80589" cy="9016"/>
          </a:xfrm>
          <a:custGeom>
            <a:avLst/>
            <a:gdLst/>
            <a:ahLst/>
            <a:cxnLst/>
            <a:rect l="l" t="t" r="r" b="b"/>
            <a:pathLst>
              <a:path w="3326" h="413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17"/>
                  <a:pt x="95" y="412"/>
                  <a:pt x="222" y="412"/>
                </a:cubicBezTo>
                <a:lnTo>
                  <a:pt x="3136" y="412"/>
                </a:lnTo>
                <a:cubicBezTo>
                  <a:pt x="3231" y="412"/>
                  <a:pt x="3326" y="317"/>
                  <a:pt x="3326" y="222"/>
                </a:cubicBezTo>
                <a:cubicBezTo>
                  <a:pt x="3326" y="96"/>
                  <a:pt x="3231" y="1"/>
                  <a:pt x="3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474160" y="583306"/>
            <a:ext cx="61399" cy="9016"/>
          </a:xfrm>
          <a:custGeom>
            <a:avLst/>
            <a:gdLst/>
            <a:ahLst/>
            <a:cxnLst/>
            <a:rect l="l" t="t" r="r" b="b"/>
            <a:pathLst>
              <a:path w="2534" h="413" extrusionOk="0">
                <a:moveTo>
                  <a:pt x="222" y="1"/>
                </a:moveTo>
                <a:cubicBezTo>
                  <a:pt x="95" y="1"/>
                  <a:pt x="0" y="96"/>
                  <a:pt x="0" y="191"/>
                </a:cubicBezTo>
                <a:cubicBezTo>
                  <a:pt x="0" y="318"/>
                  <a:pt x="95" y="413"/>
                  <a:pt x="222" y="413"/>
                </a:cubicBezTo>
                <a:lnTo>
                  <a:pt x="2312" y="413"/>
                </a:lnTo>
                <a:cubicBezTo>
                  <a:pt x="2439" y="413"/>
                  <a:pt x="2534" y="318"/>
                  <a:pt x="2534" y="191"/>
                </a:cubicBezTo>
                <a:cubicBezTo>
                  <a:pt x="2534" y="64"/>
                  <a:pt x="2439" y="1"/>
                  <a:pt x="23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474160" y="611666"/>
            <a:ext cx="56795" cy="8994"/>
          </a:xfrm>
          <a:custGeom>
            <a:avLst/>
            <a:gdLst/>
            <a:ahLst/>
            <a:cxnLst/>
            <a:rect l="l" t="t" r="r" b="b"/>
            <a:pathLst>
              <a:path w="2344" h="412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2154" y="412"/>
                </a:lnTo>
                <a:cubicBezTo>
                  <a:pt x="2249" y="412"/>
                  <a:pt x="2344" y="317"/>
                  <a:pt x="2344" y="190"/>
                </a:cubicBezTo>
                <a:cubicBezTo>
                  <a:pt x="2344" y="95"/>
                  <a:pt x="2249" y="0"/>
                  <a:pt x="2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522499" y="534927"/>
            <a:ext cx="166533" cy="150038"/>
          </a:xfrm>
          <a:custGeom>
            <a:avLst/>
            <a:gdLst/>
            <a:ahLst/>
            <a:cxnLst/>
            <a:rect l="l" t="t" r="r" b="b"/>
            <a:pathLst>
              <a:path w="6873" h="6873" extrusionOk="0">
                <a:moveTo>
                  <a:pt x="3452" y="412"/>
                </a:moveTo>
                <a:cubicBezTo>
                  <a:pt x="5099" y="412"/>
                  <a:pt x="6461" y="1774"/>
                  <a:pt x="6461" y="3452"/>
                </a:cubicBezTo>
                <a:cubicBezTo>
                  <a:pt x="6461" y="5099"/>
                  <a:pt x="5099" y="6461"/>
                  <a:pt x="3452" y="6461"/>
                </a:cubicBezTo>
                <a:cubicBezTo>
                  <a:pt x="1774" y="6461"/>
                  <a:pt x="412" y="5099"/>
                  <a:pt x="412" y="3452"/>
                </a:cubicBezTo>
                <a:cubicBezTo>
                  <a:pt x="412" y="1774"/>
                  <a:pt x="1774" y="412"/>
                  <a:pt x="3452" y="412"/>
                </a:cubicBezTo>
                <a:close/>
                <a:moveTo>
                  <a:pt x="3452" y="0"/>
                </a:moveTo>
                <a:cubicBezTo>
                  <a:pt x="1552" y="0"/>
                  <a:pt x="1" y="1552"/>
                  <a:pt x="1" y="3452"/>
                </a:cubicBezTo>
                <a:cubicBezTo>
                  <a:pt x="1" y="5320"/>
                  <a:pt x="1552" y="6872"/>
                  <a:pt x="3452" y="6872"/>
                </a:cubicBezTo>
                <a:cubicBezTo>
                  <a:pt x="5353" y="6872"/>
                  <a:pt x="6873" y="5352"/>
                  <a:pt x="6873" y="3452"/>
                </a:cubicBezTo>
                <a:cubicBezTo>
                  <a:pt x="6873" y="1552"/>
                  <a:pt x="5321" y="0"/>
                  <a:pt x="34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606918" y="420834"/>
            <a:ext cx="13060" cy="11788"/>
          </a:xfrm>
          <a:custGeom>
            <a:avLst/>
            <a:gdLst/>
            <a:ahLst/>
            <a:cxnLst/>
            <a:rect l="l" t="t" r="r" b="b"/>
            <a:pathLst>
              <a:path w="539" h="540" extrusionOk="0">
                <a:moveTo>
                  <a:pt x="253" y="1"/>
                </a:moveTo>
                <a:cubicBezTo>
                  <a:pt x="127" y="1"/>
                  <a:pt x="0" y="127"/>
                  <a:pt x="0" y="254"/>
                </a:cubicBezTo>
                <a:cubicBezTo>
                  <a:pt x="0" y="412"/>
                  <a:pt x="127" y="539"/>
                  <a:pt x="253" y="539"/>
                </a:cubicBezTo>
                <a:cubicBezTo>
                  <a:pt x="412" y="539"/>
                  <a:pt x="539" y="412"/>
                  <a:pt x="539" y="254"/>
                </a:cubicBezTo>
                <a:cubicBezTo>
                  <a:pt x="539" y="127"/>
                  <a:pt x="412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553950" y="420834"/>
            <a:ext cx="13084" cy="11788"/>
          </a:xfrm>
          <a:custGeom>
            <a:avLst/>
            <a:gdLst/>
            <a:ahLst/>
            <a:cxnLst/>
            <a:rect l="l" t="t" r="r" b="b"/>
            <a:pathLst>
              <a:path w="540" h="540" extrusionOk="0">
                <a:moveTo>
                  <a:pt x="286" y="1"/>
                </a:moveTo>
                <a:cubicBezTo>
                  <a:pt x="128" y="1"/>
                  <a:pt x="1" y="127"/>
                  <a:pt x="1" y="254"/>
                </a:cubicBezTo>
                <a:cubicBezTo>
                  <a:pt x="1" y="412"/>
                  <a:pt x="128" y="539"/>
                  <a:pt x="286" y="539"/>
                </a:cubicBezTo>
                <a:cubicBezTo>
                  <a:pt x="413" y="539"/>
                  <a:pt x="539" y="412"/>
                  <a:pt x="539" y="254"/>
                </a:cubicBezTo>
                <a:cubicBezTo>
                  <a:pt x="539" y="127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501783" y="420834"/>
            <a:ext cx="12309" cy="11788"/>
          </a:xfrm>
          <a:custGeom>
            <a:avLst/>
            <a:gdLst/>
            <a:ahLst/>
            <a:cxnLst/>
            <a:rect l="l" t="t" r="r" b="b"/>
            <a:pathLst>
              <a:path w="508" h="540" extrusionOk="0">
                <a:moveTo>
                  <a:pt x="254" y="1"/>
                </a:moveTo>
                <a:cubicBezTo>
                  <a:pt x="95" y="1"/>
                  <a:pt x="0" y="127"/>
                  <a:pt x="0" y="254"/>
                </a:cubicBezTo>
                <a:cubicBezTo>
                  <a:pt x="0" y="412"/>
                  <a:pt x="95" y="539"/>
                  <a:pt x="254" y="539"/>
                </a:cubicBezTo>
                <a:cubicBezTo>
                  <a:pt x="380" y="539"/>
                  <a:pt x="507" y="412"/>
                  <a:pt x="507" y="254"/>
                </a:cubicBezTo>
                <a:cubicBezTo>
                  <a:pt x="507" y="127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450366" y="408390"/>
            <a:ext cx="220251" cy="36674"/>
          </a:xfrm>
          <a:custGeom>
            <a:avLst/>
            <a:gdLst/>
            <a:ahLst/>
            <a:cxnLst/>
            <a:rect l="l" t="t" r="r" b="b"/>
            <a:pathLst>
              <a:path w="9090" h="1680" extrusionOk="0">
                <a:moveTo>
                  <a:pt x="8266" y="412"/>
                </a:moveTo>
                <a:cubicBezTo>
                  <a:pt x="8488" y="412"/>
                  <a:pt x="8710" y="602"/>
                  <a:pt x="8710" y="824"/>
                </a:cubicBezTo>
                <a:cubicBezTo>
                  <a:pt x="8710" y="1077"/>
                  <a:pt x="8488" y="1267"/>
                  <a:pt x="8266" y="1267"/>
                </a:cubicBezTo>
                <a:lnTo>
                  <a:pt x="856" y="1267"/>
                </a:lnTo>
                <a:cubicBezTo>
                  <a:pt x="602" y="1267"/>
                  <a:pt x="412" y="1077"/>
                  <a:pt x="412" y="824"/>
                </a:cubicBezTo>
                <a:cubicBezTo>
                  <a:pt x="412" y="602"/>
                  <a:pt x="602" y="412"/>
                  <a:pt x="856" y="412"/>
                </a:cubicBezTo>
                <a:close/>
                <a:moveTo>
                  <a:pt x="856" y="1"/>
                </a:moveTo>
                <a:cubicBezTo>
                  <a:pt x="381" y="1"/>
                  <a:pt x="1" y="381"/>
                  <a:pt x="1" y="824"/>
                </a:cubicBezTo>
                <a:cubicBezTo>
                  <a:pt x="1" y="1299"/>
                  <a:pt x="381" y="1679"/>
                  <a:pt x="856" y="1679"/>
                </a:cubicBezTo>
                <a:lnTo>
                  <a:pt x="8266" y="1679"/>
                </a:lnTo>
                <a:cubicBezTo>
                  <a:pt x="8710" y="1679"/>
                  <a:pt x="9090" y="1299"/>
                  <a:pt x="9090" y="824"/>
                </a:cubicBezTo>
                <a:cubicBezTo>
                  <a:pt x="9090" y="381"/>
                  <a:pt x="8710" y="1"/>
                  <a:pt x="82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450366" y="422232"/>
            <a:ext cx="113590" cy="248884"/>
          </a:xfrm>
          <a:custGeom>
            <a:avLst/>
            <a:gdLst/>
            <a:ahLst/>
            <a:cxnLst/>
            <a:rect l="l" t="t" r="r" b="b"/>
            <a:pathLst>
              <a:path w="4688" h="1140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10102"/>
                </a:lnTo>
                <a:cubicBezTo>
                  <a:pt x="1" y="10831"/>
                  <a:pt x="571" y="11401"/>
                  <a:pt x="1267" y="11401"/>
                </a:cubicBezTo>
                <a:lnTo>
                  <a:pt x="4466" y="11401"/>
                </a:lnTo>
                <a:cubicBezTo>
                  <a:pt x="4593" y="11401"/>
                  <a:pt x="4688" y="11306"/>
                  <a:pt x="4688" y="11179"/>
                </a:cubicBezTo>
                <a:cubicBezTo>
                  <a:pt x="4688" y="11084"/>
                  <a:pt x="4593" y="10989"/>
                  <a:pt x="4466" y="10989"/>
                </a:cubicBezTo>
                <a:lnTo>
                  <a:pt x="1267" y="10989"/>
                </a:lnTo>
                <a:cubicBezTo>
                  <a:pt x="792" y="10989"/>
                  <a:pt x="412" y="10577"/>
                  <a:pt x="412" y="10102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74160" y="468537"/>
            <a:ext cx="172663" cy="9016"/>
          </a:xfrm>
          <a:custGeom>
            <a:avLst/>
            <a:gdLst/>
            <a:ahLst/>
            <a:cxnLst/>
            <a:rect l="l" t="t" r="r" b="b"/>
            <a:pathLst>
              <a:path w="7126" h="413" extrusionOk="0">
                <a:moveTo>
                  <a:pt x="222" y="1"/>
                </a:moveTo>
                <a:cubicBezTo>
                  <a:pt x="95" y="1"/>
                  <a:pt x="0" y="96"/>
                  <a:pt x="0" y="223"/>
                </a:cubicBezTo>
                <a:cubicBezTo>
                  <a:pt x="0" y="318"/>
                  <a:pt x="95" y="413"/>
                  <a:pt x="222" y="413"/>
                </a:cubicBezTo>
                <a:lnTo>
                  <a:pt x="6936" y="413"/>
                </a:lnTo>
                <a:cubicBezTo>
                  <a:pt x="7031" y="413"/>
                  <a:pt x="7126" y="318"/>
                  <a:pt x="7126" y="223"/>
                </a:cubicBezTo>
                <a:cubicBezTo>
                  <a:pt x="7126" y="96"/>
                  <a:pt x="7031" y="1"/>
                  <a:pt x="69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74160" y="496896"/>
            <a:ext cx="144290" cy="8994"/>
          </a:xfrm>
          <a:custGeom>
            <a:avLst/>
            <a:gdLst/>
            <a:ahLst/>
            <a:cxnLst/>
            <a:rect l="l" t="t" r="r" b="b"/>
            <a:pathLst>
              <a:path w="5955" h="412" extrusionOk="0">
                <a:moveTo>
                  <a:pt x="222" y="0"/>
                </a:moveTo>
                <a:cubicBezTo>
                  <a:pt x="95" y="0"/>
                  <a:pt x="0" y="95"/>
                  <a:pt x="0" y="222"/>
                </a:cubicBezTo>
                <a:cubicBezTo>
                  <a:pt x="0" y="349"/>
                  <a:pt x="95" y="412"/>
                  <a:pt x="222" y="412"/>
                </a:cubicBezTo>
                <a:lnTo>
                  <a:pt x="5732" y="412"/>
                </a:lnTo>
                <a:cubicBezTo>
                  <a:pt x="5859" y="412"/>
                  <a:pt x="5954" y="349"/>
                  <a:pt x="5954" y="222"/>
                </a:cubicBezTo>
                <a:cubicBezTo>
                  <a:pt x="5954" y="95"/>
                  <a:pt x="5859" y="0"/>
                  <a:pt x="5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74160" y="525932"/>
            <a:ext cx="91323" cy="9016"/>
          </a:xfrm>
          <a:custGeom>
            <a:avLst/>
            <a:gdLst/>
            <a:ahLst/>
            <a:cxnLst/>
            <a:rect l="l" t="t" r="r" b="b"/>
            <a:pathLst>
              <a:path w="3769" h="413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3579" y="412"/>
                </a:lnTo>
                <a:cubicBezTo>
                  <a:pt x="3674" y="412"/>
                  <a:pt x="3769" y="317"/>
                  <a:pt x="3769" y="190"/>
                </a:cubicBezTo>
                <a:cubicBezTo>
                  <a:pt x="3769" y="95"/>
                  <a:pt x="3674" y="0"/>
                  <a:pt x="3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89CE-37C6-7F12-2F53-F5501987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Current Working Directory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6BD2-752E-2351-2663-DE84C4A9E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working directory: </a:t>
            </a:r>
            <a:r>
              <a:rPr lang="en-US" dirty="0" err="1">
                <a:solidFill>
                  <a:schemeClr val="tx1"/>
                </a:solidFill>
              </a:rPr>
              <a:t>path.cwd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Change directory: </a:t>
            </a:r>
            <a:r>
              <a:rPr lang="en-US" dirty="0" err="1">
                <a:solidFill>
                  <a:schemeClr val="tx1"/>
                </a:solidFill>
              </a:rPr>
              <a:t>path.chdir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8D97-01FB-1A34-F2BA-2F96F3FAB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E6342-0BD8-8FD6-8138-09DF85B2EF76}"/>
              </a:ext>
            </a:extLst>
          </p:cNvPr>
          <p:cNvSpPr txBox="1"/>
          <p:nvPr/>
        </p:nvSpPr>
        <p:spPr>
          <a:xfrm>
            <a:off x="889000" y="2215389"/>
            <a:ext cx="7366000" cy="1600438"/>
          </a:xfrm>
          <a:custGeom>
            <a:avLst/>
            <a:gdLst>
              <a:gd name="connsiteX0" fmla="*/ 0 w 7366000"/>
              <a:gd name="connsiteY0" fmla="*/ 0 h 1600438"/>
              <a:gd name="connsiteX1" fmla="*/ 492955 w 7366000"/>
              <a:gd name="connsiteY1" fmla="*/ 0 h 1600438"/>
              <a:gd name="connsiteX2" fmla="*/ 838591 w 7366000"/>
              <a:gd name="connsiteY2" fmla="*/ 0 h 1600438"/>
              <a:gd name="connsiteX3" fmla="*/ 1552526 w 7366000"/>
              <a:gd name="connsiteY3" fmla="*/ 0 h 1600438"/>
              <a:gd name="connsiteX4" fmla="*/ 2045482 w 7366000"/>
              <a:gd name="connsiteY4" fmla="*/ 0 h 1600438"/>
              <a:gd name="connsiteX5" fmla="*/ 2538437 w 7366000"/>
              <a:gd name="connsiteY5" fmla="*/ 0 h 1600438"/>
              <a:gd name="connsiteX6" fmla="*/ 3252372 w 7366000"/>
              <a:gd name="connsiteY6" fmla="*/ 0 h 1600438"/>
              <a:gd name="connsiteX7" fmla="*/ 3671668 w 7366000"/>
              <a:gd name="connsiteY7" fmla="*/ 0 h 1600438"/>
              <a:gd name="connsiteX8" fmla="*/ 4385603 w 7366000"/>
              <a:gd name="connsiteY8" fmla="*/ 0 h 1600438"/>
              <a:gd name="connsiteX9" fmla="*/ 5099538 w 7366000"/>
              <a:gd name="connsiteY9" fmla="*/ 0 h 1600438"/>
              <a:gd name="connsiteX10" fmla="*/ 5666154 w 7366000"/>
              <a:gd name="connsiteY10" fmla="*/ 0 h 1600438"/>
              <a:gd name="connsiteX11" fmla="*/ 6380089 w 7366000"/>
              <a:gd name="connsiteY11" fmla="*/ 0 h 1600438"/>
              <a:gd name="connsiteX12" fmla="*/ 6873045 w 7366000"/>
              <a:gd name="connsiteY12" fmla="*/ 0 h 1600438"/>
              <a:gd name="connsiteX13" fmla="*/ 7366000 w 7366000"/>
              <a:gd name="connsiteY13" fmla="*/ 0 h 1600438"/>
              <a:gd name="connsiteX14" fmla="*/ 7366000 w 7366000"/>
              <a:gd name="connsiteY14" fmla="*/ 549484 h 1600438"/>
              <a:gd name="connsiteX15" fmla="*/ 7366000 w 7366000"/>
              <a:gd name="connsiteY15" fmla="*/ 1082963 h 1600438"/>
              <a:gd name="connsiteX16" fmla="*/ 7366000 w 7366000"/>
              <a:gd name="connsiteY16" fmla="*/ 1600438 h 1600438"/>
              <a:gd name="connsiteX17" fmla="*/ 6725725 w 7366000"/>
              <a:gd name="connsiteY17" fmla="*/ 1600438 h 1600438"/>
              <a:gd name="connsiteX18" fmla="*/ 6159109 w 7366000"/>
              <a:gd name="connsiteY18" fmla="*/ 1600438 h 1600438"/>
              <a:gd name="connsiteX19" fmla="*/ 5813474 w 7366000"/>
              <a:gd name="connsiteY19" fmla="*/ 1600438 h 1600438"/>
              <a:gd name="connsiteX20" fmla="*/ 5394178 w 7366000"/>
              <a:gd name="connsiteY20" fmla="*/ 1600438 h 1600438"/>
              <a:gd name="connsiteX21" fmla="*/ 4680243 w 7366000"/>
              <a:gd name="connsiteY21" fmla="*/ 1600438 h 1600438"/>
              <a:gd name="connsiteX22" fmla="*/ 4113628 w 7366000"/>
              <a:gd name="connsiteY22" fmla="*/ 1600438 h 1600438"/>
              <a:gd name="connsiteX23" fmla="*/ 3694332 w 7366000"/>
              <a:gd name="connsiteY23" fmla="*/ 1600438 h 1600438"/>
              <a:gd name="connsiteX24" fmla="*/ 3127717 w 7366000"/>
              <a:gd name="connsiteY24" fmla="*/ 1600438 h 1600438"/>
              <a:gd name="connsiteX25" fmla="*/ 2782082 w 7366000"/>
              <a:gd name="connsiteY25" fmla="*/ 1600438 h 1600438"/>
              <a:gd name="connsiteX26" fmla="*/ 2436446 w 7366000"/>
              <a:gd name="connsiteY26" fmla="*/ 1600438 h 1600438"/>
              <a:gd name="connsiteX27" fmla="*/ 1869831 w 7366000"/>
              <a:gd name="connsiteY27" fmla="*/ 1600438 h 1600438"/>
              <a:gd name="connsiteX28" fmla="*/ 1450535 w 7366000"/>
              <a:gd name="connsiteY28" fmla="*/ 1600438 h 1600438"/>
              <a:gd name="connsiteX29" fmla="*/ 810260 w 7366000"/>
              <a:gd name="connsiteY29" fmla="*/ 1600438 h 1600438"/>
              <a:gd name="connsiteX30" fmla="*/ 0 w 7366000"/>
              <a:gd name="connsiteY30" fmla="*/ 1600438 h 1600438"/>
              <a:gd name="connsiteX31" fmla="*/ 0 w 7366000"/>
              <a:gd name="connsiteY31" fmla="*/ 1050954 h 1600438"/>
              <a:gd name="connsiteX32" fmla="*/ 0 w 7366000"/>
              <a:gd name="connsiteY32" fmla="*/ 501471 h 1600438"/>
              <a:gd name="connsiteX33" fmla="*/ 0 w 7366000"/>
              <a:gd name="connsiteY33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366000" h="1600438" extrusionOk="0">
                <a:moveTo>
                  <a:pt x="0" y="0"/>
                </a:moveTo>
                <a:cubicBezTo>
                  <a:pt x="120399" y="-54968"/>
                  <a:pt x="259577" y="6675"/>
                  <a:pt x="492955" y="0"/>
                </a:cubicBezTo>
                <a:cubicBezTo>
                  <a:pt x="726333" y="-6675"/>
                  <a:pt x="667142" y="26688"/>
                  <a:pt x="838591" y="0"/>
                </a:cubicBezTo>
                <a:cubicBezTo>
                  <a:pt x="1010040" y="-26688"/>
                  <a:pt x="1369960" y="28152"/>
                  <a:pt x="1552526" y="0"/>
                </a:cubicBezTo>
                <a:cubicBezTo>
                  <a:pt x="1735093" y="-28152"/>
                  <a:pt x="1935130" y="41963"/>
                  <a:pt x="2045482" y="0"/>
                </a:cubicBezTo>
                <a:cubicBezTo>
                  <a:pt x="2155834" y="-41963"/>
                  <a:pt x="2358405" y="31758"/>
                  <a:pt x="2538437" y="0"/>
                </a:cubicBezTo>
                <a:cubicBezTo>
                  <a:pt x="2718470" y="-31758"/>
                  <a:pt x="2917866" y="50445"/>
                  <a:pt x="3252372" y="0"/>
                </a:cubicBezTo>
                <a:cubicBezTo>
                  <a:pt x="3586879" y="-50445"/>
                  <a:pt x="3476048" y="13619"/>
                  <a:pt x="3671668" y="0"/>
                </a:cubicBezTo>
                <a:cubicBezTo>
                  <a:pt x="3867288" y="-13619"/>
                  <a:pt x="4140415" y="10824"/>
                  <a:pt x="4385603" y="0"/>
                </a:cubicBezTo>
                <a:cubicBezTo>
                  <a:pt x="4630791" y="-10824"/>
                  <a:pt x="4785343" y="8371"/>
                  <a:pt x="5099538" y="0"/>
                </a:cubicBezTo>
                <a:cubicBezTo>
                  <a:pt x="5413734" y="-8371"/>
                  <a:pt x="5440539" y="60988"/>
                  <a:pt x="5666154" y="0"/>
                </a:cubicBezTo>
                <a:cubicBezTo>
                  <a:pt x="5891769" y="-60988"/>
                  <a:pt x="6140558" y="85182"/>
                  <a:pt x="6380089" y="0"/>
                </a:cubicBezTo>
                <a:cubicBezTo>
                  <a:pt x="6619620" y="-85182"/>
                  <a:pt x="6649570" y="54782"/>
                  <a:pt x="6873045" y="0"/>
                </a:cubicBezTo>
                <a:cubicBezTo>
                  <a:pt x="7096520" y="-54782"/>
                  <a:pt x="7210397" y="54098"/>
                  <a:pt x="7366000" y="0"/>
                </a:cubicBezTo>
                <a:cubicBezTo>
                  <a:pt x="7379005" y="145938"/>
                  <a:pt x="7340211" y="344242"/>
                  <a:pt x="7366000" y="549484"/>
                </a:cubicBezTo>
                <a:cubicBezTo>
                  <a:pt x="7391789" y="754726"/>
                  <a:pt x="7349994" y="918441"/>
                  <a:pt x="7366000" y="1082963"/>
                </a:cubicBezTo>
                <a:cubicBezTo>
                  <a:pt x="7382006" y="1247485"/>
                  <a:pt x="7320634" y="1413259"/>
                  <a:pt x="7366000" y="1600438"/>
                </a:cubicBezTo>
                <a:cubicBezTo>
                  <a:pt x="7060272" y="1676399"/>
                  <a:pt x="6942821" y="1575101"/>
                  <a:pt x="6725725" y="1600438"/>
                </a:cubicBezTo>
                <a:cubicBezTo>
                  <a:pt x="6508629" y="1625775"/>
                  <a:pt x="6434270" y="1595248"/>
                  <a:pt x="6159109" y="1600438"/>
                </a:cubicBezTo>
                <a:cubicBezTo>
                  <a:pt x="5883948" y="1605628"/>
                  <a:pt x="5899349" y="1578967"/>
                  <a:pt x="5813474" y="1600438"/>
                </a:cubicBezTo>
                <a:cubicBezTo>
                  <a:pt x="5727600" y="1621909"/>
                  <a:pt x="5478191" y="1576163"/>
                  <a:pt x="5394178" y="1600438"/>
                </a:cubicBezTo>
                <a:cubicBezTo>
                  <a:pt x="5310165" y="1624713"/>
                  <a:pt x="4983732" y="1580769"/>
                  <a:pt x="4680243" y="1600438"/>
                </a:cubicBezTo>
                <a:cubicBezTo>
                  <a:pt x="4376754" y="1620107"/>
                  <a:pt x="4247981" y="1580370"/>
                  <a:pt x="4113628" y="1600438"/>
                </a:cubicBezTo>
                <a:cubicBezTo>
                  <a:pt x="3979275" y="1620506"/>
                  <a:pt x="3821878" y="1592031"/>
                  <a:pt x="3694332" y="1600438"/>
                </a:cubicBezTo>
                <a:cubicBezTo>
                  <a:pt x="3566786" y="1608845"/>
                  <a:pt x="3389412" y="1583708"/>
                  <a:pt x="3127717" y="1600438"/>
                </a:cubicBezTo>
                <a:cubicBezTo>
                  <a:pt x="2866023" y="1617168"/>
                  <a:pt x="2917350" y="1559697"/>
                  <a:pt x="2782082" y="1600438"/>
                </a:cubicBezTo>
                <a:cubicBezTo>
                  <a:pt x="2646815" y="1641179"/>
                  <a:pt x="2573762" y="1582544"/>
                  <a:pt x="2436446" y="1600438"/>
                </a:cubicBezTo>
                <a:cubicBezTo>
                  <a:pt x="2299130" y="1618332"/>
                  <a:pt x="2150830" y="1586217"/>
                  <a:pt x="1869831" y="1600438"/>
                </a:cubicBezTo>
                <a:cubicBezTo>
                  <a:pt x="1588832" y="1614659"/>
                  <a:pt x="1565900" y="1592674"/>
                  <a:pt x="1450535" y="1600438"/>
                </a:cubicBezTo>
                <a:cubicBezTo>
                  <a:pt x="1335170" y="1608202"/>
                  <a:pt x="1002924" y="1541657"/>
                  <a:pt x="810260" y="1600438"/>
                </a:cubicBezTo>
                <a:cubicBezTo>
                  <a:pt x="617596" y="1659219"/>
                  <a:pt x="344226" y="1568004"/>
                  <a:pt x="0" y="1600438"/>
                </a:cubicBezTo>
                <a:cubicBezTo>
                  <a:pt x="-24998" y="1433113"/>
                  <a:pt x="49601" y="1299400"/>
                  <a:pt x="0" y="1050954"/>
                </a:cubicBezTo>
                <a:cubicBezTo>
                  <a:pt x="-49601" y="802508"/>
                  <a:pt x="30697" y="770554"/>
                  <a:pt x="0" y="501471"/>
                </a:cubicBezTo>
                <a:cubicBezTo>
                  <a:pt x="-30697" y="232388"/>
                  <a:pt x="21344" y="2156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from pathlib import Path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 os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Path.cwd()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WindowsPath('C:/Users/Al/AppData/Local/Programs/Python/Python37')'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os.chdir('C:\\Windows\\System32')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Path.cwd()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WindowsPath('C:/Windows/System32')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1536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F5DD-1DCD-907E-80B0-1D7F2DAD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Absolute vs. Relative Paths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E964-45FB-2800-DBD9-087CD2C92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46B8-421E-5CB6-55E9-2D01DD1D9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ED8C405-7DB4-E5B1-AEC1-88B9492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99" y="1438897"/>
            <a:ext cx="5565245" cy="28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14ED-7D62-B089-8A6C-8DBF68E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Creating New Folders Using the </a:t>
            </a:r>
            <a:r>
              <a:rPr lang="en-US" sz="2600" dirty="0" err="1"/>
              <a:t>os.makedirs</a:t>
            </a:r>
            <a:r>
              <a:rPr lang="en-US" sz="2600" dirty="0"/>
              <a:t>() Function</a:t>
            </a:r>
            <a:endParaRPr lang="en-001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704A-B28E-7946-A4D8-0CC1968C8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33DE2-E595-1EFD-4BAC-DF3E69C26B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D0788-75E0-3222-C1D3-3281B8598369}"/>
              </a:ext>
            </a:extLst>
          </p:cNvPr>
          <p:cNvSpPr txBox="1"/>
          <p:nvPr/>
        </p:nvSpPr>
        <p:spPr>
          <a:xfrm>
            <a:off x="1679221" y="3473852"/>
            <a:ext cx="5785556" cy="523220"/>
          </a:xfrm>
          <a:custGeom>
            <a:avLst/>
            <a:gdLst>
              <a:gd name="connsiteX0" fmla="*/ 0 w 5785556"/>
              <a:gd name="connsiteY0" fmla="*/ 0 h 523220"/>
              <a:gd name="connsiteX1" fmla="*/ 520700 w 5785556"/>
              <a:gd name="connsiteY1" fmla="*/ 0 h 523220"/>
              <a:gd name="connsiteX2" fmla="*/ 925689 w 5785556"/>
              <a:gd name="connsiteY2" fmla="*/ 0 h 523220"/>
              <a:gd name="connsiteX3" fmla="*/ 1619956 w 5785556"/>
              <a:gd name="connsiteY3" fmla="*/ 0 h 523220"/>
              <a:gd name="connsiteX4" fmla="*/ 2140656 w 5785556"/>
              <a:gd name="connsiteY4" fmla="*/ 0 h 523220"/>
              <a:gd name="connsiteX5" fmla="*/ 2661356 w 5785556"/>
              <a:gd name="connsiteY5" fmla="*/ 0 h 523220"/>
              <a:gd name="connsiteX6" fmla="*/ 3355622 w 5785556"/>
              <a:gd name="connsiteY6" fmla="*/ 0 h 523220"/>
              <a:gd name="connsiteX7" fmla="*/ 3818467 w 5785556"/>
              <a:gd name="connsiteY7" fmla="*/ 0 h 523220"/>
              <a:gd name="connsiteX8" fmla="*/ 4512734 w 5785556"/>
              <a:gd name="connsiteY8" fmla="*/ 0 h 523220"/>
              <a:gd name="connsiteX9" fmla="*/ 5207000 w 5785556"/>
              <a:gd name="connsiteY9" fmla="*/ 0 h 523220"/>
              <a:gd name="connsiteX10" fmla="*/ 5785556 w 5785556"/>
              <a:gd name="connsiteY10" fmla="*/ 0 h 523220"/>
              <a:gd name="connsiteX11" fmla="*/ 5785556 w 5785556"/>
              <a:gd name="connsiteY11" fmla="*/ 523220 h 523220"/>
              <a:gd name="connsiteX12" fmla="*/ 5149145 w 5785556"/>
              <a:gd name="connsiteY12" fmla="*/ 523220 h 523220"/>
              <a:gd name="connsiteX13" fmla="*/ 4454878 w 5785556"/>
              <a:gd name="connsiteY13" fmla="*/ 523220 h 523220"/>
              <a:gd name="connsiteX14" fmla="*/ 3760611 w 5785556"/>
              <a:gd name="connsiteY14" fmla="*/ 523220 h 523220"/>
              <a:gd name="connsiteX15" fmla="*/ 3297767 w 5785556"/>
              <a:gd name="connsiteY15" fmla="*/ 523220 h 523220"/>
              <a:gd name="connsiteX16" fmla="*/ 2719211 w 5785556"/>
              <a:gd name="connsiteY16" fmla="*/ 523220 h 523220"/>
              <a:gd name="connsiteX17" fmla="*/ 2024945 w 5785556"/>
              <a:gd name="connsiteY17" fmla="*/ 523220 h 523220"/>
              <a:gd name="connsiteX18" fmla="*/ 1446389 w 5785556"/>
              <a:gd name="connsiteY18" fmla="*/ 523220 h 523220"/>
              <a:gd name="connsiteX19" fmla="*/ 1041400 w 5785556"/>
              <a:gd name="connsiteY19" fmla="*/ 523220 h 523220"/>
              <a:gd name="connsiteX20" fmla="*/ 578556 w 5785556"/>
              <a:gd name="connsiteY20" fmla="*/ 523220 h 523220"/>
              <a:gd name="connsiteX21" fmla="*/ 0 w 5785556"/>
              <a:gd name="connsiteY21" fmla="*/ 523220 h 523220"/>
              <a:gd name="connsiteX22" fmla="*/ 0 w 5785556"/>
              <a:gd name="connsiteY2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85556" h="523220" extrusionOk="0">
                <a:moveTo>
                  <a:pt x="0" y="0"/>
                </a:moveTo>
                <a:cubicBezTo>
                  <a:pt x="195528" y="-2125"/>
                  <a:pt x="260402" y="56387"/>
                  <a:pt x="520700" y="0"/>
                </a:cubicBezTo>
                <a:cubicBezTo>
                  <a:pt x="780998" y="-56387"/>
                  <a:pt x="729831" y="9781"/>
                  <a:pt x="925689" y="0"/>
                </a:cubicBezTo>
                <a:cubicBezTo>
                  <a:pt x="1121547" y="-9781"/>
                  <a:pt x="1330419" y="78103"/>
                  <a:pt x="1619956" y="0"/>
                </a:cubicBezTo>
                <a:cubicBezTo>
                  <a:pt x="1909493" y="-78103"/>
                  <a:pt x="1984217" y="5049"/>
                  <a:pt x="2140656" y="0"/>
                </a:cubicBezTo>
                <a:cubicBezTo>
                  <a:pt x="2297095" y="-5049"/>
                  <a:pt x="2471008" y="20617"/>
                  <a:pt x="2661356" y="0"/>
                </a:cubicBezTo>
                <a:cubicBezTo>
                  <a:pt x="2851704" y="-20617"/>
                  <a:pt x="3016980" y="57634"/>
                  <a:pt x="3355622" y="0"/>
                </a:cubicBezTo>
                <a:cubicBezTo>
                  <a:pt x="3694264" y="-57634"/>
                  <a:pt x="3639653" y="48205"/>
                  <a:pt x="3818467" y="0"/>
                </a:cubicBezTo>
                <a:cubicBezTo>
                  <a:pt x="3997281" y="-48205"/>
                  <a:pt x="4251961" y="37749"/>
                  <a:pt x="4512734" y="0"/>
                </a:cubicBezTo>
                <a:cubicBezTo>
                  <a:pt x="4773507" y="-37749"/>
                  <a:pt x="4903879" y="29820"/>
                  <a:pt x="5207000" y="0"/>
                </a:cubicBezTo>
                <a:cubicBezTo>
                  <a:pt x="5510121" y="-29820"/>
                  <a:pt x="5498410" y="13612"/>
                  <a:pt x="5785556" y="0"/>
                </a:cubicBezTo>
                <a:cubicBezTo>
                  <a:pt x="5845842" y="178393"/>
                  <a:pt x="5764097" y="394531"/>
                  <a:pt x="5785556" y="523220"/>
                </a:cubicBezTo>
                <a:cubicBezTo>
                  <a:pt x="5478385" y="563433"/>
                  <a:pt x="5461513" y="518989"/>
                  <a:pt x="5149145" y="523220"/>
                </a:cubicBezTo>
                <a:cubicBezTo>
                  <a:pt x="4836777" y="527451"/>
                  <a:pt x="4757037" y="514041"/>
                  <a:pt x="4454878" y="523220"/>
                </a:cubicBezTo>
                <a:cubicBezTo>
                  <a:pt x="4152719" y="532399"/>
                  <a:pt x="3971167" y="507585"/>
                  <a:pt x="3760611" y="523220"/>
                </a:cubicBezTo>
                <a:cubicBezTo>
                  <a:pt x="3550055" y="538855"/>
                  <a:pt x="3511831" y="485782"/>
                  <a:pt x="3297767" y="523220"/>
                </a:cubicBezTo>
                <a:cubicBezTo>
                  <a:pt x="3083703" y="560658"/>
                  <a:pt x="2986588" y="515689"/>
                  <a:pt x="2719211" y="523220"/>
                </a:cubicBezTo>
                <a:cubicBezTo>
                  <a:pt x="2451834" y="530751"/>
                  <a:pt x="2224741" y="451430"/>
                  <a:pt x="2024945" y="523220"/>
                </a:cubicBezTo>
                <a:cubicBezTo>
                  <a:pt x="1825149" y="595010"/>
                  <a:pt x="1660258" y="473395"/>
                  <a:pt x="1446389" y="523220"/>
                </a:cubicBezTo>
                <a:cubicBezTo>
                  <a:pt x="1232520" y="573045"/>
                  <a:pt x="1198102" y="491320"/>
                  <a:pt x="1041400" y="523220"/>
                </a:cubicBezTo>
                <a:cubicBezTo>
                  <a:pt x="884698" y="555120"/>
                  <a:pt x="797785" y="507017"/>
                  <a:pt x="578556" y="523220"/>
                </a:cubicBezTo>
                <a:cubicBezTo>
                  <a:pt x="359327" y="539423"/>
                  <a:pt x="187665" y="514972"/>
                  <a:pt x="0" y="523220"/>
                </a:cubicBezTo>
                <a:cubicBezTo>
                  <a:pt x="-332" y="290204"/>
                  <a:pt x="61263" y="1293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os.makedirs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('C:\\delicious\\walnut\\waffles')</a:t>
            </a:r>
            <a:endParaRPr lang="en-001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E8A82E8-026D-150C-E12F-71F7DDAA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1357369"/>
            <a:ext cx="16859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8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484D-5429-1065-0BFD-D54614F1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Parts of a File Path (1)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50C8-A44F-9A22-3BC6-376AAA93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&gt;&gt;&gt; p = Path('C:/Users/Al/spam.txt')</a:t>
            </a:r>
          </a:p>
          <a:p>
            <a:r>
              <a:rPr lang="en-US" sz="1000" dirty="0"/>
              <a:t>&gt;&gt;&gt; </a:t>
            </a:r>
            <a:r>
              <a:rPr lang="en-US" sz="1000" dirty="0" err="1"/>
              <a:t>p.anchor</a:t>
            </a:r>
            <a:endParaRPr lang="en-US" sz="1000" dirty="0"/>
          </a:p>
          <a:p>
            <a:r>
              <a:rPr lang="en-US" sz="1000" dirty="0"/>
              <a:t>'C:\\'</a:t>
            </a:r>
          </a:p>
          <a:p>
            <a:r>
              <a:rPr lang="en-US" sz="1000" dirty="0"/>
              <a:t>&gt;&gt;&gt; </a:t>
            </a:r>
            <a:r>
              <a:rPr lang="en-US" sz="1000" dirty="0" err="1"/>
              <a:t>p.parent</a:t>
            </a:r>
            <a:r>
              <a:rPr lang="en-US" sz="1000" dirty="0"/>
              <a:t> # This is a Path object, not a string.</a:t>
            </a:r>
          </a:p>
          <a:p>
            <a:r>
              <a:rPr lang="en-US" sz="1000" dirty="0" err="1"/>
              <a:t>WindowsPath</a:t>
            </a:r>
            <a:r>
              <a:rPr lang="en-US" sz="1000" dirty="0"/>
              <a:t>('C:/Users/Al')</a:t>
            </a:r>
          </a:p>
          <a:p>
            <a:r>
              <a:rPr lang="en-US" sz="1000" dirty="0"/>
              <a:t>&gt;&gt;&gt; p.name</a:t>
            </a:r>
          </a:p>
          <a:p>
            <a:r>
              <a:rPr lang="en-US" sz="1000" dirty="0"/>
              <a:t>'spam.txt'</a:t>
            </a:r>
          </a:p>
          <a:p>
            <a:r>
              <a:rPr lang="en-US" sz="1000" dirty="0"/>
              <a:t>&gt;&gt;&gt; </a:t>
            </a:r>
            <a:r>
              <a:rPr lang="en-US" sz="1000" dirty="0" err="1"/>
              <a:t>p.stem</a:t>
            </a:r>
            <a:endParaRPr lang="en-US" sz="1000" dirty="0"/>
          </a:p>
          <a:p>
            <a:r>
              <a:rPr lang="en-US" sz="1000" dirty="0"/>
              <a:t>'spam'</a:t>
            </a:r>
          </a:p>
          <a:p>
            <a:r>
              <a:rPr lang="en-US" sz="1000" dirty="0"/>
              <a:t>&gt;&gt;&gt; </a:t>
            </a:r>
            <a:r>
              <a:rPr lang="en-US" sz="1000" dirty="0" err="1"/>
              <a:t>p.suffix</a:t>
            </a:r>
            <a:endParaRPr lang="en-US" sz="1000" dirty="0"/>
          </a:p>
          <a:p>
            <a:r>
              <a:rPr lang="en-US" sz="1000" dirty="0"/>
              <a:t>'.txt'</a:t>
            </a:r>
          </a:p>
          <a:p>
            <a:r>
              <a:rPr lang="en-US" sz="1000" dirty="0"/>
              <a:t>&gt;&gt;&gt; </a:t>
            </a:r>
            <a:r>
              <a:rPr lang="en-US" sz="1000" dirty="0" err="1"/>
              <a:t>p.drive</a:t>
            </a:r>
            <a:endParaRPr lang="en-US" sz="1000" dirty="0"/>
          </a:p>
          <a:p>
            <a:r>
              <a:rPr lang="en-US" sz="1000" dirty="0"/>
              <a:t>'C:'</a:t>
            </a:r>
            <a:br>
              <a:rPr lang="en-US" sz="1000" dirty="0"/>
            </a:br>
            <a:endParaRPr lang="en-001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BC88A-3305-A56B-D339-1088BDCEE5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A3F7274B-8310-0BBB-9141-31A1C120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19" y="1285925"/>
            <a:ext cx="24288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4B4D-979C-087B-F98B-57CB42BB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Parts of a File Path (1)</a:t>
            </a:r>
            <a:endParaRPr lang="en-00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612-6EC1-93CD-CC63-9BB7210DF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anchor, which is the root folder of the filesystem</a:t>
            </a:r>
          </a:p>
          <a:p>
            <a:r>
              <a:rPr lang="en-US" dirty="0"/>
              <a:t>On Windows, the drive, which is the single letter that often denotes a physical hard drive or other storage device</a:t>
            </a:r>
          </a:p>
          <a:p>
            <a:r>
              <a:rPr lang="en-US" dirty="0"/>
              <a:t>The parent, which is the folder that contains the file</a:t>
            </a:r>
          </a:p>
          <a:p>
            <a:r>
              <a:rPr lang="en-US" dirty="0"/>
              <a:t>The name of the file, made up of the stem (or base name) and the suffix (or extension)</a:t>
            </a:r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A47C-71D2-BB91-4AD7-7E6B3B4188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61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CAD2-A3B4-A4F9-AAAB-B0006FE8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File Sizes and Folder Contents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BF87-D0BC-4028-912F-F89CE7EB7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os.path.getsize</a:t>
            </a:r>
            <a:r>
              <a:rPr lang="en-US" dirty="0"/>
              <a:t>(path) will return the size in bytes of the file in the path argument.</a:t>
            </a:r>
          </a:p>
          <a:p>
            <a:r>
              <a:rPr lang="en-US" dirty="0"/>
              <a:t>Calling </a:t>
            </a:r>
            <a:r>
              <a:rPr lang="en-US" dirty="0" err="1"/>
              <a:t>os.listdir</a:t>
            </a:r>
            <a:r>
              <a:rPr lang="en-US" dirty="0"/>
              <a:t>(path) will return a list of filename strings for each file in the path argument. (Note that this function is in the </a:t>
            </a:r>
            <a:r>
              <a:rPr lang="en-US" dirty="0" err="1"/>
              <a:t>os</a:t>
            </a:r>
            <a:r>
              <a:rPr lang="en-US" dirty="0"/>
              <a:t> module, not </a:t>
            </a:r>
            <a:r>
              <a:rPr lang="en-US" dirty="0" err="1"/>
              <a:t>os.path</a:t>
            </a:r>
            <a:r>
              <a:rPr lang="en-US" dirty="0"/>
              <a:t>)</a:t>
            </a:r>
          </a:p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81654-E769-16C5-927E-F75797854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CD4A-5A9D-0969-1431-B9D73CBDFBC4}"/>
              </a:ext>
            </a:extLst>
          </p:cNvPr>
          <p:cNvSpPr txBox="1"/>
          <p:nvPr/>
        </p:nvSpPr>
        <p:spPr>
          <a:xfrm>
            <a:off x="756356" y="2855030"/>
            <a:ext cx="7749969" cy="1384995"/>
          </a:xfrm>
          <a:custGeom>
            <a:avLst/>
            <a:gdLst>
              <a:gd name="connsiteX0" fmla="*/ 0 w 7749969"/>
              <a:gd name="connsiteY0" fmla="*/ 0 h 1384995"/>
              <a:gd name="connsiteX1" fmla="*/ 518652 w 7749969"/>
              <a:gd name="connsiteY1" fmla="*/ 0 h 1384995"/>
              <a:gd name="connsiteX2" fmla="*/ 882304 w 7749969"/>
              <a:gd name="connsiteY2" fmla="*/ 0 h 1384995"/>
              <a:gd name="connsiteX3" fmla="*/ 1633455 w 7749969"/>
              <a:gd name="connsiteY3" fmla="*/ 0 h 1384995"/>
              <a:gd name="connsiteX4" fmla="*/ 2152107 w 7749969"/>
              <a:gd name="connsiteY4" fmla="*/ 0 h 1384995"/>
              <a:gd name="connsiteX5" fmla="*/ 2670759 w 7749969"/>
              <a:gd name="connsiteY5" fmla="*/ 0 h 1384995"/>
              <a:gd name="connsiteX6" fmla="*/ 3421909 w 7749969"/>
              <a:gd name="connsiteY6" fmla="*/ 0 h 1384995"/>
              <a:gd name="connsiteX7" fmla="*/ 3863061 w 7749969"/>
              <a:gd name="connsiteY7" fmla="*/ 0 h 1384995"/>
              <a:gd name="connsiteX8" fmla="*/ 4614212 w 7749969"/>
              <a:gd name="connsiteY8" fmla="*/ 0 h 1384995"/>
              <a:gd name="connsiteX9" fmla="*/ 5365363 w 7749969"/>
              <a:gd name="connsiteY9" fmla="*/ 0 h 1384995"/>
              <a:gd name="connsiteX10" fmla="*/ 5961515 w 7749969"/>
              <a:gd name="connsiteY10" fmla="*/ 0 h 1384995"/>
              <a:gd name="connsiteX11" fmla="*/ 6712665 w 7749969"/>
              <a:gd name="connsiteY11" fmla="*/ 0 h 1384995"/>
              <a:gd name="connsiteX12" fmla="*/ 7231317 w 7749969"/>
              <a:gd name="connsiteY12" fmla="*/ 0 h 1384995"/>
              <a:gd name="connsiteX13" fmla="*/ 7749969 w 7749969"/>
              <a:gd name="connsiteY13" fmla="*/ 0 h 1384995"/>
              <a:gd name="connsiteX14" fmla="*/ 7749969 w 7749969"/>
              <a:gd name="connsiteY14" fmla="*/ 475515 h 1384995"/>
              <a:gd name="connsiteX15" fmla="*/ 7749969 w 7749969"/>
              <a:gd name="connsiteY15" fmla="*/ 937180 h 1384995"/>
              <a:gd name="connsiteX16" fmla="*/ 7749969 w 7749969"/>
              <a:gd name="connsiteY16" fmla="*/ 1384995 h 1384995"/>
              <a:gd name="connsiteX17" fmla="*/ 7076318 w 7749969"/>
              <a:gd name="connsiteY17" fmla="*/ 1384995 h 1384995"/>
              <a:gd name="connsiteX18" fmla="*/ 6480166 w 7749969"/>
              <a:gd name="connsiteY18" fmla="*/ 1384995 h 1384995"/>
              <a:gd name="connsiteX19" fmla="*/ 6116514 w 7749969"/>
              <a:gd name="connsiteY19" fmla="*/ 1384995 h 1384995"/>
              <a:gd name="connsiteX20" fmla="*/ 5675362 w 7749969"/>
              <a:gd name="connsiteY20" fmla="*/ 1384995 h 1384995"/>
              <a:gd name="connsiteX21" fmla="*/ 4924211 w 7749969"/>
              <a:gd name="connsiteY21" fmla="*/ 1384995 h 1384995"/>
              <a:gd name="connsiteX22" fmla="*/ 4328060 w 7749969"/>
              <a:gd name="connsiteY22" fmla="*/ 1384995 h 1384995"/>
              <a:gd name="connsiteX23" fmla="*/ 3886908 w 7749969"/>
              <a:gd name="connsiteY23" fmla="*/ 1384995 h 1384995"/>
              <a:gd name="connsiteX24" fmla="*/ 3290756 w 7749969"/>
              <a:gd name="connsiteY24" fmla="*/ 1384995 h 1384995"/>
              <a:gd name="connsiteX25" fmla="*/ 2927104 w 7749969"/>
              <a:gd name="connsiteY25" fmla="*/ 1384995 h 1384995"/>
              <a:gd name="connsiteX26" fmla="*/ 2563451 w 7749969"/>
              <a:gd name="connsiteY26" fmla="*/ 1384995 h 1384995"/>
              <a:gd name="connsiteX27" fmla="*/ 1967300 w 7749969"/>
              <a:gd name="connsiteY27" fmla="*/ 1384995 h 1384995"/>
              <a:gd name="connsiteX28" fmla="*/ 1526148 w 7749969"/>
              <a:gd name="connsiteY28" fmla="*/ 1384995 h 1384995"/>
              <a:gd name="connsiteX29" fmla="*/ 852497 w 7749969"/>
              <a:gd name="connsiteY29" fmla="*/ 1384995 h 1384995"/>
              <a:gd name="connsiteX30" fmla="*/ 0 w 7749969"/>
              <a:gd name="connsiteY30" fmla="*/ 1384995 h 1384995"/>
              <a:gd name="connsiteX31" fmla="*/ 0 w 7749969"/>
              <a:gd name="connsiteY31" fmla="*/ 909480 h 1384995"/>
              <a:gd name="connsiteX32" fmla="*/ 0 w 7749969"/>
              <a:gd name="connsiteY32" fmla="*/ 433965 h 1384995"/>
              <a:gd name="connsiteX33" fmla="*/ 0 w 7749969"/>
              <a:gd name="connsiteY33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9969" h="1384995" extrusionOk="0">
                <a:moveTo>
                  <a:pt x="0" y="0"/>
                </a:moveTo>
                <a:cubicBezTo>
                  <a:pt x="123240" y="-35872"/>
                  <a:pt x="400698" y="27161"/>
                  <a:pt x="518652" y="0"/>
                </a:cubicBezTo>
                <a:cubicBezTo>
                  <a:pt x="636606" y="-27161"/>
                  <a:pt x="778874" y="20094"/>
                  <a:pt x="882304" y="0"/>
                </a:cubicBezTo>
                <a:cubicBezTo>
                  <a:pt x="985734" y="-20094"/>
                  <a:pt x="1421210" y="88407"/>
                  <a:pt x="1633455" y="0"/>
                </a:cubicBezTo>
                <a:cubicBezTo>
                  <a:pt x="1845700" y="-88407"/>
                  <a:pt x="2041550" y="47074"/>
                  <a:pt x="2152107" y="0"/>
                </a:cubicBezTo>
                <a:cubicBezTo>
                  <a:pt x="2262664" y="-47074"/>
                  <a:pt x="2452871" y="50496"/>
                  <a:pt x="2670759" y="0"/>
                </a:cubicBezTo>
                <a:cubicBezTo>
                  <a:pt x="2888647" y="-50496"/>
                  <a:pt x="3102990" y="53227"/>
                  <a:pt x="3421909" y="0"/>
                </a:cubicBezTo>
                <a:cubicBezTo>
                  <a:pt x="3740828" y="-53227"/>
                  <a:pt x="3666873" y="574"/>
                  <a:pt x="3863061" y="0"/>
                </a:cubicBezTo>
                <a:cubicBezTo>
                  <a:pt x="4059249" y="-574"/>
                  <a:pt x="4433790" y="51187"/>
                  <a:pt x="4614212" y="0"/>
                </a:cubicBezTo>
                <a:cubicBezTo>
                  <a:pt x="4794634" y="-51187"/>
                  <a:pt x="5188979" y="86763"/>
                  <a:pt x="5365363" y="0"/>
                </a:cubicBezTo>
                <a:cubicBezTo>
                  <a:pt x="5541747" y="-86763"/>
                  <a:pt x="5796640" y="36165"/>
                  <a:pt x="5961515" y="0"/>
                </a:cubicBezTo>
                <a:cubicBezTo>
                  <a:pt x="6126390" y="-36165"/>
                  <a:pt x="6436531" y="77685"/>
                  <a:pt x="6712665" y="0"/>
                </a:cubicBezTo>
                <a:cubicBezTo>
                  <a:pt x="6988799" y="-77685"/>
                  <a:pt x="6989963" y="51453"/>
                  <a:pt x="7231317" y="0"/>
                </a:cubicBezTo>
                <a:cubicBezTo>
                  <a:pt x="7472671" y="-51453"/>
                  <a:pt x="7594058" y="52653"/>
                  <a:pt x="7749969" y="0"/>
                </a:cubicBezTo>
                <a:cubicBezTo>
                  <a:pt x="7751561" y="129576"/>
                  <a:pt x="7734324" y="264896"/>
                  <a:pt x="7749969" y="475515"/>
                </a:cubicBezTo>
                <a:cubicBezTo>
                  <a:pt x="7765614" y="686134"/>
                  <a:pt x="7725189" y="727376"/>
                  <a:pt x="7749969" y="937180"/>
                </a:cubicBezTo>
                <a:cubicBezTo>
                  <a:pt x="7774749" y="1146985"/>
                  <a:pt x="7707586" y="1172451"/>
                  <a:pt x="7749969" y="1384995"/>
                </a:cubicBezTo>
                <a:cubicBezTo>
                  <a:pt x="7562426" y="1433048"/>
                  <a:pt x="7261304" y="1316998"/>
                  <a:pt x="7076318" y="1384995"/>
                </a:cubicBezTo>
                <a:cubicBezTo>
                  <a:pt x="6891332" y="1452992"/>
                  <a:pt x="6643115" y="1342967"/>
                  <a:pt x="6480166" y="1384995"/>
                </a:cubicBezTo>
                <a:cubicBezTo>
                  <a:pt x="6317217" y="1427023"/>
                  <a:pt x="6219666" y="1344955"/>
                  <a:pt x="6116514" y="1384995"/>
                </a:cubicBezTo>
                <a:cubicBezTo>
                  <a:pt x="6013362" y="1425035"/>
                  <a:pt x="5882739" y="1358274"/>
                  <a:pt x="5675362" y="1384995"/>
                </a:cubicBezTo>
                <a:cubicBezTo>
                  <a:pt x="5467985" y="1411716"/>
                  <a:pt x="5239503" y="1374199"/>
                  <a:pt x="4924211" y="1384995"/>
                </a:cubicBezTo>
                <a:cubicBezTo>
                  <a:pt x="4608919" y="1395791"/>
                  <a:pt x="4587841" y="1370133"/>
                  <a:pt x="4328060" y="1384995"/>
                </a:cubicBezTo>
                <a:cubicBezTo>
                  <a:pt x="4068279" y="1399857"/>
                  <a:pt x="4025564" y="1348360"/>
                  <a:pt x="3886908" y="1384995"/>
                </a:cubicBezTo>
                <a:cubicBezTo>
                  <a:pt x="3748252" y="1421630"/>
                  <a:pt x="3568976" y="1359872"/>
                  <a:pt x="3290756" y="1384995"/>
                </a:cubicBezTo>
                <a:cubicBezTo>
                  <a:pt x="3012536" y="1410118"/>
                  <a:pt x="3001469" y="1359283"/>
                  <a:pt x="2927104" y="1384995"/>
                </a:cubicBezTo>
                <a:cubicBezTo>
                  <a:pt x="2852739" y="1410707"/>
                  <a:pt x="2661644" y="1355751"/>
                  <a:pt x="2563451" y="1384995"/>
                </a:cubicBezTo>
                <a:cubicBezTo>
                  <a:pt x="2465258" y="1414239"/>
                  <a:pt x="2180653" y="1344222"/>
                  <a:pt x="1967300" y="1384995"/>
                </a:cubicBezTo>
                <a:cubicBezTo>
                  <a:pt x="1753947" y="1425768"/>
                  <a:pt x="1694408" y="1360638"/>
                  <a:pt x="1526148" y="1384995"/>
                </a:cubicBezTo>
                <a:cubicBezTo>
                  <a:pt x="1357888" y="1409352"/>
                  <a:pt x="1058425" y="1314109"/>
                  <a:pt x="852497" y="1384995"/>
                </a:cubicBezTo>
                <a:cubicBezTo>
                  <a:pt x="646569" y="1455881"/>
                  <a:pt x="322342" y="1375961"/>
                  <a:pt x="0" y="1384995"/>
                </a:cubicBezTo>
                <a:cubicBezTo>
                  <a:pt x="-47822" y="1232779"/>
                  <a:pt x="34384" y="1100711"/>
                  <a:pt x="0" y="909480"/>
                </a:cubicBezTo>
                <a:cubicBezTo>
                  <a:pt x="-34384" y="718249"/>
                  <a:pt x="20492" y="569286"/>
                  <a:pt x="0" y="433965"/>
                </a:cubicBezTo>
                <a:cubicBezTo>
                  <a:pt x="-20492" y="298644"/>
                  <a:pt x="6265" y="1805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os.path.getsize('C:\\Windows\\System32\\calc.exe')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27648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&gt;&gt;&gt; </a:t>
            </a:r>
            <a:r>
              <a:rPr lang="nl-NL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os.listdir('C:\\Windows\\System32')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['0409', '12520437.cpx', '12520850.cpx', '5U877.ax', 'aaclient.dll',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nl-NL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snip</a:t>
            </a: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</a:t>
            </a:r>
            <a:br>
              <a:rPr lang="nl-NL" dirty="0"/>
            </a:br>
            <a:r>
              <a:rPr lang="nl-NL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'xwtpdui.dll', 'xwtpw32.dll', 'zh-CN', 'zh-HK', 'zh-TW', 'zipfldr.dll']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1218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1D11-AF09-5F2F-0AE9-7508BBA5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Checking Path Validity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BD59-4EBF-5228-8748-8D4DC76DB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Calling </a:t>
            </a:r>
            <a:r>
              <a:rPr lang="en-US" sz="1600" dirty="0" err="1"/>
              <a:t>p.exists</a:t>
            </a:r>
            <a:r>
              <a:rPr lang="en-US" sz="1600" dirty="0"/>
              <a:t>() returns True if the path exists or returns False if it doesn’t exist.</a:t>
            </a:r>
          </a:p>
          <a:p>
            <a:r>
              <a:rPr lang="en-US" sz="1600" dirty="0"/>
              <a:t>Calling </a:t>
            </a:r>
            <a:r>
              <a:rPr lang="en-US" sz="1600" dirty="0" err="1"/>
              <a:t>p.is_file</a:t>
            </a:r>
            <a:r>
              <a:rPr lang="en-US" sz="1600" dirty="0"/>
              <a:t>() returns True if the path exists and is a file, or returns False otherwise.</a:t>
            </a:r>
          </a:p>
          <a:p>
            <a:r>
              <a:rPr lang="en-US" sz="1600" dirty="0"/>
              <a:t>Calling </a:t>
            </a:r>
            <a:r>
              <a:rPr lang="en-US" sz="1600" dirty="0" err="1"/>
              <a:t>p.is_dir</a:t>
            </a:r>
            <a:r>
              <a:rPr lang="en-US" sz="1600" dirty="0"/>
              <a:t>() returns True if the path exists and is a directory, or returns False otherwise.</a:t>
            </a:r>
          </a:p>
          <a:p>
            <a:endParaRPr lang="en-US" sz="1600" dirty="0"/>
          </a:p>
          <a:p>
            <a:endParaRPr lang="en-001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2965-E79B-48A7-840C-A3F68C17A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3A52B-9D90-8DD6-6C1A-A986430FFE73}"/>
              </a:ext>
            </a:extLst>
          </p:cNvPr>
          <p:cNvSpPr txBox="1"/>
          <p:nvPr/>
        </p:nvSpPr>
        <p:spPr>
          <a:xfrm>
            <a:off x="759104" y="2505526"/>
            <a:ext cx="7625791" cy="2354491"/>
          </a:xfrm>
          <a:custGeom>
            <a:avLst/>
            <a:gdLst>
              <a:gd name="connsiteX0" fmla="*/ 0 w 7625791"/>
              <a:gd name="connsiteY0" fmla="*/ 0 h 2354491"/>
              <a:gd name="connsiteX1" fmla="*/ 510341 w 7625791"/>
              <a:gd name="connsiteY1" fmla="*/ 0 h 2354491"/>
              <a:gd name="connsiteX2" fmla="*/ 868167 w 7625791"/>
              <a:gd name="connsiteY2" fmla="*/ 0 h 2354491"/>
              <a:gd name="connsiteX3" fmla="*/ 1607282 w 7625791"/>
              <a:gd name="connsiteY3" fmla="*/ 0 h 2354491"/>
              <a:gd name="connsiteX4" fmla="*/ 2117624 w 7625791"/>
              <a:gd name="connsiteY4" fmla="*/ 0 h 2354491"/>
              <a:gd name="connsiteX5" fmla="*/ 2627965 w 7625791"/>
              <a:gd name="connsiteY5" fmla="*/ 0 h 2354491"/>
              <a:gd name="connsiteX6" fmla="*/ 3367080 w 7625791"/>
              <a:gd name="connsiteY6" fmla="*/ 0 h 2354491"/>
              <a:gd name="connsiteX7" fmla="*/ 3801164 w 7625791"/>
              <a:gd name="connsiteY7" fmla="*/ 0 h 2354491"/>
              <a:gd name="connsiteX8" fmla="*/ 4540279 w 7625791"/>
              <a:gd name="connsiteY8" fmla="*/ 0 h 2354491"/>
              <a:gd name="connsiteX9" fmla="*/ 5279394 w 7625791"/>
              <a:gd name="connsiteY9" fmla="*/ 0 h 2354491"/>
              <a:gd name="connsiteX10" fmla="*/ 5865993 w 7625791"/>
              <a:gd name="connsiteY10" fmla="*/ 0 h 2354491"/>
              <a:gd name="connsiteX11" fmla="*/ 6605108 w 7625791"/>
              <a:gd name="connsiteY11" fmla="*/ 0 h 2354491"/>
              <a:gd name="connsiteX12" fmla="*/ 7115450 w 7625791"/>
              <a:gd name="connsiteY12" fmla="*/ 0 h 2354491"/>
              <a:gd name="connsiteX13" fmla="*/ 7625791 w 7625791"/>
              <a:gd name="connsiteY13" fmla="*/ 0 h 2354491"/>
              <a:gd name="connsiteX14" fmla="*/ 7625791 w 7625791"/>
              <a:gd name="connsiteY14" fmla="*/ 612168 h 2354491"/>
              <a:gd name="connsiteX15" fmla="*/ 7625791 w 7625791"/>
              <a:gd name="connsiteY15" fmla="*/ 1200790 h 2354491"/>
              <a:gd name="connsiteX16" fmla="*/ 7625791 w 7625791"/>
              <a:gd name="connsiteY16" fmla="*/ 1789413 h 2354491"/>
              <a:gd name="connsiteX17" fmla="*/ 7625791 w 7625791"/>
              <a:gd name="connsiteY17" fmla="*/ 2354491 h 2354491"/>
              <a:gd name="connsiteX18" fmla="*/ 6962934 w 7625791"/>
              <a:gd name="connsiteY18" fmla="*/ 2354491 h 2354491"/>
              <a:gd name="connsiteX19" fmla="*/ 6605108 w 7625791"/>
              <a:gd name="connsiteY19" fmla="*/ 2354491 h 2354491"/>
              <a:gd name="connsiteX20" fmla="*/ 6171025 w 7625791"/>
              <a:gd name="connsiteY20" fmla="*/ 2354491 h 2354491"/>
              <a:gd name="connsiteX21" fmla="*/ 5431910 w 7625791"/>
              <a:gd name="connsiteY21" fmla="*/ 2354491 h 2354491"/>
              <a:gd name="connsiteX22" fmla="*/ 4845310 w 7625791"/>
              <a:gd name="connsiteY22" fmla="*/ 2354491 h 2354491"/>
              <a:gd name="connsiteX23" fmla="*/ 4411227 w 7625791"/>
              <a:gd name="connsiteY23" fmla="*/ 2354491 h 2354491"/>
              <a:gd name="connsiteX24" fmla="*/ 3824627 w 7625791"/>
              <a:gd name="connsiteY24" fmla="*/ 2354491 h 2354491"/>
              <a:gd name="connsiteX25" fmla="*/ 3466802 w 7625791"/>
              <a:gd name="connsiteY25" fmla="*/ 2354491 h 2354491"/>
              <a:gd name="connsiteX26" fmla="*/ 3108976 w 7625791"/>
              <a:gd name="connsiteY26" fmla="*/ 2354491 h 2354491"/>
              <a:gd name="connsiteX27" fmla="*/ 2522377 w 7625791"/>
              <a:gd name="connsiteY27" fmla="*/ 2354491 h 2354491"/>
              <a:gd name="connsiteX28" fmla="*/ 2088294 w 7625791"/>
              <a:gd name="connsiteY28" fmla="*/ 2354491 h 2354491"/>
              <a:gd name="connsiteX29" fmla="*/ 1425436 w 7625791"/>
              <a:gd name="connsiteY29" fmla="*/ 2354491 h 2354491"/>
              <a:gd name="connsiteX30" fmla="*/ 991353 w 7625791"/>
              <a:gd name="connsiteY30" fmla="*/ 2354491 h 2354491"/>
              <a:gd name="connsiteX31" fmla="*/ 0 w 7625791"/>
              <a:gd name="connsiteY31" fmla="*/ 2354491 h 2354491"/>
              <a:gd name="connsiteX32" fmla="*/ 0 w 7625791"/>
              <a:gd name="connsiteY32" fmla="*/ 1836503 h 2354491"/>
              <a:gd name="connsiteX33" fmla="*/ 0 w 7625791"/>
              <a:gd name="connsiteY33" fmla="*/ 1294970 h 2354491"/>
              <a:gd name="connsiteX34" fmla="*/ 0 w 7625791"/>
              <a:gd name="connsiteY34" fmla="*/ 682802 h 2354491"/>
              <a:gd name="connsiteX35" fmla="*/ 0 w 7625791"/>
              <a:gd name="connsiteY35" fmla="*/ 0 h 235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625791" h="2354491" extrusionOk="0">
                <a:moveTo>
                  <a:pt x="0" y="0"/>
                </a:moveTo>
                <a:cubicBezTo>
                  <a:pt x="211922" y="-37790"/>
                  <a:pt x="299302" y="15164"/>
                  <a:pt x="510341" y="0"/>
                </a:cubicBezTo>
                <a:cubicBezTo>
                  <a:pt x="721380" y="-15164"/>
                  <a:pt x="733627" y="31286"/>
                  <a:pt x="868167" y="0"/>
                </a:cubicBezTo>
                <a:cubicBezTo>
                  <a:pt x="1002707" y="-31286"/>
                  <a:pt x="1312968" y="27838"/>
                  <a:pt x="1607282" y="0"/>
                </a:cubicBezTo>
                <a:cubicBezTo>
                  <a:pt x="1901596" y="-27838"/>
                  <a:pt x="1892997" y="33872"/>
                  <a:pt x="2117624" y="0"/>
                </a:cubicBezTo>
                <a:cubicBezTo>
                  <a:pt x="2342251" y="-33872"/>
                  <a:pt x="2398200" y="16180"/>
                  <a:pt x="2627965" y="0"/>
                </a:cubicBezTo>
                <a:cubicBezTo>
                  <a:pt x="2857730" y="-16180"/>
                  <a:pt x="3104860" y="38934"/>
                  <a:pt x="3367080" y="0"/>
                </a:cubicBezTo>
                <a:cubicBezTo>
                  <a:pt x="3629300" y="-38934"/>
                  <a:pt x="3676164" y="45850"/>
                  <a:pt x="3801164" y="0"/>
                </a:cubicBezTo>
                <a:cubicBezTo>
                  <a:pt x="3926164" y="-45850"/>
                  <a:pt x="4323130" y="26835"/>
                  <a:pt x="4540279" y="0"/>
                </a:cubicBezTo>
                <a:cubicBezTo>
                  <a:pt x="4757429" y="-26835"/>
                  <a:pt x="5120396" y="62361"/>
                  <a:pt x="5279394" y="0"/>
                </a:cubicBezTo>
                <a:cubicBezTo>
                  <a:pt x="5438393" y="-62361"/>
                  <a:pt x="5747883" y="38658"/>
                  <a:pt x="5865993" y="0"/>
                </a:cubicBezTo>
                <a:cubicBezTo>
                  <a:pt x="5984103" y="-38658"/>
                  <a:pt x="6241057" y="24548"/>
                  <a:pt x="6605108" y="0"/>
                </a:cubicBezTo>
                <a:cubicBezTo>
                  <a:pt x="6969159" y="-24548"/>
                  <a:pt x="6910106" y="18422"/>
                  <a:pt x="7115450" y="0"/>
                </a:cubicBezTo>
                <a:cubicBezTo>
                  <a:pt x="7320794" y="-18422"/>
                  <a:pt x="7387308" y="56445"/>
                  <a:pt x="7625791" y="0"/>
                </a:cubicBezTo>
                <a:cubicBezTo>
                  <a:pt x="7678062" y="130303"/>
                  <a:pt x="7624919" y="410460"/>
                  <a:pt x="7625791" y="612168"/>
                </a:cubicBezTo>
                <a:cubicBezTo>
                  <a:pt x="7626663" y="813876"/>
                  <a:pt x="7621264" y="953509"/>
                  <a:pt x="7625791" y="1200790"/>
                </a:cubicBezTo>
                <a:cubicBezTo>
                  <a:pt x="7630318" y="1448071"/>
                  <a:pt x="7590398" y="1523667"/>
                  <a:pt x="7625791" y="1789413"/>
                </a:cubicBezTo>
                <a:cubicBezTo>
                  <a:pt x="7661184" y="2055159"/>
                  <a:pt x="7601905" y="2134141"/>
                  <a:pt x="7625791" y="2354491"/>
                </a:cubicBezTo>
                <a:cubicBezTo>
                  <a:pt x="7374149" y="2359890"/>
                  <a:pt x="7199658" y="2284857"/>
                  <a:pt x="6962934" y="2354491"/>
                </a:cubicBezTo>
                <a:cubicBezTo>
                  <a:pt x="6726210" y="2424125"/>
                  <a:pt x="6752039" y="2330082"/>
                  <a:pt x="6605108" y="2354491"/>
                </a:cubicBezTo>
                <a:cubicBezTo>
                  <a:pt x="6458177" y="2378900"/>
                  <a:pt x="6382797" y="2343119"/>
                  <a:pt x="6171025" y="2354491"/>
                </a:cubicBezTo>
                <a:cubicBezTo>
                  <a:pt x="5959253" y="2365863"/>
                  <a:pt x="5593539" y="2274883"/>
                  <a:pt x="5431910" y="2354491"/>
                </a:cubicBezTo>
                <a:cubicBezTo>
                  <a:pt x="5270282" y="2434099"/>
                  <a:pt x="5022316" y="2314712"/>
                  <a:pt x="4845310" y="2354491"/>
                </a:cubicBezTo>
                <a:cubicBezTo>
                  <a:pt x="4668304" y="2394270"/>
                  <a:pt x="4557635" y="2304282"/>
                  <a:pt x="4411227" y="2354491"/>
                </a:cubicBezTo>
                <a:cubicBezTo>
                  <a:pt x="4264819" y="2404700"/>
                  <a:pt x="4058588" y="2352209"/>
                  <a:pt x="3824627" y="2354491"/>
                </a:cubicBezTo>
                <a:cubicBezTo>
                  <a:pt x="3590666" y="2356773"/>
                  <a:pt x="3554335" y="2339410"/>
                  <a:pt x="3466802" y="2354491"/>
                </a:cubicBezTo>
                <a:cubicBezTo>
                  <a:pt x="3379269" y="2369572"/>
                  <a:pt x="3262544" y="2318300"/>
                  <a:pt x="3108976" y="2354491"/>
                </a:cubicBezTo>
                <a:cubicBezTo>
                  <a:pt x="2955408" y="2390682"/>
                  <a:pt x="2653839" y="2323349"/>
                  <a:pt x="2522377" y="2354491"/>
                </a:cubicBezTo>
                <a:cubicBezTo>
                  <a:pt x="2390915" y="2385633"/>
                  <a:pt x="2191700" y="2317817"/>
                  <a:pt x="2088294" y="2354491"/>
                </a:cubicBezTo>
                <a:cubicBezTo>
                  <a:pt x="1984888" y="2391165"/>
                  <a:pt x="1692779" y="2280110"/>
                  <a:pt x="1425436" y="2354491"/>
                </a:cubicBezTo>
                <a:cubicBezTo>
                  <a:pt x="1158093" y="2428872"/>
                  <a:pt x="1196304" y="2344957"/>
                  <a:pt x="991353" y="2354491"/>
                </a:cubicBezTo>
                <a:cubicBezTo>
                  <a:pt x="786402" y="2364025"/>
                  <a:pt x="315235" y="2308536"/>
                  <a:pt x="0" y="2354491"/>
                </a:cubicBezTo>
                <a:cubicBezTo>
                  <a:pt x="-31598" y="2151722"/>
                  <a:pt x="32164" y="1994496"/>
                  <a:pt x="0" y="1836503"/>
                </a:cubicBezTo>
                <a:cubicBezTo>
                  <a:pt x="-32164" y="1678510"/>
                  <a:pt x="34623" y="1519874"/>
                  <a:pt x="0" y="1294970"/>
                </a:cubicBezTo>
                <a:cubicBezTo>
                  <a:pt x="-34623" y="1070066"/>
                  <a:pt x="49453" y="865008"/>
                  <a:pt x="0" y="682802"/>
                </a:cubicBezTo>
                <a:cubicBezTo>
                  <a:pt x="-49453" y="500596"/>
                  <a:pt x="17467" y="217650"/>
                  <a:pt x="0" y="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sz="1050" dirty="0"/>
              <a:t>&gt;&gt;&gt; winDir = Path('C:/Windows')</a:t>
            </a:r>
          </a:p>
          <a:p>
            <a:r>
              <a:rPr lang="nl-NL" sz="1050" dirty="0"/>
              <a:t>&gt;&gt;&gt; notExistsDir = Path('C:/This/Folder/Does/Not/Exist')</a:t>
            </a:r>
          </a:p>
          <a:p>
            <a:r>
              <a:rPr lang="nl-NL" sz="1050" dirty="0"/>
              <a:t>&gt;&gt;&gt; calcFile = Path('C:/Windows</a:t>
            </a:r>
          </a:p>
          <a:p>
            <a:r>
              <a:rPr lang="nl-NL" sz="1050" dirty="0"/>
              <a:t>/System32/calc.exe')</a:t>
            </a:r>
          </a:p>
          <a:p>
            <a:r>
              <a:rPr lang="nl-NL" sz="1050" dirty="0"/>
              <a:t>&gt;&gt;&gt; winDir.exists()</a:t>
            </a:r>
          </a:p>
          <a:p>
            <a:r>
              <a:rPr lang="nl-NL" sz="1050" dirty="0"/>
              <a:t>True</a:t>
            </a:r>
          </a:p>
          <a:p>
            <a:r>
              <a:rPr lang="nl-NL" sz="1050" dirty="0"/>
              <a:t>&gt;&gt;&gt; winDir.is_dir()</a:t>
            </a:r>
          </a:p>
          <a:p>
            <a:r>
              <a:rPr lang="nl-NL" sz="1050" dirty="0"/>
              <a:t>True</a:t>
            </a:r>
          </a:p>
          <a:p>
            <a:r>
              <a:rPr lang="nl-NL" sz="1050" dirty="0"/>
              <a:t>&gt;&gt;&gt; notExistsDir.exists()</a:t>
            </a:r>
          </a:p>
          <a:p>
            <a:r>
              <a:rPr lang="nl-NL" sz="1050" dirty="0"/>
              <a:t>False</a:t>
            </a:r>
          </a:p>
          <a:p>
            <a:r>
              <a:rPr lang="nl-NL" sz="1050" dirty="0"/>
              <a:t>&gt;&gt;&gt; calcFile.is_file()</a:t>
            </a:r>
          </a:p>
          <a:p>
            <a:r>
              <a:rPr lang="nl-NL" sz="1050" dirty="0"/>
              <a:t>True</a:t>
            </a:r>
          </a:p>
          <a:p>
            <a:r>
              <a:rPr lang="nl-NL" sz="1050" dirty="0"/>
              <a:t>&gt;&gt;&gt; calcFile.is_dir()</a:t>
            </a:r>
          </a:p>
          <a:p>
            <a:r>
              <a:rPr lang="nl-NL" sz="1050" dirty="0"/>
              <a:t>False</a:t>
            </a:r>
            <a:endParaRPr lang="en-001" sz="1050" dirty="0"/>
          </a:p>
        </p:txBody>
      </p:sp>
    </p:spTree>
    <p:extLst>
      <p:ext uri="{BB962C8B-B14F-4D97-AF65-F5344CB8AC3E}">
        <p14:creationId xmlns:p14="http://schemas.microsoft.com/office/powerpoint/2010/main" val="1663356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9FE1E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2704</Words>
  <Application>Microsoft Office PowerPoint</Application>
  <PresentationFormat>On-screen Show (16:9)</PresentationFormat>
  <Paragraphs>299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Fira Sans Extra Condensed SemiBold</vt:lpstr>
      <vt:lpstr>Caveat</vt:lpstr>
      <vt:lpstr>Consolas</vt:lpstr>
      <vt:lpstr>Arial</vt:lpstr>
      <vt:lpstr>Segoe UI</vt:lpstr>
      <vt:lpstr>Roboto</vt:lpstr>
      <vt:lpstr>Nunito</vt:lpstr>
      <vt:lpstr>Fira Sans Medium</vt:lpstr>
      <vt:lpstr>Courier New</vt:lpstr>
      <vt:lpstr>Verdana</vt:lpstr>
      <vt:lpstr>Technology Infographics by Slidesgo</vt:lpstr>
      <vt:lpstr>PowerPoint Presentation</vt:lpstr>
      <vt:lpstr>Files and File Paths</vt:lpstr>
      <vt:lpstr>The Current Working Directory</vt:lpstr>
      <vt:lpstr>Absolute vs. Relative Paths</vt:lpstr>
      <vt:lpstr>Creating New Folders Using the os.makedirs() Function</vt:lpstr>
      <vt:lpstr>Getting the Parts of a File Path (1)</vt:lpstr>
      <vt:lpstr>Getting the Parts of a File Path (1)</vt:lpstr>
      <vt:lpstr>Finding File Sizes and Folder Contents</vt:lpstr>
      <vt:lpstr>Checking Path Validity</vt:lpstr>
      <vt:lpstr>The File Reading/Writing Process</vt:lpstr>
      <vt:lpstr>File Handling: Open</vt:lpstr>
      <vt:lpstr>Read and Close file</vt:lpstr>
      <vt:lpstr>File Methods</vt:lpstr>
      <vt:lpstr>Create/Write Files</vt:lpstr>
      <vt:lpstr>Delete Files</vt:lpstr>
      <vt:lpstr>with statement in Python</vt:lpstr>
      <vt:lpstr>Read line by line</vt:lpstr>
      <vt:lpstr>File Name at Command Line Argument</vt:lpstr>
      <vt:lpstr>PowerPoint Presentation</vt:lpstr>
      <vt:lpstr>Problems</vt:lpstr>
      <vt:lpstr>Exception Handling/Managing Exception</vt:lpstr>
      <vt:lpstr>Many Exceptions</vt:lpstr>
      <vt:lpstr>Else</vt:lpstr>
      <vt:lpstr>Finally</vt:lpstr>
      <vt:lpstr>Raise an exception</vt:lpstr>
      <vt:lpstr>Different Types of Exception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103</cp:revision>
  <dcterms:modified xsi:type="dcterms:W3CDTF">2025-01-11T12:10:00Z</dcterms:modified>
</cp:coreProperties>
</file>