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9" r:id="rId26"/>
    <p:sldId id="290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858000" cy="9144000"/>
  <p:embeddedFontLst>
    <p:embeddedFont>
      <p:font typeface="Caveat" panose="020B0604020202020204" charset="0"/>
      <p:regular r:id="rId38"/>
      <p:bold r:id="rId39"/>
    </p:embeddedFont>
    <p:embeddedFont>
      <p:font typeface="Fira Sans Extra Condensed SemiBold" panose="020B0604020202020204" charset="0"/>
      <p:regular r:id="rId40"/>
      <p:bold r:id="rId41"/>
      <p:italic r:id="rId42"/>
      <p:boldItalic r:id="rId43"/>
    </p:embeddedFont>
    <p:embeddedFont>
      <p:font typeface="Fira Sans Medium" panose="020B0603050000020004" pitchFamily="34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0f1572f3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0f1572f3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0f1572f3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0f1572f3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0f1572f3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0f1572f3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0f1572f3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0f1572f3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0f1572f37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0f1572f37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0f1572f3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0f1572f3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0f1572f37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0f1572f37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0f1572f37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0f1572f37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0f1572f37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0f1572f37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0f1572f37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0f1572f37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f9aa6e6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f9aa6e6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0f1572f3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70f1572f3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0f1572f37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70f1572f37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0f1572f3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70f1572f3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70f1572f37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70f1572f37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f7019b9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6f7019b9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6f0b539ac6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6f0b539ac6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f0b539ac6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6f0b539ac6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f0b539ac6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6f0b539ac6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f0b539ac6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6f0b539ac6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f0b539ac6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6f0b539ac6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0f1572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0f1572f3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f0b539ac6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6f0b539ac6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b128e26d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db128e26d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f0b539ac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f0b539ac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f0b539a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6f0b539a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0f1572f3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0f1572f3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0f1572f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0f1572f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0f1572f3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0f1572f3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0f1572f3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0f1572f3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0f1572f3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0f1572f3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0f1572f3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0f1572f3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t2_Q2BRzeEE?si=OO6J_YNCZykedqsT" TargetMode="External"/><Relationship Id="rId3" Type="http://schemas.openxmlformats.org/officeDocument/2006/relationships/hyperlink" Target="https://www.tutorialspoint.com/python/index.htm" TargetMode="External"/><Relationship Id="rId7" Type="http://schemas.openxmlformats.org/officeDocument/2006/relationships/hyperlink" Target="https://www.geeksforgeeks.org/python-programming-language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w3resource.com/python-exercises/string/" TargetMode="External"/><Relationship Id="rId4" Type="http://schemas.openxmlformats.org/officeDocument/2006/relationships/hyperlink" Target="https://www.w3resource.com/python/python-tutorial.php" TargetMode="External"/><Relationship Id="rId9" Type="http://schemas.openxmlformats.org/officeDocument/2006/relationships/hyperlink" Target="https://realpython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533400" y="1187350"/>
            <a:ext cx="32958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PYTHON</a:t>
            </a:r>
            <a:endParaRPr sz="5000">
              <a:solidFill>
                <a:schemeClr val="accent4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33400" y="21320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Lecture - 08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609900" y="2770225"/>
            <a:ext cx="3726600" cy="15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C4C"/>
                </a:solidFill>
              </a:rPr>
              <a:t>Lecture Topics</a:t>
            </a:r>
            <a:endParaRPr sz="1800" b="1">
              <a:solidFill>
                <a:srgbClr val="263C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63C4C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3C4C"/>
              </a:buClr>
              <a:buSzPts val="1800"/>
              <a:buChar char="●"/>
            </a:pPr>
            <a:r>
              <a:rPr lang="en" sz="1800">
                <a:solidFill>
                  <a:srgbClr val="263C4C"/>
                </a:solidFill>
              </a:rPr>
              <a:t>String </a:t>
            </a:r>
            <a:endParaRPr sz="1800">
              <a:solidFill>
                <a:srgbClr val="263C4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852550" y="1210350"/>
            <a:ext cx="81687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lang="en" sz="1800" b="1">
                <a:solidFill>
                  <a:schemeClr val="dk1"/>
                </a:solidFill>
              </a:rPr>
              <a:t>isupper()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 b="1">
                <a:solidFill>
                  <a:schemeClr val="dk1"/>
                </a:solidFill>
              </a:rPr>
              <a:t>islower()</a:t>
            </a:r>
            <a:r>
              <a:rPr lang="en" sz="1800">
                <a:solidFill>
                  <a:schemeClr val="dk1"/>
                </a:solidFill>
              </a:rPr>
              <a:t> methods will return a Boolean </a:t>
            </a:r>
            <a:r>
              <a:rPr lang="en" sz="1800" b="1">
                <a:solidFill>
                  <a:schemeClr val="dk1"/>
                </a:solidFill>
              </a:rPr>
              <a:t>True</a:t>
            </a:r>
            <a:r>
              <a:rPr lang="en" sz="1800">
                <a:solidFill>
                  <a:schemeClr val="dk1"/>
                </a:solidFill>
              </a:rPr>
              <a:t> value if the string has </a:t>
            </a:r>
            <a:r>
              <a:rPr lang="en" sz="1800" b="1">
                <a:solidFill>
                  <a:schemeClr val="dk1"/>
                </a:solidFill>
              </a:rPr>
              <a:t>at least one letter</a:t>
            </a:r>
            <a:r>
              <a:rPr lang="en" sz="1800">
                <a:solidFill>
                  <a:schemeClr val="dk1"/>
                </a:solidFill>
              </a:rPr>
              <a:t> and all the letters are </a:t>
            </a:r>
            <a:r>
              <a:rPr lang="en" sz="1800" b="1">
                <a:solidFill>
                  <a:schemeClr val="dk1"/>
                </a:solidFill>
              </a:rPr>
              <a:t>uppercase</a:t>
            </a:r>
            <a:r>
              <a:rPr lang="en" sz="1800">
                <a:solidFill>
                  <a:schemeClr val="dk1"/>
                </a:solidFill>
              </a:rPr>
              <a:t> or </a:t>
            </a:r>
            <a:r>
              <a:rPr lang="en" sz="1800" b="1">
                <a:solidFill>
                  <a:schemeClr val="dk1"/>
                </a:solidFill>
              </a:rPr>
              <a:t>lowercase</a:t>
            </a:r>
            <a:r>
              <a:rPr lang="en" sz="1800">
                <a:solidFill>
                  <a:schemeClr val="dk1"/>
                </a:solidFill>
              </a:rPr>
              <a:t>, respectively. Otherwise, the method returns </a:t>
            </a:r>
            <a:r>
              <a:rPr lang="en" sz="1800" b="1">
                <a:solidFill>
                  <a:schemeClr val="dk1"/>
                </a:solidFill>
              </a:rPr>
              <a:t>False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The isupper(), islower() String Methods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875" y="2188121"/>
            <a:ext cx="3047933" cy="29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Exercise – 01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268" name="Google Shape;2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336425"/>
            <a:ext cx="50101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4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Exercise – 02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277" name="Google Shape;2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1336425"/>
            <a:ext cx="66865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600" y="3622425"/>
            <a:ext cx="32766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852550" y="1286550"/>
            <a:ext cx="76218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isalpha()  →  </a:t>
            </a:r>
            <a:r>
              <a:rPr lang="en" sz="1800">
                <a:solidFill>
                  <a:schemeClr val="dk1"/>
                </a:solidFill>
              </a:rPr>
              <a:t>returns True if the string consists only of letters and is</a:t>
            </a:r>
            <a:endParaRPr sz="1800">
              <a:solidFill>
                <a:schemeClr val="dk1"/>
              </a:solidFill>
            </a:endParaRPr>
          </a:p>
          <a:p>
            <a:pPr marL="13716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not blank.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isalnum()  →</a:t>
            </a:r>
            <a:r>
              <a:rPr lang="en" sz="1800">
                <a:solidFill>
                  <a:schemeClr val="dk1"/>
                </a:solidFill>
              </a:rPr>
              <a:t>  returns True if the string consists only of letters and</a:t>
            </a:r>
            <a:endParaRPr sz="1800">
              <a:solidFill>
                <a:schemeClr val="dk1"/>
              </a:solidFill>
            </a:endParaRPr>
          </a:p>
          <a:p>
            <a:pPr marL="13716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numbers and is not blank.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isdecimal()  →</a:t>
            </a:r>
            <a:r>
              <a:rPr lang="en" sz="1800">
                <a:solidFill>
                  <a:schemeClr val="dk1"/>
                </a:solidFill>
              </a:rPr>
              <a:t>  returns True if the string consists only of numeric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			     characters and is not blank.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isspace()  →</a:t>
            </a:r>
            <a:r>
              <a:rPr lang="en" sz="1800">
                <a:solidFill>
                  <a:schemeClr val="dk1"/>
                </a:solidFill>
              </a:rPr>
              <a:t>  returns True if the string consists only of spaces, tabs,</a:t>
            </a:r>
            <a:endParaRPr sz="1800">
              <a:solidFill>
                <a:schemeClr val="dk1"/>
              </a:solidFill>
            </a:endParaRPr>
          </a:p>
          <a:p>
            <a:pPr marL="13716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and new- lines and is not blank.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istitle()  →</a:t>
            </a:r>
            <a:r>
              <a:rPr lang="en" sz="1800">
                <a:solidFill>
                  <a:schemeClr val="dk1"/>
                </a:solidFill>
              </a:rPr>
              <a:t> returns True if the string consists only of words that begin</a:t>
            </a:r>
            <a:endParaRPr sz="1800">
              <a:solidFill>
                <a:schemeClr val="dk1"/>
              </a:solidFill>
            </a:endParaRPr>
          </a:p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with an uppercase letter followed by only lowercase</a:t>
            </a:r>
            <a:endParaRPr sz="1800">
              <a:solidFill>
                <a:schemeClr val="dk1"/>
              </a:solidFill>
            </a:endParaRPr>
          </a:p>
          <a:p>
            <a:pPr marL="137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letters.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The isX String Methods</a:t>
            </a:r>
            <a:endParaRPr sz="2200" b="1">
              <a:solidFill>
                <a:srgbClr val="CD504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The isX String Methods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296" name="Google Shape;2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275" y="1184025"/>
            <a:ext cx="4081086" cy="39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852550" y="12313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lang="en" sz="1800" b="1">
                <a:solidFill>
                  <a:schemeClr val="dk1"/>
                </a:solidFill>
              </a:rPr>
              <a:t>startswith()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 b="1">
                <a:solidFill>
                  <a:schemeClr val="dk1"/>
                </a:solidFill>
              </a:rPr>
              <a:t>endswith()</a:t>
            </a:r>
            <a:r>
              <a:rPr lang="en" sz="1800">
                <a:solidFill>
                  <a:schemeClr val="dk1"/>
                </a:solidFill>
              </a:rPr>
              <a:t> methods return </a:t>
            </a:r>
            <a:r>
              <a:rPr lang="en" sz="1800" b="1">
                <a:solidFill>
                  <a:schemeClr val="dk1"/>
                </a:solidFill>
              </a:rPr>
              <a:t>True</a:t>
            </a:r>
            <a:r>
              <a:rPr lang="en" sz="1800">
                <a:solidFill>
                  <a:schemeClr val="dk1"/>
                </a:solidFill>
              </a:rPr>
              <a:t> if the string value they are called on </a:t>
            </a:r>
            <a:r>
              <a:rPr lang="en" sz="1800" b="1">
                <a:solidFill>
                  <a:schemeClr val="dk1"/>
                </a:solidFill>
              </a:rPr>
              <a:t>begins</a:t>
            </a:r>
            <a:r>
              <a:rPr lang="en" sz="1800">
                <a:solidFill>
                  <a:schemeClr val="dk1"/>
                </a:solidFill>
              </a:rPr>
              <a:t> or </a:t>
            </a:r>
            <a:r>
              <a:rPr lang="en" sz="1800" b="1">
                <a:solidFill>
                  <a:schemeClr val="dk1"/>
                </a:solidFill>
              </a:rPr>
              <a:t>ends</a:t>
            </a:r>
            <a:r>
              <a:rPr lang="en" sz="1800">
                <a:solidFill>
                  <a:schemeClr val="dk1"/>
                </a:solidFill>
              </a:rPr>
              <a:t> (respectively) with the string passed to the method; otherwise, they return </a:t>
            </a:r>
            <a:r>
              <a:rPr lang="en" sz="1800" b="1">
                <a:solidFill>
                  <a:schemeClr val="dk1"/>
                </a:solidFill>
              </a:rPr>
              <a:t>False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4" name="Google Shape;3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The startswith() and endswith() String Methods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200" y="2303550"/>
            <a:ext cx="4585675" cy="27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852550" y="12313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join() method is useful when you have a list of strings that need to be joined together into a single string value.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join() method is called on a string, gets passed a list of strings, and returns a string.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returned string is the concatenation of each string in the passed-in list.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The join() String Methods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3391399"/>
            <a:ext cx="5094033" cy="17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22" name="Google Shape;322;p29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852550" y="12313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split() method does the opposite.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It’s called on a string value and returns a list of strings.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24" name="Google Shape;3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9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The split() String Methods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326" name="Google Shape;32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400793"/>
            <a:ext cx="47244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 txBox="1"/>
          <p:nvPr/>
        </p:nvSpPr>
        <p:spPr>
          <a:xfrm>
            <a:off x="852550" y="35935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By default,</a:t>
            </a:r>
            <a:r>
              <a:rPr lang="en" sz="1800">
                <a:solidFill>
                  <a:schemeClr val="dk1"/>
                </a:solidFill>
              </a:rPr>
              <a:t> the string 'My name is Simon' is split wherever </a:t>
            </a:r>
            <a:r>
              <a:rPr lang="en" sz="1800" b="1">
                <a:solidFill>
                  <a:schemeClr val="dk1"/>
                </a:solidFill>
              </a:rPr>
              <a:t>whitespace</a:t>
            </a:r>
            <a:r>
              <a:rPr lang="en" sz="1800">
                <a:solidFill>
                  <a:schemeClr val="dk1"/>
                </a:solidFill>
              </a:rPr>
              <a:t>- </a:t>
            </a:r>
            <a:r>
              <a:rPr lang="en" sz="1800" b="1">
                <a:solidFill>
                  <a:schemeClr val="dk1"/>
                </a:solidFill>
              </a:rPr>
              <a:t>characters</a:t>
            </a:r>
            <a:r>
              <a:rPr lang="en" sz="1800">
                <a:solidFill>
                  <a:schemeClr val="dk1"/>
                </a:solidFill>
              </a:rPr>
              <a:t> such as the </a:t>
            </a:r>
            <a:r>
              <a:rPr lang="en" sz="1800" b="1">
                <a:solidFill>
                  <a:schemeClr val="dk1"/>
                </a:solidFill>
              </a:rPr>
              <a:t>space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 b="1">
                <a:solidFill>
                  <a:schemeClr val="dk1"/>
                </a:solidFill>
              </a:rPr>
              <a:t>tab</a:t>
            </a:r>
            <a:r>
              <a:rPr lang="en" sz="1800">
                <a:solidFill>
                  <a:schemeClr val="dk1"/>
                </a:solidFill>
              </a:rPr>
              <a:t>, or </a:t>
            </a:r>
            <a:r>
              <a:rPr lang="en" sz="1800" b="1">
                <a:solidFill>
                  <a:schemeClr val="dk1"/>
                </a:solidFill>
              </a:rPr>
              <a:t>newline</a:t>
            </a:r>
            <a:r>
              <a:rPr lang="en" sz="1800">
                <a:solidFill>
                  <a:schemeClr val="dk1"/>
                </a:solidFill>
              </a:rPr>
              <a:t> characters are found.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852550" y="12313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pass a </a:t>
            </a:r>
            <a:r>
              <a:rPr lang="en" sz="1800" b="1">
                <a:solidFill>
                  <a:schemeClr val="dk1"/>
                </a:solidFill>
              </a:rPr>
              <a:t>delimiter string</a:t>
            </a:r>
            <a:r>
              <a:rPr lang="en" sz="1800">
                <a:solidFill>
                  <a:schemeClr val="dk1"/>
                </a:solidFill>
              </a:rPr>
              <a:t> to the split() method to specify a different string to split upon.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0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The split() String Methods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337" name="Google Shape;3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2326775"/>
            <a:ext cx="6191099" cy="1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852550" y="12313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rjust() and ljust() string methods return a padded version of the string they are called on, with spaces inserted to justify the text.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first argument to both methods is an integer length for the justified string.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45" name="Google Shape;3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Justifying Text with rjust(), ljust(), and center()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347" name="Google Shape;3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2781793"/>
            <a:ext cx="3628242" cy="228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r>
              <a:rPr lang="en" sz="30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(RECAP)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852550" y="1438952"/>
            <a:ext cx="7961100" cy="3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Single Quotes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spam = 'Say hi to Bob\'s mother.'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Double Quotes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spam = "That is Alice's cat."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</a:rPr>
              <a:t>Triple Quotes</a:t>
            </a:r>
            <a:endParaRPr sz="18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print('''Dear Alice,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Eve's cat has been arrested for catnapping, cat burglary, and extortion.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Sincerely,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Bob''')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75" name="Google Shape;1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Declaration of a string</a:t>
            </a:r>
            <a:endParaRPr sz="2200" b="1">
              <a:solidFill>
                <a:srgbClr val="CD504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852550" y="12313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 optional second argument to rjust() and ljust() will specify a fill character other than a space character.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5" name="Google Shape;3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2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Justifying Text with rjust(), ljust(), and center()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357" name="Google Shape;3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400793"/>
            <a:ext cx="36576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63" name="Google Shape;363;p33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4" name="Google Shape;364;p33"/>
          <p:cNvSpPr txBox="1"/>
          <p:nvPr/>
        </p:nvSpPr>
        <p:spPr>
          <a:xfrm>
            <a:off x="852550" y="12313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center() string method works like ljust() and rjust() but centers the text rather than justifying it to the left or right.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Justifying Text with rjust(), ljust(), and center()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367" name="Google Shape;3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2400793"/>
            <a:ext cx="50387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73" name="Google Shape;373;p34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852550" y="12313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strip() string method will return a new string without any whitespace characters at the beginning or end.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lstrip() and rstrip() methods will remove whitespace characters from the left and right ends, respectively.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75" name="Google Shape;3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4"/>
          <p:cNvSpPr txBox="1"/>
          <p:nvPr/>
        </p:nvSpPr>
        <p:spPr>
          <a:xfrm>
            <a:off x="903475" y="706125"/>
            <a:ext cx="7740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Removing Whitespace with strip(), rstrip(), and lstrip()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377" name="Google Shape;3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2781793"/>
            <a:ext cx="5038912" cy="228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83" name="Google Shape;383;p35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852550" y="1231393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Optionally, a string argument will specify which characters on the ends should be stripped.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85" name="Google Shape;3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5"/>
          <p:cNvSpPr txBox="1"/>
          <p:nvPr/>
        </p:nvSpPr>
        <p:spPr>
          <a:xfrm>
            <a:off x="903475" y="706125"/>
            <a:ext cx="7740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Removing Whitespace with strip(), rstrip(), and lstrip()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387" name="Google Shape;38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2324593"/>
            <a:ext cx="61341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0100"/>
            <a:ext cx="9144000" cy="43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6"/>
          <p:cNvSpPr txBox="1"/>
          <p:nvPr/>
        </p:nvSpPr>
        <p:spPr>
          <a:xfrm>
            <a:off x="7143075" y="4444850"/>
            <a:ext cx="1878000" cy="612000"/>
          </a:xfrm>
          <a:prstGeom prst="rect">
            <a:avLst/>
          </a:prstGeom>
          <a:solidFill>
            <a:srgbClr val="ABE5B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94" name="Google Shape;39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95" name="Google Shape;395;p36"/>
          <p:cNvSpPr txBox="1"/>
          <p:nvPr/>
        </p:nvSpPr>
        <p:spPr>
          <a:xfrm>
            <a:off x="0" y="0"/>
            <a:ext cx="9144000" cy="867300"/>
          </a:xfrm>
          <a:prstGeom prst="rect">
            <a:avLst/>
          </a:prstGeom>
          <a:solidFill>
            <a:srgbClr val="ABE5B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1590025" y="252950"/>
            <a:ext cx="39270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970A2"/>
                </a:solidFill>
              </a:rPr>
              <a:t>Exercise</a:t>
            </a:r>
            <a:r>
              <a:rPr lang="en" sz="3000" b="1">
                <a:solidFill>
                  <a:schemeClr val="dk2"/>
                </a:solidFill>
              </a:rPr>
              <a:t> </a:t>
            </a:r>
            <a:r>
              <a:rPr lang="en" sz="3000" b="1">
                <a:solidFill>
                  <a:srgbClr val="CD504A"/>
                </a:solidFill>
              </a:rPr>
              <a:t>Time</a:t>
            </a:r>
            <a:endParaRPr sz="3000" b="1">
              <a:solidFill>
                <a:srgbClr val="CD504A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353C1B-8A92-9AD7-5DF9-ED09F068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CDA3-DA05-F51F-1F10-498AF540B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Checks if two strings are anagrams of each other. Anagrams are words or phrases that contain the same characters but in different orders (i.e., </a:t>
            </a:r>
            <a:r>
              <a:rPr lang="en-US" sz="2000" i="1" dirty="0">
                <a:solidFill>
                  <a:schemeClr val="tx1"/>
                </a:solidFill>
              </a:rPr>
              <a:t>listen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i="1" dirty="0">
                <a:solidFill>
                  <a:schemeClr val="tx1"/>
                </a:solidFill>
              </a:rPr>
              <a:t>silent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Checks if a given string is a palindrome. A palindrome is a word, phrase, or sequence that reads the same backward as forward (i.e., , madam, racecar).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Checks if a string contains only digits (0-9).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Count the number of occurrences of each word in a string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</a:rPr>
              <a:t>Sample Input: </a:t>
            </a:r>
            <a:r>
              <a:rPr lang="en-US" sz="1600" dirty="0">
                <a:solidFill>
                  <a:schemeClr val="tx1"/>
                </a:solidFill>
              </a:rPr>
              <a:t>Python is an easy. Love Python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</a:rPr>
              <a:t>Sample Output:</a:t>
            </a:r>
            <a:r>
              <a:rPr lang="en-US" sz="1600" dirty="0">
                <a:solidFill>
                  <a:schemeClr val="tx1"/>
                </a:solidFill>
              </a:rPr>
              <a:t> Python:2, is: 1, an: 1, easy: 1, Love:1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527308-F280-5537-B4EF-6B955FF220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6602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AF3F-631F-FEFC-9601-47CCAB18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4B9BE-C6C5-EEA7-EA9F-773A9BA06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Create a menu consisting the following: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1. Add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2. View All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3. Edit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4. Search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5. Delete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6. Exit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Enter your choice: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418E9-4B35-B615-39FE-7758BAABC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442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1179950" y="254113"/>
            <a:ext cx="32904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B775E"/>
                </a:solidFill>
              </a:rPr>
              <a:t>Exercise – 7.1</a:t>
            </a:r>
            <a:endParaRPr sz="2500" b="1">
              <a:solidFill>
                <a:srgbClr val="CB775E"/>
              </a:solidFill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1120250" y="1204575"/>
            <a:ext cx="6854100" cy="3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Create a function that takes </a:t>
            </a:r>
            <a:r>
              <a:rPr lang="en" sz="1800" b="1">
                <a:solidFill>
                  <a:schemeClr val="dk1"/>
                </a:solidFill>
              </a:rPr>
              <a:t>a list</a:t>
            </a:r>
            <a:r>
              <a:rPr lang="en" sz="1800">
                <a:solidFill>
                  <a:schemeClr val="dk1"/>
                </a:solidFill>
              </a:rPr>
              <a:t> of int numbers as a parameter and returns its </a:t>
            </a:r>
            <a:r>
              <a:rPr lang="en" sz="1800" b="1">
                <a:solidFill>
                  <a:schemeClr val="dk1"/>
                </a:solidFill>
              </a:rPr>
              <a:t>sum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8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1179950" y="254125"/>
            <a:ext cx="38547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B775E"/>
                </a:solidFill>
              </a:rPr>
              <a:t>Exercise – 7.1 </a:t>
            </a:r>
            <a:r>
              <a:rPr lang="en" sz="2500" b="1">
                <a:solidFill>
                  <a:srgbClr val="2A3F51"/>
                </a:solidFill>
              </a:rPr>
              <a:t>(ans)</a:t>
            </a:r>
            <a:endParaRPr sz="2500" b="1">
              <a:solidFill>
                <a:srgbClr val="2A3F51"/>
              </a:solidFill>
            </a:endParaRPr>
          </a:p>
        </p:txBody>
      </p:sp>
      <p:sp>
        <p:nvSpPr>
          <p:cNvPr id="430" name="Google Shape;430;p38"/>
          <p:cNvSpPr txBox="1"/>
          <p:nvPr/>
        </p:nvSpPr>
        <p:spPr>
          <a:xfrm>
            <a:off x="1199850" y="1014150"/>
            <a:ext cx="5910900" cy="38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findSum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6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6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6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6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endParaRPr sz="16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6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findSum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6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1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9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9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9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9"/>
          <p:cNvSpPr txBox="1"/>
          <p:nvPr/>
        </p:nvSpPr>
        <p:spPr>
          <a:xfrm>
            <a:off x="1179950" y="254113"/>
            <a:ext cx="32904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B775E"/>
                </a:solidFill>
              </a:rPr>
              <a:t>Exercise – 7.2</a:t>
            </a:r>
            <a:endParaRPr sz="2500" b="1">
              <a:solidFill>
                <a:srgbClr val="CB775E"/>
              </a:solidFill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1120250" y="1204575"/>
            <a:ext cx="6854100" cy="3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Create a function that takes </a:t>
            </a:r>
            <a:r>
              <a:rPr lang="en" sz="1800" b="1">
                <a:solidFill>
                  <a:schemeClr val="dk1"/>
                </a:solidFill>
              </a:rPr>
              <a:t>two</a:t>
            </a:r>
            <a:r>
              <a:rPr lang="en" sz="1800">
                <a:solidFill>
                  <a:schemeClr val="dk1"/>
                </a:solidFill>
              </a:rPr>
              <a:t> of </a:t>
            </a:r>
            <a:r>
              <a:rPr lang="en" sz="1800" b="1">
                <a:solidFill>
                  <a:schemeClr val="dk1"/>
                </a:solidFill>
              </a:rPr>
              <a:t>int</a:t>
            </a:r>
            <a:r>
              <a:rPr lang="en" sz="1800">
                <a:solidFill>
                  <a:schemeClr val="dk1"/>
                </a:solidFill>
              </a:rPr>
              <a:t> numbers as a parameter and returns thair </a:t>
            </a:r>
            <a:r>
              <a:rPr lang="en" sz="1800" b="1">
                <a:solidFill>
                  <a:schemeClr val="dk1"/>
                </a:solidFill>
              </a:rPr>
              <a:t>GCD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r>
              <a:rPr lang="en" sz="30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(RECAP)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83" name="Google Shape;1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Escape Characters in string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1156446"/>
            <a:ext cx="5123268" cy="26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5">
            <a:alphaModFix/>
          </a:blip>
          <a:srcRect t="11585" r="26356" b="9655"/>
          <a:stretch/>
        </p:blipFill>
        <p:spPr>
          <a:xfrm>
            <a:off x="868850" y="3816025"/>
            <a:ext cx="6734101" cy="12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53" name="Google Shape;453;p40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0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0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0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0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0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0"/>
          <p:cNvSpPr txBox="1"/>
          <p:nvPr/>
        </p:nvSpPr>
        <p:spPr>
          <a:xfrm>
            <a:off x="1179950" y="254113"/>
            <a:ext cx="32904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B775E"/>
                </a:solidFill>
              </a:rPr>
              <a:t>Exercise – 7.2 </a:t>
            </a:r>
            <a:r>
              <a:rPr lang="en" sz="2500" b="1">
                <a:solidFill>
                  <a:srgbClr val="2A3F51"/>
                </a:solidFill>
              </a:rPr>
              <a:t>(ans)</a:t>
            </a:r>
            <a:endParaRPr sz="2500" b="1">
              <a:solidFill>
                <a:srgbClr val="2A3F51"/>
              </a:solidFill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1199850" y="1014150"/>
            <a:ext cx="5910900" cy="38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GCD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gcd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5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gcd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5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gcd</a:t>
            </a:r>
            <a:endParaRPr sz="15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GCD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ans</a:t>
            </a:r>
            <a:r>
              <a:rPr lang="en" sz="15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1"/>
          <p:cNvSpPr txBox="1"/>
          <p:nvPr/>
        </p:nvSpPr>
        <p:spPr>
          <a:xfrm>
            <a:off x="1179950" y="254113"/>
            <a:ext cx="32904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B775E"/>
                </a:solidFill>
              </a:rPr>
              <a:t>Exercise – 7.3</a:t>
            </a:r>
            <a:endParaRPr sz="2500" b="1">
              <a:solidFill>
                <a:srgbClr val="CB775E"/>
              </a:solidFill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1120250" y="1204575"/>
            <a:ext cx="6854100" cy="3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Build a </a:t>
            </a:r>
            <a:r>
              <a:rPr lang="en" sz="1800" b="1">
                <a:solidFill>
                  <a:schemeClr val="dk1"/>
                </a:solidFill>
              </a:rPr>
              <a:t>module</a:t>
            </a:r>
            <a:r>
              <a:rPr lang="en" sz="1800">
                <a:solidFill>
                  <a:schemeClr val="dk1"/>
                </a:solidFill>
              </a:rPr>
              <a:t> called </a:t>
            </a:r>
            <a:r>
              <a:rPr lang="en" sz="1800" b="1">
                <a:solidFill>
                  <a:schemeClr val="dk1"/>
                </a:solidFill>
              </a:rPr>
              <a:t>myString.py</a:t>
            </a:r>
            <a:r>
              <a:rPr lang="en" sz="1800">
                <a:solidFill>
                  <a:schemeClr val="dk1"/>
                </a:solidFill>
              </a:rPr>
              <a:t> that contain the following functions (each of them takes a string as parameter) —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vowelCount()</a:t>
            </a:r>
            <a:r>
              <a:rPr lang="en" sz="1800">
                <a:solidFill>
                  <a:schemeClr val="dk1"/>
                </a:solidFill>
              </a:rPr>
              <a:t> → returns the count of vowel in the string.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uniqueChar()</a:t>
            </a:r>
            <a:r>
              <a:rPr lang="en" sz="1800">
                <a:solidFill>
                  <a:schemeClr val="dk1"/>
                </a:solidFill>
              </a:rPr>
              <a:t> → returns the count of unique char of the string.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And then import and call the functions from another python file.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For Example: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vowelCount(“school”) → return 2, as there are 2 vowels.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uniqueChar(“exercise”) → return 6, as there are 6 unique char.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2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2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2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2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2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2"/>
          <p:cNvSpPr txBox="1"/>
          <p:nvPr/>
        </p:nvSpPr>
        <p:spPr>
          <a:xfrm>
            <a:off x="1179950" y="254113"/>
            <a:ext cx="32904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B775E"/>
                </a:solidFill>
              </a:rPr>
              <a:t>Exercise – 7.3 </a:t>
            </a:r>
            <a:r>
              <a:rPr lang="en" sz="2500" b="1">
                <a:solidFill>
                  <a:srgbClr val="2A3F51"/>
                </a:solidFill>
              </a:rPr>
              <a:t>(ans)</a:t>
            </a:r>
            <a:endParaRPr sz="2500" b="1">
              <a:solidFill>
                <a:srgbClr val="2A3F51"/>
              </a:solidFill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1199850" y="1014150"/>
            <a:ext cx="6620100" cy="404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#save file as myString.py</a:t>
            </a: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vowelCount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'e'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sz="12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uniqueChar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26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ord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ord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r>
              <a:rPr lang="en" sz="12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2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5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sz="17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136788" y="611000"/>
            <a:ext cx="456917" cy="90579"/>
          </a:xfrm>
          <a:custGeom>
            <a:avLst/>
            <a:gdLst/>
            <a:ahLst/>
            <a:cxnLst/>
            <a:rect l="l" t="t" r="r" b="b"/>
            <a:pathLst>
              <a:path w="13746" h="2725" extrusionOk="0">
                <a:moveTo>
                  <a:pt x="1362" y="1"/>
                </a:moveTo>
                <a:cubicBezTo>
                  <a:pt x="602" y="1"/>
                  <a:pt x="1" y="634"/>
                  <a:pt x="1" y="1362"/>
                </a:cubicBezTo>
                <a:cubicBezTo>
                  <a:pt x="1" y="2122"/>
                  <a:pt x="602" y="2724"/>
                  <a:pt x="1362" y="2724"/>
                </a:cubicBezTo>
                <a:lnTo>
                  <a:pt x="13745" y="2724"/>
                </a:lnTo>
                <a:lnTo>
                  <a:pt x="13745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299963" y="457298"/>
            <a:ext cx="293742" cy="82169"/>
          </a:xfrm>
          <a:custGeom>
            <a:avLst/>
            <a:gdLst/>
            <a:ahLst/>
            <a:cxnLst/>
            <a:rect l="l" t="t" r="r" b="b"/>
            <a:pathLst>
              <a:path w="8837" h="2472" extrusionOk="0">
                <a:moveTo>
                  <a:pt x="1235" y="1"/>
                </a:moveTo>
                <a:cubicBezTo>
                  <a:pt x="539" y="1"/>
                  <a:pt x="0" y="539"/>
                  <a:pt x="0" y="1236"/>
                </a:cubicBezTo>
                <a:cubicBezTo>
                  <a:pt x="0" y="1901"/>
                  <a:pt x="539" y="2471"/>
                  <a:pt x="1235" y="2471"/>
                </a:cubicBezTo>
                <a:lnTo>
                  <a:pt x="8836" y="2471"/>
                </a:lnTo>
                <a:lnTo>
                  <a:pt x="8836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377845" y="299408"/>
            <a:ext cx="215861" cy="84263"/>
          </a:xfrm>
          <a:custGeom>
            <a:avLst/>
            <a:gdLst/>
            <a:ahLst/>
            <a:cxnLst/>
            <a:rect l="l" t="t" r="r" b="b"/>
            <a:pathLst>
              <a:path w="6494" h="2535" extrusionOk="0">
                <a:moveTo>
                  <a:pt x="1268" y="1"/>
                </a:moveTo>
                <a:cubicBezTo>
                  <a:pt x="571" y="1"/>
                  <a:pt x="1" y="571"/>
                  <a:pt x="1" y="1267"/>
                </a:cubicBezTo>
                <a:cubicBezTo>
                  <a:pt x="1" y="1964"/>
                  <a:pt x="571" y="2534"/>
                  <a:pt x="1268" y="2534"/>
                </a:cubicBezTo>
                <a:lnTo>
                  <a:pt x="6493" y="2534"/>
                </a:lnTo>
                <a:lnTo>
                  <a:pt x="6493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3"/>
          <p:cNvSpPr/>
          <p:nvPr/>
        </p:nvSpPr>
        <p:spPr>
          <a:xfrm>
            <a:off x="343109" y="773111"/>
            <a:ext cx="250596" cy="47400"/>
          </a:xfrm>
          <a:custGeom>
            <a:avLst/>
            <a:gdLst/>
            <a:ahLst/>
            <a:cxnLst/>
            <a:rect l="l" t="t" r="r" b="b"/>
            <a:pathLst>
              <a:path w="7539" h="1426" extrusionOk="0">
                <a:moveTo>
                  <a:pt x="697" y="1"/>
                </a:moveTo>
                <a:cubicBezTo>
                  <a:pt x="317" y="1"/>
                  <a:pt x="1" y="349"/>
                  <a:pt x="1" y="729"/>
                </a:cubicBezTo>
                <a:cubicBezTo>
                  <a:pt x="1" y="1109"/>
                  <a:pt x="317" y="1426"/>
                  <a:pt x="697" y="1426"/>
                </a:cubicBezTo>
                <a:lnTo>
                  <a:pt x="7538" y="1426"/>
                </a:lnTo>
                <a:lnTo>
                  <a:pt x="7538" y="1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538926" y="227842"/>
            <a:ext cx="572692" cy="593733"/>
          </a:xfrm>
          <a:custGeom>
            <a:avLst/>
            <a:gdLst/>
            <a:ahLst/>
            <a:cxnLst/>
            <a:rect l="l" t="t" r="r" b="b"/>
            <a:pathLst>
              <a:path w="17229" h="17862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0" y="17070"/>
                </a:lnTo>
                <a:cubicBezTo>
                  <a:pt x="0" y="17513"/>
                  <a:pt x="349" y="17861"/>
                  <a:pt x="792" y="17861"/>
                </a:cubicBezTo>
                <a:lnTo>
                  <a:pt x="5701" y="17861"/>
                </a:lnTo>
                <a:cubicBezTo>
                  <a:pt x="6207" y="16753"/>
                  <a:pt x="7316" y="15961"/>
                  <a:pt x="8614" y="15961"/>
                </a:cubicBezTo>
                <a:cubicBezTo>
                  <a:pt x="9913" y="15961"/>
                  <a:pt x="11021" y="16753"/>
                  <a:pt x="11496" y="17861"/>
                </a:cubicBezTo>
                <a:lnTo>
                  <a:pt x="17228" y="17861"/>
                </a:lnTo>
                <a:lnTo>
                  <a:pt x="17228" y="2090"/>
                </a:lnTo>
                <a:cubicBezTo>
                  <a:pt x="17228" y="950"/>
                  <a:pt x="16278" y="0"/>
                  <a:pt x="151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3"/>
          <p:cNvSpPr/>
          <p:nvPr/>
        </p:nvSpPr>
        <p:spPr>
          <a:xfrm>
            <a:off x="538926" y="227842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2090" y="0"/>
                </a:moveTo>
                <a:cubicBezTo>
                  <a:pt x="919" y="0"/>
                  <a:pt x="0" y="950"/>
                  <a:pt x="0" y="2090"/>
                </a:cubicBezTo>
                <a:lnTo>
                  <a:pt x="17228" y="2090"/>
                </a:lnTo>
                <a:cubicBezTo>
                  <a:pt x="17228" y="950"/>
                  <a:pt x="16310" y="0"/>
                  <a:pt x="15138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3"/>
          <p:cNvSpPr/>
          <p:nvPr/>
        </p:nvSpPr>
        <p:spPr>
          <a:xfrm>
            <a:off x="538926" y="384669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3"/>
          <p:cNvSpPr/>
          <p:nvPr/>
        </p:nvSpPr>
        <p:spPr>
          <a:xfrm>
            <a:off x="538926" y="540465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3"/>
          <p:cNvSpPr/>
          <p:nvPr/>
        </p:nvSpPr>
        <p:spPr>
          <a:xfrm>
            <a:off x="538926" y="702576"/>
            <a:ext cx="572692" cy="69505"/>
          </a:xfrm>
          <a:custGeom>
            <a:avLst/>
            <a:gdLst/>
            <a:ahLst/>
            <a:cxnLst/>
            <a:rect l="l" t="t" r="r" b="b"/>
            <a:pathLst>
              <a:path w="17229" h="2091" extrusionOk="0">
                <a:moveTo>
                  <a:pt x="0" y="1"/>
                </a:moveTo>
                <a:lnTo>
                  <a:pt x="0" y="2091"/>
                </a:lnTo>
                <a:lnTo>
                  <a:pt x="7062" y="2091"/>
                </a:lnTo>
                <a:cubicBezTo>
                  <a:pt x="7537" y="1838"/>
                  <a:pt x="8044" y="1679"/>
                  <a:pt x="8614" y="1679"/>
                </a:cubicBezTo>
                <a:cubicBezTo>
                  <a:pt x="9184" y="1679"/>
                  <a:pt x="9691" y="1838"/>
                  <a:pt x="10166" y="2091"/>
                </a:cubicBezTo>
                <a:lnTo>
                  <a:pt x="17228" y="2091"/>
                </a:lnTo>
                <a:lnTo>
                  <a:pt x="172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3"/>
          <p:cNvSpPr/>
          <p:nvPr/>
        </p:nvSpPr>
        <p:spPr>
          <a:xfrm>
            <a:off x="751562" y="789964"/>
            <a:ext cx="147419" cy="148450"/>
          </a:xfrm>
          <a:custGeom>
            <a:avLst/>
            <a:gdLst/>
            <a:ahLst/>
            <a:cxnLst/>
            <a:rect l="l" t="t" r="r" b="b"/>
            <a:pathLst>
              <a:path w="4435" h="4466" extrusionOk="0">
                <a:moveTo>
                  <a:pt x="2217" y="0"/>
                </a:moveTo>
                <a:cubicBezTo>
                  <a:pt x="982" y="0"/>
                  <a:pt x="0" y="1014"/>
                  <a:pt x="0" y="2249"/>
                </a:cubicBezTo>
                <a:cubicBezTo>
                  <a:pt x="0" y="3452"/>
                  <a:pt x="982" y="4466"/>
                  <a:pt x="2217" y="4466"/>
                </a:cubicBezTo>
                <a:cubicBezTo>
                  <a:pt x="3452" y="4466"/>
                  <a:pt x="4434" y="3452"/>
                  <a:pt x="4434" y="2249"/>
                </a:cubicBezTo>
                <a:cubicBezTo>
                  <a:pt x="4434" y="1014"/>
                  <a:pt x="3452" y="0"/>
                  <a:pt x="221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 txBox="1"/>
          <p:nvPr/>
        </p:nvSpPr>
        <p:spPr>
          <a:xfrm>
            <a:off x="1179950" y="254125"/>
            <a:ext cx="4488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B775E"/>
                </a:solidFill>
              </a:rPr>
              <a:t>Exercise – 7.3 </a:t>
            </a:r>
            <a:r>
              <a:rPr lang="en" sz="2500" b="1">
                <a:solidFill>
                  <a:srgbClr val="2A3F51"/>
                </a:solidFill>
              </a:rPr>
              <a:t>(ans cont.)</a:t>
            </a:r>
            <a:endParaRPr sz="2500" b="1">
              <a:solidFill>
                <a:srgbClr val="2A3F51"/>
              </a:solidFill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1199850" y="1014150"/>
            <a:ext cx="6620100" cy="404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#In another python file, write the code and run </a:t>
            </a:r>
            <a:endParaRPr sz="16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endParaRPr sz="14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myString.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vowelCount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"school"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myString.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uniqueChar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"exercise"</a:t>
            </a:r>
            <a:r>
              <a:rPr lang="en" sz="14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21" name="Google Shape;521;p44"/>
          <p:cNvSpPr txBox="1"/>
          <p:nvPr/>
        </p:nvSpPr>
        <p:spPr>
          <a:xfrm>
            <a:off x="946000" y="319303"/>
            <a:ext cx="6056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ra Sans Medium"/>
                <a:ea typeface="Fira Sans Medium"/>
                <a:cs typeface="Fira Sans Medium"/>
                <a:sym typeface="Fira Sans Medium"/>
              </a:rPr>
              <a:t>Resources</a:t>
            </a:r>
            <a:endParaRPr sz="30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915475" y="1373200"/>
            <a:ext cx="63963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https://www.tutorialspoint.com/python/index.htm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https://www.w3resource.com/python/python-tutorial.php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https://www.w3resource.com/python-exercises/string/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https://www.w3schools.com/python/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https://www.geeksforgeeks.org/python-programming-language/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https://youtu.be/t2_Q2BRzeEE?si=OO6J_YNCZykedqsT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https://realpython.com/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Head First Python, 3rd Edition by Paul Barry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Automate the Boring Stuff with Python By Al Sweigart.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23" name="Google Shape;523;p44"/>
          <p:cNvSpPr/>
          <p:nvPr/>
        </p:nvSpPr>
        <p:spPr>
          <a:xfrm>
            <a:off x="208644" y="568111"/>
            <a:ext cx="747423" cy="379558"/>
          </a:xfrm>
          <a:custGeom>
            <a:avLst/>
            <a:gdLst/>
            <a:ahLst/>
            <a:cxnLst/>
            <a:rect l="l" t="t" r="r" b="b"/>
            <a:pathLst>
              <a:path w="30847" h="17387" extrusionOk="0">
                <a:moveTo>
                  <a:pt x="1" y="0"/>
                </a:moveTo>
                <a:lnTo>
                  <a:pt x="1" y="7474"/>
                </a:lnTo>
                <a:cubicBezTo>
                  <a:pt x="1" y="7854"/>
                  <a:pt x="128" y="8297"/>
                  <a:pt x="349" y="8677"/>
                </a:cubicBezTo>
                <a:cubicBezTo>
                  <a:pt x="603" y="9089"/>
                  <a:pt x="888" y="9406"/>
                  <a:pt x="1236" y="9596"/>
                </a:cubicBezTo>
                <a:lnTo>
                  <a:pt x="14220" y="17101"/>
                </a:lnTo>
                <a:cubicBezTo>
                  <a:pt x="14537" y="17291"/>
                  <a:pt x="14980" y="17386"/>
                  <a:pt x="15424" y="17386"/>
                </a:cubicBezTo>
                <a:cubicBezTo>
                  <a:pt x="15899" y="17386"/>
                  <a:pt x="16310" y="17291"/>
                  <a:pt x="16627" y="17101"/>
                </a:cubicBezTo>
                <a:lnTo>
                  <a:pt x="29643" y="9596"/>
                </a:lnTo>
                <a:cubicBezTo>
                  <a:pt x="29960" y="9406"/>
                  <a:pt x="30277" y="9089"/>
                  <a:pt x="30498" y="8677"/>
                </a:cubicBezTo>
                <a:cubicBezTo>
                  <a:pt x="30720" y="8297"/>
                  <a:pt x="30847" y="7854"/>
                  <a:pt x="30847" y="7506"/>
                </a:cubicBezTo>
                <a:lnTo>
                  <a:pt x="30847" y="0"/>
                </a:lnTo>
                <a:lnTo>
                  <a:pt x="30467" y="0"/>
                </a:lnTo>
                <a:lnTo>
                  <a:pt x="30467" y="7506"/>
                </a:lnTo>
                <a:cubicBezTo>
                  <a:pt x="30467" y="7791"/>
                  <a:pt x="30372" y="8139"/>
                  <a:pt x="30150" y="8487"/>
                </a:cubicBezTo>
                <a:cubicBezTo>
                  <a:pt x="29960" y="8836"/>
                  <a:pt x="29706" y="9089"/>
                  <a:pt x="29453" y="9247"/>
                </a:cubicBezTo>
                <a:lnTo>
                  <a:pt x="16437" y="16753"/>
                </a:lnTo>
                <a:cubicBezTo>
                  <a:pt x="16184" y="16911"/>
                  <a:pt x="15804" y="17006"/>
                  <a:pt x="15424" y="17006"/>
                </a:cubicBezTo>
                <a:cubicBezTo>
                  <a:pt x="15044" y="17006"/>
                  <a:pt x="14695" y="16911"/>
                  <a:pt x="14410" y="16753"/>
                </a:cubicBezTo>
                <a:lnTo>
                  <a:pt x="1426" y="9247"/>
                </a:lnTo>
                <a:cubicBezTo>
                  <a:pt x="1141" y="9089"/>
                  <a:pt x="888" y="8836"/>
                  <a:pt x="698" y="8487"/>
                </a:cubicBezTo>
                <a:cubicBezTo>
                  <a:pt x="508" y="8171"/>
                  <a:pt x="381" y="7791"/>
                  <a:pt x="381" y="7506"/>
                </a:cubicBezTo>
                <a:lnTo>
                  <a:pt x="38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4"/>
          <p:cNvSpPr/>
          <p:nvPr/>
        </p:nvSpPr>
        <p:spPr>
          <a:xfrm>
            <a:off x="185625" y="167106"/>
            <a:ext cx="794235" cy="400995"/>
          </a:xfrm>
          <a:custGeom>
            <a:avLst/>
            <a:gdLst/>
            <a:ahLst/>
            <a:cxnLst/>
            <a:rect l="l" t="t" r="r" b="b"/>
            <a:pathLst>
              <a:path w="32779" h="18369" extrusionOk="0">
                <a:moveTo>
                  <a:pt x="16374" y="0"/>
                </a:moveTo>
                <a:cubicBezTo>
                  <a:pt x="15772" y="0"/>
                  <a:pt x="15170" y="127"/>
                  <a:pt x="14695" y="412"/>
                </a:cubicBezTo>
                <a:lnTo>
                  <a:pt x="1679" y="7917"/>
                </a:lnTo>
                <a:cubicBezTo>
                  <a:pt x="1204" y="8202"/>
                  <a:pt x="793" y="8646"/>
                  <a:pt x="476" y="9184"/>
                </a:cubicBezTo>
                <a:cubicBezTo>
                  <a:pt x="159" y="9723"/>
                  <a:pt x="1" y="10293"/>
                  <a:pt x="1" y="10863"/>
                </a:cubicBezTo>
                <a:lnTo>
                  <a:pt x="1" y="18368"/>
                </a:lnTo>
                <a:lnTo>
                  <a:pt x="2313" y="18368"/>
                </a:lnTo>
                <a:lnTo>
                  <a:pt x="2313" y="10863"/>
                </a:lnTo>
                <a:cubicBezTo>
                  <a:pt x="2313" y="10736"/>
                  <a:pt x="2344" y="10546"/>
                  <a:pt x="2471" y="10324"/>
                </a:cubicBezTo>
                <a:cubicBezTo>
                  <a:pt x="2598" y="10103"/>
                  <a:pt x="2756" y="9976"/>
                  <a:pt x="2851" y="9913"/>
                </a:cubicBezTo>
                <a:lnTo>
                  <a:pt x="15835" y="2407"/>
                </a:lnTo>
                <a:cubicBezTo>
                  <a:pt x="15930" y="2375"/>
                  <a:pt x="16120" y="2312"/>
                  <a:pt x="16374" y="2312"/>
                </a:cubicBezTo>
                <a:cubicBezTo>
                  <a:pt x="16627" y="2312"/>
                  <a:pt x="16817" y="2375"/>
                  <a:pt x="16912" y="2407"/>
                </a:cubicBezTo>
                <a:lnTo>
                  <a:pt x="29928" y="9913"/>
                </a:lnTo>
                <a:cubicBezTo>
                  <a:pt x="29991" y="9976"/>
                  <a:pt x="30150" y="10103"/>
                  <a:pt x="30276" y="10324"/>
                </a:cubicBezTo>
                <a:cubicBezTo>
                  <a:pt x="30403" y="10546"/>
                  <a:pt x="30435" y="10736"/>
                  <a:pt x="30435" y="10863"/>
                </a:cubicBezTo>
                <a:lnTo>
                  <a:pt x="30435" y="18368"/>
                </a:lnTo>
                <a:lnTo>
                  <a:pt x="32778" y="18368"/>
                </a:lnTo>
                <a:lnTo>
                  <a:pt x="32778" y="10863"/>
                </a:lnTo>
                <a:cubicBezTo>
                  <a:pt x="32778" y="10293"/>
                  <a:pt x="32588" y="9723"/>
                  <a:pt x="32272" y="9184"/>
                </a:cubicBezTo>
                <a:cubicBezTo>
                  <a:pt x="31987" y="8646"/>
                  <a:pt x="31543" y="8202"/>
                  <a:pt x="31068" y="7917"/>
                </a:cubicBezTo>
                <a:lnTo>
                  <a:pt x="18052" y="412"/>
                </a:lnTo>
                <a:cubicBezTo>
                  <a:pt x="17609" y="159"/>
                  <a:pt x="17007" y="0"/>
                  <a:pt x="1637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4"/>
          <p:cNvSpPr/>
          <p:nvPr/>
        </p:nvSpPr>
        <p:spPr>
          <a:xfrm>
            <a:off x="288459" y="272531"/>
            <a:ext cx="588571" cy="590414"/>
          </a:xfrm>
          <a:custGeom>
            <a:avLst/>
            <a:gdLst/>
            <a:ahLst/>
            <a:cxnLst/>
            <a:rect l="l" t="t" r="r" b="b"/>
            <a:pathLst>
              <a:path w="24291" h="27046" extrusionOk="0">
                <a:moveTo>
                  <a:pt x="12130" y="1"/>
                </a:moveTo>
                <a:cubicBezTo>
                  <a:pt x="11615" y="1"/>
                  <a:pt x="11100" y="112"/>
                  <a:pt x="10705" y="333"/>
                </a:cubicBezTo>
                <a:lnTo>
                  <a:pt x="1426" y="5685"/>
                </a:lnTo>
                <a:cubicBezTo>
                  <a:pt x="919" y="5970"/>
                  <a:pt x="475" y="6509"/>
                  <a:pt x="222" y="7110"/>
                </a:cubicBezTo>
                <a:cubicBezTo>
                  <a:pt x="222" y="7142"/>
                  <a:pt x="222" y="7174"/>
                  <a:pt x="190" y="7205"/>
                </a:cubicBezTo>
                <a:cubicBezTo>
                  <a:pt x="64" y="7522"/>
                  <a:pt x="0" y="7839"/>
                  <a:pt x="0" y="8155"/>
                </a:cubicBezTo>
                <a:lnTo>
                  <a:pt x="0" y="18891"/>
                </a:lnTo>
                <a:cubicBezTo>
                  <a:pt x="0" y="19810"/>
                  <a:pt x="634" y="20886"/>
                  <a:pt x="1394" y="21361"/>
                </a:cubicBezTo>
                <a:lnTo>
                  <a:pt x="10705" y="26713"/>
                </a:lnTo>
                <a:cubicBezTo>
                  <a:pt x="11100" y="26935"/>
                  <a:pt x="11615" y="27046"/>
                  <a:pt x="12130" y="27046"/>
                </a:cubicBezTo>
                <a:cubicBezTo>
                  <a:pt x="12644" y="27046"/>
                  <a:pt x="13159" y="26935"/>
                  <a:pt x="13555" y="26713"/>
                </a:cubicBezTo>
                <a:lnTo>
                  <a:pt x="22866" y="21361"/>
                </a:lnTo>
                <a:cubicBezTo>
                  <a:pt x="23626" y="20886"/>
                  <a:pt x="24259" y="19810"/>
                  <a:pt x="24259" y="18891"/>
                </a:cubicBezTo>
                <a:lnTo>
                  <a:pt x="24259" y="8155"/>
                </a:lnTo>
                <a:cubicBezTo>
                  <a:pt x="24291" y="7237"/>
                  <a:pt x="23657" y="6160"/>
                  <a:pt x="22866" y="5685"/>
                </a:cubicBezTo>
                <a:lnTo>
                  <a:pt x="13555" y="333"/>
                </a:lnTo>
                <a:cubicBezTo>
                  <a:pt x="13159" y="112"/>
                  <a:pt x="12644" y="1"/>
                  <a:pt x="1213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4"/>
          <p:cNvSpPr/>
          <p:nvPr/>
        </p:nvSpPr>
        <p:spPr>
          <a:xfrm>
            <a:off x="657559" y="655569"/>
            <a:ext cx="57570" cy="50820"/>
          </a:xfrm>
          <a:custGeom>
            <a:avLst/>
            <a:gdLst/>
            <a:ahLst/>
            <a:cxnLst/>
            <a:rect l="l" t="t" r="r" b="b"/>
            <a:pathLst>
              <a:path w="2376" h="2328" extrusionOk="0">
                <a:moveTo>
                  <a:pt x="238" y="0"/>
                </a:moveTo>
                <a:cubicBezTo>
                  <a:pt x="182" y="0"/>
                  <a:pt x="127" y="16"/>
                  <a:pt x="95" y="48"/>
                </a:cubicBezTo>
                <a:cubicBezTo>
                  <a:pt x="0" y="143"/>
                  <a:pt x="0" y="269"/>
                  <a:pt x="95" y="333"/>
                </a:cubicBezTo>
                <a:lnTo>
                  <a:pt x="2027" y="2265"/>
                </a:lnTo>
                <a:cubicBezTo>
                  <a:pt x="2059" y="2296"/>
                  <a:pt x="2122" y="2328"/>
                  <a:pt x="2154" y="2328"/>
                </a:cubicBezTo>
                <a:cubicBezTo>
                  <a:pt x="2217" y="2328"/>
                  <a:pt x="2280" y="2296"/>
                  <a:pt x="2312" y="2265"/>
                </a:cubicBezTo>
                <a:cubicBezTo>
                  <a:pt x="2375" y="2201"/>
                  <a:pt x="2375" y="2043"/>
                  <a:pt x="2312" y="1980"/>
                </a:cubicBezTo>
                <a:lnTo>
                  <a:pt x="380" y="48"/>
                </a:lnTo>
                <a:cubicBezTo>
                  <a:pt x="349" y="16"/>
                  <a:pt x="293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4"/>
          <p:cNvSpPr/>
          <p:nvPr/>
        </p:nvSpPr>
        <p:spPr>
          <a:xfrm>
            <a:off x="661388" y="422232"/>
            <a:ext cx="10007" cy="121680"/>
          </a:xfrm>
          <a:custGeom>
            <a:avLst/>
            <a:gdLst/>
            <a:ahLst/>
            <a:cxnLst/>
            <a:rect l="l" t="t" r="r" b="b"/>
            <a:pathLst>
              <a:path w="413" h="5574" extrusionOk="0">
                <a:moveTo>
                  <a:pt x="191" y="0"/>
                </a:moveTo>
                <a:cubicBezTo>
                  <a:pt x="64" y="0"/>
                  <a:pt x="1" y="95"/>
                  <a:pt x="1" y="190"/>
                </a:cubicBezTo>
                <a:lnTo>
                  <a:pt x="1" y="5384"/>
                </a:lnTo>
                <a:cubicBezTo>
                  <a:pt x="1" y="5479"/>
                  <a:pt x="96" y="5574"/>
                  <a:pt x="191" y="5574"/>
                </a:cubicBezTo>
                <a:cubicBezTo>
                  <a:pt x="317" y="5574"/>
                  <a:pt x="412" y="5479"/>
                  <a:pt x="412" y="5384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/>
          <p:nvPr/>
        </p:nvSpPr>
        <p:spPr>
          <a:xfrm>
            <a:off x="474160" y="554270"/>
            <a:ext cx="80589" cy="9016"/>
          </a:xfrm>
          <a:custGeom>
            <a:avLst/>
            <a:gdLst/>
            <a:ahLst/>
            <a:cxnLst/>
            <a:rect l="l" t="t" r="r" b="b"/>
            <a:pathLst>
              <a:path w="3326" h="413" extrusionOk="0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cubicBezTo>
                  <a:pt x="0" y="317"/>
                  <a:pt x="95" y="412"/>
                  <a:pt x="222" y="412"/>
                </a:cubicBezTo>
                <a:lnTo>
                  <a:pt x="3136" y="412"/>
                </a:lnTo>
                <a:cubicBezTo>
                  <a:pt x="3231" y="412"/>
                  <a:pt x="3326" y="317"/>
                  <a:pt x="3326" y="222"/>
                </a:cubicBezTo>
                <a:cubicBezTo>
                  <a:pt x="3326" y="96"/>
                  <a:pt x="3231" y="1"/>
                  <a:pt x="3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4"/>
          <p:cNvSpPr/>
          <p:nvPr/>
        </p:nvSpPr>
        <p:spPr>
          <a:xfrm>
            <a:off x="474160" y="583306"/>
            <a:ext cx="61399" cy="9016"/>
          </a:xfrm>
          <a:custGeom>
            <a:avLst/>
            <a:gdLst/>
            <a:ahLst/>
            <a:cxnLst/>
            <a:rect l="l" t="t" r="r" b="b"/>
            <a:pathLst>
              <a:path w="2534" h="413" extrusionOk="0">
                <a:moveTo>
                  <a:pt x="222" y="1"/>
                </a:moveTo>
                <a:cubicBezTo>
                  <a:pt x="95" y="1"/>
                  <a:pt x="0" y="96"/>
                  <a:pt x="0" y="191"/>
                </a:cubicBezTo>
                <a:cubicBezTo>
                  <a:pt x="0" y="318"/>
                  <a:pt x="95" y="413"/>
                  <a:pt x="222" y="413"/>
                </a:cubicBezTo>
                <a:lnTo>
                  <a:pt x="2312" y="413"/>
                </a:lnTo>
                <a:cubicBezTo>
                  <a:pt x="2439" y="413"/>
                  <a:pt x="2534" y="318"/>
                  <a:pt x="2534" y="191"/>
                </a:cubicBezTo>
                <a:cubicBezTo>
                  <a:pt x="2534" y="64"/>
                  <a:pt x="2439" y="1"/>
                  <a:pt x="23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4"/>
          <p:cNvSpPr/>
          <p:nvPr/>
        </p:nvSpPr>
        <p:spPr>
          <a:xfrm>
            <a:off x="474160" y="611666"/>
            <a:ext cx="56795" cy="8994"/>
          </a:xfrm>
          <a:custGeom>
            <a:avLst/>
            <a:gdLst/>
            <a:ahLst/>
            <a:cxnLst/>
            <a:rect l="l" t="t" r="r" b="b"/>
            <a:pathLst>
              <a:path w="2344" h="412" extrusionOk="0">
                <a:moveTo>
                  <a:pt x="222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317"/>
                  <a:pt x="95" y="412"/>
                  <a:pt x="222" y="412"/>
                </a:cubicBezTo>
                <a:lnTo>
                  <a:pt x="2154" y="412"/>
                </a:lnTo>
                <a:cubicBezTo>
                  <a:pt x="2249" y="412"/>
                  <a:pt x="2344" y="317"/>
                  <a:pt x="2344" y="190"/>
                </a:cubicBezTo>
                <a:cubicBezTo>
                  <a:pt x="2344" y="95"/>
                  <a:pt x="2249" y="0"/>
                  <a:pt x="21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4"/>
          <p:cNvSpPr/>
          <p:nvPr/>
        </p:nvSpPr>
        <p:spPr>
          <a:xfrm>
            <a:off x="522499" y="534927"/>
            <a:ext cx="166533" cy="150038"/>
          </a:xfrm>
          <a:custGeom>
            <a:avLst/>
            <a:gdLst/>
            <a:ahLst/>
            <a:cxnLst/>
            <a:rect l="l" t="t" r="r" b="b"/>
            <a:pathLst>
              <a:path w="6873" h="6873" extrusionOk="0">
                <a:moveTo>
                  <a:pt x="3452" y="412"/>
                </a:moveTo>
                <a:cubicBezTo>
                  <a:pt x="5099" y="412"/>
                  <a:pt x="6461" y="1774"/>
                  <a:pt x="6461" y="3452"/>
                </a:cubicBezTo>
                <a:cubicBezTo>
                  <a:pt x="6461" y="5099"/>
                  <a:pt x="5099" y="6461"/>
                  <a:pt x="3452" y="6461"/>
                </a:cubicBezTo>
                <a:cubicBezTo>
                  <a:pt x="1774" y="6461"/>
                  <a:pt x="412" y="5099"/>
                  <a:pt x="412" y="3452"/>
                </a:cubicBezTo>
                <a:cubicBezTo>
                  <a:pt x="412" y="1774"/>
                  <a:pt x="1774" y="412"/>
                  <a:pt x="3452" y="412"/>
                </a:cubicBezTo>
                <a:close/>
                <a:moveTo>
                  <a:pt x="3452" y="0"/>
                </a:moveTo>
                <a:cubicBezTo>
                  <a:pt x="1552" y="0"/>
                  <a:pt x="1" y="1552"/>
                  <a:pt x="1" y="3452"/>
                </a:cubicBezTo>
                <a:cubicBezTo>
                  <a:pt x="1" y="5320"/>
                  <a:pt x="1552" y="6872"/>
                  <a:pt x="3452" y="6872"/>
                </a:cubicBezTo>
                <a:cubicBezTo>
                  <a:pt x="5353" y="6872"/>
                  <a:pt x="6873" y="5352"/>
                  <a:pt x="6873" y="3452"/>
                </a:cubicBezTo>
                <a:cubicBezTo>
                  <a:pt x="6873" y="1552"/>
                  <a:pt x="5321" y="0"/>
                  <a:pt x="34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606918" y="420834"/>
            <a:ext cx="13060" cy="11788"/>
          </a:xfrm>
          <a:custGeom>
            <a:avLst/>
            <a:gdLst/>
            <a:ahLst/>
            <a:cxnLst/>
            <a:rect l="l" t="t" r="r" b="b"/>
            <a:pathLst>
              <a:path w="539" h="540" extrusionOk="0">
                <a:moveTo>
                  <a:pt x="253" y="1"/>
                </a:moveTo>
                <a:cubicBezTo>
                  <a:pt x="127" y="1"/>
                  <a:pt x="0" y="127"/>
                  <a:pt x="0" y="254"/>
                </a:cubicBezTo>
                <a:cubicBezTo>
                  <a:pt x="0" y="412"/>
                  <a:pt x="127" y="539"/>
                  <a:pt x="253" y="539"/>
                </a:cubicBezTo>
                <a:cubicBezTo>
                  <a:pt x="412" y="539"/>
                  <a:pt x="539" y="412"/>
                  <a:pt x="539" y="254"/>
                </a:cubicBezTo>
                <a:cubicBezTo>
                  <a:pt x="539" y="127"/>
                  <a:pt x="412" y="1"/>
                  <a:pt x="25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4"/>
          <p:cNvSpPr/>
          <p:nvPr/>
        </p:nvSpPr>
        <p:spPr>
          <a:xfrm>
            <a:off x="553950" y="420834"/>
            <a:ext cx="13084" cy="11788"/>
          </a:xfrm>
          <a:custGeom>
            <a:avLst/>
            <a:gdLst/>
            <a:ahLst/>
            <a:cxnLst/>
            <a:rect l="l" t="t" r="r" b="b"/>
            <a:pathLst>
              <a:path w="540" h="540" extrusionOk="0">
                <a:moveTo>
                  <a:pt x="286" y="1"/>
                </a:moveTo>
                <a:cubicBezTo>
                  <a:pt x="128" y="1"/>
                  <a:pt x="1" y="127"/>
                  <a:pt x="1" y="254"/>
                </a:cubicBezTo>
                <a:cubicBezTo>
                  <a:pt x="1" y="412"/>
                  <a:pt x="128" y="539"/>
                  <a:pt x="286" y="539"/>
                </a:cubicBezTo>
                <a:cubicBezTo>
                  <a:pt x="413" y="539"/>
                  <a:pt x="539" y="412"/>
                  <a:pt x="539" y="254"/>
                </a:cubicBezTo>
                <a:cubicBezTo>
                  <a:pt x="539" y="127"/>
                  <a:pt x="413" y="1"/>
                  <a:pt x="2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501783" y="420834"/>
            <a:ext cx="12309" cy="11788"/>
          </a:xfrm>
          <a:custGeom>
            <a:avLst/>
            <a:gdLst/>
            <a:ahLst/>
            <a:cxnLst/>
            <a:rect l="l" t="t" r="r" b="b"/>
            <a:pathLst>
              <a:path w="508" h="540" extrusionOk="0">
                <a:moveTo>
                  <a:pt x="254" y="1"/>
                </a:moveTo>
                <a:cubicBezTo>
                  <a:pt x="95" y="1"/>
                  <a:pt x="0" y="127"/>
                  <a:pt x="0" y="254"/>
                </a:cubicBezTo>
                <a:cubicBezTo>
                  <a:pt x="0" y="412"/>
                  <a:pt x="95" y="539"/>
                  <a:pt x="254" y="539"/>
                </a:cubicBezTo>
                <a:cubicBezTo>
                  <a:pt x="380" y="539"/>
                  <a:pt x="507" y="412"/>
                  <a:pt x="507" y="254"/>
                </a:cubicBezTo>
                <a:cubicBezTo>
                  <a:pt x="507" y="127"/>
                  <a:pt x="380" y="1"/>
                  <a:pt x="2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4"/>
          <p:cNvSpPr/>
          <p:nvPr/>
        </p:nvSpPr>
        <p:spPr>
          <a:xfrm>
            <a:off x="450366" y="408390"/>
            <a:ext cx="220251" cy="36674"/>
          </a:xfrm>
          <a:custGeom>
            <a:avLst/>
            <a:gdLst/>
            <a:ahLst/>
            <a:cxnLst/>
            <a:rect l="l" t="t" r="r" b="b"/>
            <a:pathLst>
              <a:path w="9090" h="1680" extrusionOk="0">
                <a:moveTo>
                  <a:pt x="8266" y="412"/>
                </a:moveTo>
                <a:cubicBezTo>
                  <a:pt x="8488" y="412"/>
                  <a:pt x="8710" y="602"/>
                  <a:pt x="8710" y="824"/>
                </a:cubicBezTo>
                <a:cubicBezTo>
                  <a:pt x="8710" y="1077"/>
                  <a:pt x="8488" y="1267"/>
                  <a:pt x="8266" y="1267"/>
                </a:cubicBezTo>
                <a:lnTo>
                  <a:pt x="856" y="1267"/>
                </a:lnTo>
                <a:cubicBezTo>
                  <a:pt x="602" y="1267"/>
                  <a:pt x="412" y="1077"/>
                  <a:pt x="412" y="824"/>
                </a:cubicBezTo>
                <a:cubicBezTo>
                  <a:pt x="412" y="602"/>
                  <a:pt x="602" y="412"/>
                  <a:pt x="856" y="412"/>
                </a:cubicBezTo>
                <a:close/>
                <a:moveTo>
                  <a:pt x="856" y="1"/>
                </a:moveTo>
                <a:cubicBezTo>
                  <a:pt x="381" y="1"/>
                  <a:pt x="1" y="381"/>
                  <a:pt x="1" y="824"/>
                </a:cubicBezTo>
                <a:cubicBezTo>
                  <a:pt x="1" y="1299"/>
                  <a:pt x="381" y="1679"/>
                  <a:pt x="856" y="1679"/>
                </a:cubicBezTo>
                <a:lnTo>
                  <a:pt x="8266" y="1679"/>
                </a:lnTo>
                <a:cubicBezTo>
                  <a:pt x="8710" y="1679"/>
                  <a:pt x="9090" y="1299"/>
                  <a:pt x="9090" y="824"/>
                </a:cubicBezTo>
                <a:cubicBezTo>
                  <a:pt x="9090" y="381"/>
                  <a:pt x="8710" y="1"/>
                  <a:pt x="82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4"/>
          <p:cNvSpPr/>
          <p:nvPr/>
        </p:nvSpPr>
        <p:spPr>
          <a:xfrm>
            <a:off x="450366" y="422232"/>
            <a:ext cx="113590" cy="248884"/>
          </a:xfrm>
          <a:custGeom>
            <a:avLst/>
            <a:gdLst/>
            <a:ahLst/>
            <a:cxnLst/>
            <a:rect l="l" t="t" r="r" b="b"/>
            <a:pathLst>
              <a:path w="4688" h="11401" extrusionOk="0">
                <a:moveTo>
                  <a:pt x="191" y="0"/>
                </a:moveTo>
                <a:cubicBezTo>
                  <a:pt x="96" y="0"/>
                  <a:pt x="1" y="95"/>
                  <a:pt x="1" y="190"/>
                </a:cubicBezTo>
                <a:lnTo>
                  <a:pt x="1" y="10102"/>
                </a:lnTo>
                <a:cubicBezTo>
                  <a:pt x="1" y="10831"/>
                  <a:pt x="571" y="11401"/>
                  <a:pt x="1267" y="11401"/>
                </a:cubicBezTo>
                <a:lnTo>
                  <a:pt x="4466" y="11401"/>
                </a:lnTo>
                <a:cubicBezTo>
                  <a:pt x="4593" y="11401"/>
                  <a:pt x="4688" y="11306"/>
                  <a:pt x="4688" y="11179"/>
                </a:cubicBezTo>
                <a:cubicBezTo>
                  <a:pt x="4688" y="11084"/>
                  <a:pt x="4593" y="10989"/>
                  <a:pt x="4466" y="10989"/>
                </a:cubicBezTo>
                <a:lnTo>
                  <a:pt x="1267" y="10989"/>
                </a:lnTo>
                <a:cubicBezTo>
                  <a:pt x="792" y="10989"/>
                  <a:pt x="412" y="10577"/>
                  <a:pt x="412" y="10102"/>
                </a:cubicBezTo>
                <a:lnTo>
                  <a:pt x="412" y="190"/>
                </a:lnTo>
                <a:cubicBezTo>
                  <a:pt x="412" y="95"/>
                  <a:pt x="317" y="0"/>
                  <a:pt x="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474160" y="468537"/>
            <a:ext cx="172663" cy="9016"/>
          </a:xfrm>
          <a:custGeom>
            <a:avLst/>
            <a:gdLst/>
            <a:ahLst/>
            <a:cxnLst/>
            <a:rect l="l" t="t" r="r" b="b"/>
            <a:pathLst>
              <a:path w="7126" h="413" extrusionOk="0">
                <a:moveTo>
                  <a:pt x="222" y="1"/>
                </a:moveTo>
                <a:cubicBezTo>
                  <a:pt x="95" y="1"/>
                  <a:pt x="0" y="96"/>
                  <a:pt x="0" y="223"/>
                </a:cubicBezTo>
                <a:cubicBezTo>
                  <a:pt x="0" y="318"/>
                  <a:pt x="95" y="413"/>
                  <a:pt x="222" y="413"/>
                </a:cubicBezTo>
                <a:lnTo>
                  <a:pt x="6936" y="413"/>
                </a:lnTo>
                <a:cubicBezTo>
                  <a:pt x="7031" y="413"/>
                  <a:pt x="7126" y="318"/>
                  <a:pt x="7126" y="223"/>
                </a:cubicBezTo>
                <a:cubicBezTo>
                  <a:pt x="7126" y="96"/>
                  <a:pt x="7031" y="1"/>
                  <a:pt x="69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4"/>
          <p:cNvSpPr/>
          <p:nvPr/>
        </p:nvSpPr>
        <p:spPr>
          <a:xfrm>
            <a:off x="474160" y="496896"/>
            <a:ext cx="144290" cy="8994"/>
          </a:xfrm>
          <a:custGeom>
            <a:avLst/>
            <a:gdLst/>
            <a:ahLst/>
            <a:cxnLst/>
            <a:rect l="l" t="t" r="r" b="b"/>
            <a:pathLst>
              <a:path w="5955" h="412" extrusionOk="0">
                <a:moveTo>
                  <a:pt x="222" y="0"/>
                </a:moveTo>
                <a:cubicBezTo>
                  <a:pt x="95" y="0"/>
                  <a:pt x="0" y="95"/>
                  <a:pt x="0" y="222"/>
                </a:cubicBezTo>
                <a:cubicBezTo>
                  <a:pt x="0" y="349"/>
                  <a:pt x="95" y="412"/>
                  <a:pt x="222" y="412"/>
                </a:cubicBezTo>
                <a:lnTo>
                  <a:pt x="5732" y="412"/>
                </a:lnTo>
                <a:cubicBezTo>
                  <a:pt x="5859" y="412"/>
                  <a:pt x="5954" y="349"/>
                  <a:pt x="5954" y="222"/>
                </a:cubicBezTo>
                <a:cubicBezTo>
                  <a:pt x="5954" y="95"/>
                  <a:pt x="5859" y="0"/>
                  <a:pt x="57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4"/>
          <p:cNvSpPr/>
          <p:nvPr/>
        </p:nvSpPr>
        <p:spPr>
          <a:xfrm>
            <a:off x="474160" y="525932"/>
            <a:ext cx="91323" cy="9016"/>
          </a:xfrm>
          <a:custGeom>
            <a:avLst/>
            <a:gdLst/>
            <a:ahLst/>
            <a:cxnLst/>
            <a:rect l="l" t="t" r="r" b="b"/>
            <a:pathLst>
              <a:path w="3769" h="413" extrusionOk="0">
                <a:moveTo>
                  <a:pt x="222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317"/>
                  <a:pt x="95" y="412"/>
                  <a:pt x="222" y="412"/>
                </a:cubicBezTo>
                <a:lnTo>
                  <a:pt x="3579" y="412"/>
                </a:lnTo>
                <a:cubicBezTo>
                  <a:pt x="3674" y="412"/>
                  <a:pt x="3769" y="317"/>
                  <a:pt x="3769" y="190"/>
                </a:cubicBezTo>
                <a:cubicBezTo>
                  <a:pt x="3769" y="95"/>
                  <a:pt x="3674" y="0"/>
                  <a:pt x="35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545" name="Google Shape;5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34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5"/>
          <p:cNvSpPr txBox="1"/>
          <p:nvPr/>
        </p:nvSpPr>
        <p:spPr>
          <a:xfrm>
            <a:off x="7674300" y="2421200"/>
            <a:ext cx="1469700" cy="961200"/>
          </a:xfrm>
          <a:prstGeom prst="rect">
            <a:avLst/>
          </a:prstGeom>
          <a:solidFill>
            <a:srgbClr val="ABE0E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-12050" y="3382400"/>
            <a:ext cx="9156000" cy="1761000"/>
          </a:xfrm>
          <a:prstGeom prst="rect">
            <a:avLst/>
          </a:prstGeom>
          <a:solidFill>
            <a:srgbClr val="ABE0E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>
                <a:solidFill>
                  <a:srgbClr val="6A9955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4700" b="1">
              <a:solidFill>
                <a:srgbClr val="6A995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r>
              <a:rPr lang="en" sz="30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(RECAP)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52550" y="1286551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Place an </a:t>
            </a:r>
            <a:r>
              <a:rPr lang="en" sz="1800" b="1">
                <a:solidFill>
                  <a:schemeClr val="dk1"/>
                </a:solidFill>
              </a:rPr>
              <a:t>r</a:t>
            </a:r>
            <a:r>
              <a:rPr lang="en" sz="1800">
                <a:solidFill>
                  <a:schemeClr val="dk1"/>
                </a:solidFill>
              </a:rPr>
              <a:t> before the beginning quotation mark of a string to make it a raw string.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</a:t>
            </a:r>
            <a:r>
              <a:rPr lang="en" sz="1800" b="1">
                <a:solidFill>
                  <a:schemeClr val="dk1"/>
                </a:solidFill>
              </a:rPr>
              <a:t>raw string</a:t>
            </a:r>
            <a:r>
              <a:rPr lang="en" sz="1800">
                <a:solidFill>
                  <a:schemeClr val="dk1"/>
                </a:solidFill>
              </a:rPr>
              <a:t> completely ignores all escape characters and prints any backslash that appears in the string.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Raw Strings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2989351"/>
            <a:ext cx="52101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852550" y="1134151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Think of the string </a:t>
            </a:r>
            <a:r>
              <a:rPr lang="en" sz="1800" b="1">
                <a:solidFill>
                  <a:schemeClr val="dk1"/>
                </a:solidFill>
              </a:rPr>
              <a:t>'Hello world!'</a:t>
            </a:r>
            <a:r>
              <a:rPr lang="en" sz="1800">
                <a:solidFill>
                  <a:schemeClr val="dk1"/>
                </a:solidFill>
              </a:rPr>
              <a:t> as a list and each character in the string as an item with a corresponding index.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Indexing and Slicing Strings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92520"/>
            <a:ext cx="8839200" cy="92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 rotWithShape="1">
          <a:blip r:embed="rId5">
            <a:alphaModFix/>
          </a:blip>
          <a:srcRect b="22851"/>
          <a:stretch/>
        </p:blipFill>
        <p:spPr>
          <a:xfrm>
            <a:off x="1338750" y="3050350"/>
            <a:ext cx="3039525" cy="20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8000" y="3685225"/>
            <a:ext cx="1792511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5">
            <a:alphaModFix/>
          </a:blip>
          <a:srcRect t="75048"/>
          <a:stretch/>
        </p:blipFill>
        <p:spPr>
          <a:xfrm>
            <a:off x="4944675" y="3157925"/>
            <a:ext cx="3178700" cy="7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7"/>
          <p:cNvSpPr txBox="1"/>
          <p:nvPr/>
        </p:nvSpPr>
        <p:spPr>
          <a:xfrm>
            <a:off x="235750" y="1719300"/>
            <a:ext cx="8451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      -12      -11     -10      -9       -8       -7       -6        -5       -4        -3        -2       -1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608075" y="2167819"/>
            <a:ext cx="7864500" cy="393600"/>
          </a:xfrm>
          <a:prstGeom prst="rect">
            <a:avLst/>
          </a:prstGeom>
          <a:noFill/>
          <a:ln w="9525" cap="flat" cmpd="sng">
            <a:solidFill>
              <a:srgbClr val="7823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1910775" y="1235825"/>
            <a:ext cx="69306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str =   “ a b c d e f ”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Index→ 0 1 2 3 4 5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str[ start : end ]</a:t>
            </a:r>
            <a:r>
              <a:rPr lang="en" sz="2000">
                <a:solidFill>
                  <a:schemeClr val="dk1"/>
                </a:solidFill>
              </a:rPr>
              <a:t> → return substring of </a:t>
            </a:r>
            <a:r>
              <a:rPr lang="en" sz="2000" b="1">
                <a:solidFill>
                  <a:schemeClr val="dk1"/>
                </a:solidFill>
              </a:rPr>
              <a:t>str </a:t>
            </a:r>
            <a:r>
              <a:rPr lang="en" sz="2000">
                <a:solidFill>
                  <a:schemeClr val="dk1"/>
                </a:solidFill>
              </a:rPr>
              <a:t>from index </a:t>
            </a:r>
            <a:r>
              <a:rPr lang="en" sz="2000" b="1">
                <a:solidFill>
                  <a:schemeClr val="dk1"/>
                </a:solidFill>
              </a:rPr>
              <a:t>start</a:t>
            </a:r>
            <a:r>
              <a:rPr lang="en" sz="2000">
                <a:solidFill>
                  <a:schemeClr val="dk1"/>
                </a:solidFill>
              </a:rPr>
              <a:t> to </a:t>
            </a:r>
            <a:r>
              <a:rPr lang="en" sz="2000" b="1">
                <a:solidFill>
                  <a:schemeClr val="dk1"/>
                </a:solidFill>
              </a:rPr>
              <a:t>end-1.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str[ : idx ]</a:t>
            </a:r>
            <a:r>
              <a:rPr lang="en" sz="2000">
                <a:solidFill>
                  <a:schemeClr val="dk1"/>
                </a:solidFill>
              </a:rPr>
              <a:t> → return substring of </a:t>
            </a:r>
            <a:r>
              <a:rPr lang="en" sz="2000" b="1">
                <a:solidFill>
                  <a:schemeClr val="dk1"/>
                </a:solidFill>
              </a:rPr>
              <a:t>str </a:t>
            </a:r>
            <a:r>
              <a:rPr lang="en" sz="2000">
                <a:solidFill>
                  <a:schemeClr val="dk1"/>
                </a:solidFill>
              </a:rPr>
              <a:t>from </a:t>
            </a:r>
            <a:r>
              <a:rPr lang="en" sz="2000" b="1">
                <a:solidFill>
                  <a:schemeClr val="dk1"/>
                </a:solidFill>
              </a:rPr>
              <a:t>beginning</a:t>
            </a:r>
            <a:r>
              <a:rPr lang="en" sz="2000">
                <a:solidFill>
                  <a:schemeClr val="dk1"/>
                </a:solidFill>
              </a:rPr>
              <a:t> to index </a:t>
            </a:r>
            <a:r>
              <a:rPr lang="en" sz="2000" b="1">
                <a:solidFill>
                  <a:schemeClr val="dk1"/>
                </a:solidFill>
              </a:rPr>
              <a:t>idx-1.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str[ idx :  ]</a:t>
            </a:r>
            <a:r>
              <a:rPr lang="en" sz="2000">
                <a:solidFill>
                  <a:schemeClr val="dk1"/>
                </a:solidFill>
              </a:rPr>
              <a:t> → return substring of </a:t>
            </a:r>
            <a:r>
              <a:rPr lang="en" sz="2000" b="1">
                <a:solidFill>
                  <a:schemeClr val="dk1"/>
                </a:solidFill>
              </a:rPr>
              <a:t>str </a:t>
            </a:r>
            <a:r>
              <a:rPr lang="en" sz="2000">
                <a:solidFill>
                  <a:schemeClr val="dk1"/>
                </a:solidFill>
              </a:rPr>
              <a:t>from index </a:t>
            </a:r>
            <a:r>
              <a:rPr lang="en" sz="2000" b="1">
                <a:solidFill>
                  <a:schemeClr val="dk1"/>
                </a:solidFill>
              </a:rPr>
              <a:t>idx</a:t>
            </a:r>
            <a:r>
              <a:rPr lang="en" sz="2000">
                <a:solidFill>
                  <a:schemeClr val="dk1"/>
                </a:solidFill>
              </a:rPr>
              <a:t> to </a:t>
            </a:r>
            <a:r>
              <a:rPr lang="en" sz="2000" b="1">
                <a:solidFill>
                  <a:schemeClr val="dk1"/>
                </a:solidFill>
              </a:rPr>
              <a:t>end </a:t>
            </a:r>
            <a:r>
              <a:rPr lang="en" sz="2000">
                <a:solidFill>
                  <a:schemeClr val="dk1"/>
                </a:solidFill>
              </a:rPr>
              <a:t>of the string</a:t>
            </a:r>
            <a:r>
              <a:rPr lang="en" sz="2000" b="1">
                <a:solidFill>
                  <a:schemeClr val="dk1"/>
                </a:solidFill>
              </a:rPr>
              <a:t>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r>
              <a:rPr lang="en" sz="25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(Theory Recap)</a:t>
            </a:r>
            <a:endParaRPr sz="25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Indexing and Slicing Strings</a:t>
            </a:r>
            <a:endParaRPr sz="2200" b="1">
              <a:solidFill>
                <a:srgbClr val="CD504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1910775" y="1235825"/>
            <a:ext cx="69306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str =   “ a b c d e f”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Index→ 0 1 2 3 4 5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print( str[2:4] )		</a:t>
            </a:r>
            <a:r>
              <a:rPr lang="en" sz="2000" b="1">
                <a:solidFill>
                  <a:schemeClr val="dk2"/>
                </a:solidFill>
              </a:rPr>
              <a:t># ‘cd’</a:t>
            </a:r>
            <a:endParaRPr sz="2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print( str[1:] )		</a:t>
            </a:r>
            <a:r>
              <a:rPr lang="en" sz="2000" b="1">
                <a:solidFill>
                  <a:schemeClr val="dk2"/>
                </a:solidFill>
              </a:rPr>
              <a:t># ‘abcdef’</a:t>
            </a:r>
            <a:endParaRPr sz="20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print( str[:3] )		</a:t>
            </a:r>
            <a:r>
              <a:rPr lang="en" sz="2000" b="1">
                <a:solidFill>
                  <a:schemeClr val="dk2"/>
                </a:solidFill>
              </a:rPr>
              <a:t># ‘abc’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r>
              <a:rPr lang="en" sz="25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(Theory Recap)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28" name="Google Shape;2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Indexing and Slicing Strings</a:t>
            </a:r>
            <a:endParaRPr sz="2200" b="1">
              <a:solidFill>
                <a:srgbClr val="CD504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852550" y="1286551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lang="en" sz="1800" b="1">
                <a:solidFill>
                  <a:schemeClr val="dk1"/>
                </a:solidFill>
              </a:rPr>
              <a:t>in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 b="1">
                <a:solidFill>
                  <a:schemeClr val="dk1"/>
                </a:solidFill>
              </a:rPr>
              <a:t>not in</a:t>
            </a:r>
            <a:r>
              <a:rPr lang="en" sz="1800">
                <a:solidFill>
                  <a:schemeClr val="dk1"/>
                </a:solidFill>
              </a:rPr>
              <a:t> operators can be used with strings just like with list values. An expression with two strings joined using </a:t>
            </a:r>
            <a:r>
              <a:rPr lang="en" sz="1800" b="1">
                <a:solidFill>
                  <a:schemeClr val="dk1"/>
                </a:solidFill>
              </a:rPr>
              <a:t>in</a:t>
            </a:r>
            <a:r>
              <a:rPr lang="en" sz="1800">
                <a:solidFill>
                  <a:schemeClr val="dk1"/>
                </a:solidFill>
              </a:rPr>
              <a:t> or </a:t>
            </a:r>
            <a:r>
              <a:rPr lang="en" sz="1800" b="1">
                <a:solidFill>
                  <a:schemeClr val="dk1"/>
                </a:solidFill>
              </a:rPr>
              <a:t>not in</a:t>
            </a:r>
            <a:r>
              <a:rPr lang="en" sz="1800">
                <a:solidFill>
                  <a:schemeClr val="dk1"/>
                </a:solidFill>
              </a:rPr>
              <a:t> will evaluate to a Boolean </a:t>
            </a:r>
            <a:r>
              <a:rPr lang="en" sz="1800" b="1">
                <a:solidFill>
                  <a:schemeClr val="dk1"/>
                </a:solidFill>
              </a:rPr>
              <a:t>True </a:t>
            </a:r>
            <a:r>
              <a:rPr lang="en" sz="1800">
                <a:solidFill>
                  <a:schemeClr val="dk1"/>
                </a:solidFill>
              </a:rPr>
              <a:t>or </a:t>
            </a:r>
            <a:r>
              <a:rPr lang="en" sz="1800" b="1">
                <a:solidFill>
                  <a:schemeClr val="dk1"/>
                </a:solidFill>
              </a:rPr>
              <a:t>False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7" name="Google Shape;2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The in and not in Operators with Strings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4">
            <a:alphaModFix/>
          </a:blip>
          <a:srcRect t="3952" b="3703"/>
          <a:stretch/>
        </p:blipFill>
        <p:spPr>
          <a:xfrm>
            <a:off x="2297750" y="2374650"/>
            <a:ext cx="3619875" cy="26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022200" y="259075"/>
            <a:ext cx="7621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Python - </a:t>
            </a:r>
            <a:r>
              <a:rPr lang="en" sz="3000">
                <a:solidFill>
                  <a:srgbClr val="1C4587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String Manipulation </a:t>
            </a:r>
            <a:endParaRPr sz="30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852550" y="1286551"/>
            <a:ext cx="7961100" cy="1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lang="en" sz="1800" b="1">
                <a:solidFill>
                  <a:schemeClr val="dk1"/>
                </a:solidFill>
              </a:rPr>
              <a:t>upper() </a:t>
            </a:r>
            <a:r>
              <a:rPr lang="en" sz="1800">
                <a:solidFill>
                  <a:schemeClr val="dk1"/>
                </a:solidFill>
              </a:rPr>
              <a:t>and </a:t>
            </a:r>
            <a:r>
              <a:rPr lang="en" sz="1800" b="1">
                <a:solidFill>
                  <a:schemeClr val="dk1"/>
                </a:solidFill>
              </a:rPr>
              <a:t>lower() </a:t>
            </a:r>
            <a:r>
              <a:rPr lang="en" sz="1800">
                <a:solidFill>
                  <a:schemeClr val="dk1"/>
                </a:solidFill>
              </a:rPr>
              <a:t>string methods return a new string where all the letters in the original string have been converted to </a:t>
            </a:r>
            <a:r>
              <a:rPr lang="en" sz="1800" b="1">
                <a:solidFill>
                  <a:schemeClr val="dk1"/>
                </a:solidFill>
              </a:rPr>
              <a:t>uppercase </a:t>
            </a:r>
            <a:r>
              <a:rPr lang="en" sz="1800">
                <a:solidFill>
                  <a:schemeClr val="dk1"/>
                </a:solidFill>
              </a:rPr>
              <a:t>or </a:t>
            </a:r>
            <a:r>
              <a:rPr lang="en" sz="1800" b="1">
                <a:solidFill>
                  <a:schemeClr val="dk1"/>
                </a:solidFill>
              </a:rPr>
              <a:t>lower- case</a:t>
            </a:r>
            <a:r>
              <a:rPr lang="en" sz="1800">
                <a:solidFill>
                  <a:schemeClr val="dk1"/>
                </a:solidFill>
              </a:rPr>
              <a:t>, respectively.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Non-letter</a:t>
            </a:r>
            <a:r>
              <a:rPr lang="en" sz="1800">
                <a:solidFill>
                  <a:schemeClr val="dk1"/>
                </a:solidFill>
              </a:rPr>
              <a:t> characters in the string remain </a:t>
            </a:r>
            <a:r>
              <a:rPr lang="en" sz="1800" b="1">
                <a:solidFill>
                  <a:schemeClr val="dk1"/>
                </a:solidFill>
              </a:rPr>
              <a:t>unchanged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7" name="Google Shape;2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111225"/>
            <a:ext cx="879325" cy="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 txBox="1"/>
          <p:nvPr/>
        </p:nvSpPr>
        <p:spPr>
          <a:xfrm>
            <a:off x="903475" y="706125"/>
            <a:ext cx="6908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D504A"/>
                </a:solidFill>
              </a:rPr>
              <a:t>The upper(), lower() String Methods</a:t>
            </a:r>
            <a:endParaRPr sz="2200" b="1">
              <a:solidFill>
                <a:srgbClr val="CD504A"/>
              </a:solidFill>
            </a:endParaRPr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4">
            <a:alphaModFix/>
          </a:blip>
          <a:srcRect t="6828" b="5398"/>
          <a:stretch/>
        </p:blipFill>
        <p:spPr>
          <a:xfrm>
            <a:off x="2133600" y="2698350"/>
            <a:ext cx="4537505" cy="23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9FE1E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1759</Words>
  <Application>Microsoft Office PowerPoint</Application>
  <PresentationFormat>On-screen Show (16:9)</PresentationFormat>
  <Paragraphs>243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Fira Sans Medium</vt:lpstr>
      <vt:lpstr>Arial</vt:lpstr>
      <vt:lpstr>Roboto</vt:lpstr>
      <vt:lpstr>Caveat</vt:lpstr>
      <vt:lpstr>Fira Sans Extra Condensed SemiBold</vt:lpstr>
      <vt:lpstr>Courier New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(1)</vt:lpstr>
      <vt:lpstr>Problems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Administrator</cp:lastModifiedBy>
  <cp:revision>8</cp:revision>
  <dcterms:modified xsi:type="dcterms:W3CDTF">2025-01-10T11:05:27Z</dcterms:modified>
</cp:coreProperties>
</file>