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336" r:id="rId2"/>
    <p:sldId id="342" r:id="rId3"/>
    <p:sldId id="343" r:id="rId4"/>
    <p:sldId id="367" r:id="rId5"/>
    <p:sldId id="368" r:id="rId6"/>
    <p:sldId id="372" r:id="rId7"/>
    <p:sldId id="371" r:id="rId8"/>
    <p:sldId id="373" r:id="rId9"/>
    <p:sldId id="374" r:id="rId10"/>
    <p:sldId id="370" r:id="rId11"/>
    <p:sldId id="375" r:id="rId12"/>
    <p:sldId id="376" r:id="rId13"/>
    <p:sldId id="34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pyibcVqGj8icdXZ2ETIETJBX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8213C4-7C26-44D7-B5EC-44FD31E4513B}">
  <a:tblStyle styleId="{878213C4-7C26-44D7-B5EC-44FD31E4513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tcBdr/>
        <a:fill>
          <a:solidFill>
            <a:srgbClr val="F2F2F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2F2F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316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79c83f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79c83f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024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79c83f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79c83f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423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79c83f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79c83f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84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79c83f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79c83f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275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79c83f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79c83f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079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79c83f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79c83f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7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79c83f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79c83f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887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76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2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400" dirty="0"/>
              <a:t>Basic Web Design</a:t>
            </a: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</a:pPr>
            <a:r>
              <a:rPr lang="en-US" dirty="0"/>
              <a:t>CSS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LECTURE - 09</a:t>
            </a:r>
            <a:endParaRPr dirty="0"/>
          </a:p>
        </p:txBody>
      </p:sp>
      <p:graphicFrame>
        <p:nvGraphicFramePr>
          <p:cNvPr id="103" name="Google Shape;103;p1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94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c79c83f5e_0_2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477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en-US" sz="4600" dirty="0"/>
              <a:t>CSS Table</a:t>
            </a:r>
            <a:endParaRPr lang="en-US" dirty="0"/>
          </a:p>
        </p:txBody>
      </p:sp>
      <p:graphicFrame>
        <p:nvGraphicFramePr>
          <p:cNvPr id="330" name="Google Shape;330;g26c79c83f5e_0_23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1" name="Google Shape;331;g26c79c83f5e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g26c79c83f5e_0_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6c79c83f5e_0_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6c79c83f5e_0_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c79c83f5e_0_234"/>
          <p:cNvSpPr txBox="1">
            <a:spLocks noGrp="1"/>
          </p:cNvSpPr>
          <p:nvPr>
            <p:ph type="body" idx="1"/>
          </p:nvPr>
        </p:nvSpPr>
        <p:spPr>
          <a:xfrm>
            <a:off x="990574" y="1227551"/>
            <a:ext cx="10155803" cy="499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{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font-family: Arial, Helvetica, sans-serif;   border-collapse: collapse;   width: 100%;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td, 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border: 1px solid #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ddd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padding: 8px;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tr:nth-child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(even){background-color: #f2f2f2;}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tr:hover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{background-color: #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ddd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padding-top: 12px;   padding-bottom: 12px;   text-align: left;  background-color: #04AA6D;   color: white;</a:t>
            </a:r>
          </a:p>
          <a:p>
            <a:pPr indent="0">
              <a:buNone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0">
              <a:buNone/>
            </a:pPr>
            <a:endParaRPr lang="en-US" sz="105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1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8AC8-C2C5-0868-944B-309F954B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7123-CC3A-9E2D-314C-0FE99515F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059BD-B5CA-495E-29F0-A7C70B9C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08" y="635160"/>
            <a:ext cx="8877613" cy="53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5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5271-F56A-8FA0-8523-4F63B508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520D-40AA-E2C9-B30A-62DA3BB89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Design the website you have created during quiz exam 1 using CSS.</a:t>
            </a:r>
          </a:p>
          <a:p>
            <a:r>
              <a:rPr lang="en-BD" dirty="0"/>
              <a:t>- Add header and footer with background and text color</a:t>
            </a:r>
          </a:p>
          <a:p>
            <a:r>
              <a:rPr lang="en-BD" dirty="0"/>
              <a:t>-Customize the List in the first page using CSS</a:t>
            </a:r>
          </a:p>
          <a:p>
            <a:r>
              <a:rPr lang="en-BD" dirty="0"/>
              <a:t>- Design the table in the second page</a:t>
            </a:r>
            <a:br>
              <a:rPr lang="en-BD" dirty="0"/>
            </a:br>
            <a:r>
              <a:rPr lang="en-BD" dirty="0"/>
              <a:t>- In the third page, add a div and set background color, and box model property for this this</a:t>
            </a:r>
          </a:p>
        </p:txBody>
      </p:sp>
    </p:spTree>
    <p:extLst>
      <p:ext uri="{BB962C8B-B14F-4D97-AF65-F5344CB8AC3E}">
        <p14:creationId xmlns:p14="http://schemas.microsoft.com/office/powerpoint/2010/main" val="104249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175" y="2019300"/>
            <a:ext cx="6343650" cy="356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3" name="Google Shape;343;p11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4" name="Google Shape;34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ED5E1-27DC-DF11-42C5-6D5C737D36CE}"/>
              </a:ext>
            </a:extLst>
          </p:cNvPr>
          <p:cNvSpPr txBox="1"/>
          <p:nvPr/>
        </p:nvSpPr>
        <p:spPr>
          <a:xfrm>
            <a:off x="4314092" y="2778369"/>
            <a:ext cx="35638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3F3F3F"/>
                </a:solidFill>
                <a:latin typeface="Verdana"/>
              </a:rPr>
              <a:t>End of Lecture</a:t>
            </a:r>
            <a:r>
              <a:rPr lang="en-US" sz="3600" dirty="0">
                <a:latin typeface="Verdana"/>
                <a:ea typeface="Verdana"/>
              </a:rPr>
              <a:t>​</a:t>
            </a:r>
            <a:endParaRPr lang="en-US" sz="360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93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88" y="775375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00" y="1940769"/>
            <a:ext cx="10251600" cy="3845865"/>
          </a:xfrm>
        </p:spPr>
        <p:txBody>
          <a:bodyPr>
            <a:normAutofit/>
          </a:bodyPr>
          <a:lstStyle/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CSS Box Model</a:t>
            </a:r>
          </a:p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CSS Borders</a:t>
            </a:r>
            <a:endParaRPr lang="en-US" sz="3200" dirty="0"/>
          </a:p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CSS Margins</a:t>
            </a:r>
          </a:p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CSS Padding</a:t>
            </a:r>
          </a:p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CSS Height, Width and Max-width</a:t>
            </a:r>
          </a:p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CSS 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88" y="775375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00" y="1940769"/>
            <a:ext cx="10251600" cy="3845865"/>
          </a:xfrm>
        </p:spPr>
        <p:txBody>
          <a:bodyPr>
            <a:normAutofit/>
          </a:bodyPr>
          <a:lstStyle/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CSS Text, Font, Font Family</a:t>
            </a:r>
          </a:p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CSS List</a:t>
            </a:r>
          </a:p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CSS Table</a:t>
            </a:r>
          </a:p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Design Practice</a:t>
            </a:r>
          </a:p>
          <a:p>
            <a:pPr marL="608965" indent="-414655"/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latin typeface="Verdana"/>
              <a:ea typeface="Verdana"/>
            </a:endParaRPr>
          </a:p>
          <a:p>
            <a:pPr marL="608965" indent="-414655"/>
            <a:endParaRPr lang="en-US" sz="3200" dirty="0">
              <a:latin typeface="Verdana"/>
              <a:ea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7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c79c83f5e_0_2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4600" dirty="0"/>
              <a:t>CSS Text</a:t>
            </a:r>
            <a:endParaRPr lang="en-US" dirty="0"/>
          </a:p>
        </p:txBody>
      </p:sp>
      <p:graphicFrame>
        <p:nvGraphicFramePr>
          <p:cNvPr id="330" name="Google Shape;330;g26c79c83f5e_0_23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1" name="Google Shape;331;g26c79c83f5e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g26c79c83f5e_0_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6c79c83f5e_0_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6c79c83f5e_0_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c79c83f5e_0_234"/>
          <p:cNvSpPr txBox="1">
            <a:spLocks noGrp="1"/>
          </p:cNvSpPr>
          <p:nvPr>
            <p:ph type="body" idx="1"/>
          </p:nvPr>
        </p:nvSpPr>
        <p:spPr>
          <a:xfrm>
            <a:off x="990574" y="1783591"/>
            <a:ext cx="10155803" cy="443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0">
              <a:buNone/>
            </a:pPr>
            <a:endParaRPr lang="en-US" dirty="0">
              <a:solidFill>
                <a:schemeClr val="dk1"/>
              </a:solidFill>
              <a:latin typeface="Consolas"/>
            </a:endParaRPr>
          </a:p>
          <a:p>
            <a:pPr indent="0"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FB81B-6053-A30F-8ACD-3BF2C9DA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41778"/>
              </p:ext>
            </p:extLst>
          </p:nvPr>
        </p:nvGraphicFramePr>
        <p:xfrm>
          <a:off x="1066328" y="1857402"/>
          <a:ext cx="11125672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132">
                  <a:extLst>
                    <a:ext uri="{9D8B030D-6E8A-4147-A177-3AD203B41FA5}">
                      <a16:colId xmlns:a16="http://schemas.microsoft.com/office/drawing/2014/main" val="3019905379"/>
                    </a:ext>
                  </a:extLst>
                </a:gridCol>
                <a:gridCol w="8780540">
                  <a:extLst>
                    <a:ext uri="{9D8B030D-6E8A-4147-A177-3AD203B41FA5}">
                      <a16:colId xmlns:a16="http://schemas.microsoft.com/office/drawing/2014/main" val="1219027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/>
                        <a:t>P</a:t>
                      </a:r>
                      <a:r>
                        <a:rPr lang="en-BD" sz="1800" b="1" dirty="0"/>
                        <a:t>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1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6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BD" sz="1800" dirty="0"/>
                        <a:t>Text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BD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olor:green;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  <a:r>
                        <a:rPr lang="en-BD" sz="1800" dirty="0"/>
                        <a:t>ext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BD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ext-align:center;  </a:t>
                      </a:r>
                      <a:r>
                        <a:rPr lang="en-BD" sz="1800" b="1" dirty="0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[left, right, justify]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0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  <a:r>
                        <a:rPr lang="en-BD" sz="1800" dirty="0"/>
                        <a:t>ext decoration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BD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ext-decoration: none; </a:t>
                      </a:r>
                      <a:r>
                        <a:rPr lang="en-BD" sz="1800" b="1" dirty="0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[underline, overline, line-through]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7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  <a:r>
                        <a:rPr lang="en-BD" sz="1800" dirty="0"/>
                        <a:t>ext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BD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ext-transform:uppercase; </a:t>
                      </a:r>
                      <a:r>
                        <a:rPr lang="en-BD" sz="1800" b="1" dirty="0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[lowercase, capitilize]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8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sz="1800" dirty="0"/>
                        <a:t>Letter spacing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BD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etter-spacing:2px;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8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sz="1800" dirty="0"/>
                        <a:t>Line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BD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ine-height:1.5;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5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  <a:r>
                        <a:rPr lang="en-BD" sz="1800" dirty="0"/>
                        <a:t>ext indent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BD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ext-indent:30px;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6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W</a:t>
                      </a:r>
                      <a:r>
                        <a:rPr lang="en-BD" sz="1800" dirty="0"/>
                        <a:t>ord spacing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BD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ord-spacing:5px;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7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T</a:t>
                      </a:r>
                      <a:r>
                        <a:rPr lang="en-BD" sz="1800" dirty="0"/>
                        <a:t>ext 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BD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ext-shadow: 2px 2px 2px gray; </a:t>
                      </a:r>
                      <a:r>
                        <a:rPr lang="en-BD" sz="1800" b="1" dirty="0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[horizontal, vertical, blur]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1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4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c79c83f5e_0_2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4600" dirty="0"/>
              <a:t>CSS Text Example</a:t>
            </a:r>
            <a:endParaRPr lang="en-US" dirty="0"/>
          </a:p>
        </p:txBody>
      </p:sp>
      <p:graphicFrame>
        <p:nvGraphicFramePr>
          <p:cNvPr id="330" name="Google Shape;330;g26c79c83f5e_0_23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1" name="Google Shape;331;g26c79c83f5e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g26c79c83f5e_0_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6c79c83f5e_0_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6c79c83f5e_0_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c79c83f5e_0_234"/>
          <p:cNvSpPr txBox="1">
            <a:spLocks noGrp="1"/>
          </p:cNvSpPr>
          <p:nvPr>
            <p:ph type="body" idx="1"/>
          </p:nvPr>
        </p:nvSpPr>
        <p:spPr>
          <a:xfrm>
            <a:off x="990574" y="1783591"/>
            <a:ext cx="10155803" cy="443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0">
              <a:buNone/>
            </a:pPr>
            <a:endParaRPr lang="en-US" dirty="0">
              <a:solidFill>
                <a:schemeClr val="dk1"/>
              </a:solidFill>
              <a:latin typeface="Verdana"/>
              <a:ea typeface="Verdana"/>
            </a:endParaRPr>
          </a:p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Consolas"/>
              </a:rPr>
              <a:t>h1 {</a:t>
            </a:r>
          </a:p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Consolas"/>
              </a:rPr>
              <a:t>    color: #4CAF50;</a:t>
            </a:r>
          </a:p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Consolas"/>
              </a:rPr>
              <a:t>    text-align: center;</a:t>
            </a:r>
          </a:p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Consolas"/>
              </a:rPr>
              <a:t>    text-transform: uppercase;</a:t>
            </a:r>
          </a:p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Consolas"/>
              </a:rPr>
              <a:t>    letter-spacing: 3px;</a:t>
            </a:r>
          </a:p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Consolas"/>
              </a:rPr>
              <a:t>    font-size: 30px;</a:t>
            </a:r>
          </a:p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Consolas"/>
              </a:rPr>
              <a:t>    text-shadow: 1px 1px 2px black;</a:t>
            </a:r>
          </a:p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Consolas"/>
              </a:rPr>
              <a:t>}</a:t>
            </a:r>
          </a:p>
          <a:p>
            <a:pPr indent="0">
              <a:buNone/>
            </a:pPr>
            <a:endParaRPr lang="en-US" dirty="0">
              <a:solidFill>
                <a:schemeClr val="dk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632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c79c83f5e_0_2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4600" dirty="0"/>
              <a:t>CSS Font</a:t>
            </a:r>
            <a:endParaRPr lang="en-US" dirty="0"/>
          </a:p>
        </p:txBody>
      </p:sp>
      <p:graphicFrame>
        <p:nvGraphicFramePr>
          <p:cNvPr id="330" name="Google Shape;330;g26c79c83f5e_0_23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1" name="Google Shape;331;g26c79c83f5e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g26c79c83f5e_0_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6c79c83f5e_0_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6c79c83f5e_0_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c79c83f5e_0_234"/>
          <p:cNvSpPr txBox="1">
            <a:spLocks noGrp="1"/>
          </p:cNvSpPr>
          <p:nvPr>
            <p:ph type="body" idx="1"/>
          </p:nvPr>
        </p:nvSpPr>
        <p:spPr>
          <a:xfrm>
            <a:off x="990574" y="1783591"/>
            <a:ext cx="10155803" cy="443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0">
              <a:buNone/>
            </a:pPr>
            <a:endParaRPr lang="en-US" dirty="0">
              <a:solidFill>
                <a:schemeClr val="dk1"/>
              </a:solidFill>
              <a:latin typeface="Consolas"/>
            </a:endParaRPr>
          </a:p>
          <a:p>
            <a:pPr indent="0"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FB81B-6053-A30F-8ACD-3BF2C9DA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3994"/>
              </p:ext>
            </p:extLst>
          </p:nvPr>
        </p:nvGraphicFramePr>
        <p:xfrm>
          <a:off x="1066328" y="1857402"/>
          <a:ext cx="9618373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5168">
                  <a:extLst>
                    <a:ext uri="{9D8B030D-6E8A-4147-A177-3AD203B41FA5}">
                      <a16:colId xmlns:a16="http://schemas.microsoft.com/office/drawing/2014/main" val="3019905379"/>
                    </a:ext>
                  </a:extLst>
                </a:gridCol>
                <a:gridCol w="7443205">
                  <a:extLst>
                    <a:ext uri="{9D8B030D-6E8A-4147-A177-3AD203B41FA5}">
                      <a16:colId xmlns:a16="http://schemas.microsoft.com/office/drawing/2014/main" val="1219027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/>
                        <a:t>P</a:t>
                      </a:r>
                      <a:r>
                        <a:rPr lang="en-BD" sz="1800" b="1" dirty="0"/>
                        <a:t>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1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6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BD" sz="1800" dirty="0"/>
                        <a:t>Font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Font-size:12px;</a:t>
                      </a:r>
                      <a:endParaRPr lang="en-BD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Font weight</a:t>
                      </a:r>
                      <a:endParaRPr lang="en-B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Font-weight: bold; [normal, lighter, bolder] and Numeric: 100 to 900</a:t>
                      </a:r>
                      <a:endParaRPr lang="en-BD" sz="1800" b="1" dirty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0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Font style</a:t>
                      </a:r>
                      <a:endParaRPr lang="en-B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font-style: italic; </a:t>
                      </a:r>
                      <a:r>
                        <a:rPr lang="en-BD" sz="1800" b="1" dirty="0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[normal, oblique]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7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Font Family</a:t>
                      </a:r>
                      <a:endParaRPr lang="en-B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Font-family:</a:t>
                      </a:r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"Arial", "Helvetica", sans-serif;</a:t>
                      </a:r>
                      <a:endParaRPr lang="en-BD" sz="1800" b="1" dirty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8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2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c79c83f5e_0_2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4600" dirty="0"/>
              <a:t>CSS Font Family</a:t>
            </a:r>
            <a:br>
              <a:rPr lang="en-US" sz="4600" dirty="0"/>
            </a:br>
            <a:endParaRPr lang="en-US" dirty="0"/>
          </a:p>
        </p:txBody>
      </p:sp>
      <p:graphicFrame>
        <p:nvGraphicFramePr>
          <p:cNvPr id="330" name="Google Shape;330;g26c79c83f5e_0_23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1" name="Google Shape;331;g26c79c83f5e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g26c79c83f5e_0_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6c79c83f5e_0_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6c79c83f5e_0_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c79c83f5e_0_234"/>
          <p:cNvSpPr txBox="1">
            <a:spLocks noGrp="1"/>
          </p:cNvSpPr>
          <p:nvPr>
            <p:ph type="body" idx="1"/>
          </p:nvPr>
        </p:nvSpPr>
        <p:spPr>
          <a:xfrm>
            <a:off x="990574" y="1783591"/>
            <a:ext cx="10155803" cy="443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Verdana"/>
                <a:ea typeface="Verdana"/>
              </a:rPr>
              <a:t> </a:t>
            </a:r>
            <a:endParaRPr lang="en-US" dirty="0">
              <a:solidFill>
                <a:schemeClr val="dk1"/>
              </a:solidFill>
              <a:latin typeface="Consolas"/>
            </a:endParaRPr>
          </a:p>
          <a:p>
            <a:pPr indent="0"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DFE2D9-1AE9-D498-66BC-34AC55287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79293"/>
              </p:ext>
            </p:extLst>
          </p:nvPr>
        </p:nvGraphicFramePr>
        <p:xfrm>
          <a:off x="1097279" y="1568238"/>
          <a:ext cx="9612473" cy="4130182"/>
        </p:xfrm>
        <a:graphic>
          <a:graphicData uri="http://schemas.openxmlformats.org/drawingml/2006/table">
            <a:tbl>
              <a:tblPr/>
              <a:tblGrid>
                <a:gridCol w="2395612">
                  <a:extLst>
                    <a:ext uri="{9D8B030D-6E8A-4147-A177-3AD203B41FA5}">
                      <a16:colId xmlns:a16="http://schemas.microsoft.com/office/drawing/2014/main" val="1024324337"/>
                    </a:ext>
                  </a:extLst>
                </a:gridCol>
                <a:gridCol w="7216861">
                  <a:extLst>
                    <a:ext uri="{9D8B030D-6E8A-4147-A177-3AD203B41FA5}">
                      <a16:colId xmlns:a16="http://schemas.microsoft.com/office/drawing/2014/main" val="1579723302"/>
                    </a:ext>
                  </a:extLst>
                </a:gridCol>
              </a:tblGrid>
              <a:tr h="568965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Generic Font Family</a:t>
                      </a:r>
                    </a:p>
                  </a:txBody>
                  <a:tcPr marL="134991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Examples of Font Names</a:t>
                      </a:r>
                    </a:p>
                  </a:txBody>
                  <a:tcPr marL="67495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94584"/>
                  </a:ext>
                </a:extLst>
              </a:tr>
              <a:tr h="720976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Serif</a:t>
                      </a:r>
                    </a:p>
                  </a:txBody>
                  <a:tcPr marL="134991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</a:rPr>
                        <a:t>Times New Roman ,</a:t>
                      </a:r>
                      <a:r>
                        <a:rPr lang="en-GB" sz="1600" dirty="0">
                          <a:effectLst/>
                          <a:latin typeface="Georgia" panose="02040502050405020303" pitchFamily="18" charset="0"/>
                        </a:rPr>
                        <a:t>Georgia , </a:t>
                      </a:r>
                      <a:r>
                        <a:rPr lang="en-GB" sz="1600" dirty="0">
                          <a:effectLst/>
                          <a:latin typeface="Garamond" panose="02020404030301010803" pitchFamily="18" charset="0"/>
                        </a:rPr>
                        <a:t>Garamond</a:t>
                      </a:r>
                      <a:br>
                        <a:rPr lang="en-GB" sz="1600" dirty="0">
                          <a:effectLst/>
                        </a:rPr>
                      </a:br>
                      <a:endParaRPr lang="en-GB" sz="1600" dirty="0">
                        <a:effectLst/>
                      </a:endParaRPr>
                    </a:p>
                  </a:txBody>
                  <a:tcPr marL="67495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951501"/>
                  </a:ext>
                </a:extLst>
              </a:tr>
              <a:tr h="64910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Sans-serif</a:t>
                      </a:r>
                    </a:p>
                  </a:txBody>
                  <a:tcPr marL="134991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  <a:latin typeface="Arial" panose="020B0604020202020204" pitchFamily="34" charset="0"/>
                        </a:rPr>
                        <a:t>Arial, </a:t>
                      </a:r>
                      <a:r>
                        <a:rPr lang="en-GB" sz="1600" dirty="0">
                          <a:effectLst/>
                          <a:latin typeface="Verdana" panose="020B0604030504040204" pitchFamily="34" charset="0"/>
                        </a:rPr>
                        <a:t>Verdana,  </a:t>
                      </a:r>
                      <a:r>
                        <a:rPr lang="en-GB" sz="1600" dirty="0">
                          <a:effectLst/>
                          <a:latin typeface="Helvetica" pitchFamily="2" charset="0"/>
                        </a:rPr>
                        <a:t>Helvetica</a:t>
                      </a:r>
                      <a:br>
                        <a:rPr lang="en-GB" sz="1600" dirty="0">
                          <a:effectLst/>
                        </a:rPr>
                      </a:br>
                      <a:endParaRPr lang="en-GB" sz="1600" dirty="0">
                        <a:effectLst/>
                      </a:endParaRPr>
                    </a:p>
                  </a:txBody>
                  <a:tcPr marL="67495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71436"/>
                  </a:ext>
                </a:extLst>
              </a:tr>
              <a:tr h="701952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Monospace</a:t>
                      </a:r>
                    </a:p>
                  </a:txBody>
                  <a:tcPr marL="134991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  <a:latin typeface="Courier New" panose="02070309020205020404" pitchFamily="49" charset="0"/>
                        </a:rPr>
                        <a:t>Courier New, </a:t>
                      </a:r>
                      <a:r>
                        <a:rPr lang="en-GB" sz="1600" dirty="0">
                          <a:effectLst/>
                          <a:latin typeface="Lucida Console" panose="020B0609040504020204" pitchFamily="49" charset="0"/>
                        </a:rPr>
                        <a:t>Lucida Console, </a:t>
                      </a:r>
                      <a:r>
                        <a:rPr lang="en-GB" sz="1600" dirty="0">
                          <a:effectLst/>
                          <a:latin typeface="Monaco" pitchFamily="2" charset="77"/>
                        </a:rPr>
                        <a:t>Monaco</a:t>
                      </a:r>
                      <a:endParaRPr lang="en-GB" sz="1600" dirty="0">
                        <a:effectLst/>
                      </a:endParaRPr>
                    </a:p>
                  </a:txBody>
                  <a:tcPr marL="67495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71185"/>
                  </a:ext>
                </a:extLst>
              </a:tr>
              <a:tr h="701952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Cursive</a:t>
                      </a:r>
                    </a:p>
                  </a:txBody>
                  <a:tcPr marL="134991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  <a:latin typeface="Brush Script MT" panose="03060802040406070304" pitchFamily="66" charset="-122"/>
                          <a:ea typeface="Brush Script MT" panose="03060802040406070304" pitchFamily="66" charset="-122"/>
                        </a:rPr>
                        <a:t>Brush Script MT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GB" sz="1600" dirty="0">
                          <a:effectLst/>
                          <a:latin typeface="Lucida Handwriting" panose="03010101010101010101" pitchFamily="66" charset="77"/>
                        </a:rPr>
                        <a:t>Lucida Handwriting</a:t>
                      </a:r>
                      <a:br>
                        <a:rPr lang="en-GB" sz="1600" dirty="0">
                          <a:effectLst/>
                        </a:rPr>
                      </a:br>
                      <a:endParaRPr lang="en-GB" sz="1600" dirty="0">
                        <a:effectLst/>
                      </a:endParaRPr>
                    </a:p>
                  </a:txBody>
                  <a:tcPr marL="67495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3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Fantasy</a:t>
                      </a:r>
                    </a:p>
                  </a:txBody>
                  <a:tcPr marL="134991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  <a:latin typeface="Copperplate" panose="02000504000000020004" pitchFamily="2" charset="77"/>
                        </a:rPr>
                        <a:t>Copperplate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GB" sz="1600" dirty="0">
                          <a:effectLst/>
                          <a:latin typeface="Papyrus" panose="020B0602040200020303" pitchFamily="34" charset="77"/>
                        </a:rPr>
                        <a:t>Papyrus</a:t>
                      </a:r>
                      <a:endParaRPr lang="en-GB" sz="1600" dirty="0">
                        <a:effectLst/>
                      </a:endParaRPr>
                    </a:p>
                  </a:txBody>
                  <a:tcPr marL="67495" marR="67495" marT="67495" marB="6749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7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2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c79c83f5e_0_2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4600" dirty="0"/>
              <a:t>CSS Font Example</a:t>
            </a:r>
            <a:br>
              <a:rPr lang="en-US" sz="4600" dirty="0"/>
            </a:br>
            <a:endParaRPr lang="en-US" dirty="0"/>
          </a:p>
        </p:txBody>
      </p:sp>
      <p:graphicFrame>
        <p:nvGraphicFramePr>
          <p:cNvPr id="330" name="Google Shape;330;g26c79c83f5e_0_23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1" name="Google Shape;331;g26c79c83f5e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g26c79c83f5e_0_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6c79c83f5e_0_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6c79c83f5e_0_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c79c83f5e_0_234"/>
          <p:cNvSpPr txBox="1">
            <a:spLocks noGrp="1"/>
          </p:cNvSpPr>
          <p:nvPr>
            <p:ph type="body" idx="1"/>
          </p:nvPr>
        </p:nvSpPr>
        <p:spPr>
          <a:xfrm>
            <a:off x="990574" y="1783591"/>
            <a:ext cx="10155803" cy="431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0">
              <a:buNone/>
            </a:pPr>
            <a:r>
              <a:rPr lang="en-US" dirty="0">
                <a:solidFill>
                  <a:schemeClr val="dk1"/>
                </a:solidFill>
                <a:latin typeface="Verdana"/>
                <a:ea typeface="Verdana"/>
              </a:rPr>
              <a:t> </a:t>
            </a:r>
            <a:endParaRPr lang="en-US" dirty="0">
              <a:solidFill>
                <a:schemeClr val="dk1"/>
              </a:solidFill>
              <a:latin typeface="Consolas"/>
            </a:endParaRPr>
          </a:p>
          <a:p>
            <a:pPr indent="0">
              <a:buNone/>
            </a:pPr>
            <a:r>
              <a:rPr lang="en-US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indent="0">
              <a:buNone/>
            </a:pPr>
            <a:r>
              <a:rPr lang="en-US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font-family: "Verdana", sans-serif;</a:t>
            </a:r>
          </a:p>
          <a:p>
            <a:pPr indent="0">
              <a:buNone/>
            </a:pPr>
            <a:r>
              <a:rPr lang="en-US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font-size: 14px;</a:t>
            </a:r>
          </a:p>
          <a:p>
            <a:pPr indent="0">
              <a:buNone/>
            </a:pPr>
            <a:r>
              <a:rPr lang="en-US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font-weight: 400;</a:t>
            </a:r>
          </a:p>
          <a:p>
            <a:pPr indent="0">
              <a:buNone/>
            </a:pPr>
            <a:r>
              <a:rPr lang="en-US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font-style: normal;</a:t>
            </a:r>
          </a:p>
          <a:p>
            <a:pPr indent="0">
              <a:buNone/>
            </a:pPr>
            <a:r>
              <a:rPr lang="en-US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line-height: 1.6;</a:t>
            </a:r>
          </a:p>
          <a:p>
            <a:pPr indent="0">
              <a:buNone/>
            </a:pPr>
            <a:r>
              <a:rPr lang="en-US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letter-spacing: 1px;</a:t>
            </a:r>
          </a:p>
          <a:p>
            <a:pPr indent="0">
              <a:buNone/>
            </a:pPr>
            <a:r>
              <a:rPr lang="en-US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word-spacing: 2px;</a:t>
            </a:r>
          </a:p>
          <a:p>
            <a:pPr indent="0">
              <a:buNone/>
            </a:pPr>
            <a:r>
              <a:rPr lang="en-US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0"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8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c79c83f5e_0_2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4600" dirty="0"/>
              <a:t>CSS List</a:t>
            </a:r>
            <a:endParaRPr lang="en-US" dirty="0"/>
          </a:p>
        </p:txBody>
      </p:sp>
      <p:graphicFrame>
        <p:nvGraphicFramePr>
          <p:cNvPr id="330" name="Google Shape;330;g26c79c83f5e_0_234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1" name="Google Shape;331;g26c79c83f5e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g26c79c83f5e_0_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6c79c83f5e_0_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6c79c83f5e_0_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c79c83f5e_0_234"/>
          <p:cNvSpPr txBox="1">
            <a:spLocks noGrp="1"/>
          </p:cNvSpPr>
          <p:nvPr>
            <p:ph type="body" idx="1"/>
          </p:nvPr>
        </p:nvSpPr>
        <p:spPr>
          <a:xfrm>
            <a:off x="990574" y="1783591"/>
            <a:ext cx="10155803" cy="443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0">
              <a:buNone/>
            </a:pPr>
            <a:endParaRPr lang="en-US" dirty="0">
              <a:solidFill>
                <a:schemeClr val="dk1"/>
              </a:solidFill>
              <a:latin typeface="Consolas"/>
            </a:endParaRPr>
          </a:p>
          <a:p>
            <a:pPr indent="0"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FB81B-6053-A30F-8ACD-3BF2C9DA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74448"/>
              </p:ext>
            </p:extLst>
          </p:nvPr>
        </p:nvGraphicFramePr>
        <p:xfrm>
          <a:off x="1066328" y="1857402"/>
          <a:ext cx="9618373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5168">
                  <a:extLst>
                    <a:ext uri="{9D8B030D-6E8A-4147-A177-3AD203B41FA5}">
                      <a16:colId xmlns:a16="http://schemas.microsoft.com/office/drawing/2014/main" val="3019905379"/>
                    </a:ext>
                  </a:extLst>
                </a:gridCol>
                <a:gridCol w="7443205">
                  <a:extLst>
                    <a:ext uri="{9D8B030D-6E8A-4147-A177-3AD203B41FA5}">
                      <a16:colId xmlns:a16="http://schemas.microsoft.com/office/drawing/2014/main" val="1219027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BD" sz="18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roperty</a:t>
                      </a:r>
                      <a:endParaRPr lang="en-BD" sz="1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Examples</a:t>
                      </a:r>
                      <a:endParaRPr lang="en-BD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6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BD" sz="18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Unordered List</a:t>
                      </a:r>
                      <a:endParaRPr lang="en-BD" sz="18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List-style-type : none; [square, disc, circle]</a:t>
                      </a:r>
                      <a:endParaRPr lang="en-BD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Ordered List</a:t>
                      </a:r>
                      <a:endParaRPr lang="en-BD" sz="18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List-style-type : decimal; [upper-roman, lower-roman, upper-alpha, lower-alpha, none]</a:t>
                      </a:r>
                      <a:endParaRPr lang="en-BD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0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Style Position</a:t>
                      </a:r>
                      <a:endParaRPr lang="en-BD" sz="18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list-style-position: inside; [outside]</a:t>
                      </a:r>
                      <a:endParaRPr lang="en-BD" sz="1800" b="1" dirty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7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Style Image</a:t>
                      </a:r>
                      <a:endParaRPr lang="en-BD" sz="18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list-style-image: </a:t>
                      </a:r>
                      <a:r>
                        <a:rPr lang="en-GB" sz="1800" dirty="0" err="1"/>
                        <a:t>url</a:t>
                      </a:r>
                      <a:r>
                        <a:rPr lang="en-GB" sz="1800" dirty="0"/>
                        <a:t>('</a:t>
                      </a:r>
                      <a:r>
                        <a:rPr lang="en-GB" sz="1800" dirty="0" err="1"/>
                        <a:t>image.png</a:t>
                      </a:r>
                      <a:r>
                        <a:rPr lang="en-GB" sz="1800" dirty="0"/>
                        <a:t>');</a:t>
                      </a:r>
                      <a:endParaRPr lang="en-BD" sz="1800" b="1" dirty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869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B348A9-51EB-A5FA-B152-F5F19542945F}"/>
              </a:ext>
            </a:extLst>
          </p:cNvPr>
          <p:cNvSpPr txBox="1"/>
          <p:nvPr/>
        </p:nvSpPr>
        <p:spPr>
          <a:xfrm>
            <a:off x="1500321" y="4576807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b="1" dirty="0"/>
              <a:t>Padding, margin</a:t>
            </a:r>
          </a:p>
        </p:txBody>
      </p:sp>
    </p:spTree>
    <p:extLst>
      <p:ext uri="{BB962C8B-B14F-4D97-AF65-F5344CB8AC3E}">
        <p14:creationId xmlns:p14="http://schemas.microsoft.com/office/powerpoint/2010/main" val="7041811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546</Words>
  <Application>Microsoft Macintosh PowerPoint</Application>
  <PresentationFormat>Widescreen</PresentationFormat>
  <Paragraphs>120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Brush Script MT</vt:lpstr>
      <vt:lpstr>Arial</vt:lpstr>
      <vt:lpstr>Calibri</vt:lpstr>
      <vt:lpstr>Consolas</vt:lpstr>
      <vt:lpstr>Copperplate</vt:lpstr>
      <vt:lpstr>Courier New</vt:lpstr>
      <vt:lpstr>Garamond</vt:lpstr>
      <vt:lpstr>Georgia</vt:lpstr>
      <vt:lpstr>Helvetica</vt:lpstr>
      <vt:lpstr>Lucida Console</vt:lpstr>
      <vt:lpstr>Lucida Handwriting</vt:lpstr>
      <vt:lpstr>Monaco</vt:lpstr>
      <vt:lpstr>Papyrus</vt:lpstr>
      <vt:lpstr>Segoe UI</vt:lpstr>
      <vt:lpstr>Times New Roman</vt:lpstr>
      <vt:lpstr>Verdana</vt:lpstr>
      <vt:lpstr>Retrospect</vt:lpstr>
      <vt:lpstr>Basic Web Design</vt:lpstr>
      <vt:lpstr>Recap</vt:lpstr>
      <vt:lpstr>Course Contents</vt:lpstr>
      <vt:lpstr>CSS Text</vt:lpstr>
      <vt:lpstr>CSS Text Example</vt:lpstr>
      <vt:lpstr>CSS Font</vt:lpstr>
      <vt:lpstr>CSS Font Family </vt:lpstr>
      <vt:lpstr>CSS Font Example </vt:lpstr>
      <vt:lpstr>CSS List</vt:lpstr>
      <vt:lpstr>CSS Table</vt:lpstr>
      <vt:lpstr> 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R.H Khan</dc:creator>
  <cp:lastModifiedBy>Md Samsuddoha</cp:lastModifiedBy>
  <cp:revision>2119</cp:revision>
  <dcterms:created xsi:type="dcterms:W3CDTF">2024-03-25T03:03:13Z</dcterms:created>
  <dcterms:modified xsi:type="dcterms:W3CDTF">2024-11-11T05:39:06Z</dcterms:modified>
</cp:coreProperties>
</file>