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74"/>
  </p:normalViewPr>
  <p:slideViewPr>
    <p:cSldViewPr snapToGrid="0">
      <p:cViewPr varScale="1">
        <p:scale>
          <a:sx n="102" d="100"/>
          <a:sy n="102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CBFE5-A819-0549-9DEA-109BA2F5D56C}" type="doc">
      <dgm:prSet loTypeId="urn:microsoft.com/office/officeart/2005/8/layout/matrix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E554C73-3242-0746-848B-F64848C03011}">
      <dgm:prSet phldrT="[Text]"/>
      <dgm:spPr/>
      <dgm:t>
        <a:bodyPr/>
        <a:lstStyle/>
        <a:p>
          <a:r>
            <a:rPr lang="en-GB" dirty="0"/>
            <a:t>SWOT</a:t>
          </a:r>
        </a:p>
      </dgm:t>
    </dgm:pt>
    <dgm:pt modelId="{66B8B246-C261-8341-B0DE-446B3C14F4DB}" type="parTrans" cxnId="{089A2BA6-28FB-5641-965E-C78A296254B0}">
      <dgm:prSet/>
      <dgm:spPr/>
      <dgm:t>
        <a:bodyPr/>
        <a:lstStyle/>
        <a:p>
          <a:endParaRPr lang="en-GB"/>
        </a:p>
      </dgm:t>
    </dgm:pt>
    <dgm:pt modelId="{51AA05EB-E750-F647-A412-10FAE4811EE8}" type="sibTrans" cxnId="{089A2BA6-28FB-5641-965E-C78A296254B0}">
      <dgm:prSet/>
      <dgm:spPr/>
      <dgm:t>
        <a:bodyPr/>
        <a:lstStyle/>
        <a:p>
          <a:endParaRPr lang="en-GB"/>
        </a:p>
      </dgm:t>
    </dgm:pt>
    <dgm:pt modelId="{7B415516-F5E5-5940-9236-8CF36DF78861}">
      <dgm:prSet phldrT="[Text]" custT="1"/>
      <dgm:spPr/>
      <dgm:t>
        <a:bodyPr/>
        <a:lstStyle/>
        <a:p>
          <a:pPr>
            <a:buNone/>
          </a:pPr>
          <a:r>
            <a:rPr lang="en-GB" sz="2800" b="1" u="sng" dirty="0">
              <a:solidFill>
                <a:srgbClr val="C00000"/>
              </a:solidFill>
            </a:rPr>
            <a:t>Strengths</a:t>
          </a:r>
          <a:endParaRPr lang="en-GB" sz="1300" b="1" u="sng" dirty="0">
            <a:solidFill>
              <a:srgbClr val="C00000"/>
            </a:solidFill>
          </a:endParaRPr>
        </a:p>
        <a:p>
          <a:pPr>
            <a:buFont typeface="Wingdings" pitchFamily="2" charset="2"/>
            <a:buChar char="§"/>
          </a:pPr>
          <a:r>
            <a:rPr lang="en-GB" sz="1300" dirty="0">
              <a:solidFill>
                <a:schemeClr val="tx1"/>
              </a:solidFill>
            </a:rPr>
            <a:t> </a:t>
          </a:r>
          <a:r>
            <a:rPr lang="en-GB" sz="1800" b="1" dirty="0">
              <a:solidFill>
                <a:schemeClr val="bg1"/>
              </a:solidFill>
            </a:rPr>
            <a:t>Skilled developers</a:t>
          </a:r>
        </a:p>
        <a:p>
          <a:pPr>
            <a:buFont typeface="Arial" panose="020B0604020202020204" pitchFamily="34" charset="0"/>
            <a:buChar char="•"/>
          </a:pPr>
          <a:r>
            <a:rPr lang="en-GB" sz="1800" b="1" dirty="0">
              <a:solidFill>
                <a:schemeClr val="bg1"/>
              </a:solidFill>
            </a:rPr>
            <a:t>Strong PM experience</a:t>
          </a:r>
        </a:p>
        <a:p>
          <a:pPr>
            <a:buFont typeface="Arial" panose="020B0604020202020204" pitchFamily="34" charset="0"/>
            <a:buChar char="•"/>
          </a:pPr>
          <a:r>
            <a:rPr lang="en-GB" sz="1800" b="1" dirty="0">
              <a:solidFill>
                <a:schemeClr val="bg1"/>
              </a:solidFill>
            </a:rPr>
            <a:t>Modern tools</a:t>
          </a:r>
        </a:p>
        <a:p>
          <a:pPr>
            <a:buFont typeface="Arial" panose="020B0604020202020204" pitchFamily="34" charset="0"/>
            <a:buChar char="•"/>
          </a:pPr>
          <a:r>
            <a:rPr lang="en-GB" sz="1800" b="1" dirty="0">
              <a:solidFill>
                <a:schemeClr val="bg1"/>
              </a:solidFill>
            </a:rPr>
            <a:t>Admin Support</a:t>
          </a:r>
          <a:r>
            <a:rPr lang="en-GB" sz="1300" dirty="0"/>
            <a:t>
</a:t>
          </a:r>
        </a:p>
      </dgm:t>
    </dgm:pt>
    <dgm:pt modelId="{7DC330F9-E3A3-A948-A6FB-CD5F2031681C}" type="parTrans" cxnId="{79DDF909-FF44-A94D-9F4F-EB9AB814D031}">
      <dgm:prSet/>
      <dgm:spPr/>
      <dgm:t>
        <a:bodyPr/>
        <a:lstStyle/>
        <a:p>
          <a:endParaRPr lang="en-GB"/>
        </a:p>
      </dgm:t>
    </dgm:pt>
    <dgm:pt modelId="{A72652E4-8D2A-5E46-AF2E-13A981793DEA}" type="sibTrans" cxnId="{79DDF909-FF44-A94D-9F4F-EB9AB814D031}">
      <dgm:prSet/>
      <dgm:spPr/>
      <dgm:t>
        <a:bodyPr/>
        <a:lstStyle/>
        <a:p>
          <a:endParaRPr lang="en-GB"/>
        </a:p>
      </dgm:t>
    </dgm:pt>
    <dgm:pt modelId="{DF6B12CC-B400-5540-93D5-BC6EA6B607D4}">
      <dgm:prSet phldrT="[Text]" custT="1"/>
      <dgm:spPr/>
      <dgm:t>
        <a:bodyPr/>
        <a:lstStyle/>
        <a:p>
          <a:r>
            <a:rPr lang="en-GB" sz="2800" b="1" u="sng" dirty="0">
              <a:solidFill>
                <a:schemeClr val="tx1">
                  <a:lumMod val="85000"/>
                  <a:lumOff val="15000"/>
                </a:schemeClr>
              </a:solidFill>
            </a:rPr>
            <a:t>Weaknesses</a:t>
          </a:r>
          <a:endParaRPr lang="en-GB" sz="2000" b="1" u="sng" dirty="0">
            <a:solidFill>
              <a:schemeClr val="tx1">
                <a:lumMod val="85000"/>
                <a:lumOff val="15000"/>
              </a:schemeClr>
            </a:solidFill>
          </a:endParaRPr>
        </a:p>
        <a:p>
          <a:r>
            <a:rPr lang="en-GB" sz="1600" b="1" dirty="0"/>
            <a:t>Limited DB Expert</a:t>
          </a:r>
        </a:p>
        <a:p>
          <a:r>
            <a:rPr lang="en-GB" sz="1600" b="1" dirty="0"/>
            <a:t>No UI/UX Designer</a:t>
          </a:r>
        </a:p>
        <a:p>
          <a:r>
            <a:rPr lang="en-GB" sz="1600" b="1" dirty="0"/>
            <a:t>Poor Team Communication</a:t>
          </a:r>
        </a:p>
        <a:p>
          <a:r>
            <a:rPr lang="en-GB" sz="1600" b="1" dirty="0"/>
            <a:t>Weak Security Knowledge</a:t>
          </a:r>
        </a:p>
      </dgm:t>
    </dgm:pt>
    <dgm:pt modelId="{5082A88F-3626-A649-B60F-2F6C7DC95CAC}" type="parTrans" cxnId="{1D0F6A49-139F-334F-B8DF-5C3E034ABE56}">
      <dgm:prSet/>
      <dgm:spPr/>
      <dgm:t>
        <a:bodyPr/>
        <a:lstStyle/>
        <a:p>
          <a:endParaRPr lang="en-GB"/>
        </a:p>
      </dgm:t>
    </dgm:pt>
    <dgm:pt modelId="{57AFCE23-A9A1-934C-96F9-78708EB5DFBE}" type="sibTrans" cxnId="{1D0F6A49-139F-334F-B8DF-5C3E034ABE56}">
      <dgm:prSet/>
      <dgm:spPr/>
      <dgm:t>
        <a:bodyPr/>
        <a:lstStyle/>
        <a:p>
          <a:endParaRPr lang="en-GB"/>
        </a:p>
      </dgm:t>
    </dgm:pt>
    <dgm:pt modelId="{E56745CB-C1BA-0B44-89ED-9423C2FAA148}">
      <dgm:prSet phldrT="[Text]" custT="1"/>
      <dgm:spPr/>
      <dgm:t>
        <a:bodyPr/>
        <a:lstStyle/>
        <a:p>
          <a:r>
            <a:rPr lang="en-GB" sz="2000" b="1" u="sng" dirty="0">
              <a:solidFill>
                <a:srgbClr val="7030A0"/>
              </a:solidFill>
            </a:rPr>
            <a:t>Opportunities</a:t>
          </a:r>
          <a:endParaRPr lang="en-GB" sz="1500" b="1" u="sng" dirty="0">
            <a:solidFill>
              <a:srgbClr val="7030A0"/>
            </a:solidFill>
          </a:endParaRPr>
        </a:p>
        <a:p>
          <a:r>
            <a:rPr lang="en-GB" sz="1600" b="1" dirty="0"/>
            <a:t>High Digital Demand</a:t>
          </a:r>
        </a:p>
        <a:p>
          <a:r>
            <a:rPr lang="en-GB" sz="1600" b="1" dirty="0"/>
            <a:t>Govt Portal Integration</a:t>
          </a:r>
        </a:p>
        <a:p>
          <a:r>
            <a:rPr lang="en-GB" sz="1600" b="1" dirty="0"/>
            <a:t>Sufficient Budget </a:t>
          </a:r>
        </a:p>
        <a:p>
          <a:r>
            <a:rPr lang="en-GB" sz="1600" b="1" dirty="0"/>
            <a:t>Showcase Project</a:t>
          </a:r>
        </a:p>
      </dgm:t>
    </dgm:pt>
    <dgm:pt modelId="{32F53C7E-E738-3D49-A591-BF7A3783F2D3}" type="parTrans" cxnId="{B36C8D34-8DDA-C642-AEB0-BCE8D6B495E5}">
      <dgm:prSet/>
      <dgm:spPr/>
      <dgm:t>
        <a:bodyPr/>
        <a:lstStyle/>
        <a:p>
          <a:endParaRPr lang="en-GB"/>
        </a:p>
      </dgm:t>
    </dgm:pt>
    <dgm:pt modelId="{54C3BCA9-D7F7-CA4D-AE9A-A2D2B1B3C33F}" type="sibTrans" cxnId="{B36C8D34-8DDA-C642-AEB0-BCE8D6B495E5}">
      <dgm:prSet/>
      <dgm:spPr/>
      <dgm:t>
        <a:bodyPr/>
        <a:lstStyle/>
        <a:p>
          <a:endParaRPr lang="en-GB"/>
        </a:p>
      </dgm:t>
    </dgm:pt>
    <dgm:pt modelId="{5D3711DB-23CD-1349-AD61-5F2011304396}">
      <dgm:prSet phldrT="[Text]" custT="1"/>
      <dgm:spPr/>
      <dgm:t>
        <a:bodyPr/>
        <a:lstStyle/>
        <a:p>
          <a:r>
            <a:rPr lang="en-GB" sz="2400" b="1" u="sng" dirty="0">
              <a:solidFill>
                <a:schemeClr val="accent3">
                  <a:lumMod val="60000"/>
                  <a:lumOff val="40000"/>
                </a:schemeClr>
              </a:solidFill>
            </a:rPr>
            <a:t>Threats</a:t>
          </a:r>
          <a:endParaRPr lang="en-GB" sz="1500" b="1" u="sng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r>
            <a:rPr lang="en-GB" sz="1600" b="1" dirty="0"/>
            <a:t>Competitors</a:t>
          </a:r>
        </a:p>
        <a:p>
          <a:r>
            <a:rPr lang="en-GB" sz="1600" b="1" dirty="0"/>
            <a:t>Changing Regulations</a:t>
          </a:r>
        </a:p>
        <a:p>
          <a:r>
            <a:rPr lang="en-GB" sz="1600" b="1" dirty="0"/>
            <a:t>Tight Deadlines</a:t>
          </a:r>
        </a:p>
        <a:p>
          <a:r>
            <a:rPr lang="en-GB" sz="1600" b="1" dirty="0"/>
            <a:t>Cybersecurity risk</a:t>
          </a:r>
        </a:p>
      </dgm:t>
    </dgm:pt>
    <dgm:pt modelId="{5A246BE6-B65E-EA4B-9688-AE6EB5BCB1EC}" type="parTrans" cxnId="{44B5520F-E083-B54A-8607-21ABDA16C3CA}">
      <dgm:prSet/>
      <dgm:spPr/>
      <dgm:t>
        <a:bodyPr/>
        <a:lstStyle/>
        <a:p>
          <a:endParaRPr lang="en-GB"/>
        </a:p>
      </dgm:t>
    </dgm:pt>
    <dgm:pt modelId="{4C6A9D6E-AC8C-E14A-8E6C-F937F21A5916}" type="sibTrans" cxnId="{44B5520F-E083-B54A-8607-21ABDA16C3CA}">
      <dgm:prSet/>
      <dgm:spPr/>
      <dgm:t>
        <a:bodyPr/>
        <a:lstStyle/>
        <a:p>
          <a:endParaRPr lang="en-GB"/>
        </a:p>
      </dgm:t>
    </dgm:pt>
    <dgm:pt modelId="{EDDCE8D9-0450-9241-AC66-81C68AD6762A}" type="pres">
      <dgm:prSet presAssocID="{2A9CBFE5-A819-0549-9DEA-109BA2F5D56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95E80-B151-444B-9ED3-71CAFB561253}" type="pres">
      <dgm:prSet presAssocID="{2A9CBFE5-A819-0549-9DEA-109BA2F5D56C}" presName="matrix" presStyleCnt="0"/>
      <dgm:spPr/>
    </dgm:pt>
    <dgm:pt modelId="{8DFFB8D4-A7DF-9C49-BCC5-71E677A4B92C}" type="pres">
      <dgm:prSet presAssocID="{2A9CBFE5-A819-0549-9DEA-109BA2F5D56C}" presName="tile1" presStyleLbl="node1" presStyleIdx="0" presStyleCnt="4"/>
      <dgm:spPr/>
    </dgm:pt>
    <dgm:pt modelId="{8B1BD6DA-0B59-BF41-AC8A-C064D05DBFB6}" type="pres">
      <dgm:prSet presAssocID="{2A9CBFE5-A819-0549-9DEA-109BA2F5D56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EA584B-674E-CF4D-81B7-1034B42DF4FA}" type="pres">
      <dgm:prSet presAssocID="{2A9CBFE5-A819-0549-9DEA-109BA2F5D56C}" presName="tile2" presStyleLbl="node1" presStyleIdx="1" presStyleCnt="4"/>
      <dgm:spPr/>
    </dgm:pt>
    <dgm:pt modelId="{178AE1B1-AE13-FF46-82D8-4C1BE01593CB}" type="pres">
      <dgm:prSet presAssocID="{2A9CBFE5-A819-0549-9DEA-109BA2F5D56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AD0D543-1F7E-5E49-B1D5-32762D6EB0E5}" type="pres">
      <dgm:prSet presAssocID="{2A9CBFE5-A819-0549-9DEA-109BA2F5D56C}" presName="tile3" presStyleLbl="node1" presStyleIdx="2" presStyleCnt="4"/>
      <dgm:spPr/>
    </dgm:pt>
    <dgm:pt modelId="{F227B942-D687-2A46-A346-1D4D9E283BA3}" type="pres">
      <dgm:prSet presAssocID="{2A9CBFE5-A819-0549-9DEA-109BA2F5D56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2040A8-63CC-064B-9B1F-7F5632296AB9}" type="pres">
      <dgm:prSet presAssocID="{2A9CBFE5-A819-0549-9DEA-109BA2F5D56C}" presName="tile4" presStyleLbl="node1" presStyleIdx="3" presStyleCnt="4"/>
      <dgm:spPr/>
    </dgm:pt>
    <dgm:pt modelId="{F71537E8-FFE2-AE47-878F-CA723DF52945}" type="pres">
      <dgm:prSet presAssocID="{2A9CBFE5-A819-0549-9DEA-109BA2F5D56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1256A1E-1E5E-6243-ABB9-52E2BB73FAC3}" type="pres">
      <dgm:prSet presAssocID="{2A9CBFE5-A819-0549-9DEA-109BA2F5D56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A3D8B06-A32B-6B42-A94A-8D14EE7EA3C6}" type="presOf" srcId="{2A9CBFE5-A819-0549-9DEA-109BA2F5D56C}" destId="{EDDCE8D9-0450-9241-AC66-81C68AD6762A}" srcOrd="0" destOrd="0" presId="urn:microsoft.com/office/officeart/2005/8/layout/matrix1"/>
    <dgm:cxn modelId="{79DDF909-FF44-A94D-9F4F-EB9AB814D031}" srcId="{FE554C73-3242-0746-848B-F64848C03011}" destId="{7B415516-F5E5-5940-9236-8CF36DF78861}" srcOrd="0" destOrd="0" parTransId="{7DC330F9-E3A3-A948-A6FB-CD5F2031681C}" sibTransId="{A72652E4-8D2A-5E46-AF2E-13A981793DEA}"/>
    <dgm:cxn modelId="{44B5520F-E083-B54A-8607-21ABDA16C3CA}" srcId="{FE554C73-3242-0746-848B-F64848C03011}" destId="{5D3711DB-23CD-1349-AD61-5F2011304396}" srcOrd="3" destOrd="0" parTransId="{5A246BE6-B65E-EA4B-9688-AE6EB5BCB1EC}" sibTransId="{4C6A9D6E-AC8C-E14A-8E6C-F937F21A5916}"/>
    <dgm:cxn modelId="{CC1F061E-FFB0-C440-8C38-82826545EAC5}" type="presOf" srcId="{5D3711DB-23CD-1349-AD61-5F2011304396}" destId="{532040A8-63CC-064B-9B1F-7F5632296AB9}" srcOrd="0" destOrd="0" presId="urn:microsoft.com/office/officeart/2005/8/layout/matrix1"/>
    <dgm:cxn modelId="{B36C8D34-8DDA-C642-AEB0-BCE8D6B495E5}" srcId="{FE554C73-3242-0746-848B-F64848C03011}" destId="{E56745CB-C1BA-0B44-89ED-9423C2FAA148}" srcOrd="2" destOrd="0" parTransId="{32F53C7E-E738-3D49-A591-BF7A3783F2D3}" sibTransId="{54C3BCA9-D7F7-CA4D-AE9A-A2D2B1B3C33F}"/>
    <dgm:cxn modelId="{1D0F6A49-139F-334F-B8DF-5C3E034ABE56}" srcId="{FE554C73-3242-0746-848B-F64848C03011}" destId="{DF6B12CC-B400-5540-93D5-BC6EA6B607D4}" srcOrd="1" destOrd="0" parTransId="{5082A88F-3626-A649-B60F-2F6C7DC95CAC}" sibTransId="{57AFCE23-A9A1-934C-96F9-78708EB5DFBE}"/>
    <dgm:cxn modelId="{FD5E1A60-4FFC-B34C-BE65-DB21853EFDB8}" type="presOf" srcId="{5D3711DB-23CD-1349-AD61-5F2011304396}" destId="{F71537E8-FFE2-AE47-878F-CA723DF52945}" srcOrd="1" destOrd="0" presId="urn:microsoft.com/office/officeart/2005/8/layout/matrix1"/>
    <dgm:cxn modelId="{B1B34F77-7FC9-744B-89E3-F1B9D1C05587}" type="presOf" srcId="{E56745CB-C1BA-0B44-89ED-9423C2FAA148}" destId="{BAD0D543-1F7E-5E49-B1D5-32762D6EB0E5}" srcOrd="0" destOrd="0" presId="urn:microsoft.com/office/officeart/2005/8/layout/matrix1"/>
    <dgm:cxn modelId="{B6265285-79D7-0C49-96AD-7C94E6A9B347}" type="presOf" srcId="{7B415516-F5E5-5940-9236-8CF36DF78861}" destId="{8B1BD6DA-0B59-BF41-AC8A-C064D05DBFB6}" srcOrd="1" destOrd="0" presId="urn:microsoft.com/office/officeart/2005/8/layout/matrix1"/>
    <dgm:cxn modelId="{2D246987-DA31-2E44-9EC0-530D78DAB3D4}" type="presOf" srcId="{E56745CB-C1BA-0B44-89ED-9423C2FAA148}" destId="{F227B942-D687-2A46-A346-1D4D9E283BA3}" srcOrd="1" destOrd="0" presId="urn:microsoft.com/office/officeart/2005/8/layout/matrix1"/>
    <dgm:cxn modelId="{089A2BA6-28FB-5641-965E-C78A296254B0}" srcId="{2A9CBFE5-A819-0549-9DEA-109BA2F5D56C}" destId="{FE554C73-3242-0746-848B-F64848C03011}" srcOrd="0" destOrd="0" parTransId="{66B8B246-C261-8341-B0DE-446B3C14F4DB}" sibTransId="{51AA05EB-E750-F647-A412-10FAE4811EE8}"/>
    <dgm:cxn modelId="{A81377BA-7920-ED40-96CE-1E6915C5A4CD}" type="presOf" srcId="{DF6B12CC-B400-5540-93D5-BC6EA6B607D4}" destId="{04EA584B-674E-CF4D-81B7-1034B42DF4FA}" srcOrd="0" destOrd="0" presId="urn:microsoft.com/office/officeart/2005/8/layout/matrix1"/>
    <dgm:cxn modelId="{5C3D37E0-51C2-D246-8D13-9D33777FE2D4}" type="presOf" srcId="{FE554C73-3242-0746-848B-F64848C03011}" destId="{91256A1E-1E5E-6243-ABB9-52E2BB73FAC3}" srcOrd="0" destOrd="0" presId="urn:microsoft.com/office/officeart/2005/8/layout/matrix1"/>
    <dgm:cxn modelId="{EE6848E2-B595-1843-B854-893DD0D8ADCA}" type="presOf" srcId="{DF6B12CC-B400-5540-93D5-BC6EA6B607D4}" destId="{178AE1B1-AE13-FF46-82D8-4C1BE01593CB}" srcOrd="1" destOrd="0" presId="urn:microsoft.com/office/officeart/2005/8/layout/matrix1"/>
    <dgm:cxn modelId="{81A5F5EE-2118-9B40-84B3-9F7D957B7ADC}" type="presOf" srcId="{7B415516-F5E5-5940-9236-8CF36DF78861}" destId="{8DFFB8D4-A7DF-9C49-BCC5-71E677A4B92C}" srcOrd="0" destOrd="0" presId="urn:microsoft.com/office/officeart/2005/8/layout/matrix1"/>
    <dgm:cxn modelId="{E532B01E-9F7E-4944-AB6B-E9FCA8FAE112}" type="presParOf" srcId="{EDDCE8D9-0450-9241-AC66-81C68AD6762A}" destId="{7D195E80-B151-444B-9ED3-71CAFB561253}" srcOrd="0" destOrd="0" presId="urn:microsoft.com/office/officeart/2005/8/layout/matrix1"/>
    <dgm:cxn modelId="{61633988-41A2-6845-98CD-1AFB346D164A}" type="presParOf" srcId="{7D195E80-B151-444B-9ED3-71CAFB561253}" destId="{8DFFB8D4-A7DF-9C49-BCC5-71E677A4B92C}" srcOrd="0" destOrd="0" presId="urn:microsoft.com/office/officeart/2005/8/layout/matrix1"/>
    <dgm:cxn modelId="{B3F5711C-D720-3246-B2B4-4364EEE15147}" type="presParOf" srcId="{7D195E80-B151-444B-9ED3-71CAFB561253}" destId="{8B1BD6DA-0B59-BF41-AC8A-C064D05DBFB6}" srcOrd="1" destOrd="0" presId="urn:microsoft.com/office/officeart/2005/8/layout/matrix1"/>
    <dgm:cxn modelId="{9680986A-1EFB-D74D-A70C-10F4A5105340}" type="presParOf" srcId="{7D195E80-B151-444B-9ED3-71CAFB561253}" destId="{04EA584B-674E-CF4D-81B7-1034B42DF4FA}" srcOrd="2" destOrd="0" presId="urn:microsoft.com/office/officeart/2005/8/layout/matrix1"/>
    <dgm:cxn modelId="{62839971-1004-A940-9BC5-A3957844E7BF}" type="presParOf" srcId="{7D195E80-B151-444B-9ED3-71CAFB561253}" destId="{178AE1B1-AE13-FF46-82D8-4C1BE01593CB}" srcOrd="3" destOrd="0" presId="urn:microsoft.com/office/officeart/2005/8/layout/matrix1"/>
    <dgm:cxn modelId="{0E05F53D-CE7B-7441-A102-001306F25E8F}" type="presParOf" srcId="{7D195E80-B151-444B-9ED3-71CAFB561253}" destId="{BAD0D543-1F7E-5E49-B1D5-32762D6EB0E5}" srcOrd="4" destOrd="0" presId="urn:microsoft.com/office/officeart/2005/8/layout/matrix1"/>
    <dgm:cxn modelId="{DC9002C2-0114-E14F-8A8B-289018B36F8A}" type="presParOf" srcId="{7D195E80-B151-444B-9ED3-71CAFB561253}" destId="{F227B942-D687-2A46-A346-1D4D9E283BA3}" srcOrd="5" destOrd="0" presId="urn:microsoft.com/office/officeart/2005/8/layout/matrix1"/>
    <dgm:cxn modelId="{C54CD903-58D7-6F40-9C66-2FC1091DFFB2}" type="presParOf" srcId="{7D195E80-B151-444B-9ED3-71CAFB561253}" destId="{532040A8-63CC-064B-9B1F-7F5632296AB9}" srcOrd="6" destOrd="0" presId="urn:microsoft.com/office/officeart/2005/8/layout/matrix1"/>
    <dgm:cxn modelId="{1F119C6A-1DFF-F540-9B35-CEBA5E933863}" type="presParOf" srcId="{7D195E80-B151-444B-9ED3-71CAFB561253}" destId="{F71537E8-FFE2-AE47-878F-CA723DF52945}" srcOrd="7" destOrd="0" presId="urn:microsoft.com/office/officeart/2005/8/layout/matrix1"/>
    <dgm:cxn modelId="{1CAC44D0-1C69-E349-A204-E7D28451E6F9}" type="presParOf" srcId="{EDDCE8D9-0450-9241-AC66-81C68AD6762A}" destId="{91256A1E-1E5E-6243-ABB9-52E2BB73FAC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8D4-A7DF-9C49-BCC5-71E677A4B92C}">
      <dsp:nvSpPr>
        <dsp:cNvPr id="0" name=""/>
        <dsp:cNvSpPr/>
      </dsp:nvSpPr>
      <dsp:spPr>
        <a:xfrm rot="16200000">
          <a:off x="1330890" y="-1330890"/>
          <a:ext cx="3050088" cy="5711868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u="sng" kern="1200" dirty="0">
              <a:solidFill>
                <a:srgbClr val="C00000"/>
              </a:solidFill>
            </a:rPr>
            <a:t>Strengths</a:t>
          </a:r>
          <a:endParaRPr lang="en-GB" sz="1300" b="1" u="sng" kern="1200" dirty="0">
            <a:solidFill>
              <a:srgbClr val="C00000"/>
            </a:solidFill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GB" sz="1300" kern="1200" dirty="0">
              <a:solidFill>
                <a:schemeClr val="tx1"/>
              </a:solidFill>
            </a:rPr>
            <a:t> </a:t>
          </a:r>
          <a:r>
            <a:rPr lang="en-GB" sz="1800" b="1" kern="1200" dirty="0">
              <a:solidFill>
                <a:schemeClr val="bg1"/>
              </a:solidFill>
            </a:rPr>
            <a:t>Skilled developers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1" kern="1200" dirty="0">
              <a:solidFill>
                <a:schemeClr val="bg1"/>
              </a:solidFill>
            </a:rPr>
            <a:t>Strong PM experience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1" kern="1200" dirty="0">
              <a:solidFill>
                <a:schemeClr val="bg1"/>
              </a:solidFill>
            </a:rPr>
            <a:t>Modern tools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800" b="1" kern="1200" dirty="0">
              <a:solidFill>
                <a:schemeClr val="bg1"/>
              </a:solidFill>
            </a:rPr>
            <a:t>Admin Support</a:t>
          </a:r>
          <a:r>
            <a:rPr lang="en-GB" sz="1300" kern="1200" dirty="0"/>
            <a:t>
</a:t>
          </a:r>
        </a:p>
      </dsp:txBody>
      <dsp:txXfrm rot="5400000">
        <a:off x="0" y="0"/>
        <a:ext cx="5711868" cy="2287565"/>
      </dsp:txXfrm>
    </dsp:sp>
    <dsp:sp modelId="{04EA584B-674E-CF4D-81B7-1034B42DF4FA}">
      <dsp:nvSpPr>
        <dsp:cNvPr id="0" name=""/>
        <dsp:cNvSpPr/>
      </dsp:nvSpPr>
      <dsp:spPr>
        <a:xfrm>
          <a:off x="5711868" y="0"/>
          <a:ext cx="5711868" cy="3050088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u="sng" kern="1200" dirty="0">
              <a:solidFill>
                <a:schemeClr val="tx1">
                  <a:lumMod val="85000"/>
                  <a:lumOff val="15000"/>
                </a:schemeClr>
              </a:solidFill>
            </a:rPr>
            <a:t>Weaknesses</a:t>
          </a:r>
          <a:endParaRPr lang="en-GB" sz="2000" b="1" u="sng" kern="1200" dirty="0">
            <a:solidFill>
              <a:schemeClr val="tx1">
                <a:lumMod val="85000"/>
                <a:lumOff val="15000"/>
              </a:schemeClr>
            </a:solidFill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Limited DB Expert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No UI/UX Designer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Poor Team Communication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Weak Security Knowledge</a:t>
          </a:r>
        </a:p>
      </dsp:txBody>
      <dsp:txXfrm>
        <a:off x="5711868" y="0"/>
        <a:ext cx="5711868" cy="2287565"/>
      </dsp:txXfrm>
    </dsp:sp>
    <dsp:sp modelId="{BAD0D543-1F7E-5E49-B1D5-32762D6EB0E5}">
      <dsp:nvSpPr>
        <dsp:cNvPr id="0" name=""/>
        <dsp:cNvSpPr/>
      </dsp:nvSpPr>
      <dsp:spPr>
        <a:xfrm rot="10800000">
          <a:off x="0" y="3050088"/>
          <a:ext cx="5711868" cy="3050088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u="sng" kern="1200" dirty="0">
              <a:solidFill>
                <a:srgbClr val="7030A0"/>
              </a:solidFill>
            </a:rPr>
            <a:t>Opportunities</a:t>
          </a:r>
          <a:endParaRPr lang="en-GB" sz="1500" b="1" u="sng" kern="1200" dirty="0">
            <a:solidFill>
              <a:srgbClr val="7030A0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High Digital Demand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Govt Portal Integration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Sufficient Budget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Showcase Project</a:t>
          </a:r>
        </a:p>
      </dsp:txBody>
      <dsp:txXfrm rot="10800000">
        <a:off x="0" y="3812610"/>
        <a:ext cx="5711868" cy="2287565"/>
      </dsp:txXfrm>
    </dsp:sp>
    <dsp:sp modelId="{532040A8-63CC-064B-9B1F-7F5632296AB9}">
      <dsp:nvSpPr>
        <dsp:cNvPr id="0" name=""/>
        <dsp:cNvSpPr/>
      </dsp:nvSpPr>
      <dsp:spPr>
        <a:xfrm rot="5400000">
          <a:off x="7042758" y="1719197"/>
          <a:ext cx="3050088" cy="5711868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u="sng" kern="1200" dirty="0">
              <a:solidFill>
                <a:schemeClr val="accent3">
                  <a:lumMod val="60000"/>
                  <a:lumOff val="40000"/>
                </a:schemeClr>
              </a:solidFill>
            </a:rPr>
            <a:t>Threats</a:t>
          </a:r>
          <a:endParaRPr lang="en-GB" sz="1500" b="1" u="sng" kern="120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Competitors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Changing Regulations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Tight Deadlines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Cybersecurity risk</a:t>
          </a:r>
        </a:p>
      </dsp:txBody>
      <dsp:txXfrm rot="-5400000">
        <a:off x="5711868" y="3812609"/>
        <a:ext cx="5711868" cy="2287565"/>
      </dsp:txXfrm>
    </dsp:sp>
    <dsp:sp modelId="{91256A1E-1E5E-6243-ABB9-52E2BB73FAC3}">
      <dsp:nvSpPr>
        <dsp:cNvPr id="0" name=""/>
        <dsp:cNvSpPr/>
      </dsp:nvSpPr>
      <dsp:spPr>
        <a:xfrm>
          <a:off x="3998307" y="2287565"/>
          <a:ext cx="3427121" cy="1525044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 dirty="0"/>
            <a:t>SWOT</a:t>
          </a:r>
        </a:p>
      </dsp:txBody>
      <dsp:txXfrm>
        <a:off x="4072754" y="2362012"/>
        <a:ext cx="3278227" cy="137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0F465-1291-2344-BD1E-5D00D588DA6C}" type="datetimeFigureOut">
              <a:rPr lang="en-BD" smtClean="0"/>
              <a:t>9/9/25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58B86-20F0-0440-AF2E-139A6DF3B34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2839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Competition</a:t>
            </a:r>
            <a:r>
              <a:rPr lang="en-BD" dirty="0">
                <a:sym typeface="Wingdings" pitchFamily="2" charset="2"/>
              </a:rPr>
              <a:t> Hackathon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58B86-20F0-0440-AF2E-139A6DF3B340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5944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Follow SDLC or other Moldes (Agile, spiral)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58B86-20F0-0440-AF2E-139A6DF3B340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7023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8F2F-5C7A-6EE3-7196-C99EB6A7A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D3B8-A2CB-2EC8-D230-96E03966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0881-6539-5B82-9B2F-BBA1FD5F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5330-67FB-ACAC-7FF0-CD36220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1E38-3618-F73B-C5B2-7D7A45F6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622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71FF-1D96-CD86-F937-9C71424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CEB3-573C-F98F-8D24-2C208A8CE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5ADA-45A9-8B22-B889-49F14A67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5A4D-0987-FEBF-9BB6-ECA9B627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3A4C-6583-5340-DAA5-BE9CDBF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6897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B62AE-FAE9-6310-EC3C-C8E674881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6312C-EAAC-7AFD-170B-728F2EEF3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BBD7F-A1D8-4D18-7D46-A3BA3AEE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3BCC-4190-96CB-4B34-44957965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0A31-AC63-38C7-6F54-B3A55B8C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9870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06A7-B534-7452-7257-D0D9FD67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F6E2-62F9-649F-247C-0234238D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93B4-6BAB-90DD-97C1-06946899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D04-E553-E368-B17F-33368FB6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B707-21CB-9CF1-D0EF-9C9CEFF5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98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888-1DE7-CDA5-57B8-856DBBAB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0278-D649-F12B-5BD8-0E582B91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0B20-4B8D-0DE8-7EFA-A5C57806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E1D4-5192-F3B1-4C7C-DA911AE6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AAF-AF88-64DA-DC25-5D8E3965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3140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223-FB5D-24DB-33F4-57EE757E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A78B-2561-DC26-CF08-6BDDB1ACC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3809F-26FE-9342-22F0-938584333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806DB-CBEE-DC2D-1AF3-7C279D7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F8399-6FB4-45E0-E97F-5075995D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D07C-DF6C-02E2-827F-9C0069A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8693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1995-58B8-26BE-E6F0-FE398C66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8C49F-0940-B9D1-90D3-B6F874FB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45B35-D10E-383E-530F-F5CB4D8D7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E4572-1619-E4D6-D5FE-D11E5D55E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89070-0289-93FB-2D58-7141D10A3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69966-39A1-EFB5-7163-A0D83ACB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446BC-660C-DF49-F4B4-9A6CF3CC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8B91C-F837-3E99-2965-FA594114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262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91D8-21C4-4176-BAE4-F1208BA2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1A5DB-0889-F897-6742-F045DDBB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D9C13-1D52-41AC-393B-9228BF71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DB43-AF50-8EE7-312C-5C16D23E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6912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AF05A-B622-C003-DDED-03CA62E4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EB230-BCBD-56A5-16E4-110D7EF4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54041-1336-90BF-7D11-73523901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18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20F1-CBDF-598C-1FC0-F0696A76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8B6E-5067-5FEA-79C4-29D34C029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CAB2-2C58-8635-6D60-3FCD98E0B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EC6D-9BFB-AAF9-A4ED-362BD2E1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E28A2-32E5-F4B8-D8DB-BF6B0142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23E6-D679-29E9-12BE-97C4D0F2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3098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BEE-478A-21FD-A7F1-0AA45B25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7835-637C-7C45-BCA0-1A1A2FCA5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684C2-1D95-B884-F90A-6BEA676EF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BC4B-D2DA-78BE-99B7-6C92D098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D66B-A3F9-6709-6F6C-ED500A13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F4439-3C3E-C3A8-4BA6-19B5D566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754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D0D92-2596-149B-0F44-28CC726A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A505-DA29-F881-19C5-9D11EF44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5704-EC8A-4C02-000D-94C11B00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30162-A652-E448-8061-6951F0EF50B5}" type="datetimeFigureOut">
              <a:rPr lang="en-BD" smtClean="0"/>
              <a:t>9/9/25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47CF-7882-F805-CDD6-18BB0654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5C78-AEE0-8A8E-F69A-B8BB7877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0C42D-18F8-1044-B748-E5551B77138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3662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F5E-DF32-E8D0-F5BB-B5D3DDD71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763B-E2C1-91CA-0769-86EEC5671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b="1" dirty="0">
                <a:solidFill>
                  <a:srgbClr val="7030A0"/>
                </a:solidFill>
              </a:rPr>
              <a:t>It’s a practice of engineering, not just coding.</a:t>
            </a:r>
          </a:p>
        </p:txBody>
      </p:sp>
    </p:spTree>
    <p:extLst>
      <p:ext uri="{BB962C8B-B14F-4D97-AF65-F5344CB8AC3E}">
        <p14:creationId xmlns:p14="http://schemas.microsoft.com/office/powerpoint/2010/main" val="299014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4808-A4FB-5CBB-5050-F46E1F3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E33F-3D88-9F3A-3D27-FDEBD558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Ensure smooth progress </a:t>
            </a:r>
            <a:r>
              <a:rPr lang="en-GB" b="1" dirty="0"/>
              <a:t>within time and budget</a:t>
            </a:r>
            <a:r>
              <a:rPr lang="en-GB" dirty="0"/>
              <a:t>.</a:t>
            </a:r>
          </a:p>
          <a:p>
            <a:r>
              <a:rPr lang="en-GB" dirty="0"/>
              <a:t>Assign tasks to team members.</a:t>
            </a:r>
          </a:p>
          <a:p>
            <a:r>
              <a:rPr lang="en-GB" dirty="0"/>
              <a:t>Use project management tools:</a:t>
            </a:r>
          </a:p>
          <a:p>
            <a:pPr lvl="1"/>
            <a:r>
              <a:rPr lang="en-GB" dirty="0"/>
              <a:t>Trello / Jira / GitHub</a:t>
            </a:r>
          </a:p>
          <a:p>
            <a:r>
              <a:rPr lang="en-GB" dirty="0"/>
              <a:t>Track progress regularly:</a:t>
            </a:r>
          </a:p>
          <a:p>
            <a:pPr lvl="1"/>
            <a:r>
              <a:rPr lang="en-GB" dirty="0"/>
              <a:t>Daily or weekly standups</a:t>
            </a:r>
          </a:p>
          <a:p>
            <a:pPr lvl="1"/>
            <a:r>
              <a:rPr lang="en-GB" dirty="0"/>
              <a:t>Sprint reviews (if Agile)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59119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52F4-6CC7-9A91-ADE5-BC238FC7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What you will learn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3119-A770-E4FE-4FEC-8B7452FB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software development processes deeply.</a:t>
            </a:r>
          </a:p>
          <a:p>
            <a:r>
              <a:rPr lang="en-GB" dirty="0"/>
              <a:t>Learn to analyse requirements and design solutions.</a:t>
            </a:r>
          </a:p>
          <a:p>
            <a:r>
              <a:rPr lang="en-GB" dirty="0"/>
              <a:t>Gain hands on experience with tools and techniques.</a:t>
            </a:r>
          </a:p>
          <a:p>
            <a:r>
              <a:rPr lang="en-GB" dirty="0"/>
              <a:t>Practical experience on developing project.</a:t>
            </a:r>
          </a:p>
          <a:p>
            <a:r>
              <a:rPr lang="en-GB"/>
              <a:t>Team Collaboration</a:t>
            </a:r>
            <a:endParaRPr lang="en-GB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53236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4AC7-DDCC-A832-1282-4F62EBB4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>
                <a:solidFill>
                  <a:srgbClr val="C00000"/>
                </a:solidFill>
              </a:rPr>
              <a:t>What is Software Engineering (SE)??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C2B4-F025-6D47-F948-238C648B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D" b="1" i="1" dirty="0">
                <a:solidFill>
                  <a:srgbClr val="C00000"/>
                </a:solidFill>
              </a:rPr>
              <a:t>Software</a:t>
            </a:r>
          </a:p>
          <a:p>
            <a:pPr lvl="1"/>
            <a:r>
              <a:rPr lang="en-GB" i="1" dirty="0"/>
              <a:t>Software</a:t>
            </a:r>
            <a:r>
              <a:rPr lang="en-GB" dirty="0"/>
              <a:t> is a collection of programs, data, and documentation that perform specific tasks and provide functionality to users or other systems.</a:t>
            </a:r>
          </a:p>
          <a:p>
            <a:pPr lvl="1"/>
            <a:r>
              <a:rPr lang="en-GB" dirty="0"/>
              <a:t>It includes not just the code, but everything required to develop, run, and maintain the system.</a:t>
            </a:r>
            <a:endParaRPr lang="en-BD" dirty="0"/>
          </a:p>
          <a:p>
            <a:r>
              <a:rPr lang="en-BD" b="1" i="1" dirty="0">
                <a:solidFill>
                  <a:srgbClr val="C00000"/>
                </a:solidFill>
              </a:rPr>
              <a:t>SE</a:t>
            </a:r>
            <a:r>
              <a:rPr lang="en-BD" dirty="0"/>
              <a:t> </a:t>
            </a:r>
          </a:p>
          <a:p>
            <a:pPr lvl="1"/>
            <a:r>
              <a:rPr lang="en-GB" i="1" dirty="0"/>
              <a:t>SE</a:t>
            </a:r>
            <a:r>
              <a:rPr lang="en-GB" dirty="0"/>
              <a:t> is the systematic, disciplined, and quantifiable approach to the design, development, testing, deployment, and maintenance of software.</a:t>
            </a:r>
          </a:p>
          <a:p>
            <a:pPr lvl="1"/>
            <a:r>
              <a:rPr lang="en-GB" dirty="0"/>
              <a:t>It combines engineering principles with software development to produce high-quality, reliable, and cost-effective software systems.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9037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055-1430-10BA-3B33-AD08F8B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Chapter 1: S</a:t>
            </a:r>
            <a:r>
              <a:rPr lang="en-GB" dirty="0"/>
              <a:t>o</a:t>
            </a:r>
            <a:r>
              <a:rPr lang="en-BD" dirty="0"/>
              <a:t>ftware and SE (Pressman)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7759-E5A7-AE34-7290-37766772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D" dirty="0"/>
              <a:t>Definig Software</a:t>
            </a:r>
          </a:p>
          <a:p>
            <a:r>
              <a:rPr lang="en-BD" dirty="0"/>
              <a:t>Types of Software</a:t>
            </a:r>
          </a:p>
          <a:p>
            <a:r>
              <a:rPr lang="en-BD" dirty="0"/>
              <a:t>Software Application Domains</a:t>
            </a:r>
          </a:p>
          <a:p>
            <a:r>
              <a:rPr lang="en-BD" dirty="0"/>
              <a:t>Legacy Software</a:t>
            </a:r>
          </a:p>
          <a:p>
            <a:r>
              <a:rPr lang="en-BD" dirty="0"/>
              <a:t>SE</a:t>
            </a:r>
          </a:p>
          <a:p>
            <a:r>
              <a:rPr lang="en-BD" dirty="0"/>
              <a:t>A Layered Technology</a:t>
            </a:r>
          </a:p>
          <a:p>
            <a:r>
              <a:rPr lang="en-BD" dirty="0"/>
              <a:t>Software Process</a:t>
            </a:r>
          </a:p>
          <a:p>
            <a:r>
              <a:rPr lang="en-BD" dirty="0"/>
              <a:t>Process Framework: Framework Activities &amp; Umbrella Activities</a:t>
            </a:r>
          </a:p>
          <a:p>
            <a:r>
              <a:rPr lang="en-BD" dirty="0"/>
              <a:t>SE Practice</a:t>
            </a:r>
          </a:p>
        </p:txBody>
      </p:sp>
    </p:spTree>
    <p:extLst>
      <p:ext uri="{BB962C8B-B14F-4D97-AF65-F5344CB8AC3E}">
        <p14:creationId xmlns:p14="http://schemas.microsoft.com/office/powerpoint/2010/main" val="208926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7130-E1E4-310C-4C22-338FD89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2103437"/>
            <a:ext cx="10515600" cy="1325563"/>
          </a:xfrm>
        </p:spPr>
        <p:txBody>
          <a:bodyPr/>
          <a:lstStyle/>
          <a:p>
            <a:pPr algn="ctr"/>
            <a:r>
              <a:rPr lang="en-BD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523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1C75-E458-3E3E-187A-01BF44E6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Challenge??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D5EF-6DDA-F4F0-409F-8F66EC3A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Problem:</a:t>
            </a:r>
          </a:p>
          <a:p>
            <a:pPr lvl="1"/>
            <a:r>
              <a:rPr lang="en-GB" dirty="0"/>
              <a:t>Develop a </a:t>
            </a:r>
            <a:r>
              <a:rPr lang="en-GB" b="1" dirty="0"/>
              <a:t>University Management System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Budget: </a:t>
            </a:r>
            <a:r>
              <a:rPr lang="bn-BD" b="1" dirty="0"/>
              <a:t> 10 </a:t>
            </a:r>
            <a:r>
              <a:rPr lang="en-GB" b="1" dirty="0"/>
              <a:t>Lac Taka</a:t>
            </a:r>
            <a:endParaRPr lang="en-GB" dirty="0"/>
          </a:p>
          <a:p>
            <a:pPr lvl="1"/>
            <a:r>
              <a:rPr lang="en-GB" dirty="0"/>
              <a:t>Deadline: </a:t>
            </a:r>
            <a:r>
              <a:rPr lang="en-GB" b="1" dirty="0"/>
              <a:t>6 Months</a:t>
            </a:r>
            <a:endParaRPr lang="en-GB" dirty="0"/>
          </a:p>
          <a:p>
            <a:r>
              <a:rPr lang="en-GB" b="1" dirty="0"/>
              <a:t>Your Task:</a:t>
            </a:r>
            <a:endParaRPr lang="en-GB" dirty="0"/>
          </a:p>
          <a:p>
            <a:pPr lvl="1"/>
            <a:r>
              <a:rPr lang="en-GB" dirty="0"/>
              <a:t>How will you plan, execute, and deliver the project successfully?</a:t>
            </a:r>
          </a:p>
          <a:p>
            <a:pPr lvl="1"/>
            <a:r>
              <a:rPr lang="en-GB" dirty="0"/>
              <a:t>How will you ensure it’s within budget and on time?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0127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B1B3-9E23-3CE8-2070-319C2BBC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What Problem you may face?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F7CE-8644-EF5F-E7B2-5F5D9F00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Without proper engineering:</a:t>
            </a:r>
          </a:p>
          <a:p>
            <a:pPr lvl="1"/>
            <a:r>
              <a:rPr lang="en-GB" dirty="0"/>
              <a:t>Poor planning → </a:t>
            </a:r>
            <a:r>
              <a:rPr lang="en-GB" b="1" dirty="0"/>
              <a:t>Missed deadlines</a:t>
            </a:r>
            <a:endParaRPr lang="en-GB" dirty="0"/>
          </a:p>
          <a:p>
            <a:pPr lvl="1"/>
            <a:r>
              <a:rPr lang="en-GB" dirty="0"/>
              <a:t>Weak design → </a:t>
            </a:r>
            <a:r>
              <a:rPr lang="en-GB" b="1" dirty="0"/>
              <a:t>System crashes or failures</a:t>
            </a:r>
            <a:endParaRPr lang="en-GB" dirty="0"/>
          </a:p>
          <a:p>
            <a:pPr lvl="1"/>
            <a:r>
              <a:rPr lang="en-GB" dirty="0"/>
              <a:t>Lack of communication → </a:t>
            </a:r>
            <a:r>
              <a:rPr lang="en-GB" b="1" dirty="0"/>
              <a:t>Team conflicts</a:t>
            </a:r>
            <a:endParaRPr lang="en-GB" dirty="0"/>
          </a:p>
          <a:p>
            <a:pPr lvl="1"/>
            <a:r>
              <a:rPr lang="en-GB" dirty="0"/>
              <a:t>No quality assurance → </a:t>
            </a:r>
            <a:r>
              <a:rPr lang="en-GB" b="1" dirty="0"/>
              <a:t>Buggy software</a:t>
            </a:r>
            <a:endParaRPr lang="en-GB" dirty="0"/>
          </a:p>
          <a:p>
            <a:r>
              <a:rPr lang="en-GB" dirty="0"/>
              <a:t>With </a:t>
            </a:r>
            <a:r>
              <a:rPr lang="en-GB" b="1" dirty="0">
                <a:solidFill>
                  <a:srgbClr val="C00000"/>
                </a:solidFill>
              </a:rPr>
              <a:t>software engineering</a:t>
            </a:r>
            <a:r>
              <a:rPr lang="en-GB" dirty="0"/>
              <a:t>:</a:t>
            </a:r>
          </a:p>
          <a:p>
            <a:pPr lvl="1"/>
            <a:r>
              <a:rPr lang="en-BD" dirty="0"/>
              <a:t> </a:t>
            </a:r>
            <a:r>
              <a:rPr lang="en-GB" dirty="0"/>
              <a:t>Structured planning</a:t>
            </a:r>
          </a:p>
          <a:p>
            <a:pPr lvl="1"/>
            <a:r>
              <a:rPr lang="en-GB" dirty="0"/>
              <a:t>Efficient resource management</a:t>
            </a:r>
          </a:p>
          <a:p>
            <a:pPr lvl="1"/>
            <a:r>
              <a:rPr lang="en-GB" dirty="0"/>
              <a:t>Reliable, high-quality software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66236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3F78-7FFB-25A9-F655-5720430F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Project Development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62BA-00A2-BE77-9A42-423BCEF4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Team Formation</a:t>
            </a:r>
          </a:p>
          <a:p>
            <a:r>
              <a:rPr lang="en-BD" dirty="0"/>
              <a:t>Working Phase</a:t>
            </a:r>
          </a:p>
          <a:p>
            <a:r>
              <a:rPr lang="en-BD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3807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635F-15F9-8236-2138-784149D0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Team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01D2-82BE-86B0-D53E-8715AFC3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b="1" dirty="0"/>
              <a:t>Build a multi-diciplinary team</a:t>
            </a:r>
          </a:p>
          <a:p>
            <a:pPr lvl="1"/>
            <a:r>
              <a:rPr lang="en-BD" dirty="0"/>
              <a:t>Requirements Engineer/ System Analyst</a:t>
            </a:r>
          </a:p>
          <a:p>
            <a:pPr lvl="1"/>
            <a:r>
              <a:rPr lang="en-BD" dirty="0">
                <a:solidFill>
                  <a:srgbClr val="C00000"/>
                </a:solidFill>
              </a:rPr>
              <a:t>Developers</a:t>
            </a:r>
          </a:p>
          <a:p>
            <a:pPr lvl="1"/>
            <a:r>
              <a:rPr lang="en-BD" dirty="0"/>
              <a:t>UI/UX Designers</a:t>
            </a:r>
          </a:p>
          <a:p>
            <a:pPr lvl="1"/>
            <a:r>
              <a:rPr lang="en-BD" dirty="0"/>
              <a:t>SQA Engineer</a:t>
            </a:r>
          </a:p>
          <a:p>
            <a:pPr lvl="1"/>
            <a:r>
              <a:rPr lang="en-BD" dirty="0"/>
              <a:t>Project Manager</a:t>
            </a:r>
          </a:p>
          <a:p>
            <a:pPr lvl="1"/>
            <a:r>
              <a:rPr lang="en-BD" dirty="0"/>
              <a:t>Business Analyste (Optional)</a:t>
            </a:r>
          </a:p>
          <a:p>
            <a:r>
              <a:rPr lang="en-BD" dirty="0"/>
              <a:t>SWOT Analysis of your team</a:t>
            </a:r>
          </a:p>
          <a:p>
            <a:pPr lvl="1"/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5163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52EA-0D00-0150-A57E-D9AA8906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SWOT Analysis of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F1CF-2B22-B3C5-5339-EDD74492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SWOT Analysis</a:t>
            </a:r>
            <a:r>
              <a:rPr lang="en-GB" dirty="0"/>
              <a:t> is a strategic planning </a:t>
            </a:r>
            <a:r>
              <a:rPr lang="en-GB" b="1" dirty="0">
                <a:solidFill>
                  <a:srgbClr val="C00000"/>
                </a:solidFill>
              </a:rPr>
              <a:t>tool</a:t>
            </a:r>
            <a:r>
              <a:rPr lang="en-GB" dirty="0"/>
              <a:t> used to evaluate a team or project by identifying its:</a:t>
            </a:r>
            <a:endParaRPr lang="en-GB" b="1" dirty="0"/>
          </a:p>
          <a:p>
            <a:pPr lvl="1"/>
            <a:r>
              <a:rPr lang="en-GB" b="1" dirty="0"/>
              <a:t>S</a:t>
            </a:r>
            <a:r>
              <a:rPr lang="en-GB" dirty="0"/>
              <a:t>trengths </a:t>
            </a:r>
            <a:r>
              <a:rPr lang="en-GB" i="1" dirty="0"/>
              <a:t>(What your team does best?)</a:t>
            </a:r>
            <a:r>
              <a:rPr lang="en-GB" dirty="0"/>
              <a:t>: Skills, resources, expertise</a:t>
            </a:r>
          </a:p>
          <a:p>
            <a:pPr lvl="1"/>
            <a:r>
              <a:rPr lang="en-GB" b="1" dirty="0"/>
              <a:t>W</a:t>
            </a:r>
            <a:r>
              <a:rPr lang="en-GB" dirty="0"/>
              <a:t>eaknesses </a:t>
            </a:r>
            <a:r>
              <a:rPr lang="en-GB" i="1" dirty="0"/>
              <a:t>(Skills gaps or limitations)</a:t>
            </a:r>
            <a:r>
              <a:rPr lang="en-GB" dirty="0"/>
              <a:t>: Limitations, skill gaps, lack of tools or experience.</a:t>
            </a:r>
          </a:p>
          <a:p>
            <a:pPr lvl="1"/>
            <a:r>
              <a:rPr lang="en-GB" b="1" dirty="0"/>
              <a:t>O</a:t>
            </a:r>
            <a:r>
              <a:rPr lang="en-GB" dirty="0"/>
              <a:t>pportunities  </a:t>
            </a:r>
            <a:r>
              <a:rPr lang="en-GB" i="1" dirty="0"/>
              <a:t>(External factors that help)</a:t>
            </a:r>
            <a:r>
              <a:rPr lang="en-GB" dirty="0"/>
              <a:t>: Market trends, technologies, or partnerships</a:t>
            </a:r>
          </a:p>
          <a:p>
            <a:pPr lvl="1"/>
            <a:r>
              <a:rPr lang="en-GB" b="1" dirty="0"/>
              <a:t>T</a:t>
            </a:r>
            <a:r>
              <a:rPr lang="en-GB" dirty="0"/>
              <a:t>hreats  (</a:t>
            </a:r>
            <a:r>
              <a:rPr lang="en-GB" i="1" dirty="0"/>
              <a:t>Risks or challenges ahead)</a:t>
            </a:r>
            <a:r>
              <a:rPr lang="en-GB" dirty="0"/>
              <a:t>: External risks like competitors, regulations, or changes in client needs.</a:t>
            </a:r>
          </a:p>
          <a:p>
            <a:r>
              <a:rPr lang="en-GB" dirty="0" err="1"/>
              <a:t>asdsd</a:t>
            </a:r>
            <a:endParaRPr lang="en-GB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40138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A6FC-4BCC-15F8-B959-6B6EE7C9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B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2C7FB6-FDB6-804F-C362-619AEFD74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356178"/>
              </p:ext>
            </p:extLst>
          </p:nvPr>
        </p:nvGraphicFramePr>
        <p:xfrm>
          <a:off x="488515" y="588723"/>
          <a:ext cx="11423737" cy="61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2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8DEB-3867-917B-0CEA-F7CD7F42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>
                <a:solidFill>
                  <a:srgbClr val="C00000"/>
                </a:solidFill>
              </a:rPr>
              <a:t>Task- Team formation for you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3146-05F3-E5E9-F783-9403CF62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Form a team for your project with 4/5 members</a:t>
            </a:r>
          </a:p>
          <a:p>
            <a:r>
              <a:rPr lang="en-BD" dirty="0"/>
              <a:t>Assign their role (Project Manager, Developer etc)</a:t>
            </a:r>
          </a:p>
          <a:p>
            <a:r>
              <a:rPr lang="en-BD" dirty="0"/>
              <a:t>SWOT Analysis of your team</a:t>
            </a:r>
          </a:p>
          <a:p>
            <a:endParaRPr lang="en-BD" dirty="0"/>
          </a:p>
          <a:p>
            <a:r>
              <a:rPr lang="en-BD" b="1" dirty="0"/>
              <a:t>Deliverable</a:t>
            </a:r>
            <a:r>
              <a:rPr lang="en-BD" dirty="0"/>
              <a:t>: You have to submit a report on it. No format for this report.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34807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D6D-2367-A655-6700-0DF0587D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Working Phase (Core Stages)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22D5-3E56-0563-0823-555815A7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Requirements Engineering</a:t>
            </a:r>
            <a:r>
              <a:rPr lang="en-GB" dirty="0"/>
              <a:t> – Understand and document what to build.</a:t>
            </a:r>
          </a:p>
          <a:p>
            <a:r>
              <a:rPr lang="en-GB" b="1" dirty="0"/>
              <a:t>Design</a:t>
            </a:r>
            <a:r>
              <a:rPr lang="en-GB" dirty="0"/>
              <a:t> – Create system architecture and user interfaces.</a:t>
            </a:r>
          </a:p>
          <a:p>
            <a:r>
              <a:rPr lang="en-GB" b="1" dirty="0"/>
              <a:t>Development (Coding)</a:t>
            </a:r>
            <a:r>
              <a:rPr lang="en-GB" dirty="0"/>
              <a:t> – Build the application.</a:t>
            </a:r>
          </a:p>
          <a:p>
            <a:r>
              <a:rPr lang="en-GB" b="1" dirty="0"/>
              <a:t>Software Quality Assurance (SQA)</a:t>
            </a:r>
            <a:r>
              <a:rPr lang="en-GB" dirty="0"/>
              <a:t> – Testing and bug fixing.</a:t>
            </a:r>
          </a:p>
          <a:p>
            <a:r>
              <a:rPr lang="en-GB" b="1" dirty="0"/>
              <a:t>Deployment</a:t>
            </a:r>
            <a:r>
              <a:rPr lang="en-GB" dirty="0"/>
              <a:t> – Release to users.</a:t>
            </a:r>
          </a:p>
          <a:p>
            <a:r>
              <a:rPr lang="en-GB" b="1" dirty="0"/>
              <a:t>Maintenance</a:t>
            </a:r>
            <a:r>
              <a:rPr lang="en-GB" dirty="0"/>
              <a:t> – Ongoing support and updates.</a:t>
            </a:r>
          </a:p>
        </p:txBody>
      </p:sp>
    </p:spTree>
    <p:extLst>
      <p:ext uri="{BB962C8B-B14F-4D97-AF65-F5344CB8AC3E}">
        <p14:creationId xmlns:p14="http://schemas.microsoft.com/office/powerpoint/2010/main" val="188117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617</Words>
  <Application>Microsoft Macintosh PowerPoint</Application>
  <PresentationFormat>Widescreen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Software Engineering</vt:lpstr>
      <vt:lpstr>Challenge??</vt:lpstr>
      <vt:lpstr>What Problem you may face? </vt:lpstr>
      <vt:lpstr>Project Development Planning</vt:lpstr>
      <vt:lpstr>Team Formation</vt:lpstr>
      <vt:lpstr>SWOT Analysis of your team</vt:lpstr>
      <vt:lpstr>PowerPoint Presentation</vt:lpstr>
      <vt:lpstr>Task- Team formation for you project</vt:lpstr>
      <vt:lpstr>Working Phase (Core Stages)</vt:lpstr>
      <vt:lpstr>Project Management</vt:lpstr>
      <vt:lpstr>What you will learn in this course?</vt:lpstr>
      <vt:lpstr>What is Software Engineering (SE)??</vt:lpstr>
      <vt:lpstr>Chapter 1: Software and SE (Pressman)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Samsuddoha</dc:creator>
  <cp:lastModifiedBy>Md Samsuddoha</cp:lastModifiedBy>
  <cp:revision>131</cp:revision>
  <dcterms:created xsi:type="dcterms:W3CDTF">2025-09-09T13:18:36Z</dcterms:created>
  <dcterms:modified xsi:type="dcterms:W3CDTF">2025-09-09T15:03:16Z</dcterms:modified>
</cp:coreProperties>
</file>