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i+RKN8zQi3X2WdqD0r4cv9R6KI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01600" lvl="0" marL="17145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600">
                <a:latin typeface="Average"/>
                <a:ea typeface="Average"/>
                <a:cs typeface="Average"/>
                <a:sym typeface="Average"/>
              </a:rPr>
              <a:t>However, while we have implemented batteries for our deliverer entities, and we stop the entities when they are out of battery, it would be helpful to have an element within the simulation to tell us the battery life of our different entities.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6d7a098d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6d7a098d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6d7a098d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6d7a098d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6d7a098d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6d7a098d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6d7a098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6d7a098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76c5f54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76c5f54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6d7a098d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6d7a098d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76c5f548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76c5f548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14"/>
          <p:cNvGrpSpPr/>
          <p:nvPr/>
        </p:nvGrpSpPr>
        <p:grpSpPr>
          <a:xfrm>
            <a:off x="4350279" y="2855377"/>
            <a:ext cx="443589" cy="105632"/>
            <a:chOff x="4137525" y="2915950"/>
            <a:chExt cx="869100" cy="207000"/>
          </a:xfrm>
        </p:grpSpPr>
        <p:sp>
          <p:nvSpPr>
            <p:cNvPr id="11" name="Google Shape;11;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4"/>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14"/>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2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2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2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2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digitaltrends.com/cool-tech/drone-deliveries-step-closer-in-uk/" TargetMode="External"/><Relationship Id="rId4" Type="http://schemas.openxmlformats.org/officeDocument/2006/relationships/hyperlink" Target="https://www.dofactory.com/net/facade-design-pattern/" TargetMode="External"/><Relationship Id="rId5" Type="http://schemas.openxmlformats.org/officeDocument/2006/relationships/hyperlink" Target="https://www.dofactory.com/net/abstract-factory-design-pattern/" TargetMode="External"/><Relationship Id="rId6" Type="http://schemas.openxmlformats.org/officeDocument/2006/relationships/hyperlink" Target="https://www.dofactory.com/net/observer-design-pattern/" TargetMode="External"/><Relationship Id="rId7" Type="http://schemas.openxmlformats.org/officeDocument/2006/relationships/hyperlink" Target="https://www.dofactory.com/net/strategy-design-pattern/" TargetMode="External"/><Relationship Id="rId8"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hyperlink" Target="http://drive.google.com/file/d/1MQj92O0elvTQgo62XTE3991UrHoMSt-g/view" TargetMode="External"/><Relationship Id="rId5" Type="http://schemas.openxmlformats.org/officeDocument/2006/relationships/image" Target="../media/image3.jp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www.youtube.com/watch?v=_UcewhlqqvI"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b="0" l="34569" r="34569" t="0"/>
          <a:stretch/>
        </p:blipFill>
        <p:spPr>
          <a:xfrm>
            <a:off x="-12" y="0"/>
            <a:ext cx="9144012" cy="5143500"/>
          </a:xfrm>
          <a:prstGeom prst="rect">
            <a:avLst/>
          </a:prstGeom>
          <a:noFill/>
          <a:ln>
            <a:noFill/>
          </a:ln>
        </p:spPr>
      </p:pic>
      <p:sp>
        <p:nvSpPr>
          <p:cNvPr id="60" name="Google Shape;60;p1"/>
          <p:cNvSpPr txBox="1"/>
          <p:nvPr>
            <p:ph type="ctrTitle"/>
          </p:nvPr>
        </p:nvSpPr>
        <p:spPr>
          <a:xfrm>
            <a:off x="671246" y="464700"/>
            <a:ext cx="78015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br>
              <a:rPr lang="en-US">
                <a:solidFill>
                  <a:srgbClr val="FFE599"/>
                </a:solidFill>
              </a:rPr>
            </a:br>
            <a:r>
              <a:rPr lang="en-US">
                <a:solidFill>
                  <a:srgbClr val="FFE599"/>
                </a:solidFill>
              </a:rPr>
              <a:t>Battery Life and the Decorator Pattern</a:t>
            </a:r>
            <a:endParaRPr>
              <a:solidFill>
                <a:srgbClr val="FFE599"/>
              </a:solidFill>
            </a:endParaRPr>
          </a:p>
        </p:txBody>
      </p:sp>
      <p:sp>
        <p:nvSpPr>
          <p:cNvPr id="61" name="Google Shape;61;p1"/>
          <p:cNvSpPr txBox="1"/>
          <p:nvPr>
            <p:ph idx="1" type="subTitle"/>
          </p:nvPr>
        </p:nvSpPr>
        <p:spPr>
          <a:xfrm>
            <a:off x="572404" y="2319955"/>
            <a:ext cx="7801500" cy="193946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t/>
            </a:r>
            <a:endParaRPr b="1" sz="2000">
              <a:solidFill>
                <a:srgbClr val="FFFFFE"/>
              </a:solidFill>
            </a:endParaRPr>
          </a:p>
          <a:p>
            <a:pPr indent="0" lvl="0" marL="0" rtl="0" algn="ctr">
              <a:lnSpc>
                <a:spcPct val="100000"/>
              </a:lnSpc>
              <a:spcBef>
                <a:spcPts val="0"/>
              </a:spcBef>
              <a:spcAft>
                <a:spcPts val="0"/>
              </a:spcAft>
              <a:buSzPts val="2100"/>
              <a:buNone/>
            </a:pPr>
            <a:r>
              <a:rPr b="1" lang="en-US" sz="2000">
                <a:solidFill>
                  <a:srgbClr val="FFFFFE"/>
                </a:solidFill>
              </a:rPr>
              <a:t>Section 010 Team 1</a:t>
            </a:r>
            <a:endParaRPr/>
          </a:p>
          <a:p>
            <a:pPr indent="0" lvl="0" marL="0" rtl="0" algn="ctr">
              <a:lnSpc>
                <a:spcPct val="100000"/>
              </a:lnSpc>
              <a:spcBef>
                <a:spcPts val="0"/>
              </a:spcBef>
              <a:spcAft>
                <a:spcPts val="0"/>
              </a:spcAft>
              <a:buSzPts val="2100"/>
              <a:buNone/>
            </a:pPr>
            <a:r>
              <a:t/>
            </a:r>
            <a:endParaRPr b="1" sz="2000">
              <a:solidFill>
                <a:srgbClr val="FFFFFE"/>
              </a:solidFill>
            </a:endParaRPr>
          </a:p>
          <a:p>
            <a:pPr indent="0" lvl="0" marL="0" rtl="0" algn="ctr">
              <a:lnSpc>
                <a:spcPct val="100000"/>
              </a:lnSpc>
              <a:spcBef>
                <a:spcPts val="0"/>
              </a:spcBef>
              <a:spcAft>
                <a:spcPts val="0"/>
              </a:spcAft>
              <a:buSzPts val="2100"/>
              <a:buNone/>
            </a:pPr>
            <a:r>
              <a:rPr lang="en-US" sz="2000">
                <a:solidFill>
                  <a:srgbClr val="FFFFFE"/>
                </a:solidFill>
              </a:rPr>
              <a:t>David, </a:t>
            </a:r>
            <a:r>
              <a:rPr lang="en-US" sz="2000">
                <a:solidFill>
                  <a:srgbClr val="FFFFFE"/>
                </a:solidFill>
              </a:rPr>
              <a:t>Hyunwoo, Conor, Carlos</a:t>
            </a:r>
            <a:endParaRPr sz="2000">
              <a:solidFill>
                <a:srgbClr val="FFFFFE"/>
              </a:solidFill>
            </a:endParaRPr>
          </a:p>
          <a:p>
            <a:pPr indent="0" lvl="0" marL="0" rtl="0" algn="ctr">
              <a:lnSpc>
                <a:spcPct val="100000"/>
              </a:lnSpc>
              <a:spcBef>
                <a:spcPts val="0"/>
              </a:spcBef>
              <a:spcAft>
                <a:spcPts val="0"/>
              </a:spcAft>
              <a:buSzPts val="2100"/>
              <a:buNone/>
            </a:pPr>
            <a:r>
              <a:t/>
            </a:r>
            <a:endParaRPr sz="2000">
              <a:solidFill>
                <a:srgbClr val="FFFFFE"/>
              </a:solidFill>
            </a:endParaRPr>
          </a:p>
          <a:p>
            <a:pPr indent="0" lvl="0" marL="0" rtl="0" algn="ctr">
              <a:lnSpc>
                <a:spcPct val="100000"/>
              </a:lnSpc>
              <a:spcBef>
                <a:spcPts val="0"/>
              </a:spcBef>
              <a:spcAft>
                <a:spcPts val="0"/>
              </a:spcAft>
              <a:buSzPts val="2100"/>
              <a:buNone/>
            </a:pPr>
            <a:r>
              <a:rPr lang="en-US" sz="2000">
                <a:solidFill>
                  <a:srgbClr val="FFFFFE"/>
                </a:solidFill>
              </a:rPr>
              <a:t>CSCI 3081W - Spring 2021</a:t>
            </a:r>
            <a:endParaRPr sz="2000">
              <a:solidFill>
                <a:srgbClr val="FFFFFE"/>
              </a:solidFill>
            </a:endParaRPr>
          </a:p>
        </p:txBody>
      </p:sp>
      <p:pic>
        <p:nvPicPr>
          <p:cNvPr id="62" name="Google Shape;62;p1"/>
          <p:cNvPicPr preferRelativeResize="0"/>
          <p:nvPr/>
        </p:nvPicPr>
        <p:blipFill rotWithShape="1">
          <a:blip r:embed="rId4">
            <a:alphaModFix/>
          </a:blip>
          <a:srcRect b="0" l="0" r="63592" t="0"/>
          <a:stretch/>
        </p:blipFill>
        <p:spPr>
          <a:xfrm>
            <a:off x="4214662" y="4494000"/>
            <a:ext cx="714675" cy="41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2"/>
          <p:cNvSpPr txBox="1"/>
          <p:nvPr>
            <p:ph type="title"/>
          </p:nvPr>
        </p:nvSpPr>
        <p:spPr>
          <a:xfrm>
            <a:off x="311700" y="1753137"/>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US" sz="2300">
                <a:solidFill>
                  <a:srgbClr val="FFFFFF"/>
                </a:solidFill>
              </a:rPr>
              <a:t>References</a:t>
            </a:r>
            <a:endParaRPr sz="2300">
              <a:solidFill>
                <a:srgbClr val="FFFFFF"/>
              </a:solidFill>
            </a:endParaRPr>
          </a:p>
        </p:txBody>
      </p:sp>
      <p:sp>
        <p:nvSpPr>
          <p:cNvPr id="126" name="Google Shape;126;p12"/>
          <p:cNvSpPr txBox="1"/>
          <p:nvPr>
            <p:ph idx="1" type="body"/>
          </p:nvPr>
        </p:nvSpPr>
        <p:spPr>
          <a:xfrm>
            <a:off x="311700" y="2202325"/>
            <a:ext cx="8520600" cy="280185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1000"/>
              </a:spcBef>
              <a:spcAft>
                <a:spcPts val="0"/>
              </a:spcAft>
              <a:buClr>
                <a:schemeClr val="dk1"/>
              </a:buClr>
              <a:buSzPts val="1800"/>
              <a:buChar char="●"/>
            </a:pPr>
            <a:r>
              <a:rPr lang="en-US" sz="1600" u="sng">
                <a:solidFill>
                  <a:schemeClr val="dk1"/>
                </a:solidFill>
                <a:latin typeface="Average"/>
                <a:ea typeface="Average"/>
                <a:cs typeface="Average"/>
                <a:sym typeface="Average"/>
                <a:hlinkClick r:id="rId3">
                  <a:extLst>
                    <a:ext uri="{A12FA001-AC4F-418D-AE19-62706E023703}">
                      <ahyp:hlinkClr val="tx"/>
                    </a:ext>
                  </a:extLst>
                </a:hlinkClick>
              </a:rPr>
              <a:t>https://www.digitaltrends.com/cool-tech/drone-deliveries-step-closer-in-uk/</a:t>
            </a:r>
            <a:r>
              <a:rPr lang="en-US" sz="1600">
                <a:solidFill>
                  <a:schemeClr val="dk1"/>
                </a:solidFill>
                <a:latin typeface="Average"/>
                <a:ea typeface="Average"/>
                <a:cs typeface="Average"/>
                <a:sym typeface="Average"/>
              </a:rPr>
              <a:t> </a:t>
            </a:r>
            <a:endParaRPr>
              <a:solidFill>
                <a:schemeClr val="dk1"/>
              </a:solidFill>
            </a:endParaRPr>
          </a:p>
          <a:p>
            <a:pPr indent="-171450" lvl="0" marL="171450" rtl="0" algn="l">
              <a:lnSpc>
                <a:spcPct val="100000"/>
              </a:lnSpc>
              <a:spcBef>
                <a:spcPts val="2000"/>
              </a:spcBef>
              <a:spcAft>
                <a:spcPts val="0"/>
              </a:spcAft>
              <a:buClr>
                <a:schemeClr val="dk1"/>
              </a:buClr>
              <a:buSzPts val="1800"/>
              <a:buChar char="●"/>
            </a:pPr>
            <a:r>
              <a:rPr lang="en-US" sz="1600" u="sng">
                <a:solidFill>
                  <a:schemeClr val="dk1"/>
                </a:solidFill>
                <a:latin typeface="Average"/>
                <a:ea typeface="Average"/>
                <a:cs typeface="Average"/>
                <a:sym typeface="Average"/>
                <a:hlinkClick r:id="rId4">
                  <a:extLst>
                    <a:ext uri="{A12FA001-AC4F-418D-AE19-62706E023703}">
                      <ahyp:hlinkClr val="tx"/>
                    </a:ext>
                  </a:extLst>
                </a:hlinkClick>
              </a:rPr>
              <a:t>https://www.dofactory.com/net/facade-design-pattern/</a:t>
            </a:r>
            <a:r>
              <a:rPr lang="en-US" sz="1600">
                <a:solidFill>
                  <a:schemeClr val="dk1"/>
                </a:solidFill>
                <a:latin typeface="Average"/>
                <a:ea typeface="Average"/>
                <a:cs typeface="Average"/>
                <a:sym typeface="Average"/>
              </a:rPr>
              <a:t>  </a:t>
            </a:r>
            <a:endParaRPr>
              <a:solidFill>
                <a:schemeClr val="dk1"/>
              </a:solidFill>
            </a:endParaRPr>
          </a:p>
          <a:p>
            <a:pPr indent="-171450" lvl="0" marL="171450" rtl="0" algn="l">
              <a:lnSpc>
                <a:spcPct val="100000"/>
              </a:lnSpc>
              <a:spcBef>
                <a:spcPts val="2000"/>
              </a:spcBef>
              <a:spcAft>
                <a:spcPts val="0"/>
              </a:spcAft>
              <a:buClr>
                <a:schemeClr val="dk1"/>
              </a:buClr>
              <a:buSzPts val="1800"/>
              <a:buChar char="●"/>
            </a:pPr>
            <a:r>
              <a:rPr lang="en-US" sz="1600" u="sng">
                <a:solidFill>
                  <a:schemeClr val="dk1"/>
                </a:solidFill>
                <a:latin typeface="Average"/>
                <a:ea typeface="Average"/>
                <a:cs typeface="Average"/>
                <a:sym typeface="Average"/>
                <a:hlinkClick r:id="rId5">
                  <a:extLst>
                    <a:ext uri="{A12FA001-AC4F-418D-AE19-62706E023703}">
                      <ahyp:hlinkClr val="tx"/>
                    </a:ext>
                  </a:extLst>
                </a:hlinkClick>
              </a:rPr>
              <a:t>https://www.dofactory.com/net/abstract-factory-design-pattern/</a:t>
            </a:r>
            <a:r>
              <a:rPr lang="en-US">
                <a:solidFill>
                  <a:schemeClr val="dk1"/>
                </a:solidFill>
              </a:rPr>
              <a:t> </a:t>
            </a:r>
            <a:endParaRPr>
              <a:solidFill>
                <a:schemeClr val="dk1"/>
              </a:solidFill>
            </a:endParaRPr>
          </a:p>
          <a:p>
            <a:pPr indent="-171450" lvl="0" marL="171450" rtl="0" algn="l">
              <a:lnSpc>
                <a:spcPct val="100000"/>
              </a:lnSpc>
              <a:spcBef>
                <a:spcPts val="2000"/>
              </a:spcBef>
              <a:spcAft>
                <a:spcPts val="0"/>
              </a:spcAft>
              <a:buClr>
                <a:schemeClr val="dk1"/>
              </a:buClr>
              <a:buSzPts val="1800"/>
              <a:buChar char="●"/>
            </a:pPr>
            <a:r>
              <a:rPr lang="en-US" sz="1600" u="sng">
                <a:solidFill>
                  <a:schemeClr val="dk1"/>
                </a:solidFill>
                <a:latin typeface="Average"/>
                <a:ea typeface="Average"/>
                <a:cs typeface="Average"/>
                <a:sym typeface="Average"/>
                <a:hlinkClick r:id="rId6">
                  <a:extLst>
                    <a:ext uri="{A12FA001-AC4F-418D-AE19-62706E023703}">
                      <ahyp:hlinkClr val="tx"/>
                    </a:ext>
                  </a:extLst>
                </a:hlinkClick>
              </a:rPr>
              <a:t>https://www.dofactory.com/net/observer-design-pattern/</a:t>
            </a:r>
            <a:r>
              <a:rPr lang="en-US" sz="1600">
                <a:solidFill>
                  <a:schemeClr val="dk1"/>
                </a:solidFill>
              </a:rPr>
              <a:t> </a:t>
            </a:r>
            <a:r>
              <a:rPr lang="en-US" sz="1600">
                <a:solidFill>
                  <a:schemeClr val="dk1"/>
                </a:solidFill>
                <a:latin typeface="Average"/>
                <a:ea typeface="Average"/>
                <a:cs typeface="Average"/>
                <a:sym typeface="Average"/>
              </a:rPr>
              <a:t> </a:t>
            </a:r>
            <a:endParaRPr>
              <a:solidFill>
                <a:schemeClr val="dk1"/>
              </a:solidFill>
            </a:endParaRPr>
          </a:p>
          <a:p>
            <a:pPr indent="-171450" lvl="0" marL="171450" rtl="0" algn="l">
              <a:lnSpc>
                <a:spcPct val="100000"/>
              </a:lnSpc>
              <a:spcBef>
                <a:spcPts val="2000"/>
              </a:spcBef>
              <a:spcAft>
                <a:spcPts val="0"/>
              </a:spcAft>
              <a:buClr>
                <a:schemeClr val="dk1"/>
              </a:buClr>
              <a:buSzPts val="1800"/>
              <a:buChar char="●"/>
            </a:pPr>
            <a:r>
              <a:rPr lang="en-US" sz="1600" u="sng">
                <a:solidFill>
                  <a:schemeClr val="dk1"/>
                </a:solidFill>
                <a:latin typeface="Average"/>
                <a:ea typeface="Average"/>
                <a:cs typeface="Average"/>
                <a:sym typeface="Average"/>
                <a:hlinkClick r:id="rId7">
                  <a:extLst>
                    <a:ext uri="{A12FA001-AC4F-418D-AE19-62706E023703}">
                      <ahyp:hlinkClr val="tx"/>
                    </a:ext>
                  </a:extLst>
                </a:hlinkClick>
              </a:rPr>
              <a:t>https://www.dofactory.com/net/strategy-design-pattern/</a:t>
            </a:r>
            <a:r>
              <a:rPr lang="en-US" sz="1600">
                <a:solidFill>
                  <a:schemeClr val="dk1"/>
                </a:solidFill>
              </a:rPr>
              <a:t> </a:t>
            </a:r>
            <a:r>
              <a:rPr lang="en-US" sz="1600">
                <a:solidFill>
                  <a:schemeClr val="dk1"/>
                </a:solidFill>
                <a:latin typeface="Average"/>
                <a:ea typeface="Average"/>
                <a:cs typeface="Average"/>
                <a:sym typeface="Average"/>
              </a:rPr>
              <a:t> </a:t>
            </a:r>
            <a:endParaRPr sz="1600">
              <a:solidFill>
                <a:schemeClr val="dk1"/>
              </a:solidFill>
              <a:latin typeface="Average"/>
              <a:ea typeface="Average"/>
              <a:cs typeface="Average"/>
              <a:sym typeface="Average"/>
            </a:endParaRPr>
          </a:p>
          <a:p>
            <a:pPr indent="-57150" lvl="0" marL="171450" rtl="0" algn="l">
              <a:lnSpc>
                <a:spcPct val="100000"/>
              </a:lnSpc>
              <a:spcBef>
                <a:spcPts val="2000"/>
              </a:spcBef>
              <a:spcAft>
                <a:spcPts val="0"/>
              </a:spcAft>
              <a:buSzPts val="1800"/>
              <a:buNone/>
            </a:pPr>
            <a:r>
              <a:t/>
            </a:r>
            <a:endParaRPr sz="1600">
              <a:solidFill>
                <a:srgbClr val="FFFFFF"/>
              </a:solidFill>
              <a:latin typeface="Average"/>
              <a:ea typeface="Average"/>
              <a:cs typeface="Average"/>
              <a:sym typeface="Average"/>
            </a:endParaRPr>
          </a:p>
          <a:p>
            <a:pPr indent="-57150" lvl="0" marL="171450" rtl="0" algn="l">
              <a:lnSpc>
                <a:spcPct val="100000"/>
              </a:lnSpc>
              <a:spcBef>
                <a:spcPts val="2000"/>
              </a:spcBef>
              <a:spcAft>
                <a:spcPts val="1000"/>
              </a:spcAft>
              <a:buSzPts val="1800"/>
              <a:buNone/>
            </a:pPr>
            <a:r>
              <a:t/>
            </a:r>
            <a:endParaRPr sz="1600">
              <a:solidFill>
                <a:srgbClr val="FFFFFF"/>
              </a:solidFill>
              <a:latin typeface="Average"/>
              <a:ea typeface="Average"/>
              <a:cs typeface="Average"/>
              <a:sym typeface="Average"/>
            </a:endParaRPr>
          </a:p>
        </p:txBody>
      </p:sp>
      <p:pic>
        <p:nvPicPr>
          <p:cNvPr id="127" name="Google Shape;127;p12"/>
          <p:cNvPicPr preferRelativeResize="0"/>
          <p:nvPr/>
        </p:nvPicPr>
        <p:blipFill rotWithShape="1">
          <a:blip r:embed="rId8">
            <a:alphaModFix/>
          </a:blip>
          <a:srcRect b="0" l="0" r="63592" t="0"/>
          <a:stretch/>
        </p:blipFill>
        <p:spPr>
          <a:xfrm>
            <a:off x="123325" y="139325"/>
            <a:ext cx="547925" cy="318096"/>
          </a:xfrm>
          <a:prstGeom prst="rect">
            <a:avLst/>
          </a:prstGeom>
          <a:noFill/>
          <a:ln>
            <a:noFill/>
          </a:ln>
        </p:spPr>
      </p:pic>
      <p:sp>
        <p:nvSpPr>
          <p:cNvPr id="128" name="Google Shape;128;p12"/>
          <p:cNvSpPr txBox="1"/>
          <p:nvPr>
            <p:ph type="title"/>
          </p:nvPr>
        </p:nvSpPr>
        <p:spPr>
          <a:xfrm>
            <a:off x="311700" y="778476"/>
            <a:ext cx="8520600" cy="142384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US" sz="3300">
                <a:solidFill>
                  <a:srgbClr val="FFE599"/>
                </a:solidFill>
              </a:rPr>
              <a:t>Thank you for watching! </a:t>
            </a:r>
            <a:endParaRPr b="1" sz="3500">
              <a:solidFill>
                <a:srgbClr val="FFE5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4710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solidFill>
                  <a:srgbClr val="FFE599"/>
                </a:solidFill>
              </a:rPr>
              <a:t>Motivation</a:t>
            </a:r>
            <a:endParaRPr>
              <a:solidFill>
                <a:srgbClr val="FFE599"/>
              </a:solidFill>
            </a:endParaRPr>
          </a:p>
        </p:txBody>
      </p:sp>
      <p:pic>
        <p:nvPicPr>
          <p:cNvPr id="68" name="Google Shape;68;p2"/>
          <p:cNvPicPr preferRelativeResize="0"/>
          <p:nvPr/>
        </p:nvPicPr>
        <p:blipFill rotWithShape="1">
          <a:blip r:embed="rId3">
            <a:alphaModFix/>
          </a:blip>
          <a:srcRect b="0" l="0" r="63592" t="0"/>
          <a:stretch/>
        </p:blipFill>
        <p:spPr>
          <a:xfrm>
            <a:off x="123325" y="139325"/>
            <a:ext cx="547925" cy="318096"/>
          </a:xfrm>
          <a:prstGeom prst="rect">
            <a:avLst/>
          </a:prstGeom>
          <a:noFill/>
          <a:ln>
            <a:noFill/>
          </a:ln>
        </p:spPr>
      </p:pic>
      <p:sp>
        <p:nvSpPr>
          <p:cNvPr id="69" name="Google Shape;69;p2"/>
          <p:cNvSpPr txBox="1"/>
          <p:nvPr/>
        </p:nvSpPr>
        <p:spPr>
          <a:xfrm>
            <a:off x="567337" y="1057429"/>
            <a:ext cx="8012992" cy="3614996"/>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US" sz="1600">
                <a:solidFill>
                  <a:schemeClr val="dk1"/>
                </a:solidFill>
                <a:latin typeface="Average"/>
                <a:ea typeface="Average"/>
                <a:cs typeface="Average"/>
                <a:sym typeface="Average"/>
              </a:rPr>
              <a:t>Until now, our simulation has dealt with many of the issues involved in scheduling the delivery of packages. </a:t>
            </a:r>
            <a:endParaRPr sz="1600">
              <a:solidFill>
                <a:schemeClr val="dk1"/>
              </a:solidFill>
              <a:latin typeface="Average"/>
              <a:ea typeface="Average"/>
              <a:cs typeface="Average"/>
              <a:sym typeface="Average"/>
            </a:endParaRPr>
          </a:p>
          <a:p>
            <a:pPr indent="0" lvl="0" marL="0" marR="0" rtl="0" algn="l">
              <a:lnSpc>
                <a:spcPct val="115000"/>
              </a:lnSpc>
              <a:spcBef>
                <a:spcPts val="0"/>
              </a:spcBef>
              <a:spcAft>
                <a:spcPts val="0"/>
              </a:spcAft>
              <a:buNone/>
            </a:pPr>
            <a:r>
              <a:rPr lang="en-US" sz="1600">
                <a:solidFill>
                  <a:schemeClr val="dk1"/>
                </a:solidFill>
                <a:latin typeface="Average"/>
                <a:ea typeface="Average"/>
                <a:cs typeface="Average"/>
                <a:sym typeface="Average"/>
              </a:rPr>
              <a:t>-We have dealt with scheduling issues to allow multiple </a:t>
            </a:r>
            <a:r>
              <a:rPr lang="en-US" sz="1600">
                <a:solidFill>
                  <a:schemeClr val="dk1"/>
                </a:solidFill>
                <a:latin typeface="Average"/>
                <a:ea typeface="Average"/>
                <a:cs typeface="Average"/>
                <a:sym typeface="Average"/>
              </a:rPr>
              <a:t>entities</a:t>
            </a:r>
            <a:r>
              <a:rPr lang="en-US" sz="1600">
                <a:solidFill>
                  <a:schemeClr val="dk1"/>
                </a:solidFill>
                <a:latin typeface="Average"/>
                <a:ea typeface="Average"/>
                <a:cs typeface="Average"/>
                <a:sym typeface="Average"/>
              </a:rPr>
              <a:t> to deliver packages to customers.</a:t>
            </a:r>
            <a:endParaRPr sz="1600">
              <a:solidFill>
                <a:schemeClr val="dk1"/>
              </a:solidFill>
              <a:latin typeface="Average"/>
              <a:ea typeface="Average"/>
              <a:cs typeface="Average"/>
              <a:sym typeface="Average"/>
            </a:endParaRPr>
          </a:p>
          <a:p>
            <a:pPr indent="0" lvl="0" marL="0" marR="0" rtl="0" algn="l">
              <a:lnSpc>
                <a:spcPct val="115000"/>
              </a:lnSpc>
              <a:spcBef>
                <a:spcPts val="0"/>
              </a:spcBef>
              <a:spcAft>
                <a:spcPts val="0"/>
              </a:spcAft>
              <a:buNone/>
            </a:pPr>
            <a:r>
              <a:rPr lang="en-US" sz="1600">
                <a:solidFill>
                  <a:schemeClr val="dk1"/>
                </a:solidFill>
                <a:latin typeface="Average"/>
                <a:ea typeface="Average"/>
                <a:cs typeface="Average"/>
                <a:sym typeface="Average"/>
              </a:rPr>
              <a:t>-We have implemented a variety of paths to the customer, so that packages can take different routes above and around buildings.</a:t>
            </a:r>
            <a:endParaRPr sz="1600">
              <a:solidFill>
                <a:schemeClr val="dk1"/>
              </a:solidFill>
              <a:latin typeface="Average"/>
              <a:ea typeface="Average"/>
              <a:cs typeface="Average"/>
              <a:sym typeface="Average"/>
            </a:endParaRPr>
          </a:p>
          <a:p>
            <a:pPr indent="0" lvl="0" marL="0" marR="0" rtl="0" algn="l">
              <a:lnSpc>
                <a:spcPct val="115000"/>
              </a:lnSpc>
              <a:spcBef>
                <a:spcPts val="0"/>
              </a:spcBef>
              <a:spcAft>
                <a:spcPts val="0"/>
              </a:spcAft>
              <a:buNone/>
            </a:pPr>
            <a:r>
              <a:rPr lang="en-US" sz="1600">
                <a:solidFill>
                  <a:schemeClr val="dk1"/>
                </a:solidFill>
                <a:latin typeface="Average"/>
                <a:ea typeface="Average"/>
                <a:cs typeface="Average"/>
                <a:sym typeface="Average"/>
              </a:rPr>
              <a:t>-We have allowed for different kinds of deliverer </a:t>
            </a:r>
            <a:r>
              <a:rPr lang="en-US" sz="1600">
                <a:solidFill>
                  <a:schemeClr val="dk1"/>
                </a:solidFill>
                <a:latin typeface="Average"/>
                <a:ea typeface="Average"/>
                <a:cs typeface="Average"/>
                <a:sym typeface="Average"/>
              </a:rPr>
              <a:t>entities</a:t>
            </a:r>
            <a:r>
              <a:rPr lang="en-US" sz="1600">
                <a:solidFill>
                  <a:schemeClr val="dk1"/>
                </a:solidFill>
                <a:latin typeface="Average"/>
                <a:ea typeface="Average"/>
                <a:cs typeface="Average"/>
                <a:sym typeface="Average"/>
              </a:rPr>
              <a:t> within the simulation, so that we can deliver a package by land or by air.</a:t>
            </a:r>
            <a:endParaRPr sz="1600">
              <a:solidFill>
                <a:schemeClr val="dk1"/>
              </a:solidFill>
              <a:latin typeface="Average"/>
              <a:ea typeface="Average"/>
              <a:cs typeface="Average"/>
              <a:sym typeface="Average"/>
            </a:endParaRPr>
          </a:p>
          <a:p>
            <a:pPr indent="0" lvl="0" marL="0" marR="0" rtl="0" algn="l">
              <a:lnSpc>
                <a:spcPct val="115000"/>
              </a:lnSpc>
              <a:spcBef>
                <a:spcPts val="0"/>
              </a:spcBef>
              <a:spcAft>
                <a:spcPts val="0"/>
              </a:spcAft>
              <a:buNone/>
            </a:pPr>
            <a:r>
              <a:t/>
            </a:r>
            <a:endParaRPr sz="16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rPr lang="en-US" sz="1600">
                <a:solidFill>
                  <a:schemeClr val="dk1"/>
                </a:solidFill>
                <a:latin typeface="Average"/>
                <a:ea typeface="Average"/>
                <a:cs typeface="Average"/>
                <a:sym typeface="Average"/>
              </a:rPr>
              <a:t>We do have batteries and allow for our drones to be idle, but we would like to be able to tell the battery life of the entities as they move through the simulation.</a:t>
            </a:r>
            <a:endParaRPr sz="1600">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d6d7a098dd_0_25"/>
          <p:cNvSpPr txBox="1"/>
          <p:nvPr>
            <p:ph type="title"/>
          </p:nvPr>
        </p:nvSpPr>
        <p:spPr>
          <a:xfrm>
            <a:off x="3736050" y="457425"/>
            <a:ext cx="1671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solidFill>
                  <a:srgbClr val="FFE599"/>
                </a:solidFill>
              </a:rPr>
              <a:t>Background</a:t>
            </a:r>
            <a:endParaRPr>
              <a:solidFill>
                <a:srgbClr val="FFE599"/>
              </a:solidFill>
            </a:endParaRPr>
          </a:p>
        </p:txBody>
      </p:sp>
      <p:sp>
        <p:nvSpPr>
          <p:cNvPr id="75" name="Google Shape;75;gd6d7a098dd_0_25"/>
          <p:cNvSpPr txBox="1"/>
          <p:nvPr>
            <p:ph idx="1" type="body"/>
          </p:nvPr>
        </p:nvSpPr>
        <p:spPr>
          <a:xfrm>
            <a:off x="311700" y="1152475"/>
            <a:ext cx="8520600" cy="226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US">
                <a:solidFill>
                  <a:schemeClr val="dk1"/>
                </a:solidFill>
              </a:rPr>
              <a:t>We want to know when our </a:t>
            </a:r>
            <a:r>
              <a:rPr lang="en-US">
                <a:solidFill>
                  <a:schemeClr val="dk1"/>
                </a:solidFill>
              </a:rPr>
              <a:t>entities</a:t>
            </a:r>
            <a:r>
              <a:rPr lang="en-US">
                <a:solidFill>
                  <a:schemeClr val="dk1"/>
                </a:solidFill>
              </a:rPr>
              <a:t> are out of battery, and we want to be able to physically see the difference in the simulation.</a:t>
            </a:r>
            <a:endParaRPr>
              <a:solidFill>
                <a:schemeClr val="dk1"/>
              </a:solidFill>
            </a:endParaRPr>
          </a:p>
          <a:p>
            <a:pPr indent="-342900" lvl="0" marL="457200" rtl="0" algn="l">
              <a:spcBef>
                <a:spcPts val="0"/>
              </a:spcBef>
              <a:spcAft>
                <a:spcPts val="0"/>
              </a:spcAft>
              <a:buClr>
                <a:schemeClr val="dk1"/>
              </a:buClr>
              <a:buSzPts val="1800"/>
              <a:buChar char="●"/>
            </a:pPr>
            <a:r>
              <a:rPr lang="en-US">
                <a:solidFill>
                  <a:schemeClr val="dk1"/>
                </a:solidFill>
              </a:rPr>
              <a:t>A good way to display this information is to surround our entity with a different colors based on the charge of the battery.</a:t>
            </a:r>
            <a:endParaRPr/>
          </a:p>
          <a:p>
            <a:pPr indent="0" lvl="0" marL="457200" rtl="0" algn="l">
              <a:spcBef>
                <a:spcPts val="0"/>
              </a:spcBef>
              <a:spcAft>
                <a:spcPts val="0"/>
              </a:spcAft>
              <a:buNone/>
            </a:pPr>
            <a:r>
              <a:t/>
            </a:r>
            <a:endParaRPr/>
          </a:p>
        </p:txBody>
      </p:sp>
      <p:pic>
        <p:nvPicPr>
          <p:cNvPr id="76" name="Google Shape;76;gd6d7a098dd_0_25"/>
          <p:cNvPicPr preferRelativeResize="0"/>
          <p:nvPr/>
        </p:nvPicPr>
        <p:blipFill rotWithShape="1">
          <a:blip r:embed="rId3">
            <a:alphaModFix/>
          </a:blip>
          <a:srcRect b="17877" l="33723" r="31575" t="30660"/>
          <a:stretch/>
        </p:blipFill>
        <p:spPr>
          <a:xfrm>
            <a:off x="5690751" y="2571750"/>
            <a:ext cx="2565677" cy="2140074"/>
          </a:xfrm>
          <a:prstGeom prst="rect">
            <a:avLst/>
          </a:prstGeom>
          <a:noFill/>
          <a:ln>
            <a:noFill/>
          </a:ln>
        </p:spPr>
      </p:pic>
      <p:sp>
        <p:nvSpPr>
          <p:cNvPr id="77" name="Google Shape;77;gd6d7a098dd_0_25"/>
          <p:cNvSpPr txBox="1"/>
          <p:nvPr/>
        </p:nvSpPr>
        <p:spPr>
          <a:xfrm>
            <a:off x="425575" y="2827050"/>
            <a:ext cx="53691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Average"/>
              <a:buChar char="●"/>
            </a:pPr>
            <a:r>
              <a:rPr lang="en-US" sz="1800">
                <a:solidFill>
                  <a:schemeClr val="dk1"/>
                </a:solidFill>
                <a:latin typeface="Average"/>
                <a:ea typeface="Average"/>
                <a:cs typeface="Average"/>
                <a:sym typeface="Average"/>
              </a:rPr>
              <a:t>We do not want to change how our code works, but we want to add extra functionality to just change the appearance of our deliverer entities.</a:t>
            </a:r>
            <a:endParaRPr sz="1800">
              <a:solidFill>
                <a:schemeClr val="dk1"/>
              </a:solidFill>
              <a:latin typeface="Average"/>
              <a:ea typeface="Average"/>
              <a:cs typeface="Average"/>
              <a:sym typeface="Average"/>
            </a:endParaRPr>
          </a:p>
          <a:p>
            <a:pPr indent="0" lvl="0" marL="457200" rtl="0" algn="l">
              <a:lnSpc>
                <a:spcPct val="115000"/>
              </a:lnSpc>
              <a:spcBef>
                <a:spcPts val="0"/>
              </a:spcBef>
              <a:spcAft>
                <a:spcPts val="0"/>
              </a:spcAft>
              <a:buNone/>
            </a:pPr>
            <a:r>
              <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US" sz="1800">
                <a:solidFill>
                  <a:schemeClr val="dk1"/>
                </a:solidFill>
                <a:latin typeface="Average"/>
                <a:ea typeface="Average"/>
                <a:cs typeface="Average"/>
                <a:sym typeface="Average"/>
              </a:rPr>
              <a:t>How would we add this functionality, and could we use the decorator pattern to do so?</a:t>
            </a:r>
            <a:endParaRPr>
              <a:solidFill>
                <a:schemeClr val="dk1"/>
              </a:solidFill>
              <a:latin typeface="Average"/>
              <a:ea typeface="Average"/>
              <a:cs typeface="Average"/>
              <a:sym typeface="Average"/>
            </a:endParaRPr>
          </a:p>
        </p:txBody>
      </p:sp>
      <p:pic>
        <p:nvPicPr>
          <p:cNvPr id="78" name="Google Shape;78;gd6d7a098dd_0_25"/>
          <p:cNvPicPr preferRelativeResize="0"/>
          <p:nvPr/>
        </p:nvPicPr>
        <p:blipFill rotWithShape="1">
          <a:blip r:embed="rId4">
            <a:alphaModFix/>
          </a:blip>
          <a:srcRect b="0" l="0" r="63591" t="0"/>
          <a:stretch/>
        </p:blipFill>
        <p:spPr>
          <a:xfrm>
            <a:off x="123325" y="139325"/>
            <a:ext cx="547925" cy="3180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d6d7a098dd_3_0"/>
          <p:cNvSpPr txBox="1"/>
          <p:nvPr>
            <p:ph type="title"/>
          </p:nvPr>
        </p:nvSpPr>
        <p:spPr>
          <a:xfrm>
            <a:off x="2441850" y="4574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solidFill>
                  <a:srgbClr val="FFE599"/>
                </a:solidFill>
              </a:rPr>
              <a:t>Non-Decorator Pattern Approach</a:t>
            </a:r>
            <a:endParaRPr>
              <a:solidFill>
                <a:srgbClr val="FFE599"/>
              </a:solidFill>
            </a:endParaRPr>
          </a:p>
        </p:txBody>
      </p:sp>
      <p:sp>
        <p:nvSpPr>
          <p:cNvPr id="84" name="Google Shape;84;gd6d7a098dd_3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US">
                <a:solidFill>
                  <a:schemeClr val="dk1"/>
                </a:solidFill>
              </a:rPr>
              <a:t>Initial battery life implementation did not use the decorator pattern</a:t>
            </a:r>
            <a:endParaRPr>
              <a:solidFill>
                <a:schemeClr val="dk1"/>
              </a:solidFill>
            </a:endParaRPr>
          </a:p>
          <a:p>
            <a:pPr indent="-342900" lvl="0" marL="457200" rtl="0" algn="l">
              <a:spcBef>
                <a:spcPts val="0"/>
              </a:spcBef>
              <a:spcAft>
                <a:spcPts val="0"/>
              </a:spcAft>
              <a:buClr>
                <a:schemeClr val="dk1"/>
              </a:buClr>
              <a:buSzPts val="1800"/>
              <a:buChar char="●"/>
            </a:pPr>
            <a:r>
              <a:rPr lang="en-US">
                <a:solidFill>
                  <a:schemeClr val="dk1"/>
                </a:solidFill>
              </a:rPr>
              <a:t>Move to Points Function</a:t>
            </a:r>
            <a:endParaRPr>
              <a:solidFill>
                <a:schemeClr val="dk1"/>
              </a:solidFill>
            </a:endParaRPr>
          </a:p>
          <a:p>
            <a:pPr indent="-342900" lvl="0" marL="457200" rtl="0" algn="l">
              <a:spcBef>
                <a:spcPts val="0"/>
              </a:spcBef>
              <a:spcAft>
                <a:spcPts val="0"/>
              </a:spcAft>
              <a:buClr>
                <a:schemeClr val="dk1"/>
              </a:buClr>
              <a:buSzPts val="1800"/>
              <a:buChar char="●"/>
            </a:pPr>
            <a:r>
              <a:rPr lang="en-US">
                <a:solidFill>
                  <a:schemeClr val="dk1"/>
                </a:solidFill>
              </a:rPr>
              <a:t>Pros:</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Simple implementation, took about twenty minutes to implement</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Putting this within the move to points function allowed an easy way to tell when the battery life of a drone crosses a threshold.</a:t>
            </a:r>
            <a:endParaRPr>
              <a:solidFill>
                <a:schemeClr val="dk1"/>
              </a:solidFill>
            </a:endParaRPr>
          </a:p>
          <a:p>
            <a:pPr indent="-342900" lvl="0" marL="457200" rtl="0" algn="l">
              <a:spcBef>
                <a:spcPts val="0"/>
              </a:spcBef>
              <a:spcAft>
                <a:spcPts val="0"/>
              </a:spcAft>
              <a:buClr>
                <a:schemeClr val="dk1"/>
              </a:buClr>
              <a:buSzPts val="1800"/>
              <a:buChar char="●"/>
            </a:pPr>
            <a:r>
              <a:rPr lang="en-US">
                <a:solidFill>
                  <a:schemeClr val="dk1"/>
                </a:solidFill>
              </a:rPr>
              <a:t>Cons:</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Creates more code within move to points function, violating the single responsibility principle and lowering cohesiveness</a:t>
            </a:r>
            <a:endParaRPr>
              <a:solidFill>
                <a:schemeClr val="dk1"/>
              </a:solidFill>
            </a:endParaRPr>
          </a:p>
        </p:txBody>
      </p:sp>
      <p:pic>
        <p:nvPicPr>
          <p:cNvPr id="85" name="Google Shape;85;gd6d7a098dd_3_0"/>
          <p:cNvPicPr preferRelativeResize="0"/>
          <p:nvPr/>
        </p:nvPicPr>
        <p:blipFill rotWithShape="1">
          <a:blip r:embed="rId3">
            <a:alphaModFix/>
          </a:blip>
          <a:srcRect b="0" l="0" r="63591" t="0"/>
          <a:stretch/>
        </p:blipFill>
        <p:spPr>
          <a:xfrm>
            <a:off x="123325" y="139325"/>
            <a:ext cx="547925" cy="3180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gd6d7a098dd_3_10"/>
          <p:cNvPicPr preferRelativeResize="0"/>
          <p:nvPr/>
        </p:nvPicPr>
        <p:blipFill>
          <a:blip r:embed="rId3">
            <a:alphaModFix/>
          </a:blip>
          <a:stretch>
            <a:fillRect/>
          </a:stretch>
        </p:blipFill>
        <p:spPr>
          <a:xfrm>
            <a:off x="311700" y="1495125"/>
            <a:ext cx="3993250" cy="2404525"/>
          </a:xfrm>
          <a:prstGeom prst="rect">
            <a:avLst/>
          </a:prstGeom>
          <a:noFill/>
          <a:ln>
            <a:noFill/>
          </a:ln>
        </p:spPr>
      </p:pic>
      <p:sp>
        <p:nvSpPr>
          <p:cNvPr id="91" name="Google Shape;91;gd6d7a098dd_3_10"/>
          <p:cNvSpPr txBox="1"/>
          <p:nvPr/>
        </p:nvSpPr>
        <p:spPr>
          <a:xfrm>
            <a:off x="1092600" y="358600"/>
            <a:ext cx="6958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rgbClr val="FFE599"/>
                </a:solidFill>
                <a:latin typeface="Oswald"/>
                <a:ea typeface="Oswald"/>
                <a:cs typeface="Oswald"/>
                <a:sym typeface="Oswald"/>
              </a:rPr>
              <a:t>Non-Decorator Pattern Approach Code and Video</a:t>
            </a:r>
            <a:endParaRPr>
              <a:solidFill>
                <a:srgbClr val="FFE599"/>
              </a:solidFill>
              <a:latin typeface="Average"/>
              <a:ea typeface="Average"/>
              <a:cs typeface="Average"/>
              <a:sym typeface="Average"/>
            </a:endParaRPr>
          </a:p>
        </p:txBody>
      </p:sp>
      <p:pic>
        <p:nvPicPr>
          <p:cNvPr id="92" name="Google Shape;92;gd6d7a098dd_3_10" title="CSCI3081Recording.mov">
            <a:hlinkClick r:id="rId4"/>
          </p:cNvPr>
          <p:cNvPicPr preferRelativeResize="0"/>
          <p:nvPr/>
        </p:nvPicPr>
        <p:blipFill>
          <a:blip r:embed="rId5">
            <a:alphaModFix/>
          </a:blip>
          <a:stretch>
            <a:fillRect/>
          </a:stretch>
        </p:blipFill>
        <p:spPr>
          <a:xfrm>
            <a:off x="4571995" y="1495125"/>
            <a:ext cx="4204979" cy="2404525"/>
          </a:xfrm>
          <a:prstGeom prst="rect">
            <a:avLst/>
          </a:prstGeom>
          <a:noFill/>
          <a:ln>
            <a:noFill/>
          </a:ln>
        </p:spPr>
      </p:pic>
      <p:pic>
        <p:nvPicPr>
          <p:cNvPr id="93" name="Google Shape;93;gd6d7a098dd_3_10"/>
          <p:cNvPicPr preferRelativeResize="0"/>
          <p:nvPr/>
        </p:nvPicPr>
        <p:blipFill rotWithShape="1">
          <a:blip r:embed="rId6">
            <a:alphaModFix/>
          </a:blip>
          <a:srcRect b="0" l="0" r="63591" t="0"/>
          <a:stretch/>
        </p:blipFill>
        <p:spPr>
          <a:xfrm>
            <a:off x="123325" y="139325"/>
            <a:ext cx="547925" cy="3180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d6d7a098dd_0_5"/>
          <p:cNvSpPr txBox="1"/>
          <p:nvPr>
            <p:ph type="title"/>
          </p:nvPr>
        </p:nvSpPr>
        <p:spPr>
          <a:xfrm>
            <a:off x="2363400" y="457425"/>
            <a:ext cx="441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solidFill>
                  <a:srgbClr val="FFE599"/>
                </a:solidFill>
              </a:rPr>
              <a:t>Decorator Approach </a:t>
            </a:r>
            <a:r>
              <a:rPr lang="en-US">
                <a:solidFill>
                  <a:srgbClr val="FFE599"/>
                </a:solidFill>
              </a:rPr>
              <a:t>Details/UML</a:t>
            </a:r>
            <a:endParaRPr>
              <a:solidFill>
                <a:srgbClr val="FFE599"/>
              </a:solidFill>
            </a:endParaRPr>
          </a:p>
          <a:p>
            <a:pPr indent="0" lvl="0" marL="0" rtl="0" algn="l">
              <a:spcBef>
                <a:spcPts val="0"/>
              </a:spcBef>
              <a:spcAft>
                <a:spcPts val="0"/>
              </a:spcAft>
              <a:buNone/>
            </a:pPr>
            <a:r>
              <a:t/>
            </a:r>
            <a:endParaRPr/>
          </a:p>
        </p:txBody>
      </p:sp>
      <p:sp>
        <p:nvSpPr>
          <p:cNvPr id="99" name="Google Shape;99;gd6d7a098dd_0_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00" name="Google Shape;100;gd6d7a098dd_0_5"/>
          <p:cNvPicPr preferRelativeResize="0"/>
          <p:nvPr/>
        </p:nvPicPr>
        <p:blipFill rotWithShape="1">
          <a:blip r:embed="rId3">
            <a:alphaModFix/>
          </a:blip>
          <a:srcRect b="0" l="0" r="63591" t="0"/>
          <a:stretch/>
        </p:blipFill>
        <p:spPr>
          <a:xfrm>
            <a:off x="123325" y="139325"/>
            <a:ext cx="547925" cy="318096"/>
          </a:xfrm>
          <a:prstGeom prst="rect">
            <a:avLst/>
          </a:prstGeom>
          <a:noFill/>
          <a:ln>
            <a:noFill/>
          </a:ln>
        </p:spPr>
      </p:pic>
      <p:pic>
        <p:nvPicPr>
          <p:cNvPr id="101" name="Google Shape;101;gd6d7a098dd_0_5"/>
          <p:cNvPicPr preferRelativeResize="0"/>
          <p:nvPr/>
        </p:nvPicPr>
        <p:blipFill>
          <a:blip r:embed="rId4">
            <a:alphaModFix/>
          </a:blip>
          <a:stretch>
            <a:fillRect/>
          </a:stretch>
        </p:blipFill>
        <p:spPr>
          <a:xfrm>
            <a:off x="2206125" y="1152475"/>
            <a:ext cx="4731743"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gd76c5f5482_0_5" title="Decorator Demonstration">
            <a:hlinkClick r:id="rId3"/>
          </p:cNvPr>
          <p:cNvPicPr preferRelativeResize="0"/>
          <p:nvPr/>
        </p:nvPicPr>
        <p:blipFill>
          <a:blip r:embed="rId4">
            <a:alphaModFix/>
          </a:blip>
          <a:stretch>
            <a:fillRect/>
          </a:stretch>
        </p:blipFill>
        <p:spPr>
          <a:xfrm>
            <a:off x="2204242" y="1152475"/>
            <a:ext cx="4615733" cy="3461800"/>
          </a:xfrm>
          <a:prstGeom prst="rect">
            <a:avLst/>
          </a:prstGeom>
          <a:noFill/>
          <a:ln>
            <a:noFill/>
          </a:ln>
        </p:spPr>
      </p:pic>
      <p:sp>
        <p:nvSpPr>
          <p:cNvPr id="107" name="Google Shape;107;gd76c5f5482_0_5"/>
          <p:cNvSpPr txBox="1"/>
          <p:nvPr/>
        </p:nvSpPr>
        <p:spPr>
          <a:xfrm>
            <a:off x="3012100" y="364775"/>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rgbClr val="FFE599"/>
                </a:solidFill>
                <a:latin typeface="Oswald"/>
                <a:ea typeface="Oswald"/>
                <a:cs typeface="Oswald"/>
                <a:sym typeface="Oswald"/>
              </a:rPr>
              <a:t>Demonstration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d6d7a098dd_0_15"/>
          <p:cNvSpPr txBox="1"/>
          <p:nvPr>
            <p:ph type="title"/>
          </p:nvPr>
        </p:nvSpPr>
        <p:spPr>
          <a:xfrm>
            <a:off x="2951700" y="457425"/>
            <a:ext cx="324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solidFill>
                  <a:srgbClr val="FFE599"/>
                </a:solidFill>
              </a:rPr>
              <a:t>Results</a:t>
            </a:r>
            <a:r>
              <a:rPr lang="en-US">
                <a:solidFill>
                  <a:srgbClr val="FFE599"/>
                </a:solidFill>
              </a:rPr>
              <a:t> and Conclusions</a:t>
            </a:r>
            <a:endParaRPr>
              <a:solidFill>
                <a:srgbClr val="FFE599"/>
              </a:solidFill>
            </a:endParaRPr>
          </a:p>
        </p:txBody>
      </p:sp>
      <p:sp>
        <p:nvSpPr>
          <p:cNvPr id="113" name="Google Shape;113;gd6d7a098dd_0_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US">
                <a:solidFill>
                  <a:schemeClr val="dk1"/>
                </a:solidFill>
              </a:rPr>
              <a:t>The drone/robot now change color based on the battery charge</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This is only if we are using the BatteryLifeDecorator </a:t>
            </a:r>
            <a:endParaRPr>
              <a:solidFill>
                <a:schemeClr val="dk1"/>
              </a:solidFill>
            </a:endParaRPr>
          </a:p>
          <a:p>
            <a:pPr indent="0" lvl="0" marL="0" rtl="0" algn="l">
              <a:spcBef>
                <a:spcPts val="0"/>
              </a:spcBef>
              <a:spcAft>
                <a:spcPts val="0"/>
              </a:spcAft>
              <a:buNone/>
            </a:pPr>
            <a:r>
              <a:t/>
            </a:r>
            <a:endParaRPr sz="1400">
              <a:solidFill>
                <a:schemeClr val="dk1"/>
              </a:solidFill>
            </a:endParaRPr>
          </a:p>
          <a:p>
            <a:pPr indent="-342900" lvl="0" marL="457200" rtl="0" algn="l">
              <a:spcBef>
                <a:spcPts val="0"/>
              </a:spcBef>
              <a:spcAft>
                <a:spcPts val="0"/>
              </a:spcAft>
              <a:buClr>
                <a:schemeClr val="dk1"/>
              </a:buClr>
              <a:buSzPts val="1800"/>
              <a:buChar char="●"/>
            </a:pPr>
            <a:r>
              <a:rPr lang="en-US">
                <a:solidFill>
                  <a:schemeClr val="dk1"/>
                </a:solidFill>
              </a:rPr>
              <a:t>Adding the decorator pattern was difficult</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If only adding one feature and no other feature ever, then it’s not worth it</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US">
                <a:solidFill>
                  <a:schemeClr val="dk1"/>
                </a:solidFill>
              </a:rPr>
              <a:t>Now that it is added it will be easier to add visual or other similar features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If we are adding multiple features that are similar in the future then using the pattern is worth it</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114" name="Google Shape;114;gd6d7a098dd_0_15"/>
          <p:cNvPicPr preferRelativeResize="0"/>
          <p:nvPr/>
        </p:nvPicPr>
        <p:blipFill rotWithShape="1">
          <a:blip r:embed="rId3">
            <a:alphaModFix/>
          </a:blip>
          <a:srcRect b="0" l="0" r="63591" t="0"/>
          <a:stretch/>
        </p:blipFill>
        <p:spPr>
          <a:xfrm>
            <a:off x="123325" y="139325"/>
            <a:ext cx="547925" cy="3180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d76c5f5482_0_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Drone Pool/CSV Reader</a:t>
            </a:r>
            <a:endParaRPr/>
          </a:p>
        </p:txBody>
      </p:sp>
      <p:sp>
        <p:nvSpPr>
          <p:cNvPr id="120" name="Google Shape;120;gd76c5f5482_0_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US"/>
              <a:t>We also created a Drone Pool and a CSV Reader in our presentation</a:t>
            </a:r>
            <a:endParaRPr/>
          </a:p>
          <a:p>
            <a:pPr indent="-342900" lvl="0" marL="457200" rtl="0" algn="l">
              <a:spcBef>
                <a:spcPts val="0"/>
              </a:spcBef>
              <a:spcAft>
                <a:spcPts val="0"/>
              </a:spcAft>
              <a:buSzPts val="1800"/>
              <a:buChar char="-"/>
            </a:pPr>
            <a:r>
              <a:rPr lang="en-US"/>
              <a:t>Different attributes were given in the drone_models.csv file</a:t>
            </a:r>
            <a:endParaRPr/>
          </a:p>
          <a:p>
            <a:pPr indent="0" lvl="0" marL="0" rtl="0" algn="l">
              <a:spcBef>
                <a:spcPts val="0"/>
              </a:spcBef>
              <a:spcAft>
                <a:spcPts val="0"/>
              </a:spcAft>
              <a:buNone/>
            </a:pPr>
            <a:r>
              <a:rPr lang="en-US"/>
              <a:t>Attributes included:</a:t>
            </a:r>
            <a:endParaRPr/>
          </a:p>
          <a:p>
            <a:pPr indent="-342900" lvl="0" marL="457200" rtl="0" algn="l">
              <a:spcBef>
                <a:spcPts val="0"/>
              </a:spcBef>
              <a:spcAft>
                <a:spcPts val="0"/>
              </a:spcAft>
              <a:buSzPts val="1800"/>
              <a:buChar char="●"/>
            </a:pPr>
            <a:r>
              <a:rPr lang="en-US"/>
              <a:t>model #</a:t>
            </a:r>
            <a:endParaRPr/>
          </a:p>
          <a:p>
            <a:pPr indent="-342900" lvl="0" marL="457200" rtl="0" algn="l">
              <a:spcBef>
                <a:spcPts val="0"/>
              </a:spcBef>
              <a:spcAft>
                <a:spcPts val="0"/>
              </a:spcAft>
              <a:buSzPts val="1800"/>
              <a:buChar char="●"/>
            </a:pPr>
            <a:r>
              <a:rPr lang="en-US"/>
              <a:t>mass</a:t>
            </a:r>
            <a:endParaRPr/>
          </a:p>
          <a:p>
            <a:pPr indent="-342900" lvl="0" marL="457200" rtl="0" algn="l">
              <a:spcBef>
                <a:spcPts val="0"/>
              </a:spcBef>
              <a:spcAft>
                <a:spcPts val="0"/>
              </a:spcAft>
              <a:buSzPts val="1800"/>
              <a:buChar char="●"/>
            </a:pPr>
            <a:r>
              <a:rPr lang="en-US"/>
              <a:t>max speed</a:t>
            </a:r>
            <a:endParaRPr/>
          </a:p>
          <a:p>
            <a:pPr indent="-342900" lvl="0" marL="457200" rtl="0" algn="l">
              <a:spcBef>
                <a:spcPts val="0"/>
              </a:spcBef>
              <a:spcAft>
                <a:spcPts val="0"/>
              </a:spcAft>
              <a:buSzPts val="1800"/>
              <a:buChar char="●"/>
            </a:pPr>
            <a:r>
              <a:rPr lang="en-US"/>
              <a:t>base acceleration</a:t>
            </a:r>
            <a:endParaRPr/>
          </a:p>
          <a:p>
            <a:pPr indent="-342900" lvl="0" marL="457200" rtl="0" algn="l">
              <a:spcBef>
                <a:spcPts val="0"/>
              </a:spcBef>
              <a:spcAft>
                <a:spcPts val="0"/>
              </a:spcAft>
              <a:buSzPts val="1800"/>
              <a:buChar char="●"/>
            </a:pPr>
            <a:r>
              <a:rPr lang="en-US"/>
              <a:t>weight capacity</a:t>
            </a:r>
            <a:endParaRPr/>
          </a:p>
          <a:p>
            <a:pPr indent="-342900" lvl="0" marL="457200" rtl="0" algn="l">
              <a:spcBef>
                <a:spcPts val="0"/>
              </a:spcBef>
              <a:spcAft>
                <a:spcPts val="0"/>
              </a:spcAft>
              <a:buSzPts val="1800"/>
              <a:buChar char="●"/>
            </a:pPr>
            <a:r>
              <a:rPr lang="en-US"/>
              <a:t>base battery capacity</a:t>
            </a:r>
            <a:endParaRPr/>
          </a:p>
          <a:p>
            <a:pPr indent="-342900" lvl="0" marL="457200" rtl="0" algn="l">
              <a:spcBef>
                <a:spcPts val="0"/>
              </a:spcBef>
              <a:spcAft>
                <a:spcPts val="0"/>
              </a:spcAft>
              <a:buSzPts val="1800"/>
              <a:buChar char="-"/>
            </a:pPr>
            <a:r>
              <a:rPr lang="en-US"/>
              <a:t>However, due to time constraints and presentation limitations, we left more discussion out of our presentation.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