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6B5F45-DC61-43A1-8A57-CF075038AD63}">
  <a:tblStyle styleId="{B86B5F45-DC61-43A1-8A57-CF075038AD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41535ce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41535ce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12529"/>
                </a:solidFill>
                <a:highlight>
                  <a:srgbClr val="FFFFFF"/>
                </a:highlight>
                <a:latin typeface="Georgia"/>
                <a:ea typeface="Georgia"/>
                <a:cs typeface="Georgia"/>
                <a:sym typeface="Georgia"/>
              </a:rPr>
              <a:t>WJ</a:t>
            </a:r>
            <a:endParaRPr sz="1350">
              <a:solidFill>
                <a:srgbClr val="2125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212529"/>
                </a:solidFill>
                <a:highlight>
                  <a:srgbClr val="FFFFFF"/>
                </a:highlight>
                <a:latin typeface="Georgia"/>
                <a:ea typeface="Georgia"/>
                <a:cs typeface="Georgia"/>
                <a:sym typeface="Georgia"/>
              </a:rPr>
              <a:t>An Inception Module is an image model block that aims to approximate an optimal local sparse structure in a CNN. Put simply, it allows for us to use multiple types of filter size, instead of being restricted to a single filter size, in a single image block, which we then concatenate and pass onto the next layer.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41535ce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41535ce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WJ</a:t>
            </a:r>
            <a:endParaRPr/>
          </a:p>
          <a:p>
            <a:pPr indent="0" lvl="0" marL="0" rtl="0" algn="l">
              <a:spcBef>
                <a:spcPts val="0"/>
              </a:spcBef>
              <a:spcAft>
                <a:spcPts val="0"/>
              </a:spcAft>
              <a:buNone/>
            </a:pPr>
            <a:r>
              <a:rPr lang="en"/>
              <a:t>I</a:t>
            </a:r>
            <a:r>
              <a:rPr lang="en"/>
              <a:t>f the added layers can be constructed as identity mappings, a deeper model should have training error no greater than its shallower counterpart.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382d57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382d57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found that ResNet has the highest test accuracy for both balanced and unb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04360b5c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04360b5c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2c20cc45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2c20cc45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MK</a:t>
            </a:r>
            <a:endParaRPr/>
          </a:p>
          <a:p>
            <a:pPr indent="0" lvl="0" marL="0" rtl="0" algn="l">
              <a:spcBef>
                <a:spcPts val="0"/>
              </a:spcBef>
              <a:spcAft>
                <a:spcPts val="0"/>
              </a:spcAft>
              <a:buClr>
                <a:schemeClr val="dk1"/>
              </a:buClr>
              <a:buSzPts val="1100"/>
              <a:buFont typeface="Arial"/>
              <a:buNone/>
            </a:pPr>
            <a:r>
              <a:rPr lang="en"/>
              <a:t>Diagnostic of pneumonia through the chest X-ray image requires significant reliability because a mistake in this process brings hazardous impact on a patient. In this project, our team “lifesaver” will propose several diagnostic tools based on the machine learning model including what we learned from the lecture. Machined learning based diagnostic tools will bring a strong impact on the diagnostic of pneumonia because of three reasons.\\\\</a:t>
            </a:r>
            <a:endParaRPr/>
          </a:p>
          <a:p>
            <a:pPr indent="0" lvl="0" marL="0" rtl="0" algn="l">
              <a:spcBef>
                <a:spcPts val="0"/>
              </a:spcBef>
              <a:spcAft>
                <a:spcPts val="0"/>
              </a:spcAft>
              <a:buClr>
                <a:schemeClr val="dk1"/>
              </a:buClr>
              <a:buSzPts val="1100"/>
              <a:buFont typeface="Arial"/>
              <a:buNone/>
            </a:pPr>
            <a:r>
              <a:rPr lang="en"/>
              <a:t>1. Diagnostic tools can quantify the progress the how far pneumonia has progressed and diagnose the type of pneumonia whether it is caused by virus or bacteria</a:t>
            </a:r>
            <a:endParaRPr/>
          </a:p>
          <a:p>
            <a:pPr indent="0" lvl="0" marL="0" rtl="0" algn="l">
              <a:spcBef>
                <a:spcPts val="0"/>
              </a:spcBef>
              <a:spcAft>
                <a:spcPts val="0"/>
              </a:spcAft>
              <a:buClr>
                <a:schemeClr val="dk1"/>
              </a:buClr>
              <a:buSzPts val="1100"/>
              <a:buFont typeface="Arial"/>
              <a:buNone/>
            </a:pPr>
            <a:r>
              <a:rPr lang="en"/>
              <a:t>\vspace{2mm}</a:t>
            </a:r>
            <a:endParaRPr/>
          </a:p>
          <a:p>
            <a:pPr indent="0" lvl="0" marL="0" rtl="0" algn="l">
              <a:spcBef>
                <a:spcPts val="0"/>
              </a:spcBef>
              <a:spcAft>
                <a:spcPts val="0"/>
              </a:spcAft>
              <a:buClr>
                <a:schemeClr val="dk1"/>
              </a:buClr>
              <a:buSzPts val="1100"/>
              <a:buFont typeface="Arial"/>
              <a:buNone/>
            </a:pPr>
            <a:r>
              <a:rPr lang="en"/>
              <a:t>\\2. The tools can prevent the mistake from the human expert by providing additional features to diagnose the status of the chest of the patient.</a:t>
            </a:r>
            <a:endParaRPr/>
          </a:p>
          <a:p>
            <a:pPr indent="0" lvl="0" marL="0" rtl="0" algn="l">
              <a:spcBef>
                <a:spcPts val="0"/>
              </a:spcBef>
              <a:spcAft>
                <a:spcPts val="0"/>
              </a:spcAft>
              <a:buClr>
                <a:schemeClr val="dk1"/>
              </a:buClr>
              <a:buSzPts val="1100"/>
              <a:buFont typeface="Arial"/>
              <a:buNone/>
            </a:pPr>
            <a:r>
              <a:rPr lang="en"/>
              <a:t>\vspace{2mm}</a:t>
            </a:r>
            <a:endParaRPr/>
          </a:p>
          <a:p>
            <a:pPr indent="0" lvl="0" marL="0" rtl="0" algn="l">
              <a:spcBef>
                <a:spcPts val="0"/>
              </a:spcBef>
              <a:spcAft>
                <a:spcPts val="0"/>
              </a:spcAft>
              <a:buClr>
                <a:schemeClr val="dk1"/>
              </a:buClr>
              <a:buSzPts val="1100"/>
              <a:buFont typeface="Arial"/>
              <a:buNone/>
            </a:pPr>
            <a:r>
              <a:rPr lang="en"/>
              <a:t>\\3. Because of the convenience and quick test after the tool is settled, It can capture pneumonia from the x-ray image for other patients who intended to take the x-ray image for other diseases. \\\\</a:t>
            </a:r>
            <a:endParaRPr/>
          </a:p>
          <a:p>
            <a:pPr indent="0" lvl="0" marL="0" rtl="0" algn="l">
              <a:spcBef>
                <a:spcPts val="0"/>
              </a:spcBef>
              <a:spcAft>
                <a:spcPts val="0"/>
              </a:spcAft>
              <a:buNone/>
            </a:pPr>
            <a:r>
              <a:rPr lang="en"/>
              <a:t>Throughout this project, we expect that the machine learning model will be able to diagnose pneumonia and its type quantitatively and which model is appropriate for screening pneumonia among the various models used in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4360b5c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4360b5c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382d57d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382d57d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c20cc4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c20cc4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c20cc4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c20cc4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GL</a:t>
            </a:r>
            <a:endParaRPr/>
          </a:p>
          <a:p>
            <a:pPr indent="0" lvl="0" marL="0" rtl="0" algn="l">
              <a:spcBef>
                <a:spcPts val="0"/>
              </a:spcBef>
              <a:spcAft>
                <a:spcPts val="0"/>
              </a:spcAft>
              <a:buClr>
                <a:schemeClr val="dk1"/>
              </a:buClr>
              <a:buSzPts val="1100"/>
              <a:buFont typeface="Arial"/>
              <a:buNone/>
            </a:pPr>
            <a:r>
              <a:rPr lang="en">
                <a:solidFill>
                  <a:schemeClr val="dk1"/>
                </a:solidFill>
              </a:rPr>
              <a:t>As you all know, ANN is a powerful classification model for highly complex data inspired by biological neural networks. For our project, we used multi-layer neural networks with 4 hidden layers because multi-layer ones perform well with any type of classification such as learning non-linear functions.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ANN has a high time and computational complexity we used transformed images to grayscale rather than RGB.</a:t>
            </a:r>
            <a:endParaRPr>
              <a:solidFill>
                <a:schemeClr val="dk1"/>
              </a:solidFill>
            </a:endParaRPr>
          </a:p>
          <a:p>
            <a:pPr indent="0" lvl="0" marL="0" rtl="0" algn="l">
              <a:spcBef>
                <a:spcPts val="0"/>
              </a:spcBef>
              <a:spcAft>
                <a:spcPts val="0"/>
              </a:spcAft>
              <a:buClr>
                <a:schemeClr val="lt1"/>
              </a:buClr>
              <a:buSzPts val="1100"/>
              <a:buFont typeface="Arial"/>
              <a:buNone/>
            </a:pPr>
            <a:r>
              <a:rPr lang="en">
                <a:solidFill>
                  <a:schemeClr val="dk1"/>
                </a:solidFill>
              </a:rPr>
              <a:t>After all hyperparameters were set as shown in this slide, while RELU was used for the activation, loss and accuracy were computed during training and validation steps with forward and backward propagation. The model with the highest validation accuracy was selected as a final model. We are planning to further go through various designs like different hyperparameters or different numbers of nodes.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38d23b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38d23b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c20cc45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c20cc45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2c20cc45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2c20cc45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016/j.cell.2018.02.010"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38000"/>
          </a:blip>
          <a:srcRect b="0" l="6709" r="44842" t="11964"/>
          <a:stretch/>
        </p:blipFill>
        <p:spPr>
          <a:xfrm>
            <a:off x="-12" y="0"/>
            <a:ext cx="9144000" cy="5143500"/>
          </a:xfrm>
          <a:prstGeom prst="rect">
            <a:avLst/>
          </a:prstGeom>
          <a:noFill/>
          <a:ln>
            <a:noFill/>
          </a:ln>
        </p:spPr>
      </p:pic>
      <p:sp>
        <p:nvSpPr>
          <p:cNvPr id="60" name="Google Shape;60;p13"/>
          <p:cNvSpPr txBox="1"/>
          <p:nvPr>
            <p:ph type="ctrTitle"/>
          </p:nvPr>
        </p:nvSpPr>
        <p:spPr>
          <a:xfrm>
            <a:off x="671258" y="9146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E599"/>
                </a:solidFill>
              </a:rPr>
              <a:t>Classification of X-ray images using different models</a:t>
            </a:r>
            <a:endParaRPr>
              <a:solidFill>
                <a:srgbClr val="FFE599"/>
              </a:solidFill>
            </a:endParaRPr>
          </a:p>
        </p:txBody>
      </p:sp>
      <p:sp>
        <p:nvSpPr>
          <p:cNvPr id="61" name="Google Shape;61;p13"/>
          <p:cNvSpPr txBox="1"/>
          <p:nvPr>
            <p:ph idx="1" type="subTitle"/>
          </p:nvPr>
        </p:nvSpPr>
        <p:spPr>
          <a:xfrm>
            <a:off x="671250" y="3098675"/>
            <a:ext cx="7801500" cy="119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FFFE"/>
                </a:solidFill>
              </a:rPr>
              <a:t>LifeSavers</a:t>
            </a:r>
            <a:endParaRPr b="1">
              <a:solidFill>
                <a:srgbClr val="FFFFFE"/>
              </a:solidFill>
            </a:endParaRPr>
          </a:p>
          <a:p>
            <a:pPr indent="0" lvl="0" marL="0" rtl="0" algn="ctr">
              <a:spcBef>
                <a:spcPts val="0"/>
              </a:spcBef>
              <a:spcAft>
                <a:spcPts val="0"/>
              </a:spcAft>
              <a:buNone/>
            </a:pPr>
            <a:r>
              <a:rPr lang="en" sz="1500">
                <a:solidFill>
                  <a:srgbClr val="FFFFFE"/>
                </a:solidFill>
              </a:rPr>
              <a:t>Garim Lee, Hyunwoo Kim, </a:t>
            </a:r>
            <a:r>
              <a:rPr lang="en" sz="1500">
                <a:solidFill>
                  <a:srgbClr val="FFFFFE"/>
                </a:solidFill>
              </a:rPr>
              <a:t>Moon-ki Choi, Won Joon Choi</a:t>
            </a:r>
            <a:endParaRPr sz="1500">
              <a:solidFill>
                <a:srgbClr val="FFFFFE"/>
              </a:solidFill>
            </a:endParaRPr>
          </a:p>
          <a:p>
            <a:pPr indent="0" lvl="0" marL="0" rtl="0" algn="ctr">
              <a:spcBef>
                <a:spcPts val="0"/>
              </a:spcBef>
              <a:spcAft>
                <a:spcPts val="0"/>
              </a:spcAft>
              <a:buNone/>
            </a:pPr>
            <a:r>
              <a:t/>
            </a:r>
            <a:endParaRPr sz="1500">
              <a:solidFill>
                <a:srgbClr val="FFFFFE"/>
              </a:solidFill>
            </a:endParaRPr>
          </a:p>
          <a:p>
            <a:pPr indent="0" lvl="0" marL="0" rtl="0" algn="ctr">
              <a:spcBef>
                <a:spcPts val="0"/>
              </a:spcBef>
              <a:spcAft>
                <a:spcPts val="0"/>
              </a:spcAft>
              <a:buNone/>
            </a:pPr>
            <a:r>
              <a:rPr lang="en" sz="1500">
                <a:solidFill>
                  <a:srgbClr val="FFFFFE"/>
                </a:solidFill>
              </a:rPr>
              <a:t>CSCI 5523 - Spring 2021</a:t>
            </a:r>
            <a:endParaRPr sz="1500">
              <a:solidFill>
                <a:srgbClr val="FFFFFE"/>
              </a:solidFill>
            </a:endParaRPr>
          </a:p>
        </p:txBody>
      </p:sp>
      <p:pic>
        <p:nvPicPr>
          <p:cNvPr id="62" name="Google Shape;62;p13"/>
          <p:cNvPicPr preferRelativeResize="0"/>
          <p:nvPr/>
        </p:nvPicPr>
        <p:blipFill rotWithShape="1">
          <a:blip r:embed="rId4">
            <a:alphaModFix/>
          </a:blip>
          <a:srcRect b="0" l="0" r="63592" t="0"/>
          <a:stretch/>
        </p:blipFill>
        <p:spPr>
          <a:xfrm>
            <a:off x="4214662" y="4494000"/>
            <a:ext cx="714675" cy="41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GoogleNet Architecture</a:t>
            </a:r>
            <a:endParaRPr>
              <a:solidFill>
                <a:srgbClr val="FFE599"/>
              </a:solidFill>
            </a:endParaRPr>
          </a:p>
        </p:txBody>
      </p:sp>
      <p:sp>
        <p:nvSpPr>
          <p:cNvPr id="218" name="Google Shape;218;p22"/>
          <p:cNvSpPr txBox="1"/>
          <p:nvPr>
            <p:ph idx="1" type="body"/>
          </p:nvPr>
        </p:nvSpPr>
        <p:spPr>
          <a:xfrm>
            <a:off x="311700" y="1152475"/>
            <a:ext cx="8520600" cy="384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E"/>
              </a:buClr>
              <a:buSzPts val="1800"/>
              <a:buChar char="●"/>
            </a:pPr>
            <a:r>
              <a:rPr lang="en">
                <a:solidFill>
                  <a:srgbClr val="FFFFFE"/>
                </a:solidFill>
              </a:rPr>
              <a:t>Deep neural network</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22 layers</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“Inception” module</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Batch normalization</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4 million parameters (60 million for AlexNet)</a:t>
            </a:r>
            <a:endParaRPr>
              <a:solidFill>
                <a:srgbClr val="FFFFFE"/>
              </a:solidFill>
            </a:endParaRPr>
          </a:p>
        </p:txBody>
      </p:sp>
      <p:pic>
        <p:nvPicPr>
          <p:cNvPr id="219" name="Google Shape;219;p22"/>
          <p:cNvPicPr preferRelativeResize="0"/>
          <p:nvPr/>
        </p:nvPicPr>
        <p:blipFill>
          <a:blip r:embed="rId3">
            <a:alphaModFix/>
          </a:blip>
          <a:stretch>
            <a:fillRect/>
          </a:stretch>
        </p:blipFill>
        <p:spPr>
          <a:xfrm>
            <a:off x="6268250" y="1098825"/>
            <a:ext cx="1363700" cy="2006676"/>
          </a:xfrm>
          <a:prstGeom prst="rect">
            <a:avLst/>
          </a:prstGeom>
          <a:noFill/>
          <a:ln>
            <a:noFill/>
          </a:ln>
        </p:spPr>
      </p:pic>
      <p:pic>
        <p:nvPicPr>
          <p:cNvPr id="220" name="Google Shape;220;p22"/>
          <p:cNvPicPr preferRelativeResize="0"/>
          <p:nvPr/>
        </p:nvPicPr>
        <p:blipFill>
          <a:blip r:embed="rId4">
            <a:alphaModFix/>
          </a:blip>
          <a:stretch>
            <a:fillRect/>
          </a:stretch>
        </p:blipFill>
        <p:spPr>
          <a:xfrm>
            <a:off x="5341725" y="3636421"/>
            <a:ext cx="3490575" cy="1365050"/>
          </a:xfrm>
          <a:prstGeom prst="rect">
            <a:avLst/>
          </a:prstGeom>
          <a:noFill/>
          <a:ln>
            <a:noFill/>
          </a:ln>
        </p:spPr>
      </p:pic>
      <p:pic>
        <p:nvPicPr>
          <p:cNvPr id="221" name="Google Shape;221;p22"/>
          <p:cNvPicPr preferRelativeResize="0"/>
          <p:nvPr/>
        </p:nvPicPr>
        <p:blipFill rotWithShape="1">
          <a:blip r:embed="rId5">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ResNet</a:t>
            </a:r>
            <a:endParaRPr>
              <a:solidFill>
                <a:srgbClr val="FFE599"/>
              </a:solidFill>
            </a:endParaRPr>
          </a:p>
        </p:txBody>
      </p:sp>
      <p:sp>
        <p:nvSpPr>
          <p:cNvPr id="227" name="Google Shape;2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E"/>
              </a:buClr>
              <a:buSzPts val="1800"/>
              <a:buChar char="●"/>
            </a:pPr>
            <a:r>
              <a:rPr lang="en">
                <a:solidFill>
                  <a:srgbClr val="FFFFFE"/>
                </a:solidFill>
              </a:rPr>
              <a:t>Different layers: 18, 34, 50, 101, 152</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Residual learning</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Batch normalization after each convolution</a:t>
            </a:r>
            <a:endParaRPr>
              <a:solidFill>
                <a:srgbClr val="FFFFFE"/>
              </a:solidFill>
            </a:endParaRPr>
          </a:p>
          <a:p>
            <a:pPr indent="0" lvl="0" marL="0" rtl="0" algn="l">
              <a:spcBef>
                <a:spcPts val="1200"/>
              </a:spcBef>
              <a:spcAft>
                <a:spcPts val="1200"/>
              </a:spcAft>
              <a:buNone/>
            </a:pPr>
            <a:r>
              <a:t/>
            </a:r>
            <a:endParaRPr>
              <a:solidFill>
                <a:srgbClr val="FFFFFE"/>
              </a:solidFill>
            </a:endParaRPr>
          </a:p>
        </p:txBody>
      </p:sp>
      <p:pic>
        <p:nvPicPr>
          <p:cNvPr id="228" name="Google Shape;228;p23"/>
          <p:cNvPicPr preferRelativeResize="0"/>
          <p:nvPr/>
        </p:nvPicPr>
        <p:blipFill>
          <a:blip r:embed="rId3">
            <a:alphaModFix/>
          </a:blip>
          <a:stretch>
            <a:fillRect/>
          </a:stretch>
        </p:blipFill>
        <p:spPr>
          <a:xfrm>
            <a:off x="5874096" y="2190700"/>
            <a:ext cx="3269900" cy="2952800"/>
          </a:xfrm>
          <a:prstGeom prst="rect">
            <a:avLst/>
          </a:prstGeom>
          <a:noFill/>
          <a:ln>
            <a:noFill/>
          </a:ln>
        </p:spPr>
      </p:pic>
      <p:pic>
        <p:nvPicPr>
          <p:cNvPr id="229" name="Google Shape;229;p23"/>
          <p:cNvPicPr preferRelativeResize="0"/>
          <p:nvPr/>
        </p:nvPicPr>
        <p:blipFill>
          <a:blip r:embed="rId4">
            <a:alphaModFix/>
          </a:blip>
          <a:stretch>
            <a:fillRect/>
          </a:stretch>
        </p:blipFill>
        <p:spPr>
          <a:xfrm>
            <a:off x="6063638" y="303919"/>
            <a:ext cx="2890825" cy="1668550"/>
          </a:xfrm>
          <a:prstGeom prst="rect">
            <a:avLst/>
          </a:prstGeom>
          <a:noFill/>
          <a:ln>
            <a:noFill/>
          </a:ln>
        </p:spPr>
      </p:pic>
      <p:pic>
        <p:nvPicPr>
          <p:cNvPr id="230" name="Google Shape;230;p23"/>
          <p:cNvPicPr preferRelativeResize="0"/>
          <p:nvPr/>
        </p:nvPicPr>
        <p:blipFill rotWithShape="1">
          <a:blip r:embed="rId5">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Test accuracy</a:t>
            </a:r>
            <a:endParaRPr>
              <a:solidFill>
                <a:srgbClr val="FFE599"/>
              </a:solidFill>
            </a:endParaRPr>
          </a:p>
        </p:txBody>
      </p:sp>
      <p:graphicFrame>
        <p:nvGraphicFramePr>
          <p:cNvPr id="236" name="Google Shape;236;p24"/>
          <p:cNvGraphicFramePr/>
          <p:nvPr/>
        </p:nvGraphicFramePr>
        <p:xfrm>
          <a:off x="632125" y="1310300"/>
          <a:ext cx="3000000" cy="3000000"/>
        </p:xfrm>
        <a:graphic>
          <a:graphicData uri="http://schemas.openxmlformats.org/drawingml/2006/table">
            <a:tbl>
              <a:tblPr>
                <a:noFill/>
                <a:tableStyleId>{B86B5F45-DC61-43A1-8A57-CF075038AD63}</a:tableStyleId>
              </a:tblPr>
              <a:tblGrid>
                <a:gridCol w="1575950"/>
                <a:gridCol w="1575950"/>
                <a:gridCol w="1575950"/>
                <a:gridCol w="1575950"/>
                <a:gridCol w="1575950"/>
              </a:tblGrid>
              <a:tr h="251650">
                <a:tc>
                  <a:txBody>
                    <a:bodyPr/>
                    <a:lstStyle/>
                    <a:p>
                      <a:pPr indent="0" lvl="0" marL="0" rtl="0" algn="ctr">
                        <a:spcBef>
                          <a:spcPts val="0"/>
                        </a:spcBef>
                        <a:spcAft>
                          <a:spcPts val="0"/>
                        </a:spcAft>
                        <a:buNone/>
                      </a:pPr>
                      <a:r>
                        <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SVM</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ANN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CNN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ResNet</a:t>
                      </a:r>
                      <a:endParaRPr b="1">
                        <a:solidFill>
                          <a:srgbClr val="FFFFFF"/>
                        </a:solidFill>
                      </a:endParaRPr>
                    </a:p>
                  </a:txBody>
                  <a:tcPr marT="91425" marB="91425" marR="91425" marL="91425"/>
                </a:tc>
              </a:tr>
              <a:tr h="251650">
                <a:tc>
                  <a:txBody>
                    <a:bodyPr/>
                    <a:lstStyle/>
                    <a:p>
                      <a:pPr indent="0" lvl="0" marL="0" rtl="0" algn="ctr">
                        <a:spcBef>
                          <a:spcPts val="0"/>
                        </a:spcBef>
                        <a:spcAft>
                          <a:spcPts val="0"/>
                        </a:spcAft>
                        <a:buNone/>
                      </a:pPr>
                      <a:r>
                        <a:rPr b="1" lang="en">
                          <a:solidFill>
                            <a:srgbClr val="FFFFFF"/>
                          </a:solidFill>
                        </a:rPr>
                        <a:t>Balanced DataSet</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0.761</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0.759</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0.770</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0.821</a:t>
                      </a:r>
                      <a:endParaRPr b="1">
                        <a:solidFill>
                          <a:srgbClr val="FFFFFF"/>
                        </a:solidFill>
                      </a:endParaRPr>
                    </a:p>
                  </a:txBody>
                  <a:tcPr marT="91425" marB="91425" marR="91425" marL="91425" anchor="ctr"/>
                </a:tc>
              </a:tr>
              <a:tr h="282075">
                <a:tc>
                  <a:txBody>
                    <a:bodyPr/>
                    <a:lstStyle/>
                    <a:p>
                      <a:pPr indent="0" lvl="0" marL="0" rtl="0" algn="ctr">
                        <a:spcBef>
                          <a:spcPts val="0"/>
                        </a:spcBef>
                        <a:spcAft>
                          <a:spcPts val="0"/>
                        </a:spcAft>
                        <a:buNone/>
                      </a:pPr>
                      <a:r>
                        <a:rPr b="1" lang="en">
                          <a:solidFill>
                            <a:srgbClr val="FFFFFF"/>
                          </a:solidFill>
                        </a:rPr>
                        <a:t>Unbalanced DataSet</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0.765</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0.800</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0.802</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0.886</a:t>
                      </a:r>
                      <a:endParaRPr b="1">
                        <a:solidFill>
                          <a:srgbClr val="FFFFFF"/>
                        </a:solidFill>
                      </a:endParaRPr>
                    </a:p>
                  </a:txBody>
                  <a:tcPr marT="91425" marB="91425" marR="91425" marL="91425" anchor="ctr"/>
                </a:tc>
              </a:tr>
            </a:tbl>
          </a:graphicData>
        </a:graphic>
      </p:graphicFrame>
      <p:pic>
        <p:nvPicPr>
          <p:cNvPr id="237" name="Google Shape;237;p24"/>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
        <p:nvSpPr>
          <p:cNvPr id="238" name="Google Shape;238;p24"/>
          <p:cNvSpPr txBox="1"/>
          <p:nvPr>
            <p:ph idx="1" type="body"/>
          </p:nvPr>
        </p:nvSpPr>
        <p:spPr>
          <a:xfrm>
            <a:off x="885125" y="3318975"/>
            <a:ext cx="7299300" cy="141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E"/>
              </a:buClr>
              <a:buSzPts val="1800"/>
              <a:buChar char="●"/>
            </a:pPr>
            <a:r>
              <a:rPr lang="en">
                <a:solidFill>
                  <a:srgbClr val="FFFFFE"/>
                </a:solidFill>
              </a:rPr>
              <a:t>Highest test accuracy: ResNet</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Test accuracy on Balanced vs. Unbalanced data</a:t>
            </a:r>
            <a:endParaRPr>
              <a:solidFill>
                <a:srgbClr val="FFFFFE"/>
              </a:solidFill>
            </a:endParaRPr>
          </a:p>
          <a:p>
            <a:pPr indent="0" lvl="0" marL="0" rtl="0" algn="ctr">
              <a:spcBef>
                <a:spcPts val="1200"/>
              </a:spcBef>
              <a:spcAft>
                <a:spcPts val="1200"/>
              </a:spcAft>
              <a:buNone/>
            </a:pPr>
            <a:r>
              <a:rPr b="1" lang="en">
                <a:solidFill>
                  <a:srgbClr val="FFFFFE"/>
                </a:solidFill>
              </a:rPr>
              <a:t>✱ Future works: </a:t>
            </a:r>
            <a:r>
              <a:rPr lang="en">
                <a:solidFill>
                  <a:srgbClr val="FFFFFE"/>
                </a:solidFill>
              </a:rPr>
              <a:t>Try various designs!</a:t>
            </a:r>
            <a:endParaRPr>
              <a:solidFill>
                <a:srgbClr val="FFFFF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11700" y="2869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00">
                <a:solidFill>
                  <a:srgbClr val="FFFFFF"/>
                </a:solidFill>
              </a:rPr>
              <a:t>References</a:t>
            </a:r>
            <a:endParaRPr sz="2300">
              <a:solidFill>
                <a:srgbClr val="FFFFFF"/>
              </a:solidFill>
            </a:endParaRPr>
          </a:p>
        </p:txBody>
      </p:sp>
      <p:sp>
        <p:nvSpPr>
          <p:cNvPr id="244" name="Google Shape;244;p25"/>
          <p:cNvSpPr txBox="1"/>
          <p:nvPr>
            <p:ph idx="1" type="body"/>
          </p:nvPr>
        </p:nvSpPr>
        <p:spPr>
          <a:xfrm>
            <a:off x="311700" y="3510100"/>
            <a:ext cx="8520600" cy="12498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E"/>
              </a:buClr>
              <a:buSzPts val="1000"/>
              <a:buChar char="●"/>
            </a:pPr>
            <a:r>
              <a:rPr lang="en" sz="1000">
                <a:solidFill>
                  <a:srgbClr val="FFFFFF"/>
                </a:solidFill>
                <a:latin typeface="Arial"/>
                <a:ea typeface="Arial"/>
                <a:cs typeface="Arial"/>
                <a:sym typeface="Arial"/>
              </a:rPr>
              <a:t>Tan, P. N., Steinbach, M., &amp; Kumar, V. (2016). Introduction to data mining. Pearson Education India.</a:t>
            </a:r>
            <a:endParaRPr sz="1000">
              <a:solidFill>
                <a:srgbClr val="FFFFFE"/>
              </a:solidFill>
              <a:latin typeface="Arial"/>
              <a:ea typeface="Arial"/>
              <a:cs typeface="Arial"/>
              <a:sym typeface="Arial"/>
            </a:endParaRPr>
          </a:p>
          <a:p>
            <a:pPr indent="-292100" lvl="0" marL="457200" rtl="0" algn="l">
              <a:spcBef>
                <a:spcPts val="1000"/>
              </a:spcBef>
              <a:spcAft>
                <a:spcPts val="0"/>
              </a:spcAft>
              <a:buClr>
                <a:srgbClr val="FFFFFE"/>
              </a:buClr>
              <a:buSzPts val="1000"/>
              <a:buChar char="●"/>
            </a:pPr>
            <a:r>
              <a:rPr lang="en" sz="1000">
                <a:solidFill>
                  <a:srgbClr val="FFFFFE"/>
                </a:solidFill>
                <a:latin typeface="Arial"/>
                <a:ea typeface="Arial"/>
                <a:cs typeface="Arial"/>
                <a:sym typeface="Arial"/>
              </a:rPr>
              <a:t>Kermany, D. S., Goldbaum, M., Cai, W., Valentim, C. C., Liang, H., Baxter, S. L., ... &amp; Zhang, K. (2018). Identifying medical diagnoses and treatable diseases by image-based deep learning. </a:t>
            </a:r>
            <a:r>
              <a:rPr i="1" lang="en" sz="1000">
                <a:solidFill>
                  <a:srgbClr val="FFFFFE"/>
                </a:solidFill>
                <a:latin typeface="Arial"/>
                <a:ea typeface="Arial"/>
                <a:cs typeface="Arial"/>
                <a:sym typeface="Arial"/>
              </a:rPr>
              <a:t>Cell</a:t>
            </a:r>
            <a:r>
              <a:rPr lang="en" sz="1000">
                <a:solidFill>
                  <a:srgbClr val="FFFFFE"/>
                </a:solidFill>
                <a:latin typeface="Arial"/>
                <a:ea typeface="Arial"/>
                <a:cs typeface="Arial"/>
                <a:sym typeface="Arial"/>
              </a:rPr>
              <a:t>, </a:t>
            </a:r>
            <a:r>
              <a:rPr i="1" lang="en" sz="1000">
                <a:solidFill>
                  <a:srgbClr val="FFFFFE"/>
                </a:solidFill>
                <a:latin typeface="Arial"/>
                <a:ea typeface="Arial"/>
                <a:cs typeface="Arial"/>
                <a:sym typeface="Arial"/>
              </a:rPr>
              <a:t>172</a:t>
            </a:r>
            <a:r>
              <a:rPr lang="en" sz="1000">
                <a:solidFill>
                  <a:srgbClr val="FFFFFE"/>
                </a:solidFill>
                <a:latin typeface="Arial"/>
                <a:ea typeface="Arial"/>
                <a:cs typeface="Arial"/>
                <a:sym typeface="Arial"/>
              </a:rPr>
              <a:t>(5), 1122-1131.</a:t>
            </a:r>
            <a:r>
              <a:rPr lang="en" sz="1000" u="sng">
                <a:solidFill>
                  <a:schemeClr val="hlink"/>
                </a:solidFill>
                <a:latin typeface="Arial"/>
                <a:ea typeface="Arial"/>
                <a:cs typeface="Arial"/>
                <a:sym typeface="Arial"/>
                <a:hlinkClick r:id="rId3"/>
              </a:rPr>
              <a:t>https://doi.org/10.1016/j.cell.2018.02.010</a:t>
            </a:r>
            <a:endParaRPr sz="1000">
              <a:solidFill>
                <a:srgbClr val="FFFFFF"/>
              </a:solidFill>
              <a:latin typeface="Arial"/>
              <a:ea typeface="Arial"/>
              <a:cs typeface="Arial"/>
              <a:sym typeface="Arial"/>
            </a:endParaRPr>
          </a:p>
          <a:p>
            <a:pPr indent="0" lvl="0" marL="0" rtl="0" algn="l">
              <a:spcBef>
                <a:spcPts val="1000"/>
              </a:spcBef>
              <a:spcAft>
                <a:spcPts val="1000"/>
              </a:spcAft>
              <a:buNone/>
            </a:pPr>
            <a:r>
              <a:t/>
            </a:r>
            <a:endParaRPr sz="1000">
              <a:solidFill>
                <a:srgbClr val="FFFFFF"/>
              </a:solidFill>
              <a:latin typeface="Arial"/>
              <a:ea typeface="Arial"/>
              <a:cs typeface="Arial"/>
              <a:sym typeface="Arial"/>
            </a:endParaRPr>
          </a:p>
        </p:txBody>
      </p:sp>
      <p:pic>
        <p:nvPicPr>
          <p:cNvPr id="245" name="Google Shape;245;p25"/>
          <p:cNvPicPr preferRelativeResize="0"/>
          <p:nvPr/>
        </p:nvPicPr>
        <p:blipFill rotWithShape="1">
          <a:blip r:embed="rId4">
            <a:alphaModFix/>
          </a:blip>
          <a:srcRect b="0" l="0" r="63592" t="0"/>
          <a:stretch/>
        </p:blipFill>
        <p:spPr>
          <a:xfrm>
            <a:off x="123325" y="139325"/>
            <a:ext cx="547925" cy="318096"/>
          </a:xfrm>
          <a:prstGeom prst="rect">
            <a:avLst/>
          </a:prstGeom>
          <a:noFill/>
          <a:ln>
            <a:noFill/>
          </a:ln>
        </p:spPr>
      </p:pic>
      <p:sp>
        <p:nvSpPr>
          <p:cNvPr id="246" name="Google Shape;246;p25"/>
          <p:cNvSpPr txBox="1"/>
          <p:nvPr>
            <p:ph type="title"/>
          </p:nvPr>
        </p:nvSpPr>
        <p:spPr>
          <a:xfrm>
            <a:off x="311700" y="1318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00">
                <a:solidFill>
                  <a:srgbClr val="FFE599"/>
                </a:solidFill>
              </a:rPr>
              <a:t>Thank you for watching!</a:t>
            </a:r>
            <a:endParaRPr b="1" sz="3500">
              <a:solidFill>
                <a:srgbClr val="FF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71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Motivation</a:t>
            </a:r>
            <a:endParaRPr>
              <a:solidFill>
                <a:srgbClr val="FFE599"/>
              </a:solidFill>
            </a:endParaRPr>
          </a:p>
        </p:txBody>
      </p:sp>
      <p:pic>
        <p:nvPicPr>
          <p:cNvPr id="68" name="Google Shape;68;p14"/>
          <p:cNvPicPr preferRelativeResize="0"/>
          <p:nvPr/>
        </p:nvPicPr>
        <p:blipFill>
          <a:blip r:embed="rId3">
            <a:alphaModFix/>
          </a:blip>
          <a:stretch>
            <a:fillRect/>
          </a:stretch>
        </p:blipFill>
        <p:spPr>
          <a:xfrm>
            <a:off x="2171700" y="3006150"/>
            <a:ext cx="4800600" cy="1485900"/>
          </a:xfrm>
          <a:prstGeom prst="rect">
            <a:avLst/>
          </a:prstGeom>
          <a:noFill/>
          <a:ln>
            <a:noFill/>
          </a:ln>
        </p:spPr>
      </p:pic>
      <p:sp>
        <p:nvSpPr>
          <p:cNvPr id="69" name="Google Shape;69;p14"/>
          <p:cNvSpPr txBox="1"/>
          <p:nvPr/>
        </p:nvSpPr>
        <p:spPr>
          <a:xfrm>
            <a:off x="1416200" y="4492050"/>
            <a:ext cx="64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Figure 1. Illustrative Examples of Chest X-Rays in Patients with Pneumonia</a:t>
            </a:r>
            <a:endParaRPr>
              <a:latin typeface="Average"/>
              <a:ea typeface="Average"/>
              <a:cs typeface="Average"/>
              <a:sym typeface="Average"/>
            </a:endParaRPr>
          </a:p>
        </p:txBody>
      </p:sp>
      <p:pic>
        <p:nvPicPr>
          <p:cNvPr id="70" name="Google Shape;70;p14"/>
          <p:cNvPicPr preferRelativeResize="0"/>
          <p:nvPr/>
        </p:nvPicPr>
        <p:blipFill rotWithShape="1">
          <a:blip r:embed="rId4">
            <a:alphaModFix/>
          </a:blip>
          <a:srcRect b="0" l="0" r="63592" t="0"/>
          <a:stretch/>
        </p:blipFill>
        <p:spPr>
          <a:xfrm>
            <a:off x="123325" y="139325"/>
            <a:ext cx="547925" cy="318096"/>
          </a:xfrm>
          <a:prstGeom prst="rect">
            <a:avLst/>
          </a:prstGeom>
          <a:noFill/>
          <a:ln>
            <a:noFill/>
          </a:ln>
        </p:spPr>
      </p:pic>
      <p:sp>
        <p:nvSpPr>
          <p:cNvPr id="71" name="Google Shape;71;p14"/>
          <p:cNvSpPr txBox="1"/>
          <p:nvPr>
            <p:ph idx="1" type="body"/>
          </p:nvPr>
        </p:nvSpPr>
        <p:spPr>
          <a:xfrm>
            <a:off x="311700" y="1152475"/>
            <a:ext cx="85206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E"/>
                </a:solidFill>
              </a:rPr>
              <a:t>1. Machine learning (ML) model can quantify the progress the how far pneumonia has progressed </a:t>
            </a:r>
            <a:endParaRPr>
              <a:solidFill>
                <a:srgbClr val="FFFFFE"/>
              </a:solidFill>
            </a:endParaRPr>
          </a:p>
          <a:p>
            <a:pPr indent="0" lvl="0" marL="0" rtl="0" algn="l">
              <a:spcBef>
                <a:spcPts val="1200"/>
              </a:spcBef>
              <a:spcAft>
                <a:spcPts val="0"/>
              </a:spcAft>
              <a:buNone/>
            </a:pPr>
            <a:r>
              <a:rPr lang="en">
                <a:solidFill>
                  <a:srgbClr val="FFFFFE"/>
                </a:solidFill>
              </a:rPr>
              <a:t>2. ML model as an assistance tool can prevent a mistake from the human expert. </a:t>
            </a:r>
            <a:endParaRPr>
              <a:solidFill>
                <a:srgbClr val="FFFFFE"/>
              </a:solidFill>
            </a:endParaRPr>
          </a:p>
          <a:p>
            <a:pPr indent="0" lvl="0" marL="0" rtl="0" algn="l">
              <a:spcBef>
                <a:spcPts val="1200"/>
              </a:spcBef>
              <a:spcAft>
                <a:spcPts val="1200"/>
              </a:spcAft>
              <a:buNone/>
            </a:pPr>
            <a:r>
              <a:rPr lang="en">
                <a:solidFill>
                  <a:srgbClr val="FFFFFE"/>
                </a:solidFill>
              </a:rPr>
              <a:t>3. ML model can capture the pneumonia from the x-ray image for other disease. </a:t>
            </a:r>
            <a:endParaRPr>
              <a:solidFill>
                <a:srgbClr val="FFFFF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Data &amp; Data pre-processing</a:t>
            </a:r>
            <a:endParaRPr>
              <a:solidFill>
                <a:srgbClr val="FFE599"/>
              </a:solidFill>
            </a:endParaRPr>
          </a:p>
        </p:txBody>
      </p:sp>
      <p:graphicFrame>
        <p:nvGraphicFramePr>
          <p:cNvPr id="77" name="Google Shape;77;p15"/>
          <p:cNvGraphicFramePr/>
          <p:nvPr/>
        </p:nvGraphicFramePr>
        <p:xfrm>
          <a:off x="2685250" y="1226608"/>
          <a:ext cx="3000000" cy="3000000"/>
        </p:xfrm>
        <a:graphic>
          <a:graphicData uri="http://schemas.openxmlformats.org/drawingml/2006/table">
            <a:tbl>
              <a:tblPr>
                <a:noFill/>
                <a:tableStyleId>{B86B5F45-DC61-43A1-8A57-CF075038AD63}</a:tableStyleId>
              </a:tblPr>
              <a:tblGrid>
                <a:gridCol w="1198025"/>
                <a:gridCol w="1198025"/>
                <a:gridCol w="1198025"/>
              </a:tblGrid>
              <a:tr h="177925">
                <a:tc>
                  <a:txBody>
                    <a:bodyPr/>
                    <a:lstStyle/>
                    <a:p>
                      <a:pPr indent="0" lvl="0" marL="0" rtl="0" algn="ctr">
                        <a:spcBef>
                          <a:spcPts val="0"/>
                        </a:spcBef>
                        <a:spcAft>
                          <a:spcPts val="0"/>
                        </a:spcAft>
                        <a:buNone/>
                      </a:pPr>
                      <a:r>
                        <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Normal</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Pneumonia</a:t>
                      </a:r>
                      <a:endParaRPr b="1">
                        <a:solidFill>
                          <a:srgbClr val="FFFFFF"/>
                        </a:solidFill>
                      </a:endParaRPr>
                    </a:p>
                  </a:txBody>
                  <a:tcPr marT="91425" marB="91425" marR="91425" marL="91425"/>
                </a:tc>
              </a:tr>
              <a:tr h="177925">
                <a:tc>
                  <a:txBody>
                    <a:bodyPr/>
                    <a:lstStyle/>
                    <a:p>
                      <a:pPr indent="0" lvl="0" marL="0" rtl="0" algn="ctr">
                        <a:spcBef>
                          <a:spcPts val="0"/>
                        </a:spcBef>
                        <a:spcAft>
                          <a:spcPts val="0"/>
                        </a:spcAft>
                        <a:buNone/>
                      </a:pPr>
                      <a:r>
                        <a:rPr b="1" lang="en">
                          <a:solidFill>
                            <a:srgbClr val="FFFFFF"/>
                          </a:solidFill>
                        </a:rPr>
                        <a:t>Train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1341</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3875</a:t>
                      </a:r>
                      <a:endParaRPr b="1">
                        <a:solidFill>
                          <a:srgbClr val="FFFFFF"/>
                        </a:solidFill>
                      </a:endParaRPr>
                    </a:p>
                  </a:txBody>
                  <a:tcPr marT="91425" marB="91425" marR="91425" marL="91425"/>
                </a:tc>
              </a:tr>
              <a:tr h="177925">
                <a:tc>
                  <a:txBody>
                    <a:bodyPr/>
                    <a:lstStyle/>
                    <a:p>
                      <a:pPr indent="0" lvl="0" marL="0" rtl="0" algn="ctr">
                        <a:spcBef>
                          <a:spcPts val="0"/>
                        </a:spcBef>
                        <a:spcAft>
                          <a:spcPts val="0"/>
                        </a:spcAft>
                        <a:buNone/>
                      </a:pPr>
                      <a:r>
                        <a:rPr b="1" lang="en">
                          <a:solidFill>
                            <a:srgbClr val="FFFFFF"/>
                          </a:solidFill>
                        </a:rPr>
                        <a:t>Validation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8</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8</a:t>
                      </a:r>
                      <a:endParaRPr b="1">
                        <a:solidFill>
                          <a:srgbClr val="FFFFFF"/>
                        </a:solidFill>
                      </a:endParaRPr>
                    </a:p>
                  </a:txBody>
                  <a:tcPr marT="91425" marB="91425" marR="91425" marL="91425"/>
                </a:tc>
              </a:tr>
              <a:tr h="177925">
                <a:tc>
                  <a:txBody>
                    <a:bodyPr/>
                    <a:lstStyle/>
                    <a:p>
                      <a:pPr indent="0" lvl="0" marL="0" rtl="0" algn="ctr">
                        <a:spcBef>
                          <a:spcPts val="0"/>
                        </a:spcBef>
                        <a:spcAft>
                          <a:spcPts val="0"/>
                        </a:spcAft>
                        <a:buNone/>
                      </a:pPr>
                      <a:r>
                        <a:rPr b="1" lang="en">
                          <a:solidFill>
                            <a:srgbClr val="FFFFFF"/>
                          </a:solidFill>
                        </a:rPr>
                        <a:t>Test</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234</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390</a:t>
                      </a:r>
                      <a:endParaRPr b="1">
                        <a:solidFill>
                          <a:srgbClr val="FFFFFF"/>
                        </a:solidFill>
                      </a:endParaRPr>
                    </a:p>
                  </a:txBody>
                  <a:tcPr marT="91425" marB="91425" marR="91425" marL="91425"/>
                </a:tc>
              </a:tr>
            </a:tbl>
          </a:graphicData>
        </a:graphic>
      </p:graphicFrame>
      <p:graphicFrame>
        <p:nvGraphicFramePr>
          <p:cNvPr id="78" name="Google Shape;78;p15"/>
          <p:cNvGraphicFramePr/>
          <p:nvPr/>
        </p:nvGraphicFramePr>
        <p:xfrm>
          <a:off x="585538" y="3348020"/>
          <a:ext cx="3000000" cy="3000000"/>
        </p:xfrm>
        <a:graphic>
          <a:graphicData uri="http://schemas.openxmlformats.org/drawingml/2006/table">
            <a:tbl>
              <a:tblPr>
                <a:noFill/>
                <a:tableStyleId>{B86B5F45-DC61-43A1-8A57-CF075038AD63}</a:tableStyleId>
              </a:tblPr>
              <a:tblGrid>
                <a:gridCol w="1198025"/>
                <a:gridCol w="1198025"/>
                <a:gridCol w="1198025"/>
              </a:tblGrid>
              <a:tr h="283575">
                <a:tc>
                  <a:txBody>
                    <a:bodyPr/>
                    <a:lstStyle/>
                    <a:p>
                      <a:pPr indent="0" lvl="0" marL="0" rtl="0" algn="ctr">
                        <a:spcBef>
                          <a:spcPts val="0"/>
                        </a:spcBef>
                        <a:spcAft>
                          <a:spcPts val="0"/>
                        </a:spcAft>
                        <a:buNone/>
                      </a:pPr>
                      <a:r>
                        <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Normal</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Pneumonia</a:t>
                      </a:r>
                      <a:endParaRPr b="1">
                        <a:solidFill>
                          <a:srgbClr val="FFFFFF"/>
                        </a:solidFill>
                      </a:endParaRPr>
                    </a:p>
                  </a:txBody>
                  <a:tcPr marT="91425" marB="91425" marR="91425" marL="91425"/>
                </a:tc>
              </a:tr>
              <a:tr h="184325">
                <a:tc>
                  <a:txBody>
                    <a:bodyPr/>
                    <a:lstStyle/>
                    <a:p>
                      <a:pPr indent="0" lvl="0" marL="0" rtl="0" algn="ctr">
                        <a:spcBef>
                          <a:spcPts val="0"/>
                        </a:spcBef>
                        <a:spcAft>
                          <a:spcPts val="0"/>
                        </a:spcAft>
                        <a:buNone/>
                      </a:pPr>
                      <a:r>
                        <a:rPr b="1" lang="en">
                          <a:solidFill>
                            <a:srgbClr val="FFFFFF"/>
                          </a:solidFill>
                        </a:rPr>
                        <a:t>Train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1241</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1241</a:t>
                      </a:r>
                      <a:endParaRPr b="1">
                        <a:solidFill>
                          <a:srgbClr val="FFFFFF"/>
                        </a:solidFill>
                      </a:endParaRPr>
                    </a:p>
                  </a:txBody>
                  <a:tcPr marT="91425" marB="91425" marR="91425" marL="91425"/>
                </a:tc>
              </a:tr>
              <a:tr h="184325">
                <a:tc>
                  <a:txBody>
                    <a:bodyPr/>
                    <a:lstStyle/>
                    <a:p>
                      <a:pPr indent="0" lvl="0" marL="0" rtl="0" algn="ctr">
                        <a:spcBef>
                          <a:spcPts val="0"/>
                        </a:spcBef>
                        <a:spcAft>
                          <a:spcPts val="0"/>
                        </a:spcAft>
                        <a:buNone/>
                      </a:pPr>
                      <a:r>
                        <a:rPr b="1" lang="en">
                          <a:solidFill>
                            <a:srgbClr val="FFFFFF"/>
                          </a:solidFill>
                        </a:rPr>
                        <a:t>Validation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108</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108</a:t>
                      </a:r>
                      <a:endParaRPr b="1">
                        <a:solidFill>
                          <a:srgbClr val="FFFFFF"/>
                        </a:solidFill>
                      </a:endParaRPr>
                    </a:p>
                  </a:txBody>
                  <a:tcPr marT="91425" marB="91425" marR="91425" marL="91425"/>
                </a:tc>
              </a:tr>
              <a:tr h="135550">
                <a:tc>
                  <a:txBody>
                    <a:bodyPr/>
                    <a:lstStyle/>
                    <a:p>
                      <a:pPr indent="0" lvl="0" marL="0" rtl="0" algn="ctr">
                        <a:spcBef>
                          <a:spcPts val="0"/>
                        </a:spcBef>
                        <a:spcAft>
                          <a:spcPts val="0"/>
                        </a:spcAft>
                        <a:buNone/>
                      </a:pPr>
                      <a:r>
                        <a:rPr b="1" lang="en">
                          <a:solidFill>
                            <a:srgbClr val="FFFFFF"/>
                          </a:solidFill>
                        </a:rPr>
                        <a:t>Test</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234</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234</a:t>
                      </a:r>
                      <a:endParaRPr b="1">
                        <a:solidFill>
                          <a:srgbClr val="FFFFFF"/>
                        </a:solidFill>
                      </a:endParaRPr>
                    </a:p>
                  </a:txBody>
                  <a:tcPr marT="91425" marB="91425" marR="91425" marL="91425"/>
                </a:tc>
              </a:tr>
            </a:tbl>
          </a:graphicData>
        </a:graphic>
      </p:graphicFrame>
      <p:sp>
        <p:nvSpPr>
          <p:cNvPr id="79" name="Google Shape;79;p15"/>
          <p:cNvSpPr txBox="1"/>
          <p:nvPr/>
        </p:nvSpPr>
        <p:spPr>
          <a:xfrm>
            <a:off x="1927925" y="2921000"/>
            <a:ext cx="90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00"/>
                </a:solidFill>
                <a:latin typeface="Average"/>
                <a:ea typeface="Average"/>
                <a:cs typeface="Average"/>
                <a:sym typeface="Average"/>
              </a:rPr>
              <a:t>Balanced</a:t>
            </a:r>
            <a:endParaRPr>
              <a:solidFill>
                <a:srgbClr val="00FF00"/>
              </a:solidFill>
              <a:latin typeface="Average"/>
              <a:ea typeface="Average"/>
              <a:cs typeface="Average"/>
              <a:sym typeface="Average"/>
            </a:endParaRPr>
          </a:p>
        </p:txBody>
      </p:sp>
      <p:sp>
        <p:nvSpPr>
          <p:cNvPr id="80" name="Google Shape;80;p15"/>
          <p:cNvSpPr txBox="1"/>
          <p:nvPr/>
        </p:nvSpPr>
        <p:spPr>
          <a:xfrm>
            <a:off x="1813200" y="1226600"/>
            <a:ext cx="8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Average"/>
                <a:ea typeface="Average"/>
                <a:cs typeface="Average"/>
                <a:sym typeface="Average"/>
              </a:rPr>
              <a:t>Original</a:t>
            </a:r>
            <a:endParaRPr>
              <a:solidFill>
                <a:srgbClr val="00FF00"/>
              </a:solidFill>
              <a:latin typeface="Average"/>
              <a:ea typeface="Average"/>
              <a:cs typeface="Average"/>
              <a:sym typeface="Average"/>
            </a:endParaRPr>
          </a:p>
        </p:txBody>
      </p:sp>
      <p:sp>
        <p:nvSpPr>
          <p:cNvPr id="81" name="Google Shape;81;p15"/>
          <p:cNvSpPr txBox="1"/>
          <p:nvPr/>
        </p:nvSpPr>
        <p:spPr>
          <a:xfrm>
            <a:off x="6104038" y="2921000"/>
            <a:ext cx="118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00"/>
                </a:solidFill>
                <a:latin typeface="Average"/>
                <a:ea typeface="Average"/>
                <a:cs typeface="Average"/>
                <a:sym typeface="Average"/>
              </a:rPr>
              <a:t>Unbalanced</a:t>
            </a:r>
            <a:endParaRPr>
              <a:solidFill>
                <a:srgbClr val="00FF00"/>
              </a:solidFill>
              <a:latin typeface="Average"/>
              <a:ea typeface="Average"/>
              <a:cs typeface="Average"/>
              <a:sym typeface="Average"/>
            </a:endParaRPr>
          </a:p>
        </p:txBody>
      </p:sp>
      <p:graphicFrame>
        <p:nvGraphicFramePr>
          <p:cNvPr id="82" name="Google Shape;82;p15"/>
          <p:cNvGraphicFramePr/>
          <p:nvPr/>
        </p:nvGraphicFramePr>
        <p:xfrm>
          <a:off x="4898600" y="3348020"/>
          <a:ext cx="3000000" cy="3000000"/>
        </p:xfrm>
        <a:graphic>
          <a:graphicData uri="http://schemas.openxmlformats.org/drawingml/2006/table">
            <a:tbl>
              <a:tblPr>
                <a:noFill/>
                <a:tableStyleId>{B86B5F45-DC61-43A1-8A57-CF075038AD63}</a:tableStyleId>
              </a:tblPr>
              <a:tblGrid>
                <a:gridCol w="1198025"/>
                <a:gridCol w="1198025"/>
                <a:gridCol w="1198025"/>
              </a:tblGrid>
              <a:tr h="283575">
                <a:tc>
                  <a:txBody>
                    <a:bodyPr/>
                    <a:lstStyle/>
                    <a:p>
                      <a:pPr indent="0" lvl="0" marL="0" rtl="0" algn="ctr">
                        <a:spcBef>
                          <a:spcPts val="0"/>
                        </a:spcBef>
                        <a:spcAft>
                          <a:spcPts val="0"/>
                        </a:spcAft>
                        <a:buNone/>
                      </a:pPr>
                      <a:r>
                        <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Normal</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Pneumonia</a:t>
                      </a:r>
                      <a:endParaRPr b="1">
                        <a:solidFill>
                          <a:srgbClr val="FFFFFF"/>
                        </a:solidFill>
                      </a:endParaRPr>
                    </a:p>
                  </a:txBody>
                  <a:tcPr marT="91425" marB="91425" marR="91425" marL="91425"/>
                </a:tc>
              </a:tr>
              <a:tr h="184325">
                <a:tc>
                  <a:txBody>
                    <a:bodyPr/>
                    <a:lstStyle/>
                    <a:p>
                      <a:pPr indent="0" lvl="0" marL="0" rtl="0" algn="ctr">
                        <a:spcBef>
                          <a:spcPts val="0"/>
                        </a:spcBef>
                        <a:spcAft>
                          <a:spcPts val="0"/>
                        </a:spcAft>
                        <a:buNone/>
                      </a:pPr>
                      <a:r>
                        <a:rPr b="1" lang="en">
                          <a:solidFill>
                            <a:srgbClr val="FFFFFF"/>
                          </a:solidFill>
                        </a:rPr>
                        <a:t>Train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1239</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3773</a:t>
                      </a:r>
                      <a:endParaRPr b="1">
                        <a:solidFill>
                          <a:srgbClr val="FFFFFF"/>
                        </a:solidFill>
                      </a:endParaRPr>
                    </a:p>
                  </a:txBody>
                  <a:tcPr marT="91425" marB="91425" marR="91425" marL="91425"/>
                </a:tc>
              </a:tr>
              <a:tr h="184325">
                <a:tc>
                  <a:txBody>
                    <a:bodyPr/>
                    <a:lstStyle/>
                    <a:p>
                      <a:pPr indent="0" lvl="0" marL="0" rtl="0" algn="ctr">
                        <a:spcBef>
                          <a:spcPts val="0"/>
                        </a:spcBef>
                        <a:spcAft>
                          <a:spcPts val="0"/>
                        </a:spcAft>
                        <a:buNone/>
                      </a:pPr>
                      <a:r>
                        <a:rPr b="1" lang="en">
                          <a:solidFill>
                            <a:srgbClr val="FFFFFF"/>
                          </a:solidFill>
                        </a:rPr>
                        <a:t>Validation</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110</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110</a:t>
                      </a:r>
                      <a:endParaRPr b="1">
                        <a:solidFill>
                          <a:srgbClr val="FFFFFF"/>
                        </a:solidFill>
                      </a:endParaRPr>
                    </a:p>
                  </a:txBody>
                  <a:tcPr marT="91425" marB="91425" marR="91425" marL="91425"/>
                </a:tc>
              </a:tr>
              <a:tr h="184325">
                <a:tc>
                  <a:txBody>
                    <a:bodyPr/>
                    <a:lstStyle/>
                    <a:p>
                      <a:pPr indent="0" lvl="0" marL="0" rtl="0" algn="ctr">
                        <a:spcBef>
                          <a:spcPts val="0"/>
                        </a:spcBef>
                        <a:spcAft>
                          <a:spcPts val="0"/>
                        </a:spcAft>
                        <a:buNone/>
                      </a:pPr>
                      <a:r>
                        <a:rPr b="1" lang="en">
                          <a:solidFill>
                            <a:srgbClr val="FFFFFF"/>
                          </a:solidFill>
                        </a:rPr>
                        <a:t>Test</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234</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390</a:t>
                      </a:r>
                      <a:endParaRPr b="1">
                        <a:solidFill>
                          <a:srgbClr val="FFFFFF"/>
                        </a:solidFill>
                      </a:endParaRPr>
                    </a:p>
                  </a:txBody>
                  <a:tcPr marT="91425" marB="91425" marR="91425" marL="91425"/>
                </a:tc>
              </a:tr>
            </a:tbl>
          </a:graphicData>
        </a:graphic>
      </p:graphicFrame>
      <p:pic>
        <p:nvPicPr>
          <p:cNvPr id="83" name="Google Shape;83;p15"/>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E599"/>
                </a:solidFill>
              </a:rPr>
              <a:t>Example of the </a:t>
            </a:r>
            <a:r>
              <a:rPr lang="en">
                <a:solidFill>
                  <a:srgbClr val="FFE599"/>
                </a:solidFill>
              </a:rPr>
              <a:t>original</a:t>
            </a:r>
            <a:r>
              <a:rPr lang="en">
                <a:solidFill>
                  <a:srgbClr val="FFE599"/>
                </a:solidFill>
              </a:rPr>
              <a:t> and transformed image</a:t>
            </a:r>
            <a:endParaRPr>
              <a:solidFill>
                <a:srgbClr val="FFE599"/>
              </a:solidFill>
            </a:endParaRPr>
          </a:p>
        </p:txBody>
      </p:sp>
      <p:pic>
        <p:nvPicPr>
          <p:cNvPr id="89" name="Google Shape;89;p16"/>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pic>
        <p:nvPicPr>
          <p:cNvPr id="90" name="Google Shape;90;p16"/>
          <p:cNvPicPr preferRelativeResize="0"/>
          <p:nvPr/>
        </p:nvPicPr>
        <p:blipFill>
          <a:blip r:embed="rId4">
            <a:alphaModFix/>
          </a:blip>
          <a:stretch>
            <a:fillRect/>
          </a:stretch>
        </p:blipFill>
        <p:spPr>
          <a:xfrm>
            <a:off x="498488" y="1758475"/>
            <a:ext cx="3571875" cy="2362200"/>
          </a:xfrm>
          <a:prstGeom prst="rect">
            <a:avLst/>
          </a:prstGeom>
          <a:noFill/>
          <a:ln>
            <a:noFill/>
          </a:ln>
        </p:spPr>
      </p:pic>
      <p:pic>
        <p:nvPicPr>
          <p:cNvPr id="91" name="Google Shape;91;p16"/>
          <p:cNvPicPr preferRelativeResize="0"/>
          <p:nvPr/>
        </p:nvPicPr>
        <p:blipFill>
          <a:blip r:embed="rId5">
            <a:alphaModFix/>
          </a:blip>
          <a:stretch>
            <a:fillRect/>
          </a:stretch>
        </p:blipFill>
        <p:spPr>
          <a:xfrm>
            <a:off x="5377225" y="3009700"/>
            <a:ext cx="1969550" cy="1931225"/>
          </a:xfrm>
          <a:prstGeom prst="rect">
            <a:avLst/>
          </a:prstGeom>
          <a:noFill/>
          <a:ln>
            <a:noFill/>
          </a:ln>
        </p:spPr>
      </p:pic>
      <p:cxnSp>
        <p:nvCxnSpPr>
          <p:cNvPr id="92" name="Google Shape;92;p16"/>
          <p:cNvCxnSpPr/>
          <p:nvPr/>
        </p:nvCxnSpPr>
        <p:spPr>
          <a:xfrm flipH="1" rot="10800000">
            <a:off x="4419538" y="1997025"/>
            <a:ext cx="790200" cy="416700"/>
          </a:xfrm>
          <a:prstGeom prst="straightConnector1">
            <a:avLst/>
          </a:prstGeom>
          <a:noFill/>
          <a:ln cap="flat" cmpd="sng" w="38100">
            <a:solidFill>
              <a:schemeClr val="dk2"/>
            </a:solidFill>
            <a:prstDash val="solid"/>
            <a:round/>
            <a:headEnd len="med" w="med" type="none"/>
            <a:tailEnd len="med" w="med" type="triangle"/>
          </a:ln>
        </p:spPr>
      </p:cxnSp>
      <p:cxnSp>
        <p:nvCxnSpPr>
          <p:cNvPr id="93" name="Google Shape;93;p16"/>
          <p:cNvCxnSpPr/>
          <p:nvPr/>
        </p:nvCxnSpPr>
        <p:spPr>
          <a:xfrm>
            <a:off x="4405150" y="3393025"/>
            <a:ext cx="819000" cy="201300"/>
          </a:xfrm>
          <a:prstGeom prst="straightConnector1">
            <a:avLst/>
          </a:prstGeom>
          <a:noFill/>
          <a:ln cap="flat" cmpd="sng" w="38100">
            <a:solidFill>
              <a:schemeClr val="dk2"/>
            </a:solidFill>
            <a:prstDash val="solid"/>
            <a:round/>
            <a:headEnd len="med" w="med" type="none"/>
            <a:tailEnd len="med" w="med" type="triangle"/>
          </a:ln>
        </p:spPr>
      </p:cxnSp>
      <p:sp>
        <p:nvSpPr>
          <p:cNvPr id="94" name="Google Shape;94;p16"/>
          <p:cNvSpPr txBox="1"/>
          <p:nvPr/>
        </p:nvSpPr>
        <p:spPr>
          <a:xfrm>
            <a:off x="7422975" y="1773650"/>
            <a:ext cx="146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SVM and ANN </a:t>
            </a:r>
            <a:endParaRPr sz="1600">
              <a:solidFill>
                <a:schemeClr val="dk1"/>
              </a:solidFill>
              <a:latin typeface="Oswald"/>
              <a:ea typeface="Oswald"/>
              <a:cs typeface="Oswald"/>
              <a:sym typeface="Oswald"/>
            </a:endParaRPr>
          </a:p>
        </p:txBody>
      </p:sp>
      <p:sp>
        <p:nvSpPr>
          <p:cNvPr id="95" name="Google Shape;95;p16"/>
          <p:cNvSpPr txBox="1"/>
          <p:nvPr/>
        </p:nvSpPr>
        <p:spPr>
          <a:xfrm>
            <a:off x="7422975" y="3821200"/>
            <a:ext cx="146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CNN and Transfer learning </a:t>
            </a:r>
            <a:endParaRPr sz="1600">
              <a:solidFill>
                <a:schemeClr val="dk1"/>
              </a:solidFill>
              <a:latin typeface="Oswald"/>
              <a:ea typeface="Oswald"/>
              <a:cs typeface="Oswald"/>
              <a:sym typeface="Oswald"/>
            </a:endParaRPr>
          </a:p>
        </p:txBody>
      </p:sp>
      <p:pic>
        <p:nvPicPr>
          <p:cNvPr id="96" name="Google Shape;96;p16"/>
          <p:cNvPicPr preferRelativeResize="0"/>
          <p:nvPr/>
        </p:nvPicPr>
        <p:blipFill>
          <a:blip r:embed="rId6">
            <a:alphaModFix/>
          </a:blip>
          <a:stretch>
            <a:fillRect/>
          </a:stretch>
        </p:blipFill>
        <p:spPr>
          <a:xfrm>
            <a:off x="5377237" y="977600"/>
            <a:ext cx="1969537" cy="20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Support Vector Machine (SVM)</a:t>
            </a:r>
            <a:endParaRPr>
              <a:solidFill>
                <a:srgbClr val="FFE599"/>
              </a:solidFill>
            </a:endParaRPr>
          </a:p>
        </p:txBody>
      </p:sp>
      <p:sp>
        <p:nvSpPr>
          <p:cNvPr id="102" name="Google Shape;102;p17"/>
          <p:cNvSpPr txBox="1"/>
          <p:nvPr>
            <p:ph idx="1" type="body"/>
          </p:nvPr>
        </p:nvSpPr>
        <p:spPr>
          <a:xfrm>
            <a:off x="311700" y="1152475"/>
            <a:ext cx="85206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FFFFFE"/>
              </a:solidFill>
            </a:endParaRPr>
          </a:p>
          <a:p>
            <a:pPr indent="-342900" lvl="0" marL="457200" rtl="0" algn="l">
              <a:spcBef>
                <a:spcPts val="1200"/>
              </a:spcBef>
              <a:spcAft>
                <a:spcPts val="0"/>
              </a:spcAft>
              <a:buClr>
                <a:srgbClr val="FFFFFE"/>
              </a:buClr>
              <a:buSzPts val="1800"/>
              <a:buChar char="●"/>
            </a:pPr>
            <a:r>
              <a:rPr lang="en">
                <a:solidFill>
                  <a:srgbClr val="FFFFFE"/>
                </a:solidFill>
              </a:rPr>
              <a:t>SVM </a:t>
            </a:r>
            <a:r>
              <a:rPr lang="en">
                <a:solidFill>
                  <a:srgbClr val="FFFFFE"/>
                </a:solidFill>
              </a:rPr>
              <a:t>complexity</a:t>
            </a:r>
            <a:endParaRPr>
              <a:solidFill>
                <a:srgbClr val="FFFFFE"/>
              </a:solidFill>
            </a:endParaRPr>
          </a:p>
          <a:p>
            <a:pPr indent="-317500" lvl="1" marL="914400" rtl="0" algn="l">
              <a:spcBef>
                <a:spcPts val="0"/>
              </a:spcBef>
              <a:spcAft>
                <a:spcPts val="0"/>
              </a:spcAft>
              <a:buClr>
                <a:srgbClr val="FFFFFE"/>
              </a:buClr>
              <a:buSzPts val="1400"/>
              <a:buChar char="○"/>
            </a:pPr>
            <a:r>
              <a:rPr lang="en">
                <a:solidFill>
                  <a:srgbClr val="FFFFFE"/>
                </a:solidFill>
              </a:rPr>
              <a:t>Kernel (Gaussian RBF)</a:t>
            </a:r>
            <a:endParaRPr>
              <a:solidFill>
                <a:srgbClr val="FFFFFE"/>
              </a:solidFill>
            </a:endParaRPr>
          </a:p>
          <a:p>
            <a:pPr indent="-317500" lvl="1" marL="914400" rtl="0" algn="l">
              <a:spcBef>
                <a:spcPts val="0"/>
              </a:spcBef>
              <a:spcAft>
                <a:spcPts val="0"/>
              </a:spcAft>
              <a:buClr>
                <a:srgbClr val="FFFFFE"/>
              </a:buClr>
              <a:buSzPts val="1400"/>
              <a:buChar char="○"/>
            </a:pPr>
            <a:r>
              <a:rPr lang="en">
                <a:solidFill>
                  <a:srgbClr val="FFFFFE"/>
                </a:solidFill>
              </a:rPr>
              <a:t>Parameters C (1), Gamma (0.005)</a:t>
            </a:r>
            <a:endParaRPr>
              <a:solidFill>
                <a:srgbClr val="FFFFFE"/>
              </a:solidFill>
            </a:endParaRPr>
          </a:p>
          <a:p>
            <a:pPr indent="0" lvl="0" marL="914400" rtl="0" algn="l">
              <a:spcBef>
                <a:spcPts val="1200"/>
              </a:spcBef>
              <a:spcAft>
                <a:spcPts val="0"/>
              </a:spcAft>
              <a:buNone/>
            </a:pPr>
            <a:r>
              <a:t/>
            </a:r>
            <a:endParaRPr>
              <a:solidFill>
                <a:srgbClr val="FFFFFE"/>
              </a:solidFill>
            </a:endParaRPr>
          </a:p>
          <a:p>
            <a:pPr indent="-342900" lvl="0" marL="457200" rtl="0" algn="l">
              <a:spcBef>
                <a:spcPts val="1200"/>
              </a:spcBef>
              <a:spcAft>
                <a:spcPts val="0"/>
              </a:spcAft>
              <a:buClr>
                <a:srgbClr val="FFFFFE"/>
              </a:buClr>
              <a:buSzPts val="1800"/>
              <a:buChar char="●"/>
            </a:pPr>
            <a:r>
              <a:rPr lang="en">
                <a:solidFill>
                  <a:srgbClr val="FFFFFE"/>
                </a:solidFill>
              </a:rPr>
              <a:t>SVM </a:t>
            </a:r>
            <a:r>
              <a:rPr lang="en">
                <a:solidFill>
                  <a:srgbClr val="FFFFFE"/>
                </a:solidFill>
              </a:rPr>
              <a:t>Advantages and disadvantages</a:t>
            </a:r>
            <a:endParaRPr>
              <a:solidFill>
                <a:srgbClr val="FFFFFE"/>
              </a:solidFill>
            </a:endParaRPr>
          </a:p>
          <a:p>
            <a:pPr indent="-317500" lvl="1" marL="914400" rtl="0" algn="l">
              <a:spcBef>
                <a:spcPts val="0"/>
              </a:spcBef>
              <a:spcAft>
                <a:spcPts val="0"/>
              </a:spcAft>
              <a:buClr>
                <a:srgbClr val="FFFFFE"/>
              </a:buClr>
              <a:buSzPts val="1400"/>
              <a:buChar char="○"/>
            </a:pPr>
            <a:r>
              <a:rPr lang="en">
                <a:solidFill>
                  <a:srgbClr val="FFFFFE"/>
                </a:solidFill>
              </a:rPr>
              <a:t>Highly accurate &amp; Less overfitted</a:t>
            </a:r>
            <a:endParaRPr>
              <a:solidFill>
                <a:srgbClr val="FFFFFE"/>
              </a:solidFill>
            </a:endParaRPr>
          </a:p>
          <a:p>
            <a:pPr indent="-317500" lvl="1" marL="914400" rtl="0" algn="l">
              <a:spcBef>
                <a:spcPts val="0"/>
              </a:spcBef>
              <a:spcAft>
                <a:spcPts val="0"/>
              </a:spcAft>
              <a:buClr>
                <a:srgbClr val="FFFFFE"/>
              </a:buClr>
              <a:buSzPts val="1400"/>
              <a:buChar char="○"/>
            </a:pPr>
            <a:r>
              <a:rPr lang="en">
                <a:solidFill>
                  <a:srgbClr val="FFFFFE"/>
                </a:solidFill>
              </a:rPr>
              <a:t>Expensive </a:t>
            </a:r>
            <a:r>
              <a:rPr lang="en">
                <a:solidFill>
                  <a:srgbClr val="FFFFFE"/>
                </a:solidFill>
              </a:rPr>
              <a:t>c</a:t>
            </a:r>
            <a:r>
              <a:rPr lang="en">
                <a:solidFill>
                  <a:srgbClr val="FFFFFE"/>
                </a:solidFill>
              </a:rPr>
              <a:t>omputation &amp; classification</a:t>
            </a:r>
            <a:endParaRPr>
              <a:solidFill>
                <a:srgbClr val="FFFFFE"/>
              </a:solidFill>
            </a:endParaRPr>
          </a:p>
          <a:p>
            <a:pPr indent="0" lvl="0" marL="0" rtl="0" algn="l">
              <a:spcBef>
                <a:spcPts val="1200"/>
              </a:spcBef>
              <a:spcAft>
                <a:spcPts val="1200"/>
              </a:spcAft>
              <a:buNone/>
            </a:pPr>
            <a:r>
              <a:t/>
            </a:r>
            <a:endParaRPr>
              <a:solidFill>
                <a:srgbClr val="FFFFFE"/>
              </a:solidFill>
            </a:endParaRPr>
          </a:p>
        </p:txBody>
      </p:sp>
      <p:pic>
        <p:nvPicPr>
          <p:cNvPr id="103" name="Google Shape;103;p17"/>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pic>
        <p:nvPicPr>
          <p:cNvPr id="104" name="Google Shape;104;p17"/>
          <p:cNvPicPr preferRelativeResize="0"/>
          <p:nvPr/>
        </p:nvPicPr>
        <p:blipFill>
          <a:blip r:embed="rId4">
            <a:alphaModFix/>
          </a:blip>
          <a:stretch>
            <a:fillRect/>
          </a:stretch>
        </p:blipFill>
        <p:spPr>
          <a:xfrm>
            <a:off x="4515200" y="1266300"/>
            <a:ext cx="4195601" cy="334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Artificial Neural Network (ANN)</a:t>
            </a:r>
            <a:endParaRPr>
              <a:solidFill>
                <a:srgbClr val="FFE599"/>
              </a:solidFill>
            </a:endParaRPr>
          </a:p>
        </p:txBody>
      </p:sp>
      <p:grpSp>
        <p:nvGrpSpPr>
          <p:cNvPr id="110" name="Google Shape;110;p18"/>
          <p:cNvGrpSpPr/>
          <p:nvPr/>
        </p:nvGrpSpPr>
        <p:grpSpPr>
          <a:xfrm>
            <a:off x="5236650" y="1214313"/>
            <a:ext cx="3473450" cy="3360388"/>
            <a:chOff x="5312850" y="1214313"/>
            <a:chExt cx="3473450" cy="3360388"/>
          </a:xfrm>
        </p:grpSpPr>
        <p:grpSp>
          <p:nvGrpSpPr>
            <p:cNvPr id="111" name="Google Shape;111;p18"/>
            <p:cNvGrpSpPr/>
            <p:nvPr/>
          </p:nvGrpSpPr>
          <p:grpSpPr>
            <a:xfrm>
              <a:off x="5455200" y="1751088"/>
              <a:ext cx="424225" cy="2484900"/>
              <a:chOff x="311700" y="1624750"/>
              <a:chExt cx="424225" cy="2484900"/>
            </a:xfrm>
          </p:grpSpPr>
          <p:sp>
            <p:nvSpPr>
              <p:cNvPr id="112" name="Google Shape;112;p18"/>
              <p:cNvSpPr/>
              <p:nvPr/>
            </p:nvSpPr>
            <p:spPr>
              <a:xfrm>
                <a:off x="311700" y="1624750"/>
                <a:ext cx="424200" cy="2484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394800" y="1849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94800" y="2236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rot="5400000">
                <a:off x="275125" y="3458875"/>
                <a:ext cx="5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 . .</a:t>
                </a:r>
                <a:endParaRPr>
                  <a:solidFill>
                    <a:schemeClr val="dk2"/>
                  </a:solidFill>
                  <a:latin typeface="Average"/>
                  <a:ea typeface="Average"/>
                  <a:cs typeface="Average"/>
                  <a:sym typeface="Average"/>
                </a:endParaRPr>
              </a:p>
            </p:txBody>
          </p:sp>
        </p:grpSp>
        <p:grpSp>
          <p:nvGrpSpPr>
            <p:cNvPr id="116" name="Google Shape;116;p18"/>
            <p:cNvGrpSpPr/>
            <p:nvPr/>
          </p:nvGrpSpPr>
          <p:grpSpPr>
            <a:xfrm>
              <a:off x="6008115" y="1751088"/>
              <a:ext cx="424200" cy="2484900"/>
              <a:chOff x="311700" y="1420175"/>
              <a:chExt cx="424200" cy="2484900"/>
            </a:xfrm>
          </p:grpSpPr>
          <p:sp>
            <p:nvSpPr>
              <p:cNvPr id="117" name="Google Shape;117;p18"/>
              <p:cNvSpPr/>
              <p:nvPr/>
            </p:nvSpPr>
            <p:spPr>
              <a:xfrm>
                <a:off x="311700" y="1420175"/>
                <a:ext cx="424200" cy="2484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94800" y="1849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94800" y="2236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rot="5400000">
                <a:off x="263100" y="3101725"/>
                <a:ext cx="5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 . .</a:t>
                </a:r>
                <a:endParaRPr>
                  <a:solidFill>
                    <a:schemeClr val="dk2"/>
                  </a:solidFill>
                  <a:latin typeface="Average"/>
                  <a:ea typeface="Average"/>
                  <a:cs typeface="Average"/>
                  <a:sym typeface="Average"/>
                </a:endParaRPr>
              </a:p>
            </p:txBody>
          </p:sp>
        </p:grpSp>
        <p:grpSp>
          <p:nvGrpSpPr>
            <p:cNvPr id="121" name="Google Shape;121;p18"/>
            <p:cNvGrpSpPr/>
            <p:nvPr/>
          </p:nvGrpSpPr>
          <p:grpSpPr>
            <a:xfrm>
              <a:off x="7113945" y="1751088"/>
              <a:ext cx="424200" cy="2484900"/>
              <a:chOff x="311700" y="1237475"/>
              <a:chExt cx="424200" cy="2484900"/>
            </a:xfrm>
          </p:grpSpPr>
          <p:sp>
            <p:nvSpPr>
              <p:cNvPr id="122" name="Google Shape;122;p18"/>
              <p:cNvSpPr/>
              <p:nvPr/>
            </p:nvSpPr>
            <p:spPr>
              <a:xfrm>
                <a:off x="311700" y="1237475"/>
                <a:ext cx="424200" cy="2484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94800" y="1849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94800" y="2236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rot="5400000">
                <a:off x="275100" y="2683600"/>
                <a:ext cx="5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 . .</a:t>
                </a:r>
                <a:endParaRPr>
                  <a:solidFill>
                    <a:schemeClr val="dk2"/>
                  </a:solidFill>
                  <a:latin typeface="Average"/>
                  <a:ea typeface="Average"/>
                  <a:cs typeface="Average"/>
                  <a:sym typeface="Average"/>
                </a:endParaRPr>
              </a:p>
            </p:txBody>
          </p:sp>
        </p:grpSp>
        <p:grpSp>
          <p:nvGrpSpPr>
            <p:cNvPr id="126" name="Google Shape;126;p18"/>
            <p:cNvGrpSpPr/>
            <p:nvPr/>
          </p:nvGrpSpPr>
          <p:grpSpPr>
            <a:xfrm>
              <a:off x="6561030" y="1751088"/>
              <a:ext cx="424200" cy="2484900"/>
              <a:chOff x="311700" y="1624750"/>
              <a:chExt cx="424200" cy="2484900"/>
            </a:xfrm>
          </p:grpSpPr>
          <p:sp>
            <p:nvSpPr>
              <p:cNvPr id="127" name="Google Shape;127;p18"/>
              <p:cNvSpPr/>
              <p:nvPr/>
            </p:nvSpPr>
            <p:spPr>
              <a:xfrm>
                <a:off x="311700" y="1624750"/>
                <a:ext cx="424200" cy="2484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82813" y="22195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382813" y="26065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rot="5400000">
                <a:off x="263113" y="3054100"/>
                <a:ext cx="5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 . .</a:t>
                </a:r>
                <a:endParaRPr>
                  <a:solidFill>
                    <a:schemeClr val="dk2"/>
                  </a:solidFill>
                  <a:latin typeface="Average"/>
                  <a:ea typeface="Average"/>
                  <a:cs typeface="Average"/>
                  <a:sym typeface="Average"/>
                </a:endParaRPr>
              </a:p>
            </p:txBody>
          </p:sp>
        </p:grpSp>
        <p:grpSp>
          <p:nvGrpSpPr>
            <p:cNvPr id="131" name="Google Shape;131;p18"/>
            <p:cNvGrpSpPr/>
            <p:nvPr/>
          </p:nvGrpSpPr>
          <p:grpSpPr>
            <a:xfrm>
              <a:off x="7678835" y="1751088"/>
              <a:ext cx="424200" cy="2484900"/>
              <a:chOff x="311700" y="1237475"/>
              <a:chExt cx="424200" cy="2484900"/>
            </a:xfrm>
          </p:grpSpPr>
          <p:sp>
            <p:nvSpPr>
              <p:cNvPr id="132" name="Google Shape;132;p18"/>
              <p:cNvSpPr/>
              <p:nvPr/>
            </p:nvSpPr>
            <p:spPr>
              <a:xfrm>
                <a:off x="311700" y="1237475"/>
                <a:ext cx="424200" cy="2484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94800" y="1849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94800" y="2236000"/>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rot="5400000">
                <a:off x="275100" y="2683600"/>
                <a:ext cx="5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 . .</a:t>
                </a:r>
                <a:endParaRPr>
                  <a:solidFill>
                    <a:schemeClr val="dk2"/>
                  </a:solidFill>
                  <a:latin typeface="Average"/>
                  <a:ea typeface="Average"/>
                  <a:cs typeface="Average"/>
                  <a:sym typeface="Average"/>
                </a:endParaRPr>
              </a:p>
            </p:txBody>
          </p:sp>
        </p:grpSp>
        <p:grpSp>
          <p:nvGrpSpPr>
            <p:cNvPr id="136" name="Google Shape;136;p18"/>
            <p:cNvGrpSpPr/>
            <p:nvPr/>
          </p:nvGrpSpPr>
          <p:grpSpPr>
            <a:xfrm>
              <a:off x="8219775" y="2470188"/>
              <a:ext cx="424200" cy="1046700"/>
              <a:chOff x="3076275" y="2317788"/>
              <a:chExt cx="424200" cy="1046700"/>
            </a:xfrm>
          </p:grpSpPr>
          <p:sp>
            <p:nvSpPr>
              <p:cNvPr id="137" name="Google Shape;137;p18"/>
              <p:cNvSpPr/>
              <p:nvPr/>
            </p:nvSpPr>
            <p:spPr>
              <a:xfrm>
                <a:off x="3076275" y="2317788"/>
                <a:ext cx="424200" cy="104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8"/>
              <p:cNvGrpSpPr/>
              <p:nvPr/>
            </p:nvGrpSpPr>
            <p:grpSpPr>
              <a:xfrm>
                <a:off x="3159375" y="2518638"/>
                <a:ext cx="258000" cy="645000"/>
                <a:chOff x="3506775" y="2288113"/>
                <a:chExt cx="258000" cy="645000"/>
              </a:xfrm>
            </p:grpSpPr>
            <p:sp>
              <p:nvSpPr>
                <p:cNvPr id="139" name="Google Shape;139;p18"/>
                <p:cNvSpPr/>
                <p:nvPr/>
              </p:nvSpPr>
              <p:spPr>
                <a:xfrm>
                  <a:off x="3506775" y="2288113"/>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506775" y="2675113"/>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txBox="1"/>
            <p:nvPr/>
          </p:nvSpPr>
          <p:spPr>
            <a:xfrm>
              <a:off x="5975881" y="4236000"/>
              <a:ext cx="48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256</a:t>
              </a:r>
              <a:endParaRPr sz="1000">
                <a:solidFill>
                  <a:srgbClr val="FFFFFE"/>
                </a:solidFill>
              </a:endParaRPr>
            </a:p>
          </p:txBody>
        </p:sp>
        <p:sp>
          <p:nvSpPr>
            <p:cNvPr id="142" name="Google Shape;142;p18"/>
            <p:cNvSpPr txBox="1"/>
            <p:nvPr/>
          </p:nvSpPr>
          <p:spPr>
            <a:xfrm>
              <a:off x="6528781" y="4236000"/>
              <a:ext cx="48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128</a:t>
              </a:r>
              <a:endParaRPr sz="1000">
                <a:solidFill>
                  <a:srgbClr val="FFFFFE"/>
                </a:solidFill>
              </a:endParaRPr>
            </a:p>
          </p:txBody>
        </p:sp>
        <p:sp>
          <p:nvSpPr>
            <p:cNvPr id="143" name="Google Shape;143;p18"/>
            <p:cNvSpPr txBox="1"/>
            <p:nvPr/>
          </p:nvSpPr>
          <p:spPr>
            <a:xfrm>
              <a:off x="7081693" y="4236000"/>
              <a:ext cx="48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128</a:t>
              </a:r>
              <a:endParaRPr sz="1000">
                <a:solidFill>
                  <a:srgbClr val="FFFFFE"/>
                </a:solidFill>
              </a:endParaRPr>
            </a:p>
          </p:txBody>
        </p:sp>
        <p:sp>
          <p:nvSpPr>
            <p:cNvPr id="144" name="Google Shape;144;p18"/>
            <p:cNvSpPr txBox="1"/>
            <p:nvPr/>
          </p:nvSpPr>
          <p:spPr>
            <a:xfrm>
              <a:off x="7634618" y="4236000"/>
              <a:ext cx="48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64</a:t>
              </a:r>
              <a:endParaRPr sz="1000">
                <a:solidFill>
                  <a:srgbClr val="FFFFFE"/>
                </a:solidFill>
              </a:endParaRPr>
            </a:p>
          </p:txBody>
        </p:sp>
        <p:sp>
          <p:nvSpPr>
            <p:cNvPr id="145" name="Google Shape;145;p18"/>
            <p:cNvSpPr txBox="1"/>
            <p:nvPr/>
          </p:nvSpPr>
          <p:spPr>
            <a:xfrm>
              <a:off x="5312850" y="4236000"/>
              <a:ext cx="70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224*224</a:t>
              </a:r>
              <a:endParaRPr sz="1000">
                <a:solidFill>
                  <a:srgbClr val="FFFFFE"/>
                </a:solidFill>
              </a:endParaRPr>
            </a:p>
          </p:txBody>
        </p:sp>
        <p:sp>
          <p:nvSpPr>
            <p:cNvPr id="146" name="Google Shape;146;p18"/>
            <p:cNvSpPr txBox="1"/>
            <p:nvPr/>
          </p:nvSpPr>
          <p:spPr>
            <a:xfrm>
              <a:off x="8187518" y="3516900"/>
              <a:ext cx="48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E"/>
                  </a:solidFill>
                </a:rPr>
                <a:t>2</a:t>
              </a:r>
              <a:endParaRPr sz="1000">
                <a:solidFill>
                  <a:srgbClr val="FFFFFE"/>
                </a:solidFill>
              </a:endParaRPr>
            </a:p>
          </p:txBody>
        </p:sp>
        <p:sp>
          <p:nvSpPr>
            <p:cNvPr id="147" name="Google Shape;147;p18"/>
            <p:cNvSpPr txBox="1"/>
            <p:nvPr/>
          </p:nvSpPr>
          <p:spPr>
            <a:xfrm>
              <a:off x="5312850" y="1214313"/>
              <a:ext cx="70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E"/>
                  </a:solidFill>
                </a:rPr>
                <a:t>Input</a:t>
              </a:r>
              <a:endParaRPr b="1" sz="1000">
                <a:solidFill>
                  <a:srgbClr val="FFFFFE"/>
                </a:solidFill>
              </a:endParaRPr>
            </a:p>
            <a:p>
              <a:pPr indent="0" lvl="0" marL="0" rtl="0" algn="ctr">
                <a:spcBef>
                  <a:spcPts val="0"/>
                </a:spcBef>
                <a:spcAft>
                  <a:spcPts val="0"/>
                </a:spcAft>
                <a:buNone/>
              </a:pPr>
              <a:r>
                <a:rPr b="1" lang="en" sz="1000">
                  <a:solidFill>
                    <a:srgbClr val="FFFFFE"/>
                  </a:solidFill>
                </a:rPr>
                <a:t>layer</a:t>
              </a:r>
              <a:endParaRPr b="1" sz="1000">
                <a:solidFill>
                  <a:srgbClr val="FFFFFE"/>
                </a:solidFill>
              </a:endParaRPr>
            </a:p>
          </p:txBody>
        </p:sp>
        <p:sp>
          <p:nvSpPr>
            <p:cNvPr id="148" name="Google Shape;148;p18"/>
            <p:cNvSpPr txBox="1"/>
            <p:nvPr/>
          </p:nvSpPr>
          <p:spPr>
            <a:xfrm>
              <a:off x="6695137" y="1214313"/>
              <a:ext cx="70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E"/>
                  </a:solidFill>
                </a:rPr>
                <a:t>4 hidden</a:t>
              </a:r>
              <a:endParaRPr b="1" sz="1000">
                <a:solidFill>
                  <a:srgbClr val="FFFFFE"/>
                </a:solidFill>
              </a:endParaRPr>
            </a:p>
            <a:p>
              <a:pPr indent="0" lvl="0" marL="0" rtl="0" algn="ctr">
                <a:spcBef>
                  <a:spcPts val="0"/>
                </a:spcBef>
                <a:spcAft>
                  <a:spcPts val="0"/>
                </a:spcAft>
                <a:buNone/>
              </a:pPr>
              <a:r>
                <a:rPr b="1" lang="en" sz="1000">
                  <a:solidFill>
                    <a:srgbClr val="FFFFFE"/>
                  </a:solidFill>
                </a:rPr>
                <a:t>layers</a:t>
              </a:r>
              <a:endParaRPr b="1" sz="1000">
                <a:solidFill>
                  <a:srgbClr val="FFFFFE"/>
                </a:solidFill>
              </a:endParaRPr>
            </a:p>
          </p:txBody>
        </p:sp>
        <p:sp>
          <p:nvSpPr>
            <p:cNvPr id="149" name="Google Shape;149;p18"/>
            <p:cNvSpPr txBox="1"/>
            <p:nvPr/>
          </p:nvSpPr>
          <p:spPr>
            <a:xfrm>
              <a:off x="8077400" y="1214313"/>
              <a:ext cx="70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E"/>
                  </a:solidFill>
                </a:rPr>
                <a:t>output</a:t>
              </a:r>
              <a:endParaRPr b="1" sz="1000">
                <a:solidFill>
                  <a:srgbClr val="FFFFFE"/>
                </a:solidFill>
              </a:endParaRPr>
            </a:p>
            <a:p>
              <a:pPr indent="0" lvl="0" marL="0" rtl="0" algn="ctr">
                <a:spcBef>
                  <a:spcPts val="0"/>
                </a:spcBef>
                <a:spcAft>
                  <a:spcPts val="0"/>
                </a:spcAft>
                <a:buNone/>
              </a:pPr>
              <a:r>
                <a:rPr b="1" lang="en" sz="1000">
                  <a:solidFill>
                    <a:srgbClr val="FFFFFE"/>
                  </a:solidFill>
                </a:rPr>
                <a:t>layer</a:t>
              </a:r>
              <a:endParaRPr b="1" sz="1000">
                <a:solidFill>
                  <a:srgbClr val="FFFFFE"/>
                </a:solidFill>
              </a:endParaRPr>
            </a:p>
          </p:txBody>
        </p:sp>
        <p:grpSp>
          <p:nvGrpSpPr>
            <p:cNvPr id="150" name="Google Shape;150;p18"/>
            <p:cNvGrpSpPr/>
            <p:nvPr/>
          </p:nvGrpSpPr>
          <p:grpSpPr>
            <a:xfrm>
              <a:off x="6219525" y="1464350"/>
              <a:ext cx="548700" cy="227400"/>
              <a:chOff x="1076025" y="1311950"/>
              <a:chExt cx="548700" cy="227400"/>
            </a:xfrm>
          </p:grpSpPr>
          <p:cxnSp>
            <p:nvCxnSpPr>
              <p:cNvPr id="151" name="Google Shape;151;p18"/>
              <p:cNvCxnSpPr/>
              <p:nvPr/>
            </p:nvCxnSpPr>
            <p:spPr>
              <a:xfrm rot="10800000">
                <a:off x="1076025" y="1311950"/>
                <a:ext cx="5487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18"/>
              <p:cNvCxnSpPr/>
              <p:nvPr/>
            </p:nvCxnSpPr>
            <p:spPr>
              <a:xfrm rot="10800000">
                <a:off x="1076725" y="1311950"/>
                <a:ext cx="0" cy="227400"/>
              </a:xfrm>
              <a:prstGeom prst="straightConnector1">
                <a:avLst/>
              </a:prstGeom>
              <a:noFill/>
              <a:ln cap="flat" cmpd="sng" w="9525">
                <a:solidFill>
                  <a:schemeClr val="lt2"/>
                </a:solidFill>
                <a:prstDash val="solid"/>
                <a:round/>
                <a:headEnd len="med" w="med" type="none"/>
                <a:tailEnd len="med" w="med" type="none"/>
              </a:ln>
            </p:spPr>
          </p:cxnSp>
        </p:grpSp>
        <p:grpSp>
          <p:nvGrpSpPr>
            <p:cNvPr id="153" name="Google Shape;153;p18"/>
            <p:cNvGrpSpPr/>
            <p:nvPr/>
          </p:nvGrpSpPr>
          <p:grpSpPr>
            <a:xfrm flipH="1">
              <a:off x="7319375" y="1464350"/>
              <a:ext cx="548700" cy="227400"/>
              <a:chOff x="1076025" y="1311950"/>
              <a:chExt cx="548700" cy="227400"/>
            </a:xfrm>
          </p:grpSpPr>
          <p:cxnSp>
            <p:nvCxnSpPr>
              <p:cNvPr id="154" name="Google Shape;154;p18"/>
              <p:cNvCxnSpPr/>
              <p:nvPr/>
            </p:nvCxnSpPr>
            <p:spPr>
              <a:xfrm rot="10800000">
                <a:off x="1076025" y="1311950"/>
                <a:ext cx="548700" cy="0"/>
              </a:xfrm>
              <a:prstGeom prst="straightConnector1">
                <a:avLst/>
              </a:prstGeom>
              <a:noFill/>
              <a:ln cap="flat" cmpd="sng" w="9525">
                <a:solidFill>
                  <a:schemeClr val="lt2"/>
                </a:solidFill>
                <a:prstDash val="solid"/>
                <a:round/>
                <a:headEnd len="med" w="med" type="none"/>
                <a:tailEnd len="med" w="med" type="none"/>
              </a:ln>
            </p:spPr>
          </p:cxnSp>
          <p:cxnSp>
            <p:nvCxnSpPr>
              <p:cNvPr id="155" name="Google Shape;155;p18"/>
              <p:cNvCxnSpPr/>
              <p:nvPr/>
            </p:nvCxnSpPr>
            <p:spPr>
              <a:xfrm rot="10800000">
                <a:off x="1076725" y="1311950"/>
                <a:ext cx="0" cy="227400"/>
              </a:xfrm>
              <a:prstGeom prst="straightConnector1">
                <a:avLst/>
              </a:prstGeom>
              <a:noFill/>
              <a:ln cap="flat" cmpd="sng" w="9525">
                <a:solidFill>
                  <a:schemeClr val="lt2"/>
                </a:solidFill>
                <a:prstDash val="solid"/>
                <a:round/>
                <a:headEnd len="med" w="med" type="none"/>
                <a:tailEnd len="med" w="med" type="none"/>
              </a:ln>
            </p:spPr>
          </p:cxnSp>
        </p:grpSp>
        <p:cxnSp>
          <p:nvCxnSpPr>
            <p:cNvPr id="156" name="Google Shape;156;p18"/>
            <p:cNvCxnSpPr>
              <a:stCxn id="113" idx="6"/>
              <a:endCxn id="119" idx="2"/>
            </p:cNvCxnSpPr>
            <p:nvPr/>
          </p:nvCxnSpPr>
          <p:spPr>
            <a:xfrm>
              <a:off x="5796300" y="2104338"/>
              <a:ext cx="294900" cy="591600"/>
            </a:xfrm>
            <a:prstGeom prst="straightConnector1">
              <a:avLst/>
            </a:prstGeom>
            <a:noFill/>
            <a:ln cap="flat" cmpd="sng" w="9525">
              <a:solidFill>
                <a:schemeClr val="lt2"/>
              </a:solidFill>
              <a:prstDash val="solid"/>
              <a:round/>
              <a:headEnd len="med" w="med" type="none"/>
              <a:tailEnd len="med" w="med" type="stealth"/>
            </a:ln>
          </p:spPr>
        </p:cxnSp>
        <p:cxnSp>
          <p:nvCxnSpPr>
            <p:cNvPr id="157" name="Google Shape;157;p18"/>
            <p:cNvCxnSpPr>
              <a:stCxn id="114" idx="6"/>
              <a:endCxn id="118" idx="2"/>
            </p:cNvCxnSpPr>
            <p:nvPr/>
          </p:nvCxnSpPr>
          <p:spPr>
            <a:xfrm flipH="1" rot="10800000">
              <a:off x="5796300" y="2308938"/>
              <a:ext cx="294900" cy="182400"/>
            </a:xfrm>
            <a:prstGeom prst="straightConnector1">
              <a:avLst/>
            </a:prstGeom>
            <a:noFill/>
            <a:ln cap="flat" cmpd="sng" w="9525">
              <a:solidFill>
                <a:schemeClr val="lt2"/>
              </a:solidFill>
              <a:prstDash val="solid"/>
              <a:round/>
              <a:headEnd len="med" w="med" type="none"/>
              <a:tailEnd len="med" w="med" type="stealth"/>
            </a:ln>
          </p:spPr>
        </p:cxnSp>
        <p:cxnSp>
          <p:nvCxnSpPr>
            <p:cNvPr id="158" name="Google Shape;158;p18"/>
            <p:cNvCxnSpPr>
              <a:stCxn id="113" idx="6"/>
              <a:endCxn id="118" idx="2"/>
            </p:cNvCxnSpPr>
            <p:nvPr/>
          </p:nvCxnSpPr>
          <p:spPr>
            <a:xfrm>
              <a:off x="5796300" y="2104338"/>
              <a:ext cx="294900" cy="204600"/>
            </a:xfrm>
            <a:prstGeom prst="straightConnector1">
              <a:avLst/>
            </a:prstGeom>
            <a:noFill/>
            <a:ln cap="flat" cmpd="sng" w="9525">
              <a:solidFill>
                <a:schemeClr val="lt2"/>
              </a:solidFill>
              <a:prstDash val="solid"/>
              <a:round/>
              <a:headEnd len="med" w="med" type="none"/>
              <a:tailEnd len="med" w="med" type="stealth"/>
            </a:ln>
          </p:spPr>
        </p:cxnSp>
        <p:sp>
          <p:nvSpPr>
            <p:cNvPr id="159" name="Google Shape;159;p18"/>
            <p:cNvSpPr/>
            <p:nvPr/>
          </p:nvSpPr>
          <p:spPr>
            <a:xfrm>
              <a:off x="5538300" y="2757113"/>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538300" y="3140863"/>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6091215" y="2961688"/>
              <a:ext cx="258000" cy="2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8"/>
            <p:cNvCxnSpPr>
              <a:stCxn id="114" idx="6"/>
              <a:endCxn id="119" idx="2"/>
            </p:cNvCxnSpPr>
            <p:nvPr/>
          </p:nvCxnSpPr>
          <p:spPr>
            <a:xfrm>
              <a:off x="5796300" y="2491338"/>
              <a:ext cx="294900" cy="204600"/>
            </a:xfrm>
            <a:prstGeom prst="straightConnector1">
              <a:avLst/>
            </a:prstGeom>
            <a:noFill/>
            <a:ln cap="flat" cmpd="sng" w="9525">
              <a:solidFill>
                <a:schemeClr val="lt2"/>
              </a:solidFill>
              <a:prstDash val="solid"/>
              <a:round/>
              <a:headEnd len="med" w="med" type="none"/>
              <a:tailEnd len="med" w="med" type="stealth"/>
            </a:ln>
          </p:spPr>
        </p:cxnSp>
        <p:cxnSp>
          <p:nvCxnSpPr>
            <p:cNvPr id="163" name="Google Shape;163;p18"/>
            <p:cNvCxnSpPr>
              <a:stCxn id="113" idx="6"/>
              <a:endCxn id="161" idx="2"/>
            </p:cNvCxnSpPr>
            <p:nvPr/>
          </p:nvCxnSpPr>
          <p:spPr>
            <a:xfrm>
              <a:off x="5796300" y="2104338"/>
              <a:ext cx="294900" cy="986400"/>
            </a:xfrm>
            <a:prstGeom prst="straightConnector1">
              <a:avLst/>
            </a:prstGeom>
            <a:noFill/>
            <a:ln cap="flat" cmpd="sng" w="9525">
              <a:solidFill>
                <a:schemeClr val="lt2"/>
              </a:solidFill>
              <a:prstDash val="solid"/>
              <a:round/>
              <a:headEnd len="med" w="med" type="none"/>
              <a:tailEnd len="med" w="med" type="stealth"/>
            </a:ln>
          </p:spPr>
        </p:cxnSp>
        <p:cxnSp>
          <p:nvCxnSpPr>
            <p:cNvPr id="164" name="Google Shape;164;p18"/>
            <p:cNvCxnSpPr>
              <a:stCxn id="114" idx="6"/>
              <a:endCxn id="161" idx="2"/>
            </p:cNvCxnSpPr>
            <p:nvPr/>
          </p:nvCxnSpPr>
          <p:spPr>
            <a:xfrm>
              <a:off x="5796300" y="2491338"/>
              <a:ext cx="294900" cy="599400"/>
            </a:xfrm>
            <a:prstGeom prst="straightConnector1">
              <a:avLst/>
            </a:prstGeom>
            <a:noFill/>
            <a:ln cap="flat" cmpd="sng" w="9525">
              <a:solidFill>
                <a:schemeClr val="lt2"/>
              </a:solidFill>
              <a:prstDash val="solid"/>
              <a:round/>
              <a:headEnd len="med" w="med" type="none"/>
              <a:tailEnd len="med" w="med" type="stealth"/>
            </a:ln>
          </p:spPr>
        </p:cxnSp>
        <p:cxnSp>
          <p:nvCxnSpPr>
            <p:cNvPr id="165" name="Google Shape;165;p18"/>
            <p:cNvCxnSpPr>
              <a:stCxn id="159" idx="6"/>
              <a:endCxn id="118" idx="2"/>
            </p:cNvCxnSpPr>
            <p:nvPr/>
          </p:nvCxnSpPr>
          <p:spPr>
            <a:xfrm flipH="1" rot="10800000">
              <a:off x="5796300" y="2308913"/>
              <a:ext cx="294900" cy="577200"/>
            </a:xfrm>
            <a:prstGeom prst="straightConnector1">
              <a:avLst/>
            </a:prstGeom>
            <a:noFill/>
            <a:ln cap="flat" cmpd="sng" w="9525">
              <a:solidFill>
                <a:schemeClr val="lt2"/>
              </a:solidFill>
              <a:prstDash val="solid"/>
              <a:round/>
              <a:headEnd len="med" w="med" type="none"/>
              <a:tailEnd len="med" w="med" type="stealth"/>
            </a:ln>
          </p:spPr>
        </p:cxnSp>
        <p:cxnSp>
          <p:nvCxnSpPr>
            <p:cNvPr id="166" name="Google Shape;166;p18"/>
            <p:cNvCxnSpPr>
              <a:stCxn id="159" idx="6"/>
              <a:endCxn id="119" idx="2"/>
            </p:cNvCxnSpPr>
            <p:nvPr/>
          </p:nvCxnSpPr>
          <p:spPr>
            <a:xfrm flipH="1" rot="10800000">
              <a:off x="5796300" y="2695913"/>
              <a:ext cx="294900" cy="190200"/>
            </a:xfrm>
            <a:prstGeom prst="straightConnector1">
              <a:avLst/>
            </a:prstGeom>
            <a:noFill/>
            <a:ln cap="flat" cmpd="sng" w="9525">
              <a:solidFill>
                <a:schemeClr val="lt2"/>
              </a:solidFill>
              <a:prstDash val="solid"/>
              <a:round/>
              <a:headEnd len="med" w="med" type="none"/>
              <a:tailEnd len="med" w="med" type="stealth"/>
            </a:ln>
          </p:spPr>
        </p:cxnSp>
        <p:cxnSp>
          <p:nvCxnSpPr>
            <p:cNvPr id="167" name="Google Shape;167;p18"/>
            <p:cNvCxnSpPr>
              <a:stCxn id="159" idx="6"/>
              <a:endCxn id="161" idx="2"/>
            </p:cNvCxnSpPr>
            <p:nvPr/>
          </p:nvCxnSpPr>
          <p:spPr>
            <a:xfrm>
              <a:off x="5796300" y="2886113"/>
              <a:ext cx="294900" cy="204600"/>
            </a:xfrm>
            <a:prstGeom prst="straightConnector1">
              <a:avLst/>
            </a:prstGeom>
            <a:noFill/>
            <a:ln cap="flat" cmpd="sng" w="9525">
              <a:solidFill>
                <a:schemeClr val="lt2"/>
              </a:solidFill>
              <a:prstDash val="solid"/>
              <a:round/>
              <a:headEnd len="med" w="med" type="none"/>
              <a:tailEnd len="med" w="med" type="stealth"/>
            </a:ln>
          </p:spPr>
        </p:cxnSp>
        <p:cxnSp>
          <p:nvCxnSpPr>
            <p:cNvPr id="168" name="Google Shape;168;p18"/>
            <p:cNvCxnSpPr>
              <a:endCxn id="119" idx="2"/>
            </p:cNvCxnSpPr>
            <p:nvPr/>
          </p:nvCxnSpPr>
          <p:spPr>
            <a:xfrm flipH="1" rot="10800000">
              <a:off x="5796315" y="2695913"/>
              <a:ext cx="294900" cy="579900"/>
            </a:xfrm>
            <a:prstGeom prst="straightConnector1">
              <a:avLst/>
            </a:prstGeom>
            <a:noFill/>
            <a:ln cap="flat" cmpd="sng" w="9525">
              <a:solidFill>
                <a:schemeClr val="lt2"/>
              </a:solidFill>
              <a:prstDash val="solid"/>
              <a:round/>
              <a:headEnd len="med" w="med" type="none"/>
              <a:tailEnd len="med" w="med" type="stealth"/>
            </a:ln>
          </p:spPr>
        </p:cxnSp>
        <p:cxnSp>
          <p:nvCxnSpPr>
            <p:cNvPr id="169" name="Google Shape;169;p18"/>
            <p:cNvCxnSpPr>
              <a:endCxn id="161" idx="2"/>
            </p:cNvCxnSpPr>
            <p:nvPr/>
          </p:nvCxnSpPr>
          <p:spPr>
            <a:xfrm flipH="1" rot="10800000">
              <a:off x="5796315" y="3090688"/>
              <a:ext cx="294900" cy="185100"/>
            </a:xfrm>
            <a:prstGeom prst="straightConnector1">
              <a:avLst/>
            </a:prstGeom>
            <a:noFill/>
            <a:ln cap="flat" cmpd="sng" w="9525">
              <a:solidFill>
                <a:schemeClr val="lt2"/>
              </a:solidFill>
              <a:prstDash val="solid"/>
              <a:round/>
              <a:headEnd len="med" w="med" type="none"/>
              <a:tailEnd len="med" w="med" type="stealth"/>
            </a:ln>
          </p:spPr>
        </p:cxnSp>
        <p:cxnSp>
          <p:nvCxnSpPr>
            <p:cNvPr id="170" name="Google Shape;170;p18"/>
            <p:cNvCxnSpPr>
              <a:stCxn id="160" idx="6"/>
              <a:endCxn id="118" idx="2"/>
            </p:cNvCxnSpPr>
            <p:nvPr/>
          </p:nvCxnSpPr>
          <p:spPr>
            <a:xfrm flipH="1" rot="10800000">
              <a:off x="5796300" y="2308963"/>
              <a:ext cx="294900" cy="960900"/>
            </a:xfrm>
            <a:prstGeom prst="straightConnector1">
              <a:avLst/>
            </a:prstGeom>
            <a:noFill/>
            <a:ln cap="flat" cmpd="sng" w="9525">
              <a:solidFill>
                <a:schemeClr val="lt2"/>
              </a:solidFill>
              <a:prstDash val="solid"/>
              <a:round/>
              <a:headEnd len="med" w="med" type="none"/>
              <a:tailEnd len="med" w="med" type="stealth"/>
            </a:ln>
          </p:spPr>
        </p:cxnSp>
        <p:cxnSp>
          <p:nvCxnSpPr>
            <p:cNvPr id="171" name="Google Shape;171;p18"/>
            <p:cNvCxnSpPr>
              <a:stCxn id="118" idx="6"/>
              <a:endCxn id="128" idx="2"/>
            </p:cNvCxnSpPr>
            <p:nvPr/>
          </p:nvCxnSpPr>
          <p:spPr>
            <a:xfrm>
              <a:off x="6349215" y="2308913"/>
              <a:ext cx="282900" cy="165900"/>
            </a:xfrm>
            <a:prstGeom prst="straightConnector1">
              <a:avLst/>
            </a:prstGeom>
            <a:noFill/>
            <a:ln cap="flat" cmpd="sng" w="9525">
              <a:solidFill>
                <a:schemeClr val="lt2"/>
              </a:solidFill>
              <a:prstDash val="solid"/>
              <a:round/>
              <a:headEnd len="med" w="med" type="none"/>
              <a:tailEnd len="med" w="med" type="stealth"/>
            </a:ln>
          </p:spPr>
        </p:cxnSp>
        <p:cxnSp>
          <p:nvCxnSpPr>
            <p:cNvPr id="172" name="Google Shape;172;p18"/>
            <p:cNvCxnSpPr>
              <a:stCxn id="118" idx="6"/>
              <a:endCxn id="129" idx="2"/>
            </p:cNvCxnSpPr>
            <p:nvPr/>
          </p:nvCxnSpPr>
          <p:spPr>
            <a:xfrm>
              <a:off x="6349215" y="2308913"/>
              <a:ext cx="282900" cy="552900"/>
            </a:xfrm>
            <a:prstGeom prst="straightConnector1">
              <a:avLst/>
            </a:prstGeom>
            <a:noFill/>
            <a:ln cap="flat" cmpd="sng" w="9525">
              <a:solidFill>
                <a:schemeClr val="lt2"/>
              </a:solidFill>
              <a:prstDash val="solid"/>
              <a:round/>
              <a:headEnd len="med" w="med" type="none"/>
              <a:tailEnd len="med" w="med" type="stealth"/>
            </a:ln>
          </p:spPr>
        </p:cxnSp>
        <p:cxnSp>
          <p:nvCxnSpPr>
            <p:cNvPr id="173" name="Google Shape;173;p18"/>
            <p:cNvCxnSpPr>
              <a:stCxn id="119" idx="6"/>
              <a:endCxn id="128" idx="2"/>
            </p:cNvCxnSpPr>
            <p:nvPr/>
          </p:nvCxnSpPr>
          <p:spPr>
            <a:xfrm flipH="1" rot="10800000">
              <a:off x="6349215" y="2474813"/>
              <a:ext cx="282900" cy="221100"/>
            </a:xfrm>
            <a:prstGeom prst="straightConnector1">
              <a:avLst/>
            </a:prstGeom>
            <a:noFill/>
            <a:ln cap="flat" cmpd="sng" w="9525">
              <a:solidFill>
                <a:schemeClr val="lt2"/>
              </a:solidFill>
              <a:prstDash val="solid"/>
              <a:round/>
              <a:headEnd len="med" w="med" type="none"/>
              <a:tailEnd len="med" w="med" type="stealth"/>
            </a:ln>
          </p:spPr>
        </p:cxnSp>
        <p:cxnSp>
          <p:nvCxnSpPr>
            <p:cNvPr id="174" name="Google Shape;174;p18"/>
            <p:cNvCxnSpPr>
              <a:stCxn id="119" idx="6"/>
              <a:endCxn id="129" idx="2"/>
            </p:cNvCxnSpPr>
            <p:nvPr/>
          </p:nvCxnSpPr>
          <p:spPr>
            <a:xfrm>
              <a:off x="6349215" y="2695913"/>
              <a:ext cx="282900" cy="165900"/>
            </a:xfrm>
            <a:prstGeom prst="straightConnector1">
              <a:avLst/>
            </a:prstGeom>
            <a:noFill/>
            <a:ln cap="flat" cmpd="sng" w="9525">
              <a:solidFill>
                <a:schemeClr val="lt2"/>
              </a:solidFill>
              <a:prstDash val="solid"/>
              <a:round/>
              <a:headEnd len="med" w="med" type="none"/>
              <a:tailEnd len="med" w="med" type="stealth"/>
            </a:ln>
          </p:spPr>
        </p:cxnSp>
        <p:cxnSp>
          <p:nvCxnSpPr>
            <p:cNvPr id="175" name="Google Shape;175;p18"/>
            <p:cNvCxnSpPr>
              <a:stCxn id="161" idx="6"/>
              <a:endCxn id="129" idx="2"/>
            </p:cNvCxnSpPr>
            <p:nvPr/>
          </p:nvCxnSpPr>
          <p:spPr>
            <a:xfrm flipH="1" rot="10800000">
              <a:off x="6349215" y="2861788"/>
              <a:ext cx="282900" cy="228900"/>
            </a:xfrm>
            <a:prstGeom prst="straightConnector1">
              <a:avLst/>
            </a:prstGeom>
            <a:noFill/>
            <a:ln cap="flat" cmpd="sng" w="9525">
              <a:solidFill>
                <a:schemeClr val="lt2"/>
              </a:solidFill>
              <a:prstDash val="solid"/>
              <a:round/>
              <a:headEnd len="med" w="med" type="none"/>
              <a:tailEnd len="med" w="med" type="stealth"/>
            </a:ln>
          </p:spPr>
        </p:cxnSp>
        <p:cxnSp>
          <p:nvCxnSpPr>
            <p:cNvPr id="176" name="Google Shape;176;p18"/>
            <p:cNvCxnSpPr>
              <a:stCxn id="161" idx="6"/>
              <a:endCxn id="128" idx="2"/>
            </p:cNvCxnSpPr>
            <p:nvPr/>
          </p:nvCxnSpPr>
          <p:spPr>
            <a:xfrm flipH="1" rot="10800000">
              <a:off x="6349215" y="2474788"/>
              <a:ext cx="282900" cy="615900"/>
            </a:xfrm>
            <a:prstGeom prst="straightConnector1">
              <a:avLst/>
            </a:prstGeom>
            <a:noFill/>
            <a:ln cap="flat" cmpd="sng" w="9525">
              <a:solidFill>
                <a:schemeClr val="lt2"/>
              </a:solidFill>
              <a:prstDash val="solid"/>
              <a:round/>
              <a:headEnd len="med" w="med" type="none"/>
              <a:tailEnd len="med" w="med" type="stealth"/>
            </a:ln>
          </p:spPr>
        </p:cxnSp>
        <p:cxnSp>
          <p:nvCxnSpPr>
            <p:cNvPr id="177" name="Google Shape;177;p18"/>
            <p:cNvCxnSpPr>
              <a:stCxn id="128" idx="6"/>
            </p:cNvCxnSpPr>
            <p:nvPr/>
          </p:nvCxnSpPr>
          <p:spPr>
            <a:xfrm>
              <a:off x="6890143" y="2474838"/>
              <a:ext cx="306900" cy="399900"/>
            </a:xfrm>
            <a:prstGeom prst="straightConnector1">
              <a:avLst/>
            </a:prstGeom>
            <a:noFill/>
            <a:ln cap="flat" cmpd="sng" w="9525">
              <a:solidFill>
                <a:schemeClr val="lt2"/>
              </a:solidFill>
              <a:prstDash val="solid"/>
              <a:round/>
              <a:headEnd len="med" w="med" type="none"/>
              <a:tailEnd len="med" w="med" type="stealth"/>
            </a:ln>
          </p:spPr>
        </p:cxnSp>
        <p:cxnSp>
          <p:nvCxnSpPr>
            <p:cNvPr id="178" name="Google Shape;178;p18"/>
            <p:cNvCxnSpPr>
              <a:stCxn id="128" idx="6"/>
            </p:cNvCxnSpPr>
            <p:nvPr/>
          </p:nvCxnSpPr>
          <p:spPr>
            <a:xfrm>
              <a:off x="6890143" y="2474838"/>
              <a:ext cx="306900" cy="12900"/>
            </a:xfrm>
            <a:prstGeom prst="straightConnector1">
              <a:avLst/>
            </a:prstGeom>
            <a:noFill/>
            <a:ln cap="flat" cmpd="sng" w="9525">
              <a:solidFill>
                <a:schemeClr val="lt2"/>
              </a:solidFill>
              <a:prstDash val="solid"/>
              <a:round/>
              <a:headEnd len="med" w="med" type="none"/>
              <a:tailEnd len="med" w="med" type="stealth"/>
            </a:ln>
          </p:spPr>
        </p:cxnSp>
        <p:cxnSp>
          <p:nvCxnSpPr>
            <p:cNvPr id="179" name="Google Shape;179;p18"/>
            <p:cNvCxnSpPr>
              <a:stCxn id="129" idx="6"/>
            </p:cNvCxnSpPr>
            <p:nvPr/>
          </p:nvCxnSpPr>
          <p:spPr>
            <a:xfrm flipH="1" rot="10800000">
              <a:off x="6890143" y="2487738"/>
              <a:ext cx="306900" cy="374100"/>
            </a:xfrm>
            <a:prstGeom prst="straightConnector1">
              <a:avLst/>
            </a:prstGeom>
            <a:noFill/>
            <a:ln cap="flat" cmpd="sng" w="9525">
              <a:solidFill>
                <a:schemeClr val="lt2"/>
              </a:solidFill>
              <a:prstDash val="solid"/>
              <a:round/>
              <a:headEnd len="med" w="med" type="none"/>
              <a:tailEnd len="med" w="med" type="stealth"/>
            </a:ln>
          </p:spPr>
        </p:cxnSp>
        <p:cxnSp>
          <p:nvCxnSpPr>
            <p:cNvPr id="180" name="Google Shape;180;p18"/>
            <p:cNvCxnSpPr>
              <a:stCxn id="129" idx="6"/>
            </p:cNvCxnSpPr>
            <p:nvPr/>
          </p:nvCxnSpPr>
          <p:spPr>
            <a:xfrm>
              <a:off x="6890143" y="2861838"/>
              <a:ext cx="306900" cy="12900"/>
            </a:xfrm>
            <a:prstGeom prst="straightConnector1">
              <a:avLst/>
            </a:prstGeom>
            <a:noFill/>
            <a:ln cap="flat" cmpd="sng" w="9525">
              <a:solidFill>
                <a:schemeClr val="lt2"/>
              </a:solidFill>
              <a:prstDash val="solid"/>
              <a:round/>
              <a:headEnd len="med" w="med" type="none"/>
              <a:tailEnd len="med" w="med" type="stealth"/>
            </a:ln>
          </p:spPr>
        </p:cxnSp>
        <p:cxnSp>
          <p:nvCxnSpPr>
            <p:cNvPr id="181" name="Google Shape;181;p18"/>
            <p:cNvCxnSpPr>
              <a:stCxn id="123" idx="6"/>
              <a:endCxn id="134" idx="2"/>
            </p:cNvCxnSpPr>
            <p:nvPr/>
          </p:nvCxnSpPr>
          <p:spPr>
            <a:xfrm>
              <a:off x="7455045" y="2491613"/>
              <a:ext cx="306900" cy="387000"/>
            </a:xfrm>
            <a:prstGeom prst="straightConnector1">
              <a:avLst/>
            </a:prstGeom>
            <a:noFill/>
            <a:ln cap="flat" cmpd="sng" w="9525">
              <a:solidFill>
                <a:schemeClr val="lt2"/>
              </a:solidFill>
              <a:prstDash val="solid"/>
              <a:round/>
              <a:headEnd len="med" w="med" type="none"/>
              <a:tailEnd len="med" w="med" type="stealth"/>
            </a:ln>
          </p:spPr>
        </p:cxnSp>
        <p:cxnSp>
          <p:nvCxnSpPr>
            <p:cNvPr id="182" name="Google Shape;182;p18"/>
            <p:cNvCxnSpPr>
              <a:stCxn id="123" idx="6"/>
              <a:endCxn id="133" idx="2"/>
            </p:cNvCxnSpPr>
            <p:nvPr/>
          </p:nvCxnSpPr>
          <p:spPr>
            <a:xfrm>
              <a:off x="7455045" y="2491613"/>
              <a:ext cx="306900" cy="0"/>
            </a:xfrm>
            <a:prstGeom prst="straightConnector1">
              <a:avLst/>
            </a:prstGeom>
            <a:noFill/>
            <a:ln cap="flat" cmpd="sng" w="9525">
              <a:solidFill>
                <a:schemeClr val="lt2"/>
              </a:solidFill>
              <a:prstDash val="solid"/>
              <a:round/>
              <a:headEnd len="med" w="med" type="none"/>
              <a:tailEnd len="med" w="med" type="stealth"/>
            </a:ln>
          </p:spPr>
        </p:cxnSp>
        <p:cxnSp>
          <p:nvCxnSpPr>
            <p:cNvPr id="183" name="Google Shape;183;p18"/>
            <p:cNvCxnSpPr>
              <a:stCxn id="124" idx="6"/>
              <a:endCxn id="133" idx="2"/>
            </p:cNvCxnSpPr>
            <p:nvPr/>
          </p:nvCxnSpPr>
          <p:spPr>
            <a:xfrm flipH="1" rot="10800000">
              <a:off x="7455045" y="2491613"/>
              <a:ext cx="306900" cy="387000"/>
            </a:xfrm>
            <a:prstGeom prst="straightConnector1">
              <a:avLst/>
            </a:prstGeom>
            <a:noFill/>
            <a:ln cap="flat" cmpd="sng" w="9525">
              <a:solidFill>
                <a:schemeClr val="lt2"/>
              </a:solidFill>
              <a:prstDash val="solid"/>
              <a:round/>
              <a:headEnd len="med" w="med" type="none"/>
              <a:tailEnd len="med" w="med" type="stealth"/>
            </a:ln>
          </p:spPr>
        </p:cxnSp>
        <p:cxnSp>
          <p:nvCxnSpPr>
            <p:cNvPr id="184" name="Google Shape;184;p18"/>
            <p:cNvCxnSpPr>
              <a:stCxn id="124" idx="6"/>
              <a:endCxn id="134" idx="2"/>
            </p:cNvCxnSpPr>
            <p:nvPr/>
          </p:nvCxnSpPr>
          <p:spPr>
            <a:xfrm>
              <a:off x="7455045" y="2878613"/>
              <a:ext cx="306900" cy="0"/>
            </a:xfrm>
            <a:prstGeom prst="straightConnector1">
              <a:avLst/>
            </a:prstGeom>
            <a:noFill/>
            <a:ln cap="flat" cmpd="sng" w="9525">
              <a:solidFill>
                <a:schemeClr val="lt2"/>
              </a:solidFill>
              <a:prstDash val="solid"/>
              <a:round/>
              <a:headEnd len="med" w="med" type="none"/>
              <a:tailEnd len="med" w="med" type="stealth"/>
            </a:ln>
          </p:spPr>
        </p:cxnSp>
        <p:cxnSp>
          <p:nvCxnSpPr>
            <p:cNvPr id="185" name="Google Shape;185;p18"/>
            <p:cNvCxnSpPr>
              <a:stCxn id="133" idx="6"/>
              <a:endCxn id="139" idx="2"/>
            </p:cNvCxnSpPr>
            <p:nvPr/>
          </p:nvCxnSpPr>
          <p:spPr>
            <a:xfrm>
              <a:off x="8019935" y="2491613"/>
              <a:ext cx="282900" cy="308400"/>
            </a:xfrm>
            <a:prstGeom prst="straightConnector1">
              <a:avLst/>
            </a:prstGeom>
            <a:noFill/>
            <a:ln cap="flat" cmpd="sng" w="9525">
              <a:solidFill>
                <a:schemeClr val="lt2"/>
              </a:solidFill>
              <a:prstDash val="solid"/>
              <a:round/>
              <a:headEnd len="med" w="med" type="none"/>
              <a:tailEnd len="med" w="med" type="stealth"/>
            </a:ln>
          </p:spPr>
        </p:cxnSp>
        <p:cxnSp>
          <p:nvCxnSpPr>
            <p:cNvPr id="186" name="Google Shape;186;p18"/>
            <p:cNvCxnSpPr>
              <a:stCxn id="133" idx="6"/>
              <a:endCxn id="140" idx="2"/>
            </p:cNvCxnSpPr>
            <p:nvPr/>
          </p:nvCxnSpPr>
          <p:spPr>
            <a:xfrm>
              <a:off x="8019935" y="2491613"/>
              <a:ext cx="282900" cy="695400"/>
            </a:xfrm>
            <a:prstGeom prst="straightConnector1">
              <a:avLst/>
            </a:prstGeom>
            <a:noFill/>
            <a:ln cap="flat" cmpd="sng" w="9525">
              <a:solidFill>
                <a:schemeClr val="lt2"/>
              </a:solidFill>
              <a:prstDash val="solid"/>
              <a:round/>
              <a:headEnd len="med" w="med" type="none"/>
              <a:tailEnd len="med" w="med" type="stealth"/>
            </a:ln>
          </p:spPr>
        </p:cxnSp>
        <p:cxnSp>
          <p:nvCxnSpPr>
            <p:cNvPr id="187" name="Google Shape;187;p18"/>
            <p:cNvCxnSpPr>
              <a:stCxn id="134" idx="6"/>
              <a:endCxn id="139" idx="2"/>
            </p:cNvCxnSpPr>
            <p:nvPr/>
          </p:nvCxnSpPr>
          <p:spPr>
            <a:xfrm flipH="1" rot="10800000">
              <a:off x="8019935" y="2800013"/>
              <a:ext cx="282900" cy="78600"/>
            </a:xfrm>
            <a:prstGeom prst="straightConnector1">
              <a:avLst/>
            </a:prstGeom>
            <a:noFill/>
            <a:ln cap="flat" cmpd="sng" w="9525">
              <a:solidFill>
                <a:schemeClr val="lt2"/>
              </a:solidFill>
              <a:prstDash val="solid"/>
              <a:round/>
              <a:headEnd len="med" w="med" type="none"/>
              <a:tailEnd len="med" w="med" type="stealth"/>
            </a:ln>
          </p:spPr>
        </p:cxnSp>
        <p:cxnSp>
          <p:nvCxnSpPr>
            <p:cNvPr id="188" name="Google Shape;188;p18"/>
            <p:cNvCxnSpPr>
              <a:stCxn id="134" idx="6"/>
              <a:endCxn id="140" idx="2"/>
            </p:cNvCxnSpPr>
            <p:nvPr/>
          </p:nvCxnSpPr>
          <p:spPr>
            <a:xfrm>
              <a:off x="8019935" y="2878613"/>
              <a:ext cx="282900" cy="308400"/>
            </a:xfrm>
            <a:prstGeom prst="straightConnector1">
              <a:avLst/>
            </a:prstGeom>
            <a:noFill/>
            <a:ln cap="flat" cmpd="sng" w="9525">
              <a:solidFill>
                <a:schemeClr val="lt2"/>
              </a:solidFill>
              <a:prstDash val="solid"/>
              <a:round/>
              <a:headEnd len="med" w="med" type="none"/>
              <a:tailEnd len="med" w="med" type="stealth"/>
            </a:ln>
          </p:spPr>
        </p:cxnSp>
      </p:grpSp>
      <p:sp>
        <p:nvSpPr>
          <p:cNvPr id="189" name="Google Shape;189;p18"/>
          <p:cNvSpPr txBox="1"/>
          <p:nvPr>
            <p:ph idx="1" type="body"/>
          </p:nvPr>
        </p:nvSpPr>
        <p:spPr>
          <a:xfrm>
            <a:off x="311700" y="1152475"/>
            <a:ext cx="4831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E"/>
              </a:buClr>
              <a:buSzPts val="1800"/>
              <a:buChar char="●"/>
            </a:pPr>
            <a:r>
              <a:rPr b="1" lang="en">
                <a:solidFill>
                  <a:schemeClr val="dk1"/>
                </a:solidFill>
              </a:rPr>
              <a:t>Time, computational complexity                 → </a:t>
            </a:r>
            <a:r>
              <a:rPr b="1" lang="en">
                <a:solidFill>
                  <a:schemeClr val="dk1"/>
                </a:solidFill>
              </a:rPr>
              <a:t>Grayscale</a:t>
            </a:r>
            <a:r>
              <a:rPr lang="en">
                <a:solidFill>
                  <a:srgbClr val="FFFFFE"/>
                </a:solidFill>
              </a:rPr>
              <a:t> (vs. RGB)</a:t>
            </a:r>
            <a:endParaRPr>
              <a:solidFill>
                <a:srgbClr val="FFFFFE"/>
              </a:solidFill>
            </a:endParaRPr>
          </a:p>
          <a:p>
            <a:pPr indent="0" lvl="0" marL="457200" rtl="0" algn="l">
              <a:spcBef>
                <a:spcPts val="1200"/>
              </a:spcBef>
              <a:spcAft>
                <a:spcPts val="0"/>
              </a:spcAft>
              <a:buNone/>
            </a:pPr>
            <a:r>
              <a:t/>
            </a:r>
            <a:endParaRPr>
              <a:solidFill>
                <a:srgbClr val="FFFFFE"/>
              </a:solidFill>
            </a:endParaRPr>
          </a:p>
          <a:p>
            <a:pPr indent="-342900" lvl="0" marL="457200" rtl="0" algn="l">
              <a:spcBef>
                <a:spcPts val="1200"/>
              </a:spcBef>
              <a:spcAft>
                <a:spcPts val="0"/>
              </a:spcAft>
              <a:buClr>
                <a:srgbClr val="FFFFFE"/>
              </a:buClr>
              <a:buSzPts val="1800"/>
              <a:buChar char="●"/>
            </a:pPr>
            <a:r>
              <a:rPr lang="en">
                <a:solidFill>
                  <a:srgbClr val="FFFFFE"/>
                </a:solidFill>
              </a:rPr>
              <a:t>Activation function: RELU</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Batch size = 1</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Epochs = 15</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Learning rate = 0.001</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Forward propagation &amp; backpropagation</a:t>
            </a:r>
            <a:endParaRPr>
              <a:solidFill>
                <a:srgbClr val="FFFFFE"/>
              </a:solidFill>
            </a:endParaRPr>
          </a:p>
        </p:txBody>
      </p:sp>
      <p:pic>
        <p:nvPicPr>
          <p:cNvPr id="190" name="Google Shape;190;p18"/>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Convolutional Neural Network (CNN)</a:t>
            </a:r>
            <a:endParaRPr>
              <a:solidFill>
                <a:srgbClr val="FFE599"/>
              </a:solidFill>
            </a:endParaRPr>
          </a:p>
        </p:txBody>
      </p:sp>
      <p:sp>
        <p:nvSpPr>
          <p:cNvPr id="196" name="Google Shape;196;p19"/>
          <p:cNvSpPr txBox="1"/>
          <p:nvPr>
            <p:ph idx="1" type="body"/>
          </p:nvPr>
        </p:nvSpPr>
        <p:spPr>
          <a:xfrm>
            <a:off x="311700" y="1152475"/>
            <a:ext cx="8520600" cy="3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FFFFFE"/>
              </a:solidFill>
            </a:endParaRPr>
          </a:p>
          <a:p>
            <a:pPr indent="0" lvl="0" marL="0" rtl="0" algn="l">
              <a:spcBef>
                <a:spcPts val="1200"/>
              </a:spcBef>
              <a:spcAft>
                <a:spcPts val="0"/>
              </a:spcAft>
              <a:buNone/>
            </a:pPr>
            <a:r>
              <a:t/>
            </a:r>
            <a:endParaRPr>
              <a:solidFill>
                <a:srgbClr val="FFFFFE"/>
              </a:solidFill>
            </a:endParaRPr>
          </a:p>
          <a:p>
            <a:pPr indent="0" lvl="0" marL="0" rtl="0" algn="l">
              <a:spcBef>
                <a:spcPts val="1200"/>
              </a:spcBef>
              <a:spcAft>
                <a:spcPts val="0"/>
              </a:spcAft>
              <a:buNone/>
            </a:pPr>
            <a:r>
              <a:t/>
            </a:r>
            <a:endParaRPr>
              <a:solidFill>
                <a:srgbClr val="FFFFFE"/>
              </a:solidFill>
            </a:endParaRPr>
          </a:p>
          <a:p>
            <a:pPr indent="0" lvl="0" marL="0" rtl="0" algn="l">
              <a:spcBef>
                <a:spcPts val="1200"/>
              </a:spcBef>
              <a:spcAft>
                <a:spcPts val="0"/>
              </a:spcAft>
              <a:buNone/>
            </a:pPr>
            <a:r>
              <a:t/>
            </a:r>
            <a:endParaRPr>
              <a:solidFill>
                <a:srgbClr val="FFFFFE"/>
              </a:solidFill>
            </a:endParaRPr>
          </a:p>
          <a:p>
            <a:pPr indent="0" lvl="0" marL="0" rtl="0" algn="l">
              <a:spcBef>
                <a:spcPts val="1200"/>
              </a:spcBef>
              <a:spcAft>
                <a:spcPts val="0"/>
              </a:spcAft>
              <a:buNone/>
            </a:pPr>
            <a:r>
              <a:t/>
            </a:r>
            <a:endParaRPr>
              <a:solidFill>
                <a:srgbClr val="FFFFFE"/>
              </a:solidFill>
            </a:endParaRPr>
          </a:p>
          <a:p>
            <a:pPr indent="-342900" lvl="0" marL="457200" rtl="0" algn="l">
              <a:spcBef>
                <a:spcPts val="1200"/>
              </a:spcBef>
              <a:spcAft>
                <a:spcPts val="0"/>
              </a:spcAft>
              <a:buClr>
                <a:srgbClr val="FFFFFE"/>
              </a:buClr>
              <a:buSzPts val="1800"/>
              <a:buChar char="●"/>
            </a:pPr>
            <a:r>
              <a:rPr lang="en">
                <a:solidFill>
                  <a:srgbClr val="FFFFFE"/>
                </a:solidFill>
              </a:rPr>
              <a:t>CNN can reduce the size of image data while keeping important </a:t>
            </a:r>
            <a:r>
              <a:rPr lang="en">
                <a:solidFill>
                  <a:srgbClr val="FFFFFE"/>
                </a:solidFill>
              </a:rPr>
              <a:t>features. </a:t>
            </a:r>
            <a:endParaRPr>
              <a:solidFill>
                <a:srgbClr val="FFFFFE"/>
              </a:solidFill>
            </a:endParaRPr>
          </a:p>
          <a:p>
            <a:pPr indent="-342900" lvl="0" marL="457200" rtl="0" algn="l">
              <a:spcBef>
                <a:spcPts val="0"/>
              </a:spcBef>
              <a:spcAft>
                <a:spcPts val="0"/>
              </a:spcAft>
              <a:buClr>
                <a:srgbClr val="FFFFFE"/>
              </a:buClr>
              <a:buSzPts val="1800"/>
              <a:buChar char="●"/>
            </a:pPr>
            <a:r>
              <a:rPr lang="en">
                <a:solidFill>
                  <a:srgbClr val="FFFFFE"/>
                </a:solidFill>
              </a:rPr>
              <a:t>Combination of 2d convolutional layer and pooling is a key point.</a:t>
            </a:r>
            <a:endParaRPr>
              <a:solidFill>
                <a:srgbClr val="FFFFFE"/>
              </a:solidFill>
            </a:endParaRPr>
          </a:p>
        </p:txBody>
      </p:sp>
      <p:pic>
        <p:nvPicPr>
          <p:cNvPr id="197" name="Google Shape;197;p19"/>
          <p:cNvPicPr preferRelativeResize="0"/>
          <p:nvPr/>
        </p:nvPicPr>
        <p:blipFill>
          <a:blip r:embed="rId3">
            <a:alphaModFix/>
          </a:blip>
          <a:stretch>
            <a:fillRect/>
          </a:stretch>
        </p:blipFill>
        <p:spPr>
          <a:xfrm>
            <a:off x="1882763" y="1295750"/>
            <a:ext cx="5378474" cy="1923825"/>
          </a:xfrm>
          <a:prstGeom prst="rect">
            <a:avLst/>
          </a:prstGeom>
          <a:noFill/>
          <a:ln>
            <a:noFill/>
          </a:ln>
        </p:spPr>
      </p:pic>
      <p:pic>
        <p:nvPicPr>
          <p:cNvPr id="198" name="Google Shape;198;p19"/>
          <p:cNvPicPr preferRelativeResize="0"/>
          <p:nvPr/>
        </p:nvPicPr>
        <p:blipFill rotWithShape="1">
          <a:blip r:embed="rId4">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78380" lvl="0" marL="457200" rtl="0" algn="l">
              <a:spcBef>
                <a:spcPts val="0"/>
              </a:spcBef>
              <a:spcAft>
                <a:spcPts val="0"/>
              </a:spcAft>
              <a:buClr>
                <a:srgbClr val="FFFFFE"/>
              </a:buClr>
              <a:buSzPct val="100000"/>
              <a:buChar char="●"/>
            </a:pPr>
            <a:r>
              <a:rPr lang="en" sz="2550">
                <a:solidFill>
                  <a:srgbClr val="FFFFFE"/>
                </a:solidFill>
              </a:rPr>
              <a:t>Model specification </a:t>
            </a:r>
            <a:endParaRPr sz="2550">
              <a:solidFill>
                <a:srgbClr val="FFFFFE"/>
              </a:solidFill>
            </a:endParaRPr>
          </a:p>
          <a:p>
            <a:pPr indent="0" lvl="0" marL="457200" rtl="0" algn="l">
              <a:spcBef>
                <a:spcPts val="1200"/>
              </a:spcBef>
              <a:spcAft>
                <a:spcPts val="0"/>
              </a:spcAft>
              <a:buNone/>
            </a:pPr>
            <a:r>
              <a:rPr lang="en">
                <a:solidFill>
                  <a:srgbClr val="FFFFFE"/>
                </a:solidFill>
              </a:rPr>
              <a:t>Batch size = 16; Dimension of data = 3; Number of epoch = 5</a:t>
            </a:r>
            <a:endParaRPr>
              <a:solidFill>
                <a:srgbClr val="FFFFFE"/>
              </a:solidFill>
            </a:endParaRPr>
          </a:p>
          <a:p>
            <a:pPr indent="-334327" lvl="0" marL="457200" rtl="0" algn="l">
              <a:spcBef>
                <a:spcPts val="1200"/>
              </a:spcBef>
              <a:spcAft>
                <a:spcPts val="0"/>
              </a:spcAft>
              <a:buClr>
                <a:srgbClr val="FFFFFE"/>
              </a:buClr>
              <a:buSzPct val="100000"/>
              <a:buAutoNum type="arabicPeriod"/>
            </a:pPr>
            <a:r>
              <a:rPr lang="en">
                <a:solidFill>
                  <a:srgbClr val="FFFFFE"/>
                </a:solidFill>
              </a:rPr>
              <a:t>2D convolutional layer (input dimension = 3, ou</a:t>
            </a:r>
            <a:r>
              <a:rPr lang="en">
                <a:solidFill>
                  <a:srgbClr val="FFFFFE"/>
                </a:solidFill>
              </a:rPr>
              <a:t>tput dimension = 3, kernel size = 4)</a:t>
            </a:r>
            <a:endParaRPr>
              <a:solidFill>
                <a:srgbClr val="FFFFFE"/>
              </a:solidFill>
            </a:endParaRPr>
          </a:p>
          <a:p>
            <a:pPr indent="-334327" lvl="0" marL="457200" rtl="0" algn="l">
              <a:spcBef>
                <a:spcPts val="0"/>
              </a:spcBef>
              <a:spcAft>
                <a:spcPts val="0"/>
              </a:spcAft>
              <a:buClr>
                <a:srgbClr val="FFFFFE"/>
              </a:buClr>
              <a:buSzPct val="100000"/>
              <a:buAutoNum type="arabicPeriod"/>
            </a:pPr>
            <a:r>
              <a:rPr lang="en">
                <a:solidFill>
                  <a:srgbClr val="FFFFFE"/>
                </a:solidFill>
              </a:rPr>
              <a:t>2D Max pooling (kernel size = 4)</a:t>
            </a:r>
            <a:endParaRPr>
              <a:solidFill>
                <a:srgbClr val="FFFFFE"/>
              </a:solidFill>
            </a:endParaRPr>
          </a:p>
          <a:p>
            <a:pPr indent="-334327" lvl="0" marL="457200" rtl="0" algn="l">
              <a:spcBef>
                <a:spcPts val="0"/>
              </a:spcBef>
              <a:spcAft>
                <a:spcPts val="0"/>
              </a:spcAft>
              <a:buClr>
                <a:srgbClr val="FFFFFE"/>
              </a:buClr>
              <a:buSzPct val="100000"/>
              <a:buAutoNum type="arabicPeriod"/>
            </a:pPr>
            <a:r>
              <a:rPr lang="en">
                <a:solidFill>
                  <a:srgbClr val="FFFFFE"/>
                </a:solidFill>
              </a:rPr>
              <a:t>2D convolutional layer (input dimension = 3, output dimension = 3, kernel size = 4)</a:t>
            </a:r>
            <a:endParaRPr>
              <a:solidFill>
                <a:srgbClr val="FFFFFE"/>
              </a:solidFill>
            </a:endParaRPr>
          </a:p>
          <a:p>
            <a:pPr indent="-334327" lvl="0" marL="457200" rtl="0" algn="l">
              <a:spcBef>
                <a:spcPts val="0"/>
              </a:spcBef>
              <a:spcAft>
                <a:spcPts val="0"/>
              </a:spcAft>
              <a:buClr>
                <a:srgbClr val="FFFFFE"/>
              </a:buClr>
              <a:buSzPct val="100000"/>
              <a:buAutoNum type="arabicPeriod"/>
            </a:pPr>
            <a:r>
              <a:rPr lang="en">
                <a:solidFill>
                  <a:srgbClr val="FFFFFE"/>
                </a:solidFill>
              </a:rPr>
              <a:t>1st Linear transformation (input size = 507, output size = 128)</a:t>
            </a:r>
            <a:endParaRPr>
              <a:solidFill>
                <a:srgbClr val="FFFFFE"/>
              </a:solidFill>
            </a:endParaRPr>
          </a:p>
          <a:p>
            <a:pPr indent="-334327" lvl="0" marL="457200" rtl="0" algn="l">
              <a:spcBef>
                <a:spcPts val="0"/>
              </a:spcBef>
              <a:spcAft>
                <a:spcPts val="0"/>
              </a:spcAft>
              <a:buClr>
                <a:srgbClr val="FFFFFE"/>
              </a:buClr>
              <a:buSzPct val="100000"/>
              <a:buAutoNum type="arabicPeriod"/>
            </a:pPr>
            <a:r>
              <a:rPr lang="en">
                <a:solidFill>
                  <a:srgbClr val="FFFFFE"/>
                </a:solidFill>
              </a:rPr>
              <a:t>2nd Linear transformation (input size = 128, output size = 64)</a:t>
            </a:r>
            <a:endParaRPr>
              <a:solidFill>
                <a:srgbClr val="FFFFFE"/>
              </a:solidFill>
            </a:endParaRPr>
          </a:p>
          <a:p>
            <a:pPr indent="-334327" lvl="0" marL="457200" rtl="0" algn="l">
              <a:spcBef>
                <a:spcPts val="0"/>
              </a:spcBef>
              <a:spcAft>
                <a:spcPts val="0"/>
              </a:spcAft>
              <a:buClr>
                <a:srgbClr val="FFFFFE"/>
              </a:buClr>
              <a:buSzPct val="100000"/>
              <a:buAutoNum type="arabicPeriod"/>
            </a:pPr>
            <a:r>
              <a:rPr lang="en">
                <a:solidFill>
                  <a:srgbClr val="FFFFFE"/>
                </a:solidFill>
              </a:rPr>
              <a:t>3rd Linear transformation (input size = 64, output size = 2)</a:t>
            </a:r>
            <a:endParaRPr>
              <a:solidFill>
                <a:srgbClr val="FFFFFE"/>
              </a:solidFill>
            </a:endParaRPr>
          </a:p>
          <a:p>
            <a:pPr indent="0" lvl="0" marL="914400" rtl="0" algn="l">
              <a:spcBef>
                <a:spcPts val="1200"/>
              </a:spcBef>
              <a:spcAft>
                <a:spcPts val="0"/>
              </a:spcAft>
              <a:buNone/>
            </a:pPr>
            <a:r>
              <a:t/>
            </a:r>
            <a:endParaRPr>
              <a:solidFill>
                <a:srgbClr val="FFFFFE"/>
              </a:solidFill>
            </a:endParaRPr>
          </a:p>
          <a:p>
            <a:pPr indent="0" lvl="0" marL="457200" rtl="0" algn="l">
              <a:spcBef>
                <a:spcPts val="1200"/>
              </a:spcBef>
              <a:spcAft>
                <a:spcPts val="1200"/>
              </a:spcAft>
              <a:buNone/>
            </a:pPr>
            <a:r>
              <a:t/>
            </a:r>
            <a:endParaRPr>
              <a:solidFill>
                <a:srgbClr val="FFFFFE"/>
              </a:solidFill>
            </a:endParaRPr>
          </a:p>
        </p:txBody>
      </p:sp>
      <p:sp>
        <p:nvSpPr>
          <p:cNvPr id="204" name="Google Shape;2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Convolutional Neural Network (CNN)</a:t>
            </a:r>
            <a:endParaRPr>
              <a:solidFill>
                <a:srgbClr val="FFE599"/>
              </a:solidFill>
            </a:endParaRPr>
          </a:p>
        </p:txBody>
      </p:sp>
      <p:pic>
        <p:nvPicPr>
          <p:cNvPr id="205" name="Google Shape;205;p20"/>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Transfer Learning</a:t>
            </a:r>
            <a:endParaRPr>
              <a:solidFill>
                <a:srgbClr val="FFE599"/>
              </a:solidFill>
            </a:endParaRPr>
          </a:p>
        </p:txBody>
      </p:sp>
      <p:sp>
        <p:nvSpPr>
          <p:cNvPr id="211" name="Google Shape;2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FFFFFE"/>
              </a:buClr>
              <a:buSzPts val="2500"/>
              <a:buChar char="●"/>
            </a:pPr>
            <a:r>
              <a:rPr lang="en" sz="2500">
                <a:solidFill>
                  <a:srgbClr val="FFFFFE"/>
                </a:solidFill>
              </a:rPr>
              <a:t>GoogleNet, ResNet18</a:t>
            </a:r>
            <a:endParaRPr sz="2500">
              <a:solidFill>
                <a:srgbClr val="FFFFFE"/>
              </a:solidFill>
            </a:endParaRPr>
          </a:p>
          <a:p>
            <a:pPr indent="0" lvl="0" marL="457200" rtl="0" algn="l">
              <a:spcBef>
                <a:spcPts val="1200"/>
              </a:spcBef>
              <a:spcAft>
                <a:spcPts val="0"/>
              </a:spcAft>
              <a:buNone/>
            </a:pPr>
            <a:r>
              <a:t/>
            </a:r>
            <a:endParaRPr sz="2500">
              <a:solidFill>
                <a:srgbClr val="FFFFFE"/>
              </a:solidFill>
            </a:endParaRPr>
          </a:p>
          <a:p>
            <a:pPr indent="0" lvl="0" marL="0" rtl="0" algn="l">
              <a:spcBef>
                <a:spcPts val="1200"/>
              </a:spcBef>
              <a:spcAft>
                <a:spcPts val="1200"/>
              </a:spcAft>
              <a:buNone/>
            </a:pPr>
            <a:r>
              <a:t/>
            </a:r>
            <a:endParaRPr>
              <a:solidFill>
                <a:srgbClr val="FFFFFE"/>
              </a:solidFill>
            </a:endParaRPr>
          </a:p>
        </p:txBody>
      </p:sp>
      <p:pic>
        <p:nvPicPr>
          <p:cNvPr id="212" name="Google Shape;212;p21"/>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