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63" r:id="rId4"/>
    <p:sldId id="259" r:id="rId5"/>
    <p:sldId id="265" r:id="rId6"/>
    <p:sldId id="261" r:id="rId7"/>
    <p:sldId id="262"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
      <p:font typeface="Roboto Slab" pitchFamily="2"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gm1nBD6dqtjB36veP9DYAC2AN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B62E94-C447-4D15-9DFE-0BE5221C43C5}" v="7" dt="2024-05-04T12:28:43.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4" d="100"/>
          <a:sy n="84" d="100"/>
        </p:scale>
        <p:origin x="804"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9"/>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9"/>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9"/>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r>
              <a:rPr lang="en-US"/>
              <a:t>Click to edit Master title style</a:t>
            </a:r>
            <a:endParaRPr/>
          </a:p>
        </p:txBody>
      </p:sp>
      <p:sp>
        <p:nvSpPr>
          <p:cNvPr id="14" name="Google Shape;14;p9"/>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r>
              <a:rPr lang="en-US"/>
              <a:t>Click to edit Master subtitle style</a:t>
            </a:r>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8"/>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pPr lvl="0"/>
            <a:r>
              <a:rPr lang="en-US"/>
              <a:t>Click to edit Master text styles</a:t>
            </a:r>
          </a:p>
        </p:txBody>
      </p:sp>
      <p:sp>
        <p:nvSpPr>
          <p:cNvPr id="56" name="Google Shape;5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61" name="Google Shape;61;p2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pPr lvl="0"/>
            <a:r>
              <a:rPr lang="en-US"/>
              <a:t>Click to edit Master text styles</a:t>
            </a:r>
          </a:p>
        </p:txBody>
      </p:sp>
      <p:sp>
        <p:nvSpPr>
          <p:cNvPr id="62" name="Google Shape;62;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3" name="Google Shape;63;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4" name="Google Shape;64;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sp>
        <p:nvSpPr>
          <p:cNvPr id="17" name="Google Shape;17;p10"/>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0"/>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9" name="Google Shape;19;p10"/>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20" name="Google Shape;2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
        <p:cNvGrpSpPr/>
        <p:nvPr/>
      </p:nvGrpSpPr>
      <p:grpSpPr>
        <a:xfrm>
          <a:off x="0" y="0"/>
          <a:ext cx="0" cy="0"/>
          <a:chOff x="0" y="0"/>
          <a:chExt cx="0" cy="0"/>
        </a:xfrm>
      </p:grpSpPr>
      <p:sp>
        <p:nvSpPr>
          <p:cNvPr id="22" name="Google Shape;22;p1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1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24" name="Google Shape;24;p1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r>
              <a:rPr lang="en-US"/>
              <a:t>Click to edit Master title style</a:t>
            </a:r>
            <a:endParaRPr/>
          </a:p>
        </p:txBody>
      </p:sp>
      <p:sp>
        <p:nvSpPr>
          <p:cNvPr id="25" name="Google Shape;25;p1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r>
              <a:rPr lang="en-US"/>
              <a:t>Click to edit Master subtitle style</a:t>
            </a:r>
            <a:endParaRPr/>
          </a:p>
        </p:txBody>
      </p:sp>
      <p:sp>
        <p:nvSpPr>
          <p:cNvPr id="26" name="Google Shape;26;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27" name="Google Shape;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cxnSp>
        <p:nvCxnSpPr>
          <p:cNvPr id="29" name="Google Shape;29;p1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0" name="Google Shape;30;p12"/>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r>
              <a:rPr lang="en-US"/>
              <a:t>Click to edit Master title style</a:t>
            </a:r>
            <a:endParaRPr/>
          </a:p>
        </p:txBody>
      </p:sp>
      <p:sp>
        <p:nvSpPr>
          <p:cNvPr id="31" name="Google Shape;3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cxnSp>
        <p:nvCxnSpPr>
          <p:cNvPr id="33" name="Google Shape;33;p13"/>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35" name="Google Shape;35;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36" name="Google Shape;3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cxnSp>
        <p:nvCxnSpPr>
          <p:cNvPr id="38" name="Google Shape;38;p1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9" name="Google Shape;39;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0" name="Google Shape;40;p14"/>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1" name="Google Shape;41;p14"/>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2" name="Google Shape;4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5" name="Google Shape;4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cxnSp>
        <p:nvCxnSpPr>
          <p:cNvPr id="47" name="Google Shape;47;p1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8" name="Google Shape;48;p1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49" name="Google Shape;49;p1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50" name="Google Shape;5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53" name="Google Shape;5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1680302" y="938025"/>
            <a:ext cx="5783400" cy="1457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4800" i="1">
                <a:solidFill>
                  <a:srgbClr val="073763"/>
                </a:solidFill>
              </a:rPr>
              <a:t>Makeathon 2022</a:t>
            </a:r>
            <a:endParaRPr sz="4800" i="1" dirty="0">
              <a:solidFill>
                <a:srgbClr val="073763"/>
              </a:solidFill>
            </a:endParaRPr>
          </a:p>
        </p:txBody>
      </p:sp>
      <p:sp>
        <p:nvSpPr>
          <p:cNvPr id="70" name="Google Shape;70;p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a:t>Idea Submission</a:t>
            </a:r>
            <a:endParaRPr sz="3000"/>
          </a:p>
        </p:txBody>
      </p:sp>
      <p:pic>
        <p:nvPicPr>
          <p:cNvPr id="71" name="Google Shape;71;p1"/>
          <p:cNvPicPr preferRelativeResize="0"/>
          <p:nvPr/>
        </p:nvPicPr>
        <p:blipFill rotWithShape="1">
          <a:blip r:embed="rId3">
            <a:alphaModFix/>
          </a:blip>
          <a:srcRect/>
          <a:stretch/>
        </p:blipFill>
        <p:spPr>
          <a:xfrm>
            <a:off x="7239350" y="141000"/>
            <a:ext cx="1729350" cy="30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5"/>
        <p:cNvGrpSpPr/>
        <p:nvPr/>
      </p:nvGrpSpPr>
      <p:grpSpPr>
        <a:xfrm>
          <a:off x="0" y="0"/>
          <a:ext cx="0" cy="0"/>
          <a:chOff x="0" y="0"/>
          <a:chExt cx="0" cy="0"/>
        </a:xfrm>
      </p:grpSpPr>
      <p:sp>
        <p:nvSpPr>
          <p:cNvPr id="76" name="Google Shape;76;p2"/>
          <p:cNvSpPr/>
          <p:nvPr/>
        </p:nvSpPr>
        <p:spPr>
          <a:xfrm>
            <a:off x="7014825" y="10700"/>
            <a:ext cx="2129100" cy="4812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txBox="1">
            <a:spLocks noGrp="1"/>
          </p:cNvSpPr>
          <p:nvPr>
            <p:ph type="title"/>
          </p:nvPr>
        </p:nvSpPr>
        <p:spPr>
          <a:xfrm>
            <a:off x="0" y="71040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rgbClr val="073763"/>
                </a:solidFill>
              </a:rPr>
              <a:t>                TECH WIZARDS</a:t>
            </a:r>
            <a:br>
              <a:rPr lang="en" sz="3000" dirty="0">
                <a:solidFill>
                  <a:srgbClr val="073763"/>
                </a:solidFill>
              </a:rPr>
            </a:br>
            <a:r>
              <a:rPr lang="en" sz="3000" dirty="0">
                <a:solidFill>
                  <a:srgbClr val="073763"/>
                </a:solidFill>
              </a:rPr>
              <a:t>  </a:t>
            </a:r>
            <a:endParaRPr sz="3000" dirty="0">
              <a:solidFill>
                <a:srgbClr val="073763"/>
              </a:solidFill>
            </a:endParaRPr>
          </a:p>
        </p:txBody>
      </p:sp>
      <p:sp>
        <p:nvSpPr>
          <p:cNvPr id="78" name="Google Shape;78;p2"/>
          <p:cNvSpPr txBox="1">
            <a:spLocks noGrp="1"/>
          </p:cNvSpPr>
          <p:nvPr>
            <p:ph type="body" idx="1"/>
          </p:nvPr>
        </p:nvSpPr>
        <p:spPr>
          <a:xfrm>
            <a:off x="612650" y="1525100"/>
            <a:ext cx="7990330" cy="217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 i="1" dirty="0">
                <a:solidFill>
                  <a:srgbClr val="002060"/>
                </a:solidFill>
              </a:rPr>
              <a:t>Palak Mangla - </a:t>
            </a:r>
            <a:r>
              <a:rPr lang="en-US" sz="1050" i="1" dirty="0">
                <a:solidFill>
                  <a:srgbClr val="002060"/>
                </a:solidFill>
              </a:rPr>
              <a:t>Indira Gandhi Delhi Technical University for Women</a:t>
            </a:r>
          </a:p>
          <a:p>
            <a:pPr marL="0" lvl="0" indent="0" algn="l" rtl="0">
              <a:lnSpc>
                <a:spcPct val="115000"/>
              </a:lnSpc>
              <a:spcBef>
                <a:spcPts val="0"/>
              </a:spcBef>
              <a:spcAft>
                <a:spcPts val="1600"/>
              </a:spcAft>
              <a:buSzPts val="1800"/>
              <a:buNone/>
            </a:pPr>
            <a:r>
              <a:rPr lang="en-US" sz="1050" i="1" dirty="0">
                <a:solidFill>
                  <a:srgbClr val="002060"/>
                </a:solidFill>
              </a:rPr>
              <a:t>                                             </a:t>
            </a:r>
            <a:r>
              <a:rPr lang="en-US" sz="1050" i="1" dirty="0" err="1">
                <a:solidFill>
                  <a:srgbClr val="002060"/>
                </a:solidFill>
              </a:rPr>
              <a:t>B.tech</a:t>
            </a:r>
            <a:r>
              <a:rPr lang="en-US" sz="1050" i="1" dirty="0">
                <a:solidFill>
                  <a:srgbClr val="002060"/>
                </a:solidFill>
              </a:rPr>
              <a:t> in Artificial intelligence and Machine Learning</a:t>
            </a:r>
          </a:p>
          <a:p>
            <a:pPr marL="0" lvl="0" indent="0" algn="l" rtl="0">
              <a:lnSpc>
                <a:spcPct val="115000"/>
              </a:lnSpc>
              <a:spcBef>
                <a:spcPts val="0"/>
              </a:spcBef>
              <a:spcAft>
                <a:spcPts val="1600"/>
              </a:spcAft>
              <a:buSzPts val="1800"/>
              <a:buNone/>
            </a:pPr>
            <a:r>
              <a:rPr lang="en-US" sz="1050" i="1" dirty="0">
                <a:solidFill>
                  <a:srgbClr val="002060"/>
                </a:solidFill>
              </a:rPr>
              <a:t>                                            Email: palakmangla40@gmail.com</a:t>
            </a:r>
            <a:br>
              <a:rPr lang="en" i="1" dirty="0">
                <a:solidFill>
                  <a:srgbClr val="002060"/>
                </a:solidFill>
              </a:rPr>
            </a:br>
            <a:r>
              <a:rPr lang="en" i="1" dirty="0">
                <a:solidFill>
                  <a:srgbClr val="002060"/>
                </a:solidFill>
              </a:rPr>
              <a:t>Samriddhi Sharma – </a:t>
            </a:r>
            <a:r>
              <a:rPr lang="en" sz="1050" i="1" dirty="0">
                <a:solidFill>
                  <a:srgbClr val="002060"/>
                </a:solidFill>
              </a:rPr>
              <a:t>Dayanada Sagar College Of Engineering</a:t>
            </a:r>
          </a:p>
          <a:p>
            <a:pPr marL="0" lvl="0" indent="0" algn="l" rtl="0">
              <a:lnSpc>
                <a:spcPct val="100000"/>
              </a:lnSpc>
              <a:spcBef>
                <a:spcPts val="0"/>
              </a:spcBef>
              <a:spcAft>
                <a:spcPts val="1600"/>
              </a:spcAft>
              <a:buSzPts val="1800"/>
              <a:buNone/>
            </a:pPr>
            <a:r>
              <a:rPr lang="en" sz="1050" i="1" dirty="0">
                <a:solidFill>
                  <a:srgbClr val="002060"/>
                </a:solidFill>
              </a:rPr>
              <a:t>                                                              B.</a:t>
            </a:r>
            <a:r>
              <a:rPr lang="en-IN" sz="1050" i="1" dirty="0">
                <a:solidFill>
                  <a:srgbClr val="002060"/>
                </a:solidFill>
              </a:rPr>
              <a:t>E</a:t>
            </a:r>
            <a:r>
              <a:rPr lang="en" sz="1050" i="1" dirty="0">
                <a:solidFill>
                  <a:srgbClr val="002060"/>
                </a:solidFill>
              </a:rPr>
              <a:t> in Artificial Intelligence and Machine Learning</a:t>
            </a:r>
          </a:p>
          <a:p>
            <a:pPr marL="0" lvl="0" indent="0" algn="l" rtl="0">
              <a:lnSpc>
                <a:spcPct val="115000"/>
              </a:lnSpc>
              <a:spcBef>
                <a:spcPts val="0"/>
              </a:spcBef>
              <a:spcAft>
                <a:spcPts val="1600"/>
              </a:spcAft>
              <a:buSzPts val="1800"/>
              <a:buNone/>
            </a:pPr>
            <a:r>
              <a:rPr lang="en" sz="1050" i="1" dirty="0">
                <a:solidFill>
                  <a:srgbClr val="002060"/>
                </a:solidFill>
              </a:rPr>
              <a:t>                                                              E-mail: samriddhisharma710@gmail.com</a:t>
            </a:r>
            <a:br>
              <a:rPr lang="en" sz="1050" i="1" dirty="0">
                <a:solidFill>
                  <a:srgbClr val="6FA8DC"/>
                </a:solidFill>
              </a:rPr>
            </a:br>
            <a:endParaRPr sz="1050" i="1" dirty="0">
              <a:solidFill>
                <a:srgbClr val="6FA8DC"/>
              </a:solidFill>
            </a:endParaRPr>
          </a:p>
        </p:txBody>
      </p:sp>
      <p:pic>
        <p:nvPicPr>
          <p:cNvPr id="79" name="Google Shape;79;p2"/>
          <p:cNvPicPr preferRelativeResize="0"/>
          <p:nvPr/>
        </p:nvPicPr>
        <p:blipFill rotWithShape="1">
          <a:blip r:embed="rId3">
            <a:alphaModFix/>
          </a:blip>
          <a:srcRect/>
          <a:stretch/>
        </p:blipFill>
        <p:spPr>
          <a:xfrm>
            <a:off x="7239350" y="141000"/>
            <a:ext cx="1729350" cy="300750"/>
          </a:xfrm>
          <a:prstGeom prst="rect">
            <a:avLst/>
          </a:prstGeom>
          <a:noFill/>
          <a:ln>
            <a:noFill/>
          </a:ln>
        </p:spPr>
      </p:pic>
      <p:sp>
        <p:nvSpPr>
          <p:cNvPr id="80" name="Google Shape;80;p2"/>
          <p:cNvSpPr txBox="1">
            <a:spLocks noGrp="1"/>
          </p:cNvSpPr>
          <p:nvPr>
            <p:ph type="body" idx="1"/>
          </p:nvPr>
        </p:nvSpPr>
        <p:spPr>
          <a:xfrm>
            <a:off x="387900" y="3970020"/>
            <a:ext cx="8368200" cy="4787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73763"/>
                </a:solidFill>
              </a:rPr>
              <a:t>THEME:</a:t>
            </a:r>
            <a:endParaRPr sz="3000" dirty="0">
              <a:solidFill>
                <a:srgbClr val="073763"/>
              </a:solidFill>
            </a:endParaRPr>
          </a:p>
        </p:txBody>
      </p:sp>
      <p:sp>
        <p:nvSpPr>
          <p:cNvPr id="81" name="Google Shape;81;p2"/>
          <p:cNvSpPr txBox="1">
            <a:spLocks noGrp="1"/>
          </p:cNvSpPr>
          <p:nvPr>
            <p:ph type="body" idx="1"/>
          </p:nvPr>
        </p:nvSpPr>
        <p:spPr>
          <a:xfrm>
            <a:off x="2002800" y="3970020"/>
            <a:ext cx="6796200" cy="55078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400" i="1" dirty="0">
                <a:solidFill>
                  <a:srgbClr val="6FA8DC"/>
                </a:solidFill>
              </a:rPr>
              <a:t> [AUTOMATED FINANCIAL PLANNING]</a:t>
            </a:r>
            <a:endParaRPr sz="2400" i="1" dirty="0">
              <a:solidFill>
                <a:srgbClr val="6FA8D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5"/>
        <p:cNvGrpSpPr/>
        <p:nvPr/>
      </p:nvGrpSpPr>
      <p:grpSpPr>
        <a:xfrm>
          <a:off x="0" y="0"/>
          <a:ext cx="0" cy="0"/>
          <a:chOff x="0" y="0"/>
          <a:chExt cx="0" cy="0"/>
        </a:xfrm>
      </p:grpSpPr>
      <p:sp>
        <p:nvSpPr>
          <p:cNvPr id="86" name="Google Shape;86;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73763"/>
                </a:solidFill>
                <a:latin typeface="Arial"/>
                <a:ea typeface="Arial"/>
                <a:cs typeface="Arial"/>
                <a:sym typeface="Arial"/>
              </a:rPr>
              <a:t>PROBLEM STATEMENT</a:t>
            </a:r>
            <a:endParaRPr sz="3000">
              <a:solidFill>
                <a:srgbClr val="073763"/>
              </a:solidFill>
            </a:endParaRPr>
          </a:p>
        </p:txBody>
      </p:sp>
      <p:sp>
        <p:nvSpPr>
          <p:cNvPr id="87" name="Google Shape;87;p3"/>
          <p:cNvSpPr txBox="1">
            <a:spLocks noGrp="1"/>
          </p:cNvSpPr>
          <p:nvPr>
            <p:ph type="body" idx="1"/>
          </p:nvPr>
        </p:nvSpPr>
        <p:spPr>
          <a:xfrm>
            <a:off x="600500" y="1791974"/>
            <a:ext cx="8368200" cy="240795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sym typeface="Arial"/>
              </a:rPr>
              <a:t>Develop an automated financial planning system aimed at predicting the profit for an individual based on their income, time period, and risk tolerance. The system should recommend optimal investment allocations across various asset classes, including real estate, fixed deposits, stocks, gold, and cash in the bank, to maximize the user's profit within the given time frame. The system should utilize historical data on gold prices, stock prices, fixed deposit rates, and real estate market trends to forecast the future prices of these assets at the end of the specified time period. It should calculate the expected returns and risks associated with each investment option, generate personalized investment recommendations based on user input, and calculate the expected profit percentage for each investment category and the total profit at the end of the given time period.</a:t>
            </a:r>
            <a:endParaRPr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88" name="Google Shape;88;p3"/>
          <p:cNvPicPr preferRelativeResize="0"/>
          <p:nvPr/>
        </p:nvPicPr>
        <p:blipFill rotWithShape="1">
          <a:blip r:embed="rId3">
            <a:alphaModFix/>
          </a:blip>
          <a:srcRect/>
          <a:stretch/>
        </p:blipFill>
        <p:spPr>
          <a:xfrm>
            <a:off x="7239350" y="141000"/>
            <a:ext cx="1729350" cy="30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226900" y="253575"/>
            <a:ext cx="8368200" cy="52240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73763"/>
                </a:solidFill>
                <a:latin typeface="Arial"/>
                <a:ea typeface="Arial"/>
                <a:cs typeface="Arial"/>
                <a:sym typeface="Arial"/>
              </a:rPr>
              <a:t>SOLUTION</a:t>
            </a:r>
            <a:endParaRPr dirty="0">
              <a:solidFill>
                <a:srgbClr val="073763"/>
              </a:solidFill>
            </a:endParaRPr>
          </a:p>
        </p:txBody>
      </p:sp>
      <p:sp>
        <p:nvSpPr>
          <p:cNvPr id="94" name="Google Shape;94;p4"/>
          <p:cNvSpPr txBox="1">
            <a:spLocks noGrp="1"/>
          </p:cNvSpPr>
          <p:nvPr>
            <p:ph type="body" idx="1"/>
          </p:nvPr>
        </p:nvSpPr>
        <p:spPr>
          <a:xfrm>
            <a:off x="513125" y="775979"/>
            <a:ext cx="8368200" cy="2963602"/>
          </a:xfrm>
          <a:prstGeom prst="rect">
            <a:avLst/>
          </a:prstGeom>
          <a:noFill/>
          <a:ln>
            <a:noFill/>
          </a:ln>
        </p:spPr>
        <p:txBody>
          <a:bodyPr spcFirstLastPara="1" wrap="square" lIns="91425" tIns="91425" rIns="91425" bIns="91425" anchor="t" anchorCtr="0">
            <a:noAutofit/>
          </a:bodyPr>
          <a:lstStyle/>
          <a:p>
            <a:pPr marL="228600" lvl="0" indent="-228600" algn="l">
              <a:lnSpc>
                <a:spcPct val="107000"/>
              </a:lnSpc>
              <a:spcAft>
                <a:spcPts val="800"/>
              </a:spcAft>
              <a:buClrTx/>
              <a:buSzPct val="100000"/>
              <a:buFont typeface="+mj-lt"/>
              <a:buAutoNum type="arabicPeriod"/>
              <a:tabLst>
                <a:tab pos="457200" algn="l"/>
              </a:tabLst>
            </a:pPr>
            <a:r>
              <a:rPr lang="en-IN" sz="1200" kern="100" dirty="0">
                <a:solidFill>
                  <a:srgbClr val="002060"/>
                </a:solidFill>
                <a:effectLst/>
                <a:latin typeface="Calibri" panose="020F0502020204030204" pitchFamily="34" charset="0"/>
                <a:ea typeface="DengXian" panose="02010600030101010101" pitchFamily="2" charset="-122"/>
                <a:cs typeface="Times New Roman" panose="02020603050405020304" pitchFamily="18" charset="0"/>
              </a:rPr>
              <a:t>Data Collection: Gather historical data on gold prices, stock prices, fixed deposit rates, and real estate trends.</a:t>
            </a:r>
          </a:p>
          <a:p>
            <a:pPr marL="228600" lvl="0" indent="-228600" algn="l">
              <a:lnSpc>
                <a:spcPct val="107000"/>
              </a:lnSpc>
              <a:spcAft>
                <a:spcPts val="800"/>
              </a:spcAft>
              <a:buClrTx/>
              <a:buSzPct val="100000"/>
              <a:buFont typeface="+mj-lt"/>
              <a:buAutoNum type="arabicPeriod"/>
              <a:tabLst>
                <a:tab pos="457200" algn="l"/>
              </a:tabLst>
            </a:pPr>
            <a:r>
              <a:rPr lang="en-IN" sz="1200" kern="100" dirty="0">
                <a:solidFill>
                  <a:srgbClr val="002060"/>
                </a:solidFill>
                <a:effectLst/>
                <a:latin typeface="Calibri" panose="020F0502020204030204" pitchFamily="34" charset="0"/>
                <a:ea typeface="DengXian" panose="02010600030101010101" pitchFamily="2" charset="-122"/>
                <a:cs typeface="Times New Roman" panose="02020603050405020304" pitchFamily="18" charset="0"/>
              </a:rPr>
              <a:t>Predictive Modelling: Use machine learning to forecast future prices of assets based on historical data and user parameters.</a:t>
            </a:r>
          </a:p>
          <a:p>
            <a:pPr marL="228600" lvl="0" indent="-228600" algn="l">
              <a:lnSpc>
                <a:spcPct val="107000"/>
              </a:lnSpc>
              <a:spcAft>
                <a:spcPts val="800"/>
              </a:spcAft>
              <a:buClrTx/>
              <a:buSzPct val="100000"/>
              <a:buFont typeface="+mj-lt"/>
              <a:buAutoNum type="arabicPeriod"/>
              <a:tabLst>
                <a:tab pos="457200" algn="l"/>
              </a:tabLst>
            </a:pPr>
            <a:r>
              <a:rPr lang="en-IN" sz="1200" kern="100" dirty="0">
                <a:solidFill>
                  <a:srgbClr val="002060"/>
                </a:solidFill>
                <a:effectLst/>
                <a:latin typeface="Calibri" panose="020F0502020204030204" pitchFamily="34" charset="0"/>
                <a:ea typeface="DengXian" panose="02010600030101010101" pitchFamily="2" charset="-122"/>
                <a:cs typeface="Times New Roman" panose="02020603050405020304" pitchFamily="18" charset="0"/>
              </a:rPr>
              <a:t>Investment Allocation: Recommend optimal allocations across real estate, fixed deposits, stocks, gold, and cash based on user's risk tolerance and income.</a:t>
            </a:r>
          </a:p>
          <a:p>
            <a:pPr marL="228600" lvl="0" indent="-228600" algn="l">
              <a:lnSpc>
                <a:spcPct val="107000"/>
              </a:lnSpc>
              <a:spcAft>
                <a:spcPts val="800"/>
              </a:spcAft>
              <a:buClrTx/>
              <a:buSzPct val="100000"/>
              <a:buFont typeface="+mj-lt"/>
              <a:buAutoNum type="arabicPeriod"/>
              <a:tabLst>
                <a:tab pos="457200" algn="l"/>
              </a:tabLst>
            </a:pPr>
            <a:r>
              <a:rPr lang="en-IN" sz="1200" kern="100" dirty="0">
                <a:solidFill>
                  <a:srgbClr val="002060"/>
                </a:solidFill>
                <a:effectLst/>
                <a:latin typeface="Calibri" panose="020F0502020204030204" pitchFamily="34" charset="0"/>
                <a:ea typeface="DengXian" panose="02010600030101010101" pitchFamily="2" charset="-122"/>
                <a:cs typeface="Times New Roman" panose="02020603050405020304" pitchFamily="18" charset="0"/>
              </a:rPr>
              <a:t>Profit Calculation: Calculate expected profit percentages for each category and total profit at the end of the specified time period.</a:t>
            </a:r>
          </a:p>
          <a:p>
            <a:pPr marL="228600" lvl="0" indent="-228600" algn="l">
              <a:lnSpc>
                <a:spcPct val="107000"/>
              </a:lnSpc>
              <a:spcAft>
                <a:spcPts val="800"/>
              </a:spcAft>
              <a:buClrTx/>
              <a:buSzPct val="100000"/>
              <a:buFont typeface="+mj-lt"/>
              <a:buAutoNum type="arabicPeriod"/>
              <a:tabLst>
                <a:tab pos="457200" algn="l"/>
              </a:tabLst>
            </a:pPr>
            <a:r>
              <a:rPr lang="en-IN" sz="1200" kern="100" dirty="0">
                <a:solidFill>
                  <a:srgbClr val="002060"/>
                </a:solidFill>
                <a:effectLst/>
                <a:latin typeface="Calibri" panose="020F0502020204030204" pitchFamily="34" charset="0"/>
                <a:ea typeface="DengXian" panose="02010600030101010101" pitchFamily="2" charset="-122"/>
                <a:cs typeface="Times New Roman" panose="02020603050405020304" pitchFamily="18" charset="0"/>
              </a:rPr>
              <a:t>Output Generation: Present recommendations and profit insights to the user via a user-friendly interface.</a:t>
            </a:r>
          </a:p>
          <a:p>
            <a:pPr marL="228600" lvl="0" indent="-228600" algn="l">
              <a:lnSpc>
                <a:spcPct val="107000"/>
              </a:lnSpc>
              <a:spcAft>
                <a:spcPts val="800"/>
              </a:spcAft>
              <a:buClrTx/>
              <a:buSzPct val="100000"/>
              <a:buFont typeface="+mj-lt"/>
              <a:buAutoNum type="arabicPeriod"/>
              <a:tabLst>
                <a:tab pos="457200" algn="l"/>
              </a:tabLst>
            </a:pPr>
            <a:r>
              <a:rPr lang="en-IN" sz="1200" kern="100" dirty="0">
                <a:solidFill>
                  <a:srgbClr val="002060"/>
                </a:solidFill>
                <a:effectLst/>
                <a:latin typeface="Calibri" panose="020F0502020204030204" pitchFamily="34" charset="0"/>
                <a:ea typeface="DengXian" panose="02010600030101010101" pitchFamily="2" charset="-122"/>
                <a:cs typeface="Times New Roman" panose="02020603050405020304" pitchFamily="18" charset="0"/>
              </a:rPr>
              <a:t>Continuous Improvement: Update models and strategies regularly to enhance accuracy and effectiveness.</a:t>
            </a:r>
          </a:p>
          <a:p>
            <a:pPr marL="0" lvl="0" indent="0" algn="l">
              <a:lnSpc>
                <a:spcPct val="107000"/>
              </a:lnSpc>
              <a:spcAft>
                <a:spcPts val="800"/>
              </a:spcAft>
              <a:buClrTx/>
              <a:buSzPct val="100000"/>
              <a:buNone/>
              <a:tabLst>
                <a:tab pos="457200" algn="l"/>
              </a:tabLst>
            </a:pPr>
            <a:r>
              <a:rPr lang="en-IN" sz="1200" kern="100" dirty="0">
                <a:solidFill>
                  <a:srgbClr val="002060"/>
                </a:solidFill>
                <a:effectLst/>
                <a:latin typeface="Calibri" panose="020F0502020204030204" pitchFamily="34" charset="0"/>
                <a:ea typeface="DengXian" panose="02010600030101010101" pitchFamily="2" charset="-122"/>
                <a:cs typeface="Times New Roman" panose="02020603050405020304" pitchFamily="18" charset="0"/>
              </a:rPr>
              <a:t>This solution aims to provide personalized investment advice and accurate profit predictions to help users achieve their financial goals.</a:t>
            </a:r>
          </a:p>
          <a:p>
            <a:pPr marL="457200" lvl="0" indent="-342900" algn="ctr" rtl="0">
              <a:lnSpc>
                <a:spcPct val="115000"/>
              </a:lnSpc>
              <a:spcBef>
                <a:spcPts val="0"/>
              </a:spcBef>
              <a:spcAft>
                <a:spcPts val="0"/>
              </a:spcAft>
              <a:buClr>
                <a:srgbClr val="3D85C6"/>
              </a:buClr>
              <a:buSzPts val="1800"/>
              <a:buFont typeface="Arial"/>
              <a:buChar char="●"/>
            </a:pPr>
            <a:endParaRPr i="1" dirty="0">
              <a:solidFill>
                <a:srgbClr val="3D85C6"/>
              </a:solidFill>
              <a:latin typeface="Arial"/>
              <a:ea typeface="Arial"/>
              <a:cs typeface="Arial"/>
              <a:sym typeface="Arial"/>
            </a:endParaRPr>
          </a:p>
        </p:txBody>
      </p:sp>
      <p:pic>
        <p:nvPicPr>
          <p:cNvPr id="95" name="Google Shape;95;p4"/>
          <p:cNvPicPr preferRelativeResize="0"/>
          <p:nvPr/>
        </p:nvPicPr>
        <p:blipFill rotWithShape="1">
          <a:blip r:embed="rId3">
            <a:alphaModFix/>
          </a:blip>
          <a:srcRect/>
          <a:stretch/>
        </p:blipFill>
        <p:spPr>
          <a:xfrm>
            <a:off x="7239350" y="141000"/>
            <a:ext cx="1729350" cy="300750"/>
          </a:xfrm>
          <a:prstGeom prst="rect">
            <a:avLst/>
          </a:prstGeom>
          <a:noFill/>
          <a:ln>
            <a:noFill/>
          </a:ln>
        </p:spPr>
      </p:pic>
      <p:pic>
        <p:nvPicPr>
          <p:cNvPr id="2" name="Picture 1">
            <a:extLst>
              <a:ext uri="{FF2B5EF4-FFF2-40B4-BE49-F238E27FC236}">
                <a16:creationId xmlns:a16="http://schemas.microsoft.com/office/drawing/2014/main" id="{595E4AD7-B580-3EAA-27AA-80C0983119D6}"/>
              </a:ext>
            </a:extLst>
          </p:cNvPr>
          <p:cNvPicPr>
            <a:picLocks noChangeAspect="1"/>
          </p:cNvPicPr>
          <p:nvPr/>
        </p:nvPicPr>
        <p:blipFill>
          <a:blip r:embed="rId4"/>
          <a:stretch>
            <a:fillRect/>
          </a:stretch>
        </p:blipFill>
        <p:spPr>
          <a:xfrm>
            <a:off x="1468867" y="3353600"/>
            <a:ext cx="6206266" cy="1536325"/>
          </a:xfrm>
          <a:prstGeom prst="rect">
            <a:avLst/>
          </a:prstGeom>
        </p:spPr>
      </p:pic>
      <p:pic>
        <p:nvPicPr>
          <p:cNvPr id="3" name="Picture 2">
            <a:extLst>
              <a:ext uri="{FF2B5EF4-FFF2-40B4-BE49-F238E27FC236}">
                <a16:creationId xmlns:a16="http://schemas.microsoft.com/office/drawing/2014/main" id="{B6C42937-6A9D-4DB4-C042-AFBCDF4613A5}"/>
              </a:ext>
            </a:extLst>
          </p:cNvPr>
          <p:cNvPicPr>
            <a:picLocks noChangeAspect="1"/>
          </p:cNvPicPr>
          <p:nvPr/>
        </p:nvPicPr>
        <p:blipFill>
          <a:blip r:embed="rId5"/>
          <a:stretch>
            <a:fillRect/>
          </a:stretch>
        </p:blipFill>
        <p:spPr>
          <a:xfrm>
            <a:off x="0" y="-1"/>
            <a:ext cx="9144000" cy="51435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079C-46BF-0C33-0A3B-191B19394664}"/>
              </a:ext>
            </a:extLst>
          </p:cNvPr>
          <p:cNvSpPr>
            <a:spLocks noGrp="1"/>
          </p:cNvSpPr>
          <p:nvPr>
            <p:ph type="title"/>
          </p:nvPr>
        </p:nvSpPr>
        <p:spPr>
          <a:xfrm>
            <a:off x="167357" y="241807"/>
            <a:ext cx="2109358" cy="686100"/>
          </a:xfrm>
        </p:spPr>
        <p:txBody>
          <a:bodyPr/>
          <a:lstStyle/>
          <a:p>
            <a:r>
              <a:rPr lang="en-US" sz="2400" dirty="0"/>
              <a:t>Methodology</a:t>
            </a:r>
            <a:endParaRPr lang="en-IN" sz="2400" dirty="0"/>
          </a:p>
        </p:txBody>
      </p:sp>
      <p:pic>
        <p:nvPicPr>
          <p:cNvPr id="3" name="Picture 2">
            <a:extLst>
              <a:ext uri="{FF2B5EF4-FFF2-40B4-BE49-F238E27FC236}">
                <a16:creationId xmlns:a16="http://schemas.microsoft.com/office/drawing/2014/main" id="{EBF5A67D-036D-75A4-6956-15357F2C5622}"/>
              </a:ext>
            </a:extLst>
          </p:cNvPr>
          <p:cNvPicPr>
            <a:picLocks noChangeAspect="1"/>
          </p:cNvPicPr>
          <p:nvPr/>
        </p:nvPicPr>
        <p:blipFill>
          <a:blip r:embed="rId2"/>
          <a:stretch>
            <a:fillRect/>
          </a:stretch>
        </p:blipFill>
        <p:spPr>
          <a:xfrm>
            <a:off x="2381009" y="232892"/>
            <a:ext cx="6556946" cy="4774236"/>
          </a:xfrm>
          <a:prstGeom prst="rect">
            <a:avLst/>
          </a:prstGeom>
        </p:spPr>
      </p:pic>
      <p:sp>
        <p:nvSpPr>
          <p:cNvPr id="4" name="TextBox 3">
            <a:extLst>
              <a:ext uri="{FF2B5EF4-FFF2-40B4-BE49-F238E27FC236}">
                <a16:creationId xmlns:a16="http://schemas.microsoft.com/office/drawing/2014/main" id="{9A5715CC-BD26-525F-101F-B48FAC9C3DBB}"/>
              </a:ext>
            </a:extLst>
          </p:cNvPr>
          <p:cNvSpPr txBox="1"/>
          <p:nvPr/>
        </p:nvSpPr>
        <p:spPr>
          <a:xfrm>
            <a:off x="81981" y="927907"/>
            <a:ext cx="2503564" cy="369332"/>
          </a:xfrm>
          <a:prstGeom prst="rect">
            <a:avLst/>
          </a:prstGeom>
          <a:noFill/>
        </p:spPr>
        <p:txBody>
          <a:bodyPr wrap="square" rtlCol="0">
            <a:spAutoFit/>
          </a:bodyPr>
          <a:lstStyle/>
          <a:p>
            <a:r>
              <a:rPr lang="en-US" sz="1800" i="1" dirty="0">
                <a:solidFill>
                  <a:schemeClr val="tx1"/>
                </a:solidFill>
                <a:latin typeface="Roboto Slab" pitchFamily="2" charset="0"/>
                <a:ea typeface="Roboto Slab" pitchFamily="2" charset="0"/>
                <a:cs typeface="Roboto Slab" pitchFamily="2" charset="0"/>
              </a:rPr>
              <a:t>Data Flow Diagram</a:t>
            </a:r>
            <a:endParaRPr lang="en-IN" sz="1800" i="1" dirty="0">
              <a:solidFill>
                <a:schemeClr val="tx1"/>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305056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351125" y="652525"/>
            <a:ext cx="4045200" cy="1506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800"/>
              <a:buNone/>
            </a:pPr>
            <a:r>
              <a:rPr lang="en" sz="3000" dirty="0">
                <a:solidFill>
                  <a:srgbClr val="1C4587"/>
                </a:solidFill>
              </a:rPr>
              <a:t>SOCIETAL IMPACT/ NOVELTY</a:t>
            </a:r>
            <a:endParaRPr sz="3000" dirty="0">
              <a:solidFill>
                <a:srgbClr val="1C4587"/>
              </a:solidFill>
            </a:endParaRPr>
          </a:p>
        </p:txBody>
      </p:sp>
      <p:sp>
        <p:nvSpPr>
          <p:cNvPr id="110" name="Google Shape;110;p6"/>
          <p:cNvSpPr txBox="1">
            <a:spLocks noGrp="1"/>
          </p:cNvSpPr>
          <p:nvPr>
            <p:ph type="body" idx="2"/>
          </p:nvPr>
        </p:nvSpPr>
        <p:spPr>
          <a:xfrm>
            <a:off x="4928800" y="881125"/>
            <a:ext cx="3837000" cy="1147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SzPts val="1800"/>
              <a:buNone/>
            </a:pPr>
            <a:r>
              <a:rPr lang="en" sz="3000" b="1">
                <a:solidFill>
                  <a:srgbClr val="CCCCCC"/>
                </a:solidFill>
                <a:latin typeface="Arial"/>
                <a:ea typeface="Arial"/>
                <a:cs typeface="Arial"/>
                <a:sym typeface="Arial"/>
              </a:rPr>
              <a:t>FUTURE SCOPE</a:t>
            </a:r>
            <a:endParaRPr sz="3000" b="1">
              <a:solidFill>
                <a:srgbClr val="CCCCCC"/>
              </a:solidFill>
              <a:latin typeface="Arial"/>
              <a:ea typeface="Arial"/>
              <a:cs typeface="Arial"/>
              <a:sym typeface="Arial"/>
            </a:endParaRPr>
          </a:p>
        </p:txBody>
      </p:sp>
      <p:pic>
        <p:nvPicPr>
          <p:cNvPr id="111" name="Google Shape;111;p6"/>
          <p:cNvPicPr preferRelativeResize="0"/>
          <p:nvPr/>
        </p:nvPicPr>
        <p:blipFill rotWithShape="1">
          <a:blip r:embed="rId3">
            <a:alphaModFix/>
          </a:blip>
          <a:srcRect/>
          <a:stretch/>
        </p:blipFill>
        <p:spPr>
          <a:xfrm>
            <a:off x="7239350" y="141000"/>
            <a:ext cx="1729350" cy="300750"/>
          </a:xfrm>
          <a:prstGeom prst="rect">
            <a:avLst/>
          </a:prstGeom>
          <a:noFill/>
          <a:ln>
            <a:noFill/>
          </a:ln>
        </p:spPr>
      </p:pic>
      <p:sp>
        <p:nvSpPr>
          <p:cNvPr id="112" name="Google Shape;112;p6"/>
          <p:cNvSpPr txBox="1"/>
          <p:nvPr/>
        </p:nvSpPr>
        <p:spPr>
          <a:xfrm>
            <a:off x="267875" y="3534625"/>
            <a:ext cx="8256900" cy="1334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IN" sz="1200" i="0" u="none" strike="noStrike" cap="none" dirty="0">
                <a:solidFill>
                  <a:srgbClr val="000000"/>
                </a:solidFill>
                <a:latin typeface="Calibri"/>
                <a:ea typeface="Calibri"/>
                <a:cs typeface="Calibri"/>
                <a:sym typeface="Calibri"/>
              </a:rPr>
              <a:t>Provides you personalized  recommendations and  helps you stay </a:t>
            </a:r>
          </a:p>
          <a:p>
            <a:pPr marL="0" marR="0" lvl="0" indent="0" algn="l" rtl="0">
              <a:lnSpc>
                <a:spcPct val="115000"/>
              </a:lnSpc>
              <a:spcBef>
                <a:spcPts val="0"/>
              </a:spcBef>
              <a:spcAft>
                <a:spcPts val="0"/>
              </a:spcAft>
              <a:buClr>
                <a:srgbClr val="000000"/>
              </a:buClr>
              <a:buSzPts val="1100"/>
              <a:buFont typeface="Arial"/>
              <a:buNone/>
            </a:pPr>
            <a:r>
              <a:rPr lang="en-IN" sz="1200" dirty="0">
                <a:latin typeface="Calibri"/>
                <a:ea typeface="Calibri"/>
                <a:cs typeface="Calibri"/>
                <a:sym typeface="Calibri"/>
              </a:rPr>
              <a:t>Up-to-date with the current market trends . Also helps you become </a:t>
            </a:r>
          </a:p>
          <a:p>
            <a:pPr marL="0" marR="0" lvl="0" indent="0" algn="l" rtl="0">
              <a:lnSpc>
                <a:spcPct val="115000"/>
              </a:lnSpc>
              <a:spcBef>
                <a:spcPts val="0"/>
              </a:spcBef>
              <a:spcAft>
                <a:spcPts val="0"/>
              </a:spcAft>
              <a:buClr>
                <a:srgbClr val="000000"/>
              </a:buClr>
              <a:buSzPts val="1100"/>
              <a:buFont typeface="Arial"/>
              <a:buNone/>
            </a:pPr>
            <a:r>
              <a:rPr lang="en-IN" sz="1200" i="0" u="none" strike="noStrike" cap="none" dirty="0">
                <a:solidFill>
                  <a:srgbClr val="000000"/>
                </a:solidFill>
                <a:latin typeface="Roboto" panose="02000000000000000000" pitchFamily="2" charset="0"/>
                <a:ea typeface="Roboto" panose="02000000000000000000" pitchFamily="2" charset="0"/>
                <a:cs typeface="Roboto" panose="02000000000000000000" pitchFamily="2" charset="0"/>
                <a:sym typeface="Calibri"/>
              </a:rPr>
              <a:t>Financi</a:t>
            </a:r>
            <a:r>
              <a:rPr lang="en-IN" sz="1200" dirty="0">
                <a:latin typeface="Roboto" panose="02000000000000000000" pitchFamily="2" charset="0"/>
                <a:ea typeface="Roboto" panose="02000000000000000000" pitchFamily="2" charset="0"/>
                <a:cs typeface="Roboto" panose="02000000000000000000" pitchFamily="2" charset="0"/>
                <a:sym typeface="Calibri"/>
              </a:rPr>
              <a:t>ally</a:t>
            </a:r>
            <a:r>
              <a:rPr lang="en-IN" sz="1200" dirty="0">
                <a:latin typeface="Calibri"/>
                <a:ea typeface="Calibri"/>
                <a:cs typeface="Calibri"/>
                <a:sym typeface="Calibri"/>
              </a:rPr>
              <a:t> literate and helps you in handling your expenses .</a:t>
            </a:r>
            <a:endParaRPr sz="1200" i="0" u="none" strike="noStrike" cap="none" dirty="0">
              <a:solidFill>
                <a:srgbClr val="000000"/>
              </a:solidFill>
              <a:latin typeface="Calibri"/>
              <a:ea typeface="Calibri"/>
              <a:cs typeface="Calibri"/>
              <a:sym typeface="Calibri"/>
            </a:endParaRPr>
          </a:p>
        </p:txBody>
      </p:sp>
      <p:sp>
        <p:nvSpPr>
          <p:cNvPr id="113" name="Google Shape;113;p6"/>
          <p:cNvSpPr txBox="1">
            <a:spLocks noGrp="1"/>
          </p:cNvSpPr>
          <p:nvPr>
            <p:ph type="subTitle" idx="1"/>
          </p:nvPr>
        </p:nvSpPr>
        <p:spPr>
          <a:xfrm>
            <a:off x="0" y="2158825"/>
            <a:ext cx="4045200" cy="1955676"/>
          </a:xfrm>
          <a:prstGeom prst="rect">
            <a:avLst/>
          </a:prstGeom>
          <a:noFill/>
          <a:ln>
            <a:noFill/>
          </a:ln>
        </p:spPr>
        <p:txBody>
          <a:bodyPr spcFirstLastPara="1" wrap="square" lIns="91425" tIns="91425" rIns="91425" bIns="91425" anchor="t" anchorCtr="0">
            <a:noAutofit/>
          </a:bodyPr>
          <a:lstStyle/>
          <a:p>
            <a:pPr marL="628650" lvl="0" indent="-171450" algn="l" rtl="0">
              <a:lnSpc>
                <a:spcPct val="115000"/>
              </a:lnSpc>
              <a:spcBef>
                <a:spcPts val="0"/>
              </a:spcBef>
              <a:spcAft>
                <a:spcPts val="0"/>
              </a:spcAft>
              <a:buSzPts val="2100"/>
              <a:buFont typeface="Arial" panose="020B0604020202020204" pitchFamily="34" charset="0"/>
              <a:buChar char="•"/>
            </a:pPr>
            <a:r>
              <a:rPr lang="en-US" sz="1400" dirty="0">
                <a:solidFill>
                  <a:schemeClr val="tx2">
                    <a:lumMod val="10000"/>
                  </a:schemeClr>
                </a:solidFill>
              </a:rPr>
              <a:t>Increased Accessibility and Democratization of Financial Advice</a:t>
            </a:r>
          </a:p>
          <a:p>
            <a:pPr marL="628650" lvl="0" indent="-171450" algn="l" rtl="0">
              <a:lnSpc>
                <a:spcPct val="115000"/>
              </a:lnSpc>
              <a:spcBef>
                <a:spcPts val="0"/>
              </a:spcBef>
              <a:spcAft>
                <a:spcPts val="0"/>
              </a:spcAft>
              <a:buSzPts val="2100"/>
              <a:buFont typeface="Arial" panose="020B0604020202020204" pitchFamily="34" charset="0"/>
              <a:buChar char="•"/>
            </a:pPr>
            <a:r>
              <a:rPr lang="en-IN" sz="1400" dirty="0">
                <a:solidFill>
                  <a:schemeClr val="tx2">
                    <a:lumMod val="10000"/>
                  </a:schemeClr>
                </a:solidFill>
              </a:rPr>
              <a:t>Potential for Reduced Inequality</a:t>
            </a:r>
            <a:endParaRPr lang="en-US" sz="1400" dirty="0">
              <a:solidFill>
                <a:schemeClr val="tx2">
                  <a:lumMod val="10000"/>
                </a:schemeClr>
              </a:solidFill>
            </a:endParaRPr>
          </a:p>
          <a:p>
            <a:pPr marL="628650" lvl="0" indent="-171450" algn="l" rtl="0">
              <a:lnSpc>
                <a:spcPct val="115000"/>
              </a:lnSpc>
              <a:spcBef>
                <a:spcPts val="0"/>
              </a:spcBef>
              <a:spcAft>
                <a:spcPts val="0"/>
              </a:spcAft>
              <a:buSzPts val="2100"/>
              <a:buFont typeface="Arial" panose="020B0604020202020204" pitchFamily="34" charset="0"/>
              <a:buChar char="•"/>
            </a:pPr>
            <a:r>
              <a:rPr lang="en-IN" sz="1400" dirty="0">
                <a:solidFill>
                  <a:schemeClr val="tx2">
                    <a:lumMod val="10000"/>
                  </a:schemeClr>
                </a:solidFill>
              </a:rPr>
              <a:t>Efficiency and Reduced Errors</a:t>
            </a:r>
            <a:endParaRPr lang="en-US" sz="1400" dirty="0">
              <a:solidFill>
                <a:schemeClr val="tx2">
                  <a:lumMod val="10000"/>
                </a:schemeClr>
              </a:solidFill>
            </a:endParaRPr>
          </a:p>
          <a:p>
            <a:pPr marL="628650" lvl="0" indent="-171450" algn="l" rtl="0">
              <a:lnSpc>
                <a:spcPct val="115000"/>
              </a:lnSpc>
              <a:spcBef>
                <a:spcPts val="0"/>
              </a:spcBef>
              <a:spcAft>
                <a:spcPts val="0"/>
              </a:spcAft>
              <a:buSzPts val="2100"/>
              <a:buFont typeface="Arial" panose="020B0604020202020204" pitchFamily="34" charset="0"/>
              <a:buChar char="•"/>
            </a:pPr>
            <a:r>
              <a:rPr lang="en-IN" sz="1400" dirty="0">
                <a:solidFill>
                  <a:schemeClr val="tx2">
                    <a:lumMod val="10000"/>
                  </a:schemeClr>
                </a:solidFill>
              </a:rPr>
              <a:t>Focus on Proactive Strategies</a:t>
            </a:r>
            <a:endParaRPr sz="1400" i="1" dirty="0">
              <a:solidFill>
                <a:schemeClr val="tx2">
                  <a:lumMod val="10000"/>
                </a:schemeClr>
              </a:solidFill>
            </a:endParaRPr>
          </a:p>
        </p:txBody>
      </p:sp>
      <p:sp>
        <p:nvSpPr>
          <p:cNvPr id="114" name="Google Shape;114;p6"/>
          <p:cNvSpPr txBox="1"/>
          <p:nvPr/>
        </p:nvSpPr>
        <p:spPr>
          <a:xfrm>
            <a:off x="5263874" y="1606550"/>
            <a:ext cx="3181625" cy="3136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IN" sz="1800" b="0" i="1" u="none" strike="noStrike" cap="none" dirty="0">
                <a:solidFill>
                  <a:srgbClr val="CCCCCC"/>
                </a:solidFill>
                <a:latin typeface="Calibri"/>
                <a:ea typeface="Calibri"/>
                <a:cs typeface="Calibri"/>
                <a:sym typeface="Calibri"/>
              </a:rPr>
              <a:t>Business relevance</a:t>
            </a:r>
          </a:p>
          <a:p>
            <a:pPr marL="171450" marR="0" lvl="0" indent="-171450" algn="l" rtl="0">
              <a:lnSpc>
                <a:spcPct val="115000"/>
              </a:lnSpc>
              <a:spcBef>
                <a:spcPts val="0"/>
              </a:spcBef>
              <a:spcAft>
                <a:spcPts val="0"/>
              </a:spcAft>
              <a:buClr>
                <a:srgbClr val="000000"/>
              </a:buClr>
              <a:buSzPts val="1800"/>
              <a:buFont typeface="Arial" panose="020B0604020202020204" pitchFamily="34" charset="0"/>
              <a:buChar char="•"/>
            </a:pPr>
            <a:r>
              <a:rPr lang="en-US" sz="1000" dirty="0">
                <a:solidFill>
                  <a:schemeClr val="tx1"/>
                </a:solidFill>
              </a:rPr>
              <a:t>Enhanced Scenario Planning and Forecasting</a:t>
            </a:r>
            <a:endParaRPr lang="en-US" sz="1000" b="0" i="1" u="none" strike="noStrike" cap="none" dirty="0">
              <a:solidFill>
                <a:schemeClr val="tx1"/>
              </a:solidFill>
              <a:latin typeface="Calibri"/>
              <a:ea typeface="Calibri"/>
              <a:cs typeface="Calibri"/>
              <a:sym typeface="Calibri"/>
            </a:endParaRPr>
          </a:p>
          <a:p>
            <a:pPr marL="171450" marR="0" lvl="0" indent="-171450" algn="l" rtl="0">
              <a:lnSpc>
                <a:spcPct val="115000"/>
              </a:lnSpc>
              <a:spcBef>
                <a:spcPts val="0"/>
              </a:spcBef>
              <a:spcAft>
                <a:spcPts val="0"/>
              </a:spcAft>
              <a:buClr>
                <a:srgbClr val="000000"/>
              </a:buClr>
              <a:buSzPts val="1800"/>
              <a:buFont typeface="Arial" panose="020B0604020202020204" pitchFamily="34" charset="0"/>
              <a:buChar char="•"/>
            </a:pPr>
            <a:r>
              <a:rPr lang="en-US" sz="1000" dirty="0">
                <a:solidFill>
                  <a:schemeClr val="tx1"/>
                </a:solidFill>
              </a:rPr>
              <a:t>Real-time Financial Visibility and Risk Management</a:t>
            </a:r>
            <a:endParaRPr lang="en-IN" sz="1800" b="0" i="1" u="none" strike="noStrike" cap="none" dirty="0">
              <a:solidFill>
                <a:schemeClr val="tx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r>
              <a:rPr lang="en" sz="1800" b="0" i="1" u="none" strike="noStrike" cap="none" dirty="0">
                <a:solidFill>
                  <a:srgbClr val="CCCCCC"/>
                </a:solidFill>
                <a:latin typeface="Calibri"/>
                <a:ea typeface="Calibri"/>
                <a:cs typeface="Calibri"/>
                <a:sym typeface="Calibri"/>
              </a:rPr>
              <a:t>Optimisation</a:t>
            </a:r>
          </a:p>
          <a:p>
            <a:pPr marL="28575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000" dirty="0">
                <a:solidFill>
                  <a:schemeClr val="tx1"/>
                </a:solidFill>
              </a:rPr>
              <a:t>Scenario Planning</a:t>
            </a:r>
          </a:p>
          <a:p>
            <a:pPr marL="28575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000" dirty="0">
                <a:solidFill>
                  <a:schemeClr val="tx1"/>
                </a:solidFill>
              </a:rPr>
              <a:t>AI-powered Coaching</a:t>
            </a:r>
            <a:endParaRPr sz="1000" b="0" i="1" u="none" strike="noStrike" cap="none" dirty="0">
              <a:solidFill>
                <a:schemeClr val="tx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r>
              <a:rPr lang="en" sz="1800" b="0" i="1" u="none" strike="noStrike" cap="none" dirty="0">
                <a:solidFill>
                  <a:srgbClr val="CCCCCC"/>
                </a:solidFill>
                <a:latin typeface="Calibri"/>
                <a:ea typeface="Calibri"/>
                <a:cs typeface="Calibri"/>
                <a:sym typeface="Calibri"/>
              </a:rPr>
              <a:t>Scope for modification</a:t>
            </a:r>
          </a:p>
          <a:p>
            <a:pPr marL="171450" marR="0" lvl="0" indent="-171450" algn="l" rtl="0">
              <a:lnSpc>
                <a:spcPct val="115000"/>
              </a:lnSpc>
              <a:spcBef>
                <a:spcPts val="0"/>
              </a:spcBef>
              <a:spcAft>
                <a:spcPts val="0"/>
              </a:spcAft>
              <a:buClr>
                <a:srgbClr val="000000"/>
              </a:buClr>
              <a:buSzPts val="1800"/>
              <a:buFont typeface="Arial" panose="020B0604020202020204" pitchFamily="34" charset="0"/>
              <a:buChar char="•"/>
            </a:pPr>
            <a:r>
              <a:rPr lang="en-IN" sz="1050" dirty="0">
                <a:solidFill>
                  <a:schemeClr val="tx1"/>
                </a:solidFill>
              </a:rPr>
              <a:t>Cybersecurity Advancements</a:t>
            </a:r>
          </a:p>
          <a:p>
            <a:pPr marL="171450" marR="0" lvl="0" indent="-171450" algn="l" rtl="0">
              <a:lnSpc>
                <a:spcPct val="115000"/>
              </a:lnSpc>
              <a:spcBef>
                <a:spcPts val="0"/>
              </a:spcBef>
              <a:spcAft>
                <a:spcPts val="0"/>
              </a:spcAft>
              <a:buClr>
                <a:srgbClr val="000000"/>
              </a:buClr>
              <a:buSzPts val="1800"/>
              <a:buFont typeface="Arial" panose="020B0604020202020204" pitchFamily="34" charset="0"/>
              <a:buChar char="•"/>
            </a:pPr>
            <a:r>
              <a:rPr lang="en-US" sz="1050" dirty="0">
                <a:solidFill>
                  <a:schemeClr val="tx1"/>
                </a:solidFill>
              </a:rPr>
              <a:t>Automated Goal Setting and Tracking</a:t>
            </a:r>
            <a:endParaRPr lang="en-IN" sz="1050" dirty="0">
              <a:solidFill>
                <a:schemeClr val="tx1"/>
              </a:solidFill>
            </a:endParaRPr>
          </a:p>
          <a:p>
            <a:pPr marL="171450" marR="0" lvl="0" indent="-171450" algn="l" rtl="0">
              <a:lnSpc>
                <a:spcPct val="115000"/>
              </a:lnSpc>
              <a:spcBef>
                <a:spcPts val="0"/>
              </a:spcBef>
              <a:spcAft>
                <a:spcPts val="0"/>
              </a:spcAft>
              <a:buClr>
                <a:srgbClr val="000000"/>
              </a:buClr>
              <a:buSzPts val="1800"/>
              <a:buFont typeface="Arial" panose="020B0604020202020204" pitchFamily="34" charset="0"/>
              <a:buChar char="•"/>
            </a:pPr>
            <a:r>
              <a:rPr lang="en-IN" sz="1050" dirty="0">
                <a:solidFill>
                  <a:schemeClr val="tx1"/>
                </a:solidFill>
              </a:rPr>
              <a:t>Language Processing</a:t>
            </a:r>
            <a:endParaRPr lang="en" sz="1050" b="0" i="1" u="none" strike="noStrike" cap="none" dirty="0">
              <a:solidFill>
                <a:schemeClr val="tx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endParaRPr sz="1100" b="0" i="1" u="none" strike="noStrike" cap="none" dirty="0">
              <a:solidFill>
                <a:srgbClr val="CCCCCC"/>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1800"/>
              <a:buFont typeface="Arial"/>
              <a:buNone/>
            </a:pPr>
            <a:endParaRPr sz="1800" b="0" i="1" u="none" strike="noStrike" cap="none" dirty="0">
              <a:solidFill>
                <a:srgbClr val="CCCCCC"/>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8"/>
        <p:cNvGrpSpPr/>
        <p:nvPr/>
      </p:nvGrpSpPr>
      <p:grpSpPr>
        <a:xfrm>
          <a:off x="0" y="0"/>
          <a:ext cx="0" cy="0"/>
          <a:chOff x="0" y="0"/>
          <a:chExt cx="0" cy="0"/>
        </a:xfrm>
      </p:grpSpPr>
      <p:sp>
        <p:nvSpPr>
          <p:cNvPr id="119" name="Google Shape;119;p7"/>
          <p:cNvSpPr txBox="1">
            <a:spLocks noGrp="1"/>
          </p:cNvSpPr>
          <p:nvPr>
            <p:ph type="ctrTitle"/>
          </p:nvPr>
        </p:nvSpPr>
        <p:spPr>
          <a:xfrm>
            <a:off x="1727838" y="775875"/>
            <a:ext cx="5783400" cy="919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r>
              <a:rPr lang="en" sz="4800">
                <a:solidFill>
                  <a:srgbClr val="073763"/>
                </a:solidFill>
              </a:rPr>
              <a:t>THANK YOU</a:t>
            </a:r>
            <a:endParaRPr sz="4800">
              <a:solidFill>
                <a:srgbClr val="073763"/>
              </a:solidFill>
            </a:endParaRPr>
          </a:p>
        </p:txBody>
      </p:sp>
      <p:pic>
        <p:nvPicPr>
          <p:cNvPr id="120" name="Google Shape;120;p7"/>
          <p:cNvPicPr preferRelativeResize="0"/>
          <p:nvPr/>
        </p:nvPicPr>
        <p:blipFill rotWithShape="1">
          <a:blip r:embed="rId3">
            <a:alphaModFix/>
          </a:blip>
          <a:srcRect/>
          <a:stretch/>
        </p:blipFill>
        <p:spPr>
          <a:xfrm>
            <a:off x="7239350" y="141000"/>
            <a:ext cx="1729350" cy="300750"/>
          </a:xfrm>
          <a:prstGeom prst="rect">
            <a:avLst/>
          </a:prstGeom>
          <a:noFill/>
          <a:ln>
            <a:noFill/>
          </a:ln>
        </p:spPr>
      </p:pic>
      <p:sp>
        <p:nvSpPr>
          <p:cNvPr id="121" name="Google Shape;121;p7"/>
          <p:cNvSpPr txBox="1"/>
          <p:nvPr/>
        </p:nvSpPr>
        <p:spPr>
          <a:xfrm>
            <a:off x="0" y="4543750"/>
            <a:ext cx="9144000" cy="52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a:solidFill>
                  <a:srgbClr val="3D85C6"/>
                </a:solidFill>
              </a:rPr>
              <a:t>link</a:t>
            </a:r>
            <a:endParaRPr sz="1400" b="0" i="0" u="none" strike="noStrike" cap="none">
              <a:solidFill>
                <a:srgbClr val="3D85C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Hackathon -Idea_Submission_STD- Template</Template>
  <TotalTime>280</TotalTime>
  <Words>459</Words>
  <Application>Microsoft Office PowerPoint</Application>
  <PresentationFormat>On-screen Show (16:9)</PresentationFormat>
  <Paragraphs>48</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Roboto Slab</vt:lpstr>
      <vt:lpstr>Roboto</vt:lpstr>
      <vt:lpstr>Arial</vt:lpstr>
      <vt:lpstr>Calibri</vt:lpstr>
      <vt:lpstr>Marina</vt:lpstr>
      <vt:lpstr>Makeathon 2022</vt:lpstr>
      <vt:lpstr>                TECH WIZARDS   </vt:lpstr>
      <vt:lpstr>PROBLEM STATEMENT</vt:lpstr>
      <vt:lpstr>SOLUTION</vt:lpstr>
      <vt:lpstr>Methodology</vt:lpstr>
      <vt:lpstr>SOCIETAL IMPACT/ NOVELTY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Makeathon 2022</dc:title>
  <dc:creator>Poojitha  Shetty</dc:creator>
  <cp:lastModifiedBy>samriddhi sharma</cp:lastModifiedBy>
  <cp:revision>3</cp:revision>
  <dcterms:created xsi:type="dcterms:W3CDTF">2022-01-24T08:43:14Z</dcterms:created>
  <dcterms:modified xsi:type="dcterms:W3CDTF">2024-05-04T12:36:35Z</dcterms:modified>
</cp:coreProperties>
</file>