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63" r:id="rId4"/>
    <p:sldId id="264" r:id="rId5"/>
    <p:sldId id="265" r:id="rId6"/>
    <p:sldId id="261" r:id="rId7"/>
    <p:sldId id="262"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
      <p:font typeface="Roboto Slab" pitchFamily="2"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gm1nBD6dqtjB36veP9DYAC2AN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4" d="100"/>
          <a:sy n="84" d="100"/>
        </p:scale>
        <p:origin x="804"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7724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9"/>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9"/>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9"/>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9"/>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r>
              <a:rPr lang="en-US"/>
              <a:t>Click to edit Master title style</a:t>
            </a:r>
            <a:endParaRPr/>
          </a:p>
        </p:txBody>
      </p:sp>
      <p:sp>
        <p:nvSpPr>
          <p:cNvPr id="14" name="Google Shape;14;p9"/>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r>
              <a:rPr lang="en-US"/>
              <a:t>Click to edit Master subtitle style</a:t>
            </a:r>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8"/>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pPr lvl="0"/>
            <a:r>
              <a:rPr lang="en-US"/>
              <a:t>Click to edit Master text styles</a:t>
            </a:r>
          </a:p>
        </p:txBody>
      </p:sp>
      <p:sp>
        <p:nvSpPr>
          <p:cNvPr id="56" name="Google Shape;5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61" name="Google Shape;61;p2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pPr lvl="0"/>
            <a:r>
              <a:rPr lang="en-US"/>
              <a:t>Click to edit Master text styles</a:t>
            </a:r>
          </a:p>
        </p:txBody>
      </p:sp>
      <p:sp>
        <p:nvSpPr>
          <p:cNvPr id="62" name="Google Shape;62;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3" name="Google Shape;63;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4" name="Google Shape;64;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
        <p:cNvGrpSpPr/>
        <p:nvPr/>
      </p:nvGrpSpPr>
      <p:grpSpPr>
        <a:xfrm>
          <a:off x="0" y="0"/>
          <a:ext cx="0" cy="0"/>
          <a:chOff x="0" y="0"/>
          <a:chExt cx="0" cy="0"/>
        </a:xfrm>
      </p:grpSpPr>
      <p:sp>
        <p:nvSpPr>
          <p:cNvPr id="17" name="Google Shape;17;p10"/>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0"/>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9" name="Google Shape;19;p10"/>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pPr lvl="0"/>
            <a:r>
              <a:rPr lang="en-US"/>
              <a:t>Click to edit Master text styles</a:t>
            </a:r>
          </a:p>
        </p:txBody>
      </p:sp>
      <p:sp>
        <p:nvSpPr>
          <p:cNvPr id="20" name="Google Shape;2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
        <p:cNvGrpSpPr/>
        <p:nvPr/>
      </p:nvGrpSpPr>
      <p:grpSpPr>
        <a:xfrm>
          <a:off x="0" y="0"/>
          <a:ext cx="0" cy="0"/>
          <a:chOff x="0" y="0"/>
          <a:chExt cx="0" cy="0"/>
        </a:xfrm>
      </p:grpSpPr>
      <p:sp>
        <p:nvSpPr>
          <p:cNvPr id="22" name="Google Shape;22;p1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 name="Google Shape;23;p1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24" name="Google Shape;24;p11"/>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r>
              <a:rPr lang="en-US"/>
              <a:t>Click to edit Master title style</a:t>
            </a:r>
            <a:endParaRPr/>
          </a:p>
        </p:txBody>
      </p:sp>
      <p:sp>
        <p:nvSpPr>
          <p:cNvPr id="25" name="Google Shape;25;p1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r>
              <a:rPr lang="en-US"/>
              <a:t>Click to edit Master subtitle style</a:t>
            </a:r>
            <a:endParaRPr/>
          </a:p>
        </p:txBody>
      </p:sp>
      <p:sp>
        <p:nvSpPr>
          <p:cNvPr id="26" name="Google Shape;26;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27" name="Google Shape;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cxnSp>
        <p:nvCxnSpPr>
          <p:cNvPr id="29" name="Google Shape;29;p1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0" name="Google Shape;30;p12"/>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r>
              <a:rPr lang="en-US"/>
              <a:t>Click to edit Master title style</a:t>
            </a:r>
            <a:endParaRPr/>
          </a:p>
        </p:txBody>
      </p:sp>
      <p:sp>
        <p:nvSpPr>
          <p:cNvPr id="31" name="Google Shape;3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cxnSp>
        <p:nvCxnSpPr>
          <p:cNvPr id="33" name="Google Shape;33;p13"/>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p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35" name="Google Shape;35;p1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36" name="Google Shape;3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cxnSp>
        <p:nvCxnSpPr>
          <p:cNvPr id="38" name="Google Shape;38;p1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9" name="Google Shape;39;p1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40" name="Google Shape;40;p14"/>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41" name="Google Shape;41;p14"/>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42" name="Google Shape;4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1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45" name="Google Shape;4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cxnSp>
        <p:nvCxnSpPr>
          <p:cNvPr id="47" name="Google Shape;47;p1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8" name="Google Shape;48;p1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49" name="Google Shape;49;p1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50" name="Google Shape;5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
        <p:cNvGrpSpPr/>
        <p:nvPr/>
      </p:nvGrpSpPr>
      <p:grpSpPr>
        <a:xfrm>
          <a:off x="0" y="0"/>
          <a:ext cx="0" cy="0"/>
          <a:chOff x="0" y="0"/>
          <a:chExt cx="0" cy="0"/>
        </a:xfrm>
      </p:grpSpPr>
      <p:sp>
        <p:nvSpPr>
          <p:cNvPr id="52" name="Google Shape;52;p17"/>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US"/>
              <a:t>Click to edit Master title style</a:t>
            </a:r>
            <a:endParaRPr/>
          </a:p>
        </p:txBody>
      </p:sp>
      <p:sp>
        <p:nvSpPr>
          <p:cNvPr id="53" name="Google Shape;5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8"/>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a:off x="1680302" y="938025"/>
            <a:ext cx="5783400" cy="1457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en" sz="4800" i="1">
                <a:solidFill>
                  <a:srgbClr val="073763"/>
                </a:solidFill>
              </a:rPr>
              <a:t>Makeathon 2022</a:t>
            </a:r>
            <a:endParaRPr sz="4800" i="1" dirty="0">
              <a:solidFill>
                <a:srgbClr val="073763"/>
              </a:solidFill>
            </a:endParaRPr>
          </a:p>
        </p:txBody>
      </p:sp>
      <p:sp>
        <p:nvSpPr>
          <p:cNvPr id="70" name="Google Shape;70;p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000"/>
              <a:t>Idea Submission</a:t>
            </a:r>
            <a:endParaRPr sz="3000"/>
          </a:p>
        </p:txBody>
      </p:sp>
      <p:pic>
        <p:nvPicPr>
          <p:cNvPr id="71" name="Google Shape;71;p1"/>
          <p:cNvPicPr preferRelativeResize="0"/>
          <p:nvPr/>
        </p:nvPicPr>
        <p:blipFill rotWithShape="1">
          <a:blip r:embed="rId3">
            <a:alphaModFix/>
          </a:blip>
          <a:srcRect/>
          <a:stretch/>
        </p:blipFill>
        <p:spPr>
          <a:xfrm>
            <a:off x="7239350" y="141000"/>
            <a:ext cx="1729350" cy="300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75"/>
        <p:cNvGrpSpPr/>
        <p:nvPr/>
      </p:nvGrpSpPr>
      <p:grpSpPr>
        <a:xfrm>
          <a:off x="0" y="0"/>
          <a:ext cx="0" cy="0"/>
          <a:chOff x="0" y="0"/>
          <a:chExt cx="0" cy="0"/>
        </a:xfrm>
      </p:grpSpPr>
      <p:sp>
        <p:nvSpPr>
          <p:cNvPr id="76" name="Google Shape;76;p2"/>
          <p:cNvSpPr/>
          <p:nvPr/>
        </p:nvSpPr>
        <p:spPr>
          <a:xfrm>
            <a:off x="7014825" y="10700"/>
            <a:ext cx="2129100" cy="4812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txBox="1">
            <a:spLocks noGrp="1"/>
          </p:cNvSpPr>
          <p:nvPr>
            <p:ph type="title"/>
          </p:nvPr>
        </p:nvSpPr>
        <p:spPr>
          <a:xfrm>
            <a:off x="0" y="710400"/>
            <a:ext cx="7364700" cy="62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dirty="0">
                <a:solidFill>
                  <a:srgbClr val="073763"/>
                </a:solidFill>
              </a:rPr>
              <a:t>TECH WIZARDS</a:t>
            </a:r>
            <a:br>
              <a:rPr lang="en" sz="3000" dirty="0">
                <a:solidFill>
                  <a:srgbClr val="073763"/>
                </a:solidFill>
              </a:rPr>
            </a:br>
            <a:r>
              <a:rPr lang="en" sz="3000" dirty="0">
                <a:solidFill>
                  <a:srgbClr val="073763"/>
                </a:solidFill>
              </a:rPr>
              <a:t> and MEMBER DETAILS</a:t>
            </a:r>
            <a:endParaRPr sz="3000" dirty="0">
              <a:solidFill>
                <a:srgbClr val="073763"/>
              </a:solidFill>
            </a:endParaRPr>
          </a:p>
        </p:txBody>
      </p:sp>
      <p:sp>
        <p:nvSpPr>
          <p:cNvPr id="78" name="Google Shape;78;p2"/>
          <p:cNvSpPr txBox="1">
            <a:spLocks noGrp="1"/>
          </p:cNvSpPr>
          <p:nvPr>
            <p:ph type="body" idx="1"/>
          </p:nvPr>
        </p:nvSpPr>
        <p:spPr>
          <a:xfrm>
            <a:off x="612650" y="1525100"/>
            <a:ext cx="7990330" cy="217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en" i="1" dirty="0">
                <a:solidFill>
                  <a:srgbClr val="002060"/>
                </a:solidFill>
              </a:rPr>
              <a:t>Palak Mangla - </a:t>
            </a:r>
            <a:r>
              <a:rPr lang="en-US" sz="1050" i="1" dirty="0">
                <a:solidFill>
                  <a:srgbClr val="002060"/>
                </a:solidFill>
              </a:rPr>
              <a:t>Indira Gandhi Delhi Technical University for Women</a:t>
            </a:r>
          </a:p>
          <a:p>
            <a:pPr marL="0" lvl="0" indent="0" algn="l" rtl="0">
              <a:lnSpc>
                <a:spcPct val="115000"/>
              </a:lnSpc>
              <a:spcBef>
                <a:spcPts val="0"/>
              </a:spcBef>
              <a:spcAft>
                <a:spcPts val="1600"/>
              </a:spcAft>
              <a:buSzPts val="1800"/>
              <a:buNone/>
            </a:pPr>
            <a:r>
              <a:rPr lang="en-US" sz="1050" i="1" dirty="0">
                <a:solidFill>
                  <a:srgbClr val="002060"/>
                </a:solidFill>
              </a:rPr>
              <a:t>                                             </a:t>
            </a:r>
            <a:r>
              <a:rPr lang="en-US" sz="1050" i="1" dirty="0" err="1">
                <a:solidFill>
                  <a:srgbClr val="002060"/>
                </a:solidFill>
              </a:rPr>
              <a:t>B.tech</a:t>
            </a:r>
            <a:r>
              <a:rPr lang="en-US" sz="1050" i="1" dirty="0">
                <a:solidFill>
                  <a:srgbClr val="002060"/>
                </a:solidFill>
              </a:rPr>
              <a:t> in Artificial intelligence and Machine Learning</a:t>
            </a:r>
          </a:p>
          <a:p>
            <a:pPr marL="0" lvl="0" indent="0" algn="l" rtl="0">
              <a:lnSpc>
                <a:spcPct val="115000"/>
              </a:lnSpc>
              <a:spcBef>
                <a:spcPts val="0"/>
              </a:spcBef>
              <a:spcAft>
                <a:spcPts val="1600"/>
              </a:spcAft>
              <a:buSzPts val="1800"/>
              <a:buNone/>
            </a:pPr>
            <a:r>
              <a:rPr lang="en-US" sz="1050" i="1" dirty="0">
                <a:solidFill>
                  <a:srgbClr val="002060"/>
                </a:solidFill>
              </a:rPr>
              <a:t>                                            Email: palakmangla40@gmail.com</a:t>
            </a:r>
            <a:br>
              <a:rPr lang="en" i="1" dirty="0">
                <a:solidFill>
                  <a:srgbClr val="002060"/>
                </a:solidFill>
              </a:rPr>
            </a:br>
            <a:r>
              <a:rPr lang="en" i="1" dirty="0">
                <a:solidFill>
                  <a:srgbClr val="002060"/>
                </a:solidFill>
              </a:rPr>
              <a:t>Samriddhi Sharma – </a:t>
            </a:r>
            <a:r>
              <a:rPr lang="en" sz="1050" i="1" dirty="0">
                <a:solidFill>
                  <a:srgbClr val="002060"/>
                </a:solidFill>
              </a:rPr>
              <a:t>Dayanada Sagar College Of Engineering</a:t>
            </a:r>
          </a:p>
          <a:p>
            <a:pPr marL="0" lvl="0" indent="0" algn="l" rtl="0">
              <a:lnSpc>
                <a:spcPct val="100000"/>
              </a:lnSpc>
              <a:spcBef>
                <a:spcPts val="0"/>
              </a:spcBef>
              <a:spcAft>
                <a:spcPts val="1600"/>
              </a:spcAft>
              <a:buSzPts val="1800"/>
              <a:buNone/>
            </a:pPr>
            <a:r>
              <a:rPr lang="en" sz="1050" i="1" dirty="0">
                <a:solidFill>
                  <a:srgbClr val="002060"/>
                </a:solidFill>
              </a:rPr>
              <a:t>                                                              B.</a:t>
            </a:r>
            <a:r>
              <a:rPr lang="en-IN" sz="1050" i="1" dirty="0">
                <a:solidFill>
                  <a:srgbClr val="002060"/>
                </a:solidFill>
              </a:rPr>
              <a:t>E</a:t>
            </a:r>
            <a:r>
              <a:rPr lang="en" sz="1050" i="1" dirty="0">
                <a:solidFill>
                  <a:srgbClr val="002060"/>
                </a:solidFill>
              </a:rPr>
              <a:t> in Artificial Intelligence and Machine Learning</a:t>
            </a:r>
          </a:p>
          <a:p>
            <a:pPr marL="0" lvl="0" indent="0" algn="l" rtl="0">
              <a:lnSpc>
                <a:spcPct val="115000"/>
              </a:lnSpc>
              <a:spcBef>
                <a:spcPts val="0"/>
              </a:spcBef>
              <a:spcAft>
                <a:spcPts val="1600"/>
              </a:spcAft>
              <a:buSzPts val="1800"/>
              <a:buNone/>
            </a:pPr>
            <a:r>
              <a:rPr lang="en" sz="1050" i="1" dirty="0">
                <a:solidFill>
                  <a:srgbClr val="002060"/>
                </a:solidFill>
              </a:rPr>
              <a:t>                                                              E-mail: samriddhisharma710@gmail.com</a:t>
            </a:r>
            <a:br>
              <a:rPr lang="en" sz="1050" i="1" dirty="0">
                <a:solidFill>
                  <a:srgbClr val="6FA8DC"/>
                </a:solidFill>
              </a:rPr>
            </a:br>
            <a:endParaRPr sz="1050" i="1" dirty="0">
              <a:solidFill>
                <a:srgbClr val="6FA8DC"/>
              </a:solidFill>
            </a:endParaRPr>
          </a:p>
        </p:txBody>
      </p:sp>
      <p:pic>
        <p:nvPicPr>
          <p:cNvPr id="79" name="Google Shape;79;p2"/>
          <p:cNvPicPr preferRelativeResize="0"/>
          <p:nvPr/>
        </p:nvPicPr>
        <p:blipFill rotWithShape="1">
          <a:blip r:embed="rId3">
            <a:alphaModFix/>
          </a:blip>
          <a:srcRect/>
          <a:stretch/>
        </p:blipFill>
        <p:spPr>
          <a:xfrm>
            <a:off x="7239350" y="141000"/>
            <a:ext cx="1729350" cy="300750"/>
          </a:xfrm>
          <a:prstGeom prst="rect">
            <a:avLst/>
          </a:prstGeom>
          <a:noFill/>
          <a:ln>
            <a:noFill/>
          </a:ln>
        </p:spPr>
      </p:pic>
      <p:sp>
        <p:nvSpPr>
          <p:cNvPr id="80" name="Google Shape;80;p2"/>
          <p:cNvSpPr txBox="1">
            <a:spLocks noGrp="1"/>
          </p:cNvSpPr>
          <p:nvPr>
            <p:ph type="body" idx="1"/>
          </p:nvPr>
        </p:nvSpPr>
        <p:spPr>
          <a:xfrm>
            <a:off x="387900" y="3970020"/>
            <a:ext cx="8368200" cy="47873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000" dirty="0">
                <a:solidFill>
                  <a:srgbClr val="073763"/>
                </a:solidFill>
              </a:rPr>
              <a:t>THEME:</a:t>
            </a:r>
            <a:endParaRPr sz="3000" dirty="0">
              <a:solidFill>
                <a:srgbClr val="073763"/>
              </a:solidFill>
            </a:endParaRPr>
          </a:p>
        </p:txBody>
      </p:sp>
      <p:sp>
        <p:nvSpPr>
          <p:cNvPr id="81" name="Google Shape;81;p2"/>
          <p:cNvSpPr txBox="1">
            <a:spLocks noGrp="1"/>
          </p:cNvSpPr>
          <p:nvPr>
            <p:ph type="body" idx="1"/>
          </p:nvPr>
        </p:nvSpPr>
        <p:spPr>
          <a:xfrm>
            <a:off x="2002800" y="3970020"/>
            <a:ext cx="6796200" cy="55078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2400" i="1" dirty="0">
                <a:solidFill>
                  <a:srgbClr val="6FA8DC"/>
                </a:solidFill>
              </a:rPr>
              <a:t> [AUTOMATED FINANCIAL PLANNING]</a:t>
            </a:r>
            <a:endParaRPr sz="2400" i="1" dirty="0">
              <a:solidFill>
                <a:srgbClr val="6FA8D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5"/>
        <p:cNvGrpSpPr/>
        <p:nvPr/>
      </p:nvGrpSpPr>
      <p:grpSpPr>
        <a:xfrm>
          <a:off x="0" y="0"/>
          <a:ext cx="0" cy="0"/>
          <a:chOff x="0" y="0"/>
          <a:chExt cx="0" cy="0"/>
        </a:xfrm>
      </p:grpSpPr>
      <p:sp>
        <p:nvSpPr>
          <p:cNvPr id="86" name="Google Shape;86;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73763"/>
                </a:solidFill>
                <a:latin typeface="Arial"/>
                <a:ea typeface="Arial"/>
                <a:cs typeface="Arial"/>
                <a:sym typeface="Arial"/>
              </a:rPr>
              <a:t>PROBLEM STATEMENT</a:t>
            </a:r>
            <a:endParaRPr sz="3000">
              <a:solidFill>
                <a:srgbClr val="073763"/>
              </a:solidFill>
            </a:endParaRPr>
          </a:p>
        </p:txBody>
      </p:sp>
      <p:sp>
        <p:nvSpPr>
          <p:cNvPr id="87" name="Google Shape;87;p3"/>
          <p:cNvSpPr txBox="1">
            <a:spLocks noGrp="1"/>
          </p:cNvSpPr>
          <p:nvPr>
            <p:ph type="body" idx="1"/>
          </p:nvPr>
        </p:nvSpPr>
        <p:spPr>
          <a:xfrm>
            <a:off x="600500" y="1791974"/>
            <a:ext cx="8368200" cy="240795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sym typeface="Arial"/>
              </a:rPr>
              <a:t>Develop an automated financial planning system aimed at predicting the profit for an individual based on their income, time period, and risk tolerance. The system should recommend optimal investment allocations across various asset classes, including real estate, fixed deposits, stocks, gold, and cash in the bank, to maximize the user's profit within the given time frame. The system should utilize historical data on gold prices, stock prices, fixed deposit rates, and real estate market trends to forecast the future prices of these assets at the end of the specified time period. It should calculate the expected returns and risks associated with each investment option, generate personalized investment recommendations based on user input, and calculate the expected profit percentage for each investment category and the total profit at the end of the given time period.</a:t>
            </a:r>
            <a:endParaRPr sz="1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pic>
        <p:nvPicPr>
          <p:cNvPr id="88" name="Google Shape;88;p3"/>
          <p:cNvPicPr preferRelativeResize="0"/>
          <p:nvPr/>
        </p:nvPicPr>
        <p:blipFill rotWithShape="1">
          <a:blip r:embed="rId3">
            <a:alphaModFix/>
          </a:blip>
          <a:srcRect/>
          <a:stretch/>
        </p:blipFill>
        <p:spPr>
          <a:xfrm>
            <a:off x="7239350" y="141000"/>
            <a:ext cx="1729350" cy="30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2"/>
        <p:cNvGrpSpPr/>
        <p:nvPr/>
      </p:nvGrpSpPr>
      <p:grpSpPr>
        <a:xfrm>
          <a:off x="0" y="0"/>
          <a:ext cx="0" cy="0"/>
          <a:chOff x="0" y="0"/>
          <a:chExt cx="0" cy="0"/>
        </a:xfrm>
      </p:grpSpPr>
      <p:sp>
        <p:nvSpPr>
          <p:cNvPr id="93" name="Google Shape;93;p4"/>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73763"/>
                </a:solidFill>
                <a:latin typeface="Arial"/>
                <a:ea typeface="Arial"/>
                <a:cs typeface="Arial"/>
                <a:sym typeface="Arial"/>
              </a:rPr>
              <a:t>SOLUTION</a:t>
            </a:r>
            <a:endParaRPr>
              <a:solidFill>
                <a:srgbClr val="073763"/>
              </a:solidFill>
            </a:endParaRPr>
          </a:p>
        </p:txBody>
      </p:sp>
      <p:sp>
        <p:nvSpPr>
          <p:cNvPr id="94" name="Google Shape;94;p4"/>
          <p:cNvSpPr txBox="1">
            <a:spLocks noGrp="1"/>
          </p:cNvSpPr>
          <p:nvPr>
            <p:ph type="body" idx="1"/>
          </p:nvPr>
        </p:nvSpPr>
        <p:spPr>
          <a:xfrm>
            <a:off x="513125" y="1417425"/>
            <a:ext cx="8368200" cy="3319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3D85C6"/>
              </a:buClr>
              <a:buSzPts val="1800"/>
              <a:buFont typeface="Arial"/>
              <a:buChar char="●"/>
            </a:pPr>
            <a:r>
              <a:rPr lang="en">
                <a:solidFill>
                  <a:srgbClr val="3D85C6"/>
                </a:solidFill>
                <a:latin typeface="Arial"/>
                <a:ea typeface="Arial"/>
                <a:cs typeface="Arial"/>
                <a:sym typeface="Arial"/>
              </a:rPr>
              <a:t>Explain, in brief, how you intend to SOLVE the problem at hand.</a:t>
            </a:r>
            <a:endParaRPr>
              <a:solidFill>
                <a:srgbClr val="3D85C6"/>
              </a:solidFill>
              <a:latin typeface="Arial"/>
              <a:ea typeface="Arial"/>
              <a:cs typeface="Arial"/>
              <a:sym typeface="Arial"/>
            </a:endParaRPr>
          </a:p>
          <a:p>
            <a:pPr marL="457200" lvl="0" indent="0" algn="l" rtl="0">
              <a:lnSpc>
                <a:spcPct val="115000"/>
              </a:lnSpc>
              <a:spcBef>
                <a:spcPts val="400"/>
              </a:spcBef>
              <a:spcAft>
                <a:spcPts val="0"/>
              </a:spcAft>
              <a:buSzPts val="1800"/>
              <a:buNone/>
            </a:pPr>
            <a:r>
              <a:rPr lang="en">
                <a:solidFill>
                  <a:srgbClr val="3D85C6"/>
                </a:solidFill>
                <a:latin typeface="Arial"/>
                <a:ea typeface="Arial"/>
                <a:cs typeface="Arial"/>
                <a:sym typeface="Arial"/>
              </a:rPr>
              <a:t>Please include the following:</a:t>
            </a:r>
            <a:endParaRPr>
              <a:solidFill>
                <a:srgbClr val="3D85C6"/>
              </a:solidFill>
              <a:latin typeface="Arial"/>
              <a:ea typeface="Arial"/>
              <a:cs typeface="Arial"/>
              <a:sym typeface="Arial"/>
            </a:endParaRPr>
          </a:p>
          <a:p>
            <a:pPr marL="457200" lvl="0" indent="-342900" algn="l" rtl="0">
              <a:lnSpc>
                <a:spcPct val="115000"/>
              </a:lnSpc>
              <a:spcBef>
                <a:spcPts val="0"/>
              </a:spcBef>
              <a:spcAft>
                <a:spcPts val="0"/>
              </a:spcAft>
              <a:buClr>
                <a:srgbClr val="3D85C6"/>
              </a:buClr>
              <a:buSzPts val="1800"/>
              <a:buChar char="●"/>
            </a:pPr>
            <a:r>
              <a:rPr lang="en">
                <a:solidFill>
                  <a:srgbClr val="3D85C6"/>
                </a:solidFill>
                <a:latin typeface="Calibri"/>
                <a:ea typeface="Calibri"/>
                <a:cs typeface="Calibri"/>
                <a:sym typeface="Calibri"/>
              </a:rPr>
              <a:t>How it helps to solve the problem?</a:t>
            </a:r>
            <a:endParaRPr>
              <a:solidFill>
                <a:srgbClr val="3D85C6"/>
              </a:solidFill>
              <a:latin typeface="Calibri"/>
              <a:ea typeface="Calibri"/>
              <a:cs typeface="Calibri"/>
              <a:sym typeface="Calibri"/>
            </a:endParaRPr>
          </a:p>
          <a:p>
            <a:pPr marL="457200" lvl="0" indent="-342900" algn="l" rtl="0">
              <a:lnSpc>
                <a:spcPct val="115000"/>
              </a:lnSpc>
              <a:spcBef>
                <a:spcPts val="0"/>
              </a:spcBef>
              <a:spcAft>
                <a:spcPts val="0"/>
              </a:spcAft>
              <a:buClr>
                <a:srgbClr val="3D85C6"/>
              </a:buClr>
              <a:buSzPts val="1800"/>
              <a:buFont typeface="Calibri"/>
              <a:buChar char="●"/>
            </a:pPr>
            <a:r>
              <a:rPr lang="en">
                <a:solidFill>
                  <a:srgbClr val="3D85C6"/>
                </a:solidFill>
                <a:latin typeface="Calibri"/>
                <a:ea typeface="Calibri"/>
                <a:cs typeface="Calibri"/>
                <a:sym typeface="Calibri"/>
              </a:rPr>
              <a:t>What are the impact metrics that one can use to analyze the effect of the solution?</a:t>
            </a:r>
            <a:endParaRPr>
              <a:solidFill>
                <a:srgbClr val="3D85C6"/>
              </a:solidFill>
              <a:latin typeface="Calibri"/>
              <a:ea typeface="Calibri"/>
              <a:cs typeface="Calibri"/>
              <a:sym typeface="Calibri"/>
            </a:endParaRPr>
          </a:p>
          <a:p>
            <a:pPr marL="457200" lvl="0" indent="-342900" algn="l" rtl="0">
              <a:lnSpc>
                <a:spcPct val="115000"/>
              </a:lnSpc>
              <a:spcBef>
                <a:spcPts val="0"/>
              </a:spcBef>
              <a:spcAft>
                <a:spcPts val="0"/>
              </a:spcAft>
              <a:buClr>
                <a:srgbClr val="3D85C6"/>
              </a:buClr>
              <a:buSzPts val="1800"/>
              <a:buChar char="●"/>
            </a:pPr>
            <a:r>
              <a:rPr lang="en">
                <a:solidFill>
                  <a:srgbClr val="3D85C6"/>
                </a:solidFill>
                <a:latin typeface="Calibri"/>
                <a:ea typeface="Calibri"/>
                <a:cs typeface="Calibri"/>
                <a:sym typeface="Calibri"/>
              </a:rPr>
              <a:t>Frameworks/Technologies stacks to be used</a:t>
            </a:r>
            <a:endParaRPr>
              <a:solidFill>
                <a:srgbClr val="3D85C6"/>
              </a:solidFill>
              <a:latin typeface="Calibri"/>
              <a:ea typeface="Calibri"/>
              <a:cs typeface="Calibri"/>
              <a:sym typeface="Calibri"/>
            </a:endParaRPr>
          </a:p>
          <a:p>
            <a:pPr marL="457200" lvl="0" indent="-342900" algn="l" rtl="0">
              <a:lnSpc>
                <a:spcPct val="115000"/>
              </a:lnSpc>
              <a:spcBef>
                <a:spcPts val="0"/>
              </a:spcBef>
              <a:spcAft>
                <a:spcPts val="0"/>
              </a:spcAft>
              <a:buClr>
                <a:srgbClr val="3D85C6"/>
              </a:buClr>
              <a:buSzPts val="1800"/>
              <a:buChar char="●"/>
            </a:pPr>
            <a:r>
              <a:rPr lang="en">
                <a:solidFill>
                  <a:srgbClr val="3D85C6"/>
                </a:solidFill>
                <a:latin typeface="Calibri"/>
                <a:ea typeface="Calibri"/>
                <a:cs typeface="Calibri"/>
                <a:sym typeface="Calibri"/>
              </a:rPr>
              <a:t>Assumptions, constraints, and solution decision points (Reason behind choosing a technology)</a:t>
            </a:r>
            <a:endParaRPr>
              <a:solidFill>
                <a:srgbClr val="3D85C6"/>
              </a:solidFill>
              <a:latin typeface="Calibri"/>
              <a:ea typeface="Calibri"/>
              <a:cs typeface="Calibri"/>
              <a:sym typeface="Calibri"/>
            </a:endParaRPr>
          </a:p>
          <a:p>
            <a:pPr marL="457200" lvl="0" indent="-342900" algn="l" rtl="0">
              <a:lnSpc>
                <a:spcPct val="115000"/>
              </a:lnSpc>
              <a:spcBef>
                <a:spcPts val="0"/>
              </a:spcBef>
              <a:spcAft>
                <a:spcPts val="0"/>
              </a:spcAft>
              <a:buClr>
                <a:srgbClr val="3D85C6"/>
              </a:buClr>
              <a:buSzPts val="1800"/>
              <a:buFont typeface="Calibri"/>
              <a:buChar char="●"/>
            </a:pPr>
            <a:r>
              <a:rPr lang="en">
                <a:solidFill>
                  <a:srgbClr val="3D85C6"/>
                </a:solidFill>
                <a:latin typeface="Calibri"/>
                <a:ea typeface="Calibri"/>
                <a:cs typeface="Calibri"/>
                <a:sym typeface="Calibri"/>
              </a:rPr>
              <a:t>How easily can your solution be implemented and how effective will it be?</a:t>
            </a:r>
            <a:endParaRPr>
              <a:solidFill>
                <a:srgbClr val="3D85C6"/>
              </a:solidFill>
              <a:latin typeface="Calibri"/>
              <a:ea typeface="Calibri"/>
              <a:cs typeface="Calibri"/>
              <a:sym typeface="Calibri"/>
            </a:endParaRPr>
          </a:p>
          <a:p>
            <a:pPr marL="457200" lvl="0" indent="-342900" algn="l" rtl="0">
              <a:lnSpc>
                <a:spcPct val="115000"/>
              </a:lnSpc>
              <a:spcBef>
                <a:spcPts val="0"/>
              </a:spcBef>
              <a:spcAft>
                <a:spcPts val="0"/>
              </a:spcAft>
              <a:buClr>
                <a:srgbClr val="3D85C6"/>
              </a:buClr>
              <a:buSzPts val="1800"/>
              <a:buFont typeface="Calibri"/>
              <a:buChar char="●"/>
            </a:pPr>
            <a:r>
              <a:rPr lang="en">
                <a:solidFill>
                  <a:srgbClr val="3D85C6"/>
                </a:solidFill>
                <a:latin typeface="Calibri"/>
                <a:ea typeface="Calibri"/>
                <a:cs typeface="Calibri"/>
                <a:sym typeface="Calibri"/>
              </a:rPr>
              <a:t>Extent of Scalability/Usability </a:t>
            </a:r>
            <a:endParaRPr>
              <a:solidFill>
                <a:srgbClr val="3D85C6"/>
              </a:solidFill>
              <a:latin typeface="Calibri"/>
              <a:ea typeface="Calibri"/>
              <a:cs typeface="Calibri"/>
              <a:sym typeface="Calibri"/>
            </a:endParaRPr>
          </a:p>
          <a:p>
            <a:pPr marL="457200" lvl="0" indent="-342900" algn="ctr" rtl="0">
              <a:lnSpc>
                <a:spcPct val="115000"/>
              </a:lnSpc>
              <a:spcBef>
                <a:spcPts val="0"/>
              </a:spcBef>
              <a:spcAft>
                <a:spcPts val="0"/>
              </a:spcAft>
              <a:buClr>
                <a:srgbClr val="3D85C6"/>
              </a:buClr>
              <a:buSzPts val="1800"/>
              <a:buFont typeface="Arial"/>
              <a:buChar char="●"/>
            </a:pPr>
            <a:endParaRPr i="1">
              <a:solidFill>
                <a:srgbClr val="3D85C6"/>
              </a:solidFill>
              <a:latin typeface="Arial"/>
              <a:ea typeface="Arial"/>
              <a:cs typeface="Arial"/>
              <a:sym typeface="Arial"/>
            </a:endParaRPr>
          </a:p>
        </p:txBody>
      </p:sp>
      <p:pic>
        <p:nvPicPr>
          <p:cNvPr id="95" name="Google Shape;95;p4"/>
          <p:cNvPicPr preferRelativeResize="0"/>
          <p:nvPr/>
        </p:nvPicPr>
        <p:blipFill rotWithShape="1">
          <a:blip r:embed="rId3">
            <a:alphaModFix/>
          </a:blip>
          <a:srcRect/>
          <a:stretch/>
        </p:blipFill>
        <p:spPr>
          <a:xfrm>
            <a:off x="7239350" y="141000"/>
            <a:ext cx="1729350" cy="300750"/>
          </a:xfrm>
          <a:prstGeom prst="rect">
            <a:avLst/>
          </a:prstGeom>
          <a:noFill/>
          <a:ln>
            <a:noFill/>
          </a:ln>
        </p:spPr>
      </p:pic>
    </p:spTree>
    <p:extLst>
      <p:ext uri="{BB962C8B-B14F-4D97-AF65-F5344CB8AC3E}">
        <p14:creationId xmlns:p14="http://schemas.microsoft.com/office/powerpoint/2010/main" val="184925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079C-46BF-0C33-0A3B-191B19394664}"/>
              </a:ext>
            </a:extLst>
          </p:cNvPr>
          <p:cNvSpPr>
            <a:spLocks noGrp="1"/>
          </p:cNvSpPr>
          <p:nvPr>
            <p:ph type="title"/>
          </p:nvPr>
        </p:nvSpPr>
        <p:spPr>
          <a:xfrm>
            <a:off x="167357" y="241807"/>
            <a:ext cx="2109358" cy="686100"/>
          </a:xfrm>
        </p:spPr>
        <p:txBody>
          <a:bodyPr/>
          <a:lstStyle/>
          <a:p>
            <a:r>
              <a:rPr lang="en-US" sz="2400" dirty="0"/>
              <a:t>Methodology</a:t>
            </a:r>
            <a:endParaRPr lang="en-IN" sz="2400" dirty="0"/>
          </a:p>
        </p:txBody>
      </p:sp>
      <p:pic>
        <p:nvPicPr>
          <p:cNvPr id="3" name="Picture 2">
            <a:extLst>
              <a:ext uri="{FF2B5EF4-FFF2-40B4-BE49-F238E27FC236}">
                <a16:creationId xmlns:a16="http://schemas.microsoft.com/office/drawing/2014/main" id="{EBF5A67D-036D-75A4-6956-15357F2C5622}"/>
              </a:ext>
            </a:extLst>
          </p:cNvPr>
          <p:cNvPicPr>
            <a:picLocks noChangeAspect="1"/>
          </p:cNvPicPr>
          <p:nvPr/>
        </p:nvPicPr>
        <p:blipFill>
          <a:blip r:embed="rId2"/>
          <a:stretch>
            <a:fillRect/>
          </a:stretch>
        </p:blipFill>
        <p:spPr>
          <a:xfrm>
            <a:off x="2381009" y="232892"/>
            <a:ext cx="6556946" cy="4774236"/>
          </a:xfrm>
          <a:prstGeom prst="rect">
            <a:avLst/>
          </a:prstGeom>
        </p:spPr>
      </p:pic>
      <p:sp>
        <p:nvSpPr>
          <p:cNvPr id="4" name="TextBox 3">
            <a:extLst>
              <a:ext uri="{FF2B5EF4-FFF2-40B4-BE49-F238E27FC236}">
                <a16:creationId xmlns:a16="http://schemas.microsoft.com/office/drawing/2014/main" id="{9A5715CC-BD26-525F-101F-B48FAC9C3DBB}"/>
              </a:ext>
            </a:extLst>
          </p:cNvPr>
          <p:cNvSpPr txBox="1"/>
          <p:nvPr/>
        </p:nvSpPr>
        <p:spPr>
          <a:xfrm>
            <a:off x="81981" y="927907"/>
            <a:ext cx="2503564" cy="369332"/>
          </a:xfrm>
          <a:prstGeom prst="rect">
            <a:avLst/>
          </a:prstGeom>
          <a:noFill/>
        </p:spPr>
        <p:txBody>
          <a:bodyPr wrap="square" rtlCol="0">
            <a:spAutoFit/>
          </a:bodyPr>
          <a:lstStyle/>
          <a:p>
            <a:r>
              <a:rPr lang="en-US" sz="1800" i="1" dirty="0">
                <a:solidFill>
                  <a:schemeClr val="tx1"/>
                </a:solidFill>
                <a:latin typeface="Roboto Slab" pitchFamily="2" charset="0"/>
                <a:ea typeface="Roboto Slab" pitchFamily="2" charset="0"/>
                <a:cs typeface="Roboto Slab" pitchFamily="2" charset="0"/>
              </a:rPr>
              <a:t>Data Flow Diagram</a:t>
            </a:r>
            <a:endParaRPr lang="en-IN" sz="1800" i="1" dirty="0">
              <a:solidFill>
                <a:schemeClr val="tx1"/>
              </a:solidFill>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3050564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08"/>
        <p:cNvGrpSpPr/>
        <p:nvPr/>
      </p:nvGrpSpPr>
      <p:grpSpPr>
        <a:xfrm>
          <a:off x="0" y="0"/>
          <a:ext cx="0" cy="0"/>
          <a:chOff x="0" y="0"/>
          <a:chExt cx="0" cy="0"/>
        </a:xfrm>
      </p:grpSpPr>
      <p:sp>
        <p:nvSpPr>
          <p:cNvPr id="109" name="Google Shape;109;p6"/>
          <p:cNvSpPr txBox="1">
            <a:spLocks noGrp="1"/>
          </p:cNvSpPr>
          <p:nvPr>
            <p:ph type="title"/>
          </p:nvPr>
        </p:nvSpPr>
        <p:spPr>
          <a:xfrm>
            <a:off x="351125" y="652525"/>
            <a:ext cx="4045200" cy="1506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800"/>
              <a:buNone/>
            </a:pPr>
            <a:r>
              <a:rPr lang="en" sz="3000" dirty="0">
                <a:solidFill>
                  <a:srgbClr val="1C4587"/>
                </a:solidFill>
              </a:rPr>
              <a:t>SOCIETAL IMPACT/ NOVELTY</a:t>
            </a:r>
            <a:endParaRPr sz="3000" dirty="0">
              <a:solidFill>
                <a:srgbClr val="1C4587"/>
              </a:solidFill>
            </a:endParaRPr>
          </a:p>
        </p:txBody>
      </p:sp>
      <p:sp>
        <p:nvSpPr>
          <p:cNvPr id="110" name="Google Shape;110;p6"/>
          <p:cNvSpPr txBox="1">
            <a:spLocks noGrp="1"/>
          </p:cNvSpPr>
          <p:nvPr>
            <p:ph type="body" idx="2"/>
          </p:nvPr>
        </p:nvSpPr>
        <p:spPr>
          <a:xfrm>
            <a:off x="4928800" y="881125"/>
            <a:ext cx="3837000" cy="1147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SzPts val="1800"/>
              <a:buNone/>
            </a:pPr>
            <a:r>
              <a:rPr lang="en" sz="3000" b="1">
                <a:solidFill>
                  <a:srgbClr val="CCCCCC"/>
                </a:solidFill>
                <a:latin typeface="Arial"/>
                <a:ea typeface="Arial"/>
                <a:cs typeface="Arial"/>
                <a:sym typeface="Arial"/>
              </a:rPr>
              <a:t>FUTURE SCOPE</a:t>
            </a:r>
            <a:endParaRPr sz="3000" b="1">
              <a:solidFill>
                <a:srgbClr val="CCCCCC"/>
              </a:solidFill>
              <a:latin typeface="Arial"/>
              <a:ea typeface="Arial"/>
              <a:cs typeface="Arial"/>
              <a:sym typeface="Arial"/>
            </a:endParaRPr>
          </a:p>
        </p:txBody>
      </p:sp>
      <p:pic>
        <p:nvPicPr>
          <p:cNvPr id="111" name="Google Shape;111;p6"/>
          <p:cNvPicPr preferRelativeResize="0"/>
          <p:nvPr/>
        </p:nvPicPr>
        <p:blipFill rotWithShape="1">
          <a:blip r:embed="rId3">
            <a:alphaModFix/>
          </a:blip>
          <a:srcRect/>
          <a:stretch/>
        </p:blipFill>
        <p:spPr>
          <a:xfrm>
            <a:off x="7239350" y="141000"/>
            <a:ext cx="1729350" cy="300750"/>
          </a:xfrm>
          <a:prstGeom prst="rect">
            <a:avLst/>
          </a:prstGeom>
          <a:noFill/>
          <a:ln>
            <a:noFill/>
          </a:ln>
        </p:spPr>
      </p:pic>
      <p:sp>
        <p:nvSpPr>
          <p:cNvPr id="112" name="Google Shape;112;p6"/>
          <p:cNvSpPr txBox="1"/>
          <p:nvPr/>
        </p:nvSpPr>
        <p:spPr>
          <a:xfrm>
            <a:off x="282550" y="3487125"/>
            <a:ext cx="8256900" cy="1334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endParaRPr sz="1100" b="1" i="0" u="none" strike="noStrike" cap="none">
              <a:solidFill>
                <a:srgbClr val="000000"/>
              </a:solidFill>
              <a:latin typeface="Calibri"/>
              <a:ea typeface="Calibri"/>
              <a:cs typeface="Calibri"/>
              <a:sym typeface="Calibri"/>
            </a:endParaRPr>
          </a:p>
        </p:txBody>
      </p:sp>
      <p:sp>
        <p:nvSpPr>
          <p:cNvPr id="113" name="Google Shape;113;p6"/>
          <p:cNvSpPr txBox="1">
            <a:spLocks noGrp="1"/>
          </p:cNvSpPr>
          <p:nvPr>
            <p:ph type="subTitle" idx="1"/>
          </p:nvPr>
        </p:nvSpPr>
        <p:spPr>
          <a:xfrm>
            <a:off x="0" y="2769001"/>
            <a:ext cx="4045200" cy="1345500"/>
          </a:xfrm>
          <a:prstGeom prst="rect">
            <a:avLst/>
          </a:prstGeom>
          <a:noFill/>
          <a:ln>
            <a:noFill/>
          </a:ln>
        </p:spPr>
        <p:txBody>
          <a:bodyPr spcFirstLastPara="1" wrap="square" lIns="91425" tIns="91425" rIns="91425" bIns="91425" anchor="t" anchorCtr="0">
            <a:noAutofit/>
          </a:bodyPr>
          <a:lstStyle/>
          <a:p>
            <a:pPr marL="628650" lvl="0" indent="-171450" algn="l" rtl="0">
              <a:lnSpc>
                <a:spcPct val="115000"/>
              </a:lnSpc>
              <a:spcBef>
                <a:spcPts val="0"/>
              </a:spcBef>
              <a:spcAft>
                <a:spcPts val="0"/>
              </a:spcAft>
              <a:buSzPts val="2100"/>
              <a:buFont typeface="Arial" panose="020B0604020202020204" pitchFamily="34" charset="0"/>
              <a:buChar char="•"/>
            </a:pPr>
            <a:r>
              <a:rPr lang="en-US" sz="1400" dirty="0">
                <a:solidFill>
                  <a:schemeClr val="tx2">
                    <a:lumMod val="10000"/>
                  </a:schemeClr>
                </a:solidFill>
              </a:rPr>
              <a:t>Increased Accessibility and Democratization of Financial Advice</a:t>
            </a:r>
          </a:p>
          <a:p>
            <a:pPr marL="628650" lvl="0" indent="-171450" algn="l" rtl="0">
              <a:lnSpc>
                <a:spcPct val="115000"/>
              </a:lnSpc>
              <a:spcBef>
                <a:spcPts val="0"/>
              </a:spcBef>
              <a:spcAft>
                <a:spcPts val="0"/>
              </a:spcAft>
              <a:buSzPts val="2100"/>
              <a:buFont typeface="Arial" panose="020B0604020202020204" pitchFamily="34" charset="0"/>
              <a:buChar char="•"/>
            </a:pPr>
            <a:r>
              <a:rPr lang="en-IN" sz="1400" dirty="0">
                <a:solidFill>
                  <a:schemeClr val="tx2">
                    <a:lumMod val="10000"/>
                  </a:schemeClr>
                </a:solidFill>
              </a:rPr>
              <a:t>Potential for Reduced Inequality</a:t>
            </a:r>
            <a:endParaRPr lang="en-US" sz="1400" dirty="0">
              <a:solidFill>
                <a:schemeClr val="tx2">
                  <a:lumMod val="10000"/>
                </a:schemeClr>
              </a:solidFill>
            </a:endParaRPr>
          </a:p>
          <a:p>
            <a:pPr marL="628650" lvl="0" indent="-171450" algn="l" rtl="0">
              <a:lnSpc>
                <a:spcPct val="115000"/>
              </a:lnSpc>
              <a:spcBef>
                <a:spcPts val="0"/>
              </a:spcBef>
              <a:spcAft>
                <a:spcPts val="0"/>
              </a:spcAft>
              <a:buSzPts val="2100"/>
              <a:buFont typeface="Arial" panose="020B0604020202020204" pitchFamily="34" charset="0"/>
              <a:buChar char="•"/>
            </a:pPr>
            <a:r>
              <a:rPr lang="en-IN" sz="1400" dirty="0">
                <a:solidFill>
                  <a:schemeClr val="tx2">
                    <a:lumMod val="10000"/>
                  </a:schemeClr>
                </a:solidFill>
              </a:rPr>
              <a:t>Efficiency and Reduced Errors</a:t>
            </a:r>
            <a:endParaRPr lang="en-US" sz="1400" dirty="0">
              <a:solidFill>
                <a:schemeClr val="tx2">
                  <a:lumMod val="10000"/>
                </a:schemeClr>
              </a:solidFill>
            </a:endParaRPr>
          </a:p>
          <a:p>
            <a:pPr marL="628650" lvl="0" indent="-171450" algn="l" rtl="0">
              <a:lnSpc>
                <a:spcPct val="115000"/>
              </a:lnSpc>
              <a:spcBef>
                <a:spcPts val="0"/>
              </a:spcBef>
              <a:spcAft>
                <a:spcPts val="0"/>
              </a:spcAft>
              <a:buSzPts val="2100"/>
              <a:buFont typeface="Arial" panose="020B0604020202020204" pitchFamily="34" charset="0"/>
              <a:buChar char="•"/>
            </a:pPr>
            <a:r>
              <a:rPr lang="en-IN" sz="1400" dirty="0">
                <a:solidFill>
                  <a:schemeClr val="tx2">
                    <a:lumMod val="10000"/>
                  </a:schemeClr>
                </a:solidFill>
              </a:rPr>
              <a:t>Focus on Proactive Strategies</a:t>
            </a:r>
            <a:endParaRPr sz="1400" i="1" dirty="0">
              <a:solidFill>
                <a:schemeClr val="tx2">
                  <a:lumMod val="10000"/>
                </a:schemeClr>
              </a:solidFill>
            </a:endParaRPr>
          </a:p>
        </p:txBody>
      </p:sp>
      <p:sp>
        <p:nvSpPr>
          <p:cNvPr id="114" name="Google Shape;114;p6"/>
          <p:cNvSpPr txBox="1"/>
          <p:nvPr/>
        </p:nvSpPr>
        <p:spPr>
          <a:xfrm>
            <a:off x="5263874" y="1606550"/>
            <a:ext cx="3181625" cy="3136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IN" sz="1800" b="0" i="1" u="none" strike="noStrike" cap="none" dirty="0">
                <a:solidFill>
                  <a:srgbClr val="CCCCCC"/>
                </a:solidFill>
                <a:latin typeface="Calibri"/>
                <a:ea typeface="Calibri"/>
                <a:cs typeface="Calibri"/>
                <a:sym typeface="Calibri"/>
              </a:rPr>
              <a:t>Business relevance</a:t>
            </a:r>
          </a:p>
          <a:p>
            <a:pPr marL="171450" marR="0" lvl="0" indent="-171450" algn="l" rtl="0">
              <a:lnSpc>
                <a:spcPct val="115000"/>
              </a:lnSpc>
              <a:spcBef>
                <a:spcPts val="0"/>
              </a:spcBef>
              <a:spcAft>
                <a:spcPts val="0"/>
              </a:spcAft>
              <a:buClr>
                <a:srgbClr val="000000"/>
              </a:buClr>
              <a:buSzPts val="1800"/>
              <a:buFont typeface="Arial" panose="020B0604020202020204" pitchFamily="34" charset="0"/>
              <a:buChar char="•"/>
            </a:pPr>
            <a:r>
              <a:rPr lang="en-US" sz="1000" dirty="0">
                <a:solidFill>
                  <a:schemeClr val="tx1"/>
                </a:solidFill>
              </a:rPr>
              <a:t>Enhanced Scenario Planning and Forecasting</a:t>
            </a:r>
            <a:endParaRPr lang="en-US" sz="1000" b="0" i="1" u="none" strike="noStrike" cap="none" dirty="0">
              <a:solidFill>
                <a:schemeClr val="tx1"/>
              </a:solidFill>
              <a:latin typeface="Calibri"/>
              <a:ea typeface="Calibri"/>
              <a:cs typeface="Calibri"/>
              <a:sym typeface="Calibri"/>
            </a:endParaRPr>
          </a:p>
          <a:p>
            <a:pPr marL="171450" marR="0" lvl="0" indent="-171450" algn="l" rtl="0">
              <a:lnSpc>
                <a:spcPct val="115000"/>
              </a:lnSpc>
              <a:spcBef>
                <a:spcPts val="0"/>
              </a:spcBef>
              <a:spcAft>
                <a:spcPts val="0"/>
              </a:spcAft>
              <a:buClr>
                <a:srgbClr val="000000"/>
              </a:buClr>
              <a:buSzPts val="1800"/>
              <a:buFont typeface="Arial" panose="020B0604020202020204" pitchFamily="34" charset="0"/>
              <a:buChar char="•"/>
            </a:pPr>
            <a:r>
              <a:rPr lang="en-US" sz="1000" dirty="0">
                <a:solidFill>
                  <a:schemeClr val="tx1"/>
                </a:solidFill>
              </a:rPr>
              <a:t>Real-time Financial Visibility and Risk Management</a:t>
            </a:r>
            <a:endParaRPr lang="en-IN" sz="1800" b="0" i="1" u="none" strike="noStrike" cap="none" dirty="0">
              <a:solidFill>
                <a:schemeClr val="tx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800"/>
              <a:buFont typeface="Arial"/>
              <a:buNone/>
            </a:pPr>
            <a:r>
              <a:rPr lang="en" sz="1800" b="0" i="1" u="none" strike="noStrike" cap="none" dirty="0">
                <a:solidFill>
                  <a:srgbClr val="CCCCCC"/>
                </a:solidFill>
                <a:latin typeface="Calibri"/>
                <a:ea typeface="Calibri"/>
                <a:cs typeface="Calibri"/>
                <a:sym typeface="Calibri"/>
              </a:rPr>
              <a:t>Optimisation</a:t>
            </a:r>
          </a:p>
          <a:p>
            <a:pPr marL="28575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000" dirty="0">
                <a:solidFill>
                  <a:schemeClr val="tx1"/>
                </a:solidFill>
              </a:rPr>
              <a:t>Scenario Planning</a:t>
            </a:r>
          </a:p>
          <a:p>
            <a:pPr marL="285750" marR="0" lvl="0" indent="-285750" algn="l" rtl="0">
              <a:lnSpc>
                <a:spcPct val="115000"/>
              </a:lnSpc>
              <a:spcBef>
                <a:spcPts val="0"/>
              </a:spcBef>
              <a:spcAft>
                <a:spcPts val="0"/>
              </a:spcAft>
              <a:buClr>
                <a:srgbClr val="000000"/>
              </a:buClr>
              <a:buSzPts val="1800"/>
              <a:buFont typeface="Arial" panose="020B0604020202020204" pitchFamily="34" charset="0"/>
              <a:buChar char="•"/>
            </a:pPr>
            <a:r>
              <a:rPr lang="en-IN" sz="1000" dirty="0">
                <a:solidFill>
                  <a:schemeClr val="tx1"/>
                </a:solidFill>
              </a:rPr>
              <a:t>AI-powered Coaching</a:t>
            </a:r>
            <a:endParaRPr sz="1000" b="0" i="1" u="none" strike="noStrike" cap="none" dirty="0">
              <a:solidFill>
                <a:schemeClr val="tx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800"/>
              <a:buFont typeface="Arial"/>
              <a:buNone/>
            </a:pPr>
            <a:r>
              <a:rPr lang="en" sz="1800" b="0" i="1" u="none" strike="noStrike" cap="none" dirty="0">
                <a:solidFill>
                  <a:srgbClr val="CCCCCC"/>
                </a:solidFill>
                <a:latin typeface="Calibri"/>
                <a:ea typeface="Calibri"/>
                <a:cs typeface="Calibri"/>
                <a:sym typeface="Calibri"/>
              </a:rPr>
              <a:t>Scope for modification</a:t>
            </a:r>
          </a:p>
          <a:p>
            <a:pPr marL="171450" marR="0" lvl="0" indent="-171450" algn="l" rtl="0">
              <a:lnSpc>
                <a:spcPct val="115000"/>
              </a:lnSpc>
              <a:spcBef>
                <a:spcPts val="0"/>
              </a:spcBef>
              <a:spcAft>
                <a:spcPts val="0"/>
              </a:spcAft>
              <a:buClr>
                <a:srgbClr val="000000"/>
              </a:buClr>
              <a:buSzPts val="1800"/>
              <a:buFont typeface="Arial" panose="020B0604020202020204" pitchFamily="34" charset="0"/>
              <a:buChar char="•"/>
            </a:pPr>
            <a:r>
              <a:rPr lang="en-IN" sz="1050" dirty="0">
                <a:solidFill>
                  <a:schemeClr val="tx1"/>
                </a:solidFill>
              </a:rPr>
              <a:t>Cybersecurity Advancements</a:t>
            </a:r>
          </a:p>
          <a:p>
            <a:pPr marL="171450" marR="0" lvl="0" indent="-171450" algn="l" rtl="0">
              <a:lnSpc>
                <a:spcPct val="115000"/>
              </a:lnSpc>
              <a:spcBef>
                <a:spcPts val="0"/>
              </a:spcBef>
              <a:spcAft>
                <a:spcPts val="0"/>
              </a:spcAft>
              <a:buClr>
                <a:srgbClr val="000000"/>
              </a:buClr>
              <a:buSzPts val="1800"/>
              <a:buFont typeface="Arial" panose="020B0604020202020204" pitchFamily="34" charset="0"/>
              <a:buChar char="•"/>
            </a:pPr>
            <a:r>
              <a:rPr lang="en-US" sz="1050" dirty="0">
                <a:solidFill>
                  <a:schemeClr val="tx1"/>
                </a:solidFill>
              </a:rPr>
              <a:t>Automated Goal Setting and Tracking</a:t>
            </a:r>
            <a:endParaRPr lang="en-IN" sz="1050" dirty="0">
              <a:solidFill>
                <a:schemeClr val="tx1"/>
              </a:solidFill>
            </a:endParaRPr>
          </a:p>
          <a:p>
            <a:pPr marL="171450" marR="0" lvl="0" indent="-171450" algn="l" rtl="0">
              <a:lnSpc>
                <a:spcPct val="115000"/>
              </a:lnSpc>
              <a:spcBef>
                <a:spcPts val="0"/>
              </a:spcBef>
              <a:spcAft>
                <a:spcPts val="0"/>
              </a:spcAft>
              <a:buClr>
                <a:srgbClr val="000000"/>
              </a:buClr>
              <a:buSzPts val="1800"/>
              <a:buFont typeface="Arial" panose="020B0604020202020204" pitchFamily="34" charset="0"/>
              <a:buChar char="•"/>
            </a:pPr>
            <a:r>
              <a:rPr lang="en-IN" sz="1050" dirty="0">
                <a:solidFill>
                  <a:schemeClr val="tx1"/>
                </a:solidFill>
              </a:rPr>
              <a:t>Language Processing</a:t>
            </a:r>
            <a:endParaRPr lang="en" sz="1050" b="0" i="1" u="none" strike="noStrike" cap="none" dirty="0">
              <a:solidFill>
                <a:schemeClr val="tx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800"/>
              <a:buFont typeface="Arial"/>
              <a:buNone/>
            </a:pPr>
            <a:endParaRPr sz="1100" b="0" i="1" u="none" strike="noStrike" cap="none" dirty="0">
              <a:solidFill>
                <a:srgbClr val="CCCCCC"/>
              </a:solidFill>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1800"/>
              <a:buFont typeface="Arial"/>
              <a:buNone/>
            </a:pPr>
            <a:endParaRPr sz="1800" b="0" i="1" u="none" strike="noStrike" cap="none" dirty="0">
              <a:solidFill>
                <a:srgbClr val="CCCCCC"/>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8"/>
        <p:cNvGrpSpPr/>
        <p:nvPr/>
      </p:nvGrpSpPr>
      <p:grpSpPr>
        <a:xfrm>
          <a:off x="0" y="0"/>
          <a:ext cx="0" cy="0"/>
          <a:chOff x="0" y="0"/>
          <a:chExt cx="0" cy="0"/>
        </a:xfrm>
      </p:grpSpPr>
      <p:sp>
        <p:nvSpPr>
          <p:cNvPr id="119" name="Google Shape;119;p7"/>
          <p:cNvSpPr txBox="1">
            <a:spLocks noGrp="1"/>
          </p:cNvSpPr>
          <p:nvPr>
            <p:ph type="ctrTitle"/>
          </p:nvPr>
        </p:nvSpPr>
        <p:spPr>
          <a:xfrm>
            <a:off x="1727838" y="775875"/>
            <a:ext cx="5783400" cy="919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endParaRPr sz="4800">
              <a:solidFill>
                <a:srgbClr val="073763"/>
              </a:solidFill>
            </a:endParaRPr>
          </a:p>
          <a:p>
            <a:pPr marL="0" lvl="0" indent="0" algn="ctr" rtl="0">
              <a:lnSpc>
                <a:spcPct val="100000"/>
              </a:lnSpc>
              <a:spcBef>
                <a:spcPts val="0"/>
              </a:spcBef>
              <a:spcAft>
                <a:spcPts val="0"/>
              </a:spcAft>
              <a:buSzPts val="4000"/>
              <a:buNone/>
            </a:pPr>
            <a:endParaRPr sz="4800">
              <a:solidFill>
                <a:srgbClr val="073763"/>
              </a:solidFill>
            </a:endParaRPr>
          </a:p>
          <a:p>
            <a:pPr marL="0" lvl="0" indent="0" algn="ctr" rtl="0">
              <a:lnSpc>
                <a:spcPct val="100000"/>
              </a:lnSpc>
              <a:spcBef>
                <a:spcPts val="0"/>
              </a:spcBef>
              <a:spcAft>
                <a:spcPts val="0"/>
              </a:spcAft>
              <a:buSzPts val="4000"/>
              <a:buNone/>
            </a:pPr>
            <a:endParaRPr sz="4800">
              <a:solidFill>
                <a:srgbClr val="073763"/>
              </a:solidFill>
            </a:endParaRPr>
          </a:p>
          <a:p>
            <a:pPr marL="0" lvl="0" indent="0" algn="ctr" rtl="0">
              <a:lnSpc>
                <a:spcPct val="100000"/>
              </a:lnSpc>
              <a:spcBef>
                <a:spcPts val="0"/>
              </a:spcBef>
              <a:spcAft>
                <a:spcPts val="0"/>
              </a:spcAft>
              <a:buSzPts val="4000"/>
              <a:buNone/>
            </a:pPr>
            <a:endParaRPr sz="4800">
              <a:solidFill>
                <a:srgbClr val="073763"/>
              </a:solidFill>
            </a:endParaRPr>
          </a:p>
          <a:p>
            <a:pPr marL="0" lvl="0" indent="0" algn="ctr" rtl="0">
              <a:lnSpc>
                <a:spcPct val="100000"/>
              </a:lnSpc>
              <a:spcBef>
                <a:spcPts val="0"/>
              </a:spcBef>
              <a:spcAft>
                <a:spcPts val="0"/>
              </a:spcAft>
              <a:buSzPts val="4000"/>
              <a:buNone/>
            </a:pPr>
            <a:endParaRPr sz="4800">
              <a:solidFill>
                <a:srgbClr val="073763"/>
              </a:solidFill>
            </a:endParaRPr>
          </a:p>
          <a:p>
            <a:pPr marL="0" lvl="0" indent="0" algn="ctr" rtl="0">
              <a:lnSpc>
                <a:spcPct val="100000"/>
              </a:lnSpc>
              <a:spcBef>
                <a:spcPts val="0"/>
              </a:spcBef>
              <a:spcAft>
                <a:spcPts val="0"/>
              </a:spcAft>
              <a:buSzPts val="4000"/>
              <a:buNone/>
            </a:pPr>
            <a:r>
              <a:rPr lang="en" sz="4800">
                <a:solidFill>
                  <a:srgbClr val="073763"/>
                </a:solidFill>
              </a:rPr>
              <a:t>THANK YOU</a:t>
            </a:r>
            <a:endParaRPr sz="4800">
              <a:solidFill>
                <a:srgbClr val="073763"/>
              </a:solidFill>
            </a:endParaRPr>
          </a:p>
        </p:txBody>
      </p:sp>
      <p:pic>
        <p:nvPicPr>
          <p:cNvPr id="120" name="Google Shape;120;p7"/>
          <p:cNvPicPr preferRelativeResize="0"/>
          <p:nvPr/>
        </p:nvPicPr>
        <p:blipFill rotWithShape="1">
          <a:blip r:embed="rId3">
            <a:alphaModFix/>
          </a:blip>
          <a:srcRect/>
          <a:stretch/>
        </p:blipFill>
        <p:spPr>
          <a:xfrm>
            <a:off x="7239350" y="141000"/>
            <a:ext cx="1729350" cy="300750"/>
          </a:xfrm>
          <a:prstGeom prst="rect">
            <a:avLst/>
          </a:prstGeom>
          <a:noFill/>
          <a:ln>
            <a:noFill/>
          </a:ln>
        </p:spPr>
      </p:pic>
      <p:sp>
        <p:nvSpPr>
          <p:cNvPr id="121" name="Google Shape;121;p7"/>
          <p:cNvSpPr txBox="1"/>
          <p:nvPr/>
        </p:nvSpPr>
        <p:spPr>
          <a:xfrm>
            <a:off x="0" y="4543750"/>
            <a:ext cx="9144000" cy="520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a:solidFill>
                  <a:srgbClr val="3D85C6"/>
                </a:solidFill>
              </a:rPr>
              <a:t>link</a:t>
            </a:r>
            <a:endParaRPr sz="1400" b="0" i="0" u="none" strike="noStrike" cap="none">
              <a:solidFill>
                <a:srgbClr val="3D85C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Hackathon -Idea_Submission_STD- Template</Template>
  <TotalTime>273</TotalTime>
  <Words>377</Words>
  <Application>Microsoft Office PowerPoint</Application>
  <PresentationFormat>On-screen Show (16:9)</PresentationFormat>
  <Paragraphs>46</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Roboto Slab</vt:lpstr>
      <vt:lpstr>Roboto</vt:lpstr>
      <vt:lpstr>Arial</vt:lpstr>
      <vt:lpstr>Calibri</vt:lpstr>
      <vt:lpstr>Marina</vt:lpstr>
      <vt:lpstr>Makeathon 2022</vt:lpstr>
      <vt:lpstr>TECH WIZARDS  and MEMBER DETAILS</vt:lpstr>
      <vt:lpstr>PROBLEM STATEMENT</vt:lpstr>
      <vt:lpstr>SOLUTION</vt:lpstr>
      <vt:lpstr>Methodology</vt:lpstr>
      <vt:lpstr>SOCIETAL IMPACT/ NOVELTY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Makeathon 2022</dc:title>
  <dc:creator>Poojitha  Shetty</dc:creator>
  <cp:lastModifiedBy>samriddhi sharma</cp:lastModifiedBy>
  <cp:revision>2</cp:revision>
  <dcterms:created xsi:type="dcterms:W3CDTF">2022-01-24T08:43:14Z</dcterms:created>
  <dcterms:modified xsi:type="dcterms:W3CDTF">2024-05-04T12:25:02Z</dcterms:modified>
</cp:coreProperties>
</file>