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9109-6DF4-4462-A8A1-E18EFC3CFC4A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0E1CF-DE1D-426D-BCDE-C4271DF76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0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B816-BCEB-48E6-9FDD-CE6679E49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2B820-43CC-4FFD-B2A1-5DCCBB74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E6D4-5C3D-45E2-9C46-1DDCA9C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F135-B3E5-42E6-97E5-AE5763ACD94F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504F-6FA5-4444-8061-08444075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2EF38-46C8-43DC-9B45-DD868379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4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5298-30E9-4979-AE62-DA7F539E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9F66F-C0A8-4695-8BAD-80C64DF6A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77E3-599A-4EF9-817D-B90C6C24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A333-2B9E-44F3-B196-FAFA5CA68CDA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F6A-207C-4BC5-80F2-6ECAFF3C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DAE4-A677-45D4-9E90-89A2B9BB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1D6A0-D319-4FA6-993B-67D596C4E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92699-2CE3-45E7-8A7A-B5885905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78AA-00D5-4794-8825-01C38D13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1BEA-E5CD-4E92-8B29-56B3F4D5E048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DAC6-1196-4471-9800-ED084365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0771-60F8-4315-BC2A-BF83A8C5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4C0D-D48A-4F38-853C-DD3C1690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51A5-4946-4B6A-8877-0092405B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C6C7-69E2-432A-B1CC-CAF983C3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17F33-8AC3-45E7-92D6-910E09EC6816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5B9D2-E8DA-4947-B922-089E7A57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D54D-E72E-4633-963C-66F5263B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BDBE-F9C5-4C5E-A047-632ED446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5313-4C2B-4602-B229-6E63594C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D49D-4C8E-4374-A6FA-D0D5FBE9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0265-339E-404F-BA30-0C516A4DD063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51248-AA93-47D0-9A6B-2290CEC7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8F10-A398-4C1A-AD96-94F672B0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EAA0-0A67-4FE3-9581-F77F5C70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7AA6-87F8-4866-877A-01B617C81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D4D43-3736-48EA-A21B-C1F678792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2DDC-F173-49DA-94AA-6CA9A844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A506-8F7D-4A1C-8F7E-30D511388F54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ADBC-EC67-41D4-B98C-B68848C5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24328-3280-47B2-996B-C3BE473E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34ED-FE7C-4104-87DB-BFF4F871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D586B-CA48-43EB-A664-31A0BE501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132D9-53AF-4AB1-8EBB-BFDA6F43D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352EE-E7BC-4262-B268-E52764904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15D04-9098-4EE2-A0CB-190966804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37525-4C5A-46E4-8AD7-9EEB3BF9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05C6-7C38-47B5-AB4D-E51C1E65FCA8}" type="datetime1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7F3B4-158B-4A28-9F68-EB1491BE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F8D5D-A2DD-407E-B1F4-A114F79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0CC2-0A6A-4C1F-8049-E96558E0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72697-B5F3-4E65-982E-C7918FE9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52B2-65E1-49D8-80E8-3C38D9A75586}" type="datetime1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D606F-2733-4283-ABE8-8EDEC3C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A7C60-1767-4EEA-96D3-D7256689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3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3A5AA-00DE-4253-AD32-B28D1352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E984-E9C0-4E39-B619-E9FE00D99A05}" type="datetime1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72076-DD40-4EC9-B058-8FC2844C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F191-BFAC-4283-97E8-3000B4D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3EDA-F11E-4224-AD79-E17D991D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AA6C-6224-47CF-A14B-954A9F98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E0CB3-18CB-492E-AC73-B3D8D539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7D1DC-7D78-4FD9-90A1-1CE7DC3A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62730-8EE3-4A9F-8157-5601CA598489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0D9DC-C324-447F-936B-2DB9FFAD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05302-A8F1-4E4F-9A4E-A52ED7B5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303F-4D45-4B7C-AD09-8CD32C80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B0C3-7E4C-4B9A-8602-1084B2D0F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0F77E-9C0B-4064-A41D-B3BB70D84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363F8-70DE-4FCE-B863-830D393D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7672-6897-4D30-8D8E-59584B251A5F}" type="datetime1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B667F-D088-4A07-9BED-450B5177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77E67-E7CA-4055-AB34-F5C463C4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3A701-713F-4682-B4CA-769E8B7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59CC-771D-4D18-A521-C350185B4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D445-CA12-4BA8-8FDF-7DACFAD67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6DA1-7094-46AC-B37C-E3CD3FECE399}" type="datetime1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3220-CA7D-4673-8388-AF53D07CB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B9B2-9637-47FF-9D2C-9C673217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solver.org/installing-opensolv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lver.org/using-opensolv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readthedocs.io/en/latest/install.html#installing-jupyter-using-anaconda-and-cond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-or.github.io/pulp/" TargetMode="External"/><Relationship Id="rId2" Type="http://schemas.openxmlformats.org/officeDocument/2006/relationships/hyperlink" Target="https://pythonhosted.org/PuL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obi.com/academia/academic-program-and-licenses/" TargetMode="External"/><Relationship Id="rId5" Type="http://schemas.openxmlformats.org/officeDocument/2006/relationships/hyperlink" Target="https://www.gurobi.com/documentation/8.1/quickstart_windows/installing_the_anaconda_py.html" TargetMode="External"/><Relationship Id="rId4" Type="http://schemas.openxmlformats.org/officeDocument/2006/relationships/hyperlink" Target="https://anaconda.org/conda-forge/pul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A9AF-8D72-4583-91DF-A259A7A76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90C226"/>
                </a:solidFill>
                <a:latin typeface="Trebuchet MS" panose="020B0603020202020204"/>
              </a:rPr>
              <a:t>Software Installation Guide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031E6-6B5D-43B4-9184-87A456531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MSiA</a:t>
            </a:r>
            <a:r>
              <a:rPr lang="en-US" dirty="0"/>
              <a:t> 440 – Optimization and Heuristics</a:t>
            </a:r>
          </a:p>
        </p:txBody>
      </p:sp>
    </p:spTree>
    <p:extLst>
      <p:ext uri="{BB962C8B-B14F-4D97-AF65-F5344CB8AC3E}">
        <p14:creationId xmlns:p14="http://schemas.microsoft.com/office/powerpoint/2010/main" val="419515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5AC37E-3441-4BE7-92B7-9A8707D3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1388310"/>
            <a:ext cx="8758317" cy="2187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EEC43-FA7B-4649-A69E-750E70F68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692" y="4016808"/>
            <a:ext cx="8758316" cy="2613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FEBF3-0FC1-48EF-9FCE-7B99A1D3D5FF}"/>
              </a:ext>
            </a:extLst>
          </p:cNvPr>
          <p:cNvSpPr txBox="1"/>
          <p:nvPr/>
        </p:nvSpPr>
        <p:spPr>
          <a:xfrm>
            <a:off x="759887" y="138831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EA4F7-4FAA-4029-8653-857FDED73A29}"/>
              </a:ext>
            </a:extLst>
          </p:cNvPr>
          <p:cNvSpPr txBox="1"/>
          <p:nvPr/>
        </p:nvSpPr>
        <p:spPr>
          <a:xfrm>
            <a:off x="892835" y="3940728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96FAB-7B66-4271-BB34-A4467B9F23A4}"/>
              </a:ext>
            </a:extLst>
          </p:cNvPr>
          <p:cNvSpPr txBox="1"/>
          <p:nvPr/>
        </p:nvSpPr>
        <p:spPr>
          <a:xfrm>
            <a:off x="301701" y="222283"/>
            <a:ext cx="59074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90C226"/>
                </a:solidFill>
                <a:latin typeface="Trebuchet MS" panose="020B0603020202020204"/>
              </a:rPr>
              <a:t>Install </a:t>
            </a:r>
            <a:r>
              <a:rPr lang="en-US" sz="2200" b="1" dirty="0" err="1">
                <a:solidFill>
                  <a:srgbClr val="90C226"/>
                </a:solidFill>
                <a:latin typeface="Trebuchet MS" panose="020B0603020202020204"/>
              </a:rPr>
              <a:t>OpenSolver</a:t>
            </a:r>
            <a:r>
              <a:rPr lang="en-US" sz="2200" b="1" dirty="0">
                <a:solidFill>
                  <a:srgbClr val="90C226"/>
                </a:solidFill>
                <a:latin typeface="Trebuchet MS" panose="020B0603020202020204"/>
              </a:rPr>
              <a:t> in Excel</a:t>
            </a:r>
            <a:endParaRPr lang="en-US" sz="2200" b="1" dirty="0"/>
          </a:p>
          <a:p>
            <a:r>
              <a:rPr lang="en-US" dirty="0"/>
              <a:t>Go to the following link and download the </a:t>
            </a:r>
            <a:r>
              <a:rPr lang="en-US" dirty="0" err="1"/>
              <a:t>OpenSolver</a:t>
            </a:r>
            <a:r>
              <a:rPr lang="en-US" dirty="0"/>
              <a:t> Linear</a:t>
            </a:r>
          </a:p>
          <a:p>
            <a:r>
              <a:rPr lang="en-US" dirty="0">
                <a:hlinkClick r:id="rId4"/>
              </a:rPr>
              <a:t>https://opensolver.org/installing-opensolver/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1AD5AD-A203-4600-9D2E-AE265E1BA9FF}"/>
              </a:ext>
            </a:extLst>
          </p:cNvPr>
          <p:cNvSpPr/>
          <p:nvPr/>
        </p:nvSpPr>
        <p:spPr>
          <a:xfrm>
            <a:off x="9454393" y="4125394"/>
            <a:ext cx="947956" cy="4885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41CA63-0FF0-4FDA-AAA8-3747B5ED5385}"/>
              </a:ext>
            </a:extLst>
          </p:cNvPr>
          <p:cNvSpPr/>
          <p:nvPr/>
        </p:nvSpPr>
        <p:spPr>
          <a:xfrm>
            <a:off x="9847331" y="1506750"/>
            <a:ext cx="781677" cy="4143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575257-D709-4631-8EB6-C6B39D069A85}"/>
              </a:ext>
            </a:extLst>
          </p:cNvPr>
          <p:cNvSpPr/>
          <p:nvPr/>
        </p:nvSpPr>
        <p:spPr>
          <a:xfrm>
            <a:off x="3414319" y="3940728"/>
            <a:ext cx="276837" cy="27257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3FEA16-3283-42A2-A187-021BEBD26E1D}"/>
              </a:ext>
            </a:extLst>
          </p:cNvPr>
          <p:cNvSpPr/>
          <p:nvPr/>
        </p:nvSpPr>
        <p:spPr>
          <a:xfrm>
            <a:off x="3414319" y="1306692"/>
            <a:ext cx="276837" cy="27257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A39088-4EEB-4C78-983F-2568A575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6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5809EF-37C5-4957-BAA0-0617CBB7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90C226"/>
                </a:solidFill>
                <a:latin typeface="Trebuchet MS" panose="020B0603020202020204"/>
              </a:rPr>
              <a:t>To Learn More…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1B8A3-8053-4FAC-8602-954748AA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Check the following link which has some examples and YouTube videos on </a:t>
            </a:r>
            <a:r>
              <a:rPr lang="en-US" sz="2400" dirty="0" err="1"/>
              <a:t>OpenSolver</a:t>
            </a:r>
            <a:r>
              <a:rPr lang="en-US" sz="2400" dirty="0"/>
              <a:t>. You can use any of those examples to test whether you have installed it correctly.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https://opensolver.org/using-opensolver/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4A7F2C-3FB3-4B1D-8FF3-92352E48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5809EF-37C5-4957-BAA0-0617CBB7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90C226"/>
                </a:solidFill>
                <a:latin typeface="Trebuchet MS" panose="020B0603020202020204"/>
              </a:rPr>
              <a:t>Install </a:t>
            </a:r>
            <a:r>
              <a:rPr lang="en-US" sz="3600" dirty="0" err="1">
                <a:solidFill>
                  <a:srgbClr val="90C226"/>
                </a:solidFill>
                <a:latin typeface="Trebuchet MS" panose="020B0603020202020204"/>
              </a:rPr>
              <a:t>Jupyter</a:t>
            </a:r>
            <a:r>
              <a:rPr lang="en-US" sz="3600" dirty="0">
                <a:solidFill>
                  <a:srgbClr val="90C226"/>
                </a:solidFill>
                <a:latin typeface="Trebuchet MS" panose="020B0603020202020204"/>
              </a:rPr>
              <a:t> Notebook Using Anaconda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1B8A3-8053-4FAC-8602-954748AA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If you’re using Anaconda distribution of Python, then you’re all set!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If you don’t have Python, then install it using the Anaconda distribution. Anaconda conveniently installs Python, the </a:t>
            </a:r>
            <a:r>
              <a:rPr lang="en-US" sz="2000" dirty="0" err="1"/>
              <a:t>Jupyter</a:t>
            </a:r>
            <a:r>
              <a:rPr lang="en-US" sz="2000" dirty="0"/>
              <a:t> Notebook, and other commonly used packages for scientific computing and data science.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following link provide more information: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hlinkClick r:id="rId2"/>
              </a:rPr>
              <a:t>https://jupyter.readthedocs.io/en/latest/install.html#installing-jupyter-using-anaconda-and-conda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8CEBC9-A2A2-4555-A198-A39182AA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5809EF-37C5-4957-BAA0-0617CBB7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90C226"/>
                </a:solidFill>
                <a:latin typeface="Trebuchet MS" panose="020B0603020202020204"/>
              </a:rPr>
              <a:t>Python Packages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1B8A3-8053-4FAC-8602-954748AA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We will use PuLP and </a:t>
            </a:r>
            <a:r>
              <a:rPr lang="en-US" sz="2000" dirty="0" err="1"/>
              <a:t>Gurobi</a:t>
            </a:r>
            <a:r>
              <a:rPr lang="en-US" sz="2000" dirty="0"/>
              <a:t> in this class.</a:t>
            </a:r>
            <a:endParaRPr lang="en-US" sz="2000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hlinkClick r:id="rId3"/>
              </a:rPr>
              <a:t>PuLP</a:t>
            </a:r>
            <a:r>
              <a:rPr lang="en-US" sz="2000" dirty="0"/>
              <a:t> is an open-source optimization modeler. It can call variety of solvers such as CBC and GLPK (open-source solvers) as well as CPLEX and Gurobi (Commercial solvers)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 install PuLP: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Using pip: </a:t>
            </a:r>
            <a:r>
              <a:rPr lang="en-US" sz="1600" dirty="0">
                <a:latin typeface="Consolas" panose="020B0609020204030204" pitchFamily="49" charset="0"/>
              </a:rPr>
              <a:t>pip install pulp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Using </a:t>
            </a:r>
            <a:r>
              <a:rPr lang="en-US" sz="1600" dirty="0" err="1"/>
              <a:t>conda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https://anaconda.org/conda-forge/pulp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>
                <a:hlinkClick r:id="rId5"/>
              </a:rPr>
              <a:t>Gurobi</a:t>
            </a:r>
            <a:r>
              <a:rPr lang="en-US" sz="2000" dirty="0"/>
              <a:t> is a commercial optimization solver.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name of Gurobi module in Python is </a:t>
            </a:r>
            <a:r>
              <a:rPr lang="en-US" sz="1400" dirty="0" err="1">
                <a:latin typeface="Consolas" panose="020B0609020204030204" pitchFamily="49" charset="0"/>
              </a:rPr>
              <a:t>gurobipy</a:t>
            </a:r>
            <a:r>
              <a:rPr lang="en-US" sz="1600" dirty="0"/>
              <a:t> (i.e. we use: </a:t>
            </a: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gurobipy</a:t>
            </a:r>
            <a:r>
              <a:rPr lang="en-US" sz="1600" dirty="0"/>
              <a:t>).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 request your free academic license, go to the following link and follow the instructions carefully under “Individual Academic Licenses”: </a:t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https://www.gurobi.com/academia/academic-program-and-licenses/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554D8-D9EA-4F3C-9BBB-BE0C4009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285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Trebuchet MS</vt:lpstr>
      <vt:lpstr>Office Theme</vt:lpstr>
      <vt:lpstr>Software Installation Guide</vt:lpstr>
      <vt:lpstr>PowerPoint Presentation</vt:lpstr>
      <vt:lpstr>To Learn More…</vt:lpstr>
      <vt:lpstr>Install Jupyter Notebook Using Anaconda </vt:lpstr>
      <vt:lpstr>Python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Khodabandeh</dc:creator>
  <cp:lastModifiedBy>Ehsan Khodabandeh</cp:lastModifiedBy>
  <cp:revision>59</cp:revision>
  <dcterms:created xsi:type="dcterms:W3CDTF">2019-09-22T20:34:58Z</dcterms:created>
  <dcterms:modified xsi:type="dcterms:W3CDTF">2021-09-13T13:17:16Z</dcterms:modified>
</cp:coreProperties>
</file>