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9"/>
  </p:notesMasterIdLst>
  <p:handoutMasterIdLst>
    <p:handoutMasterId r:id="rId40"/>
  </p:handoutMasterIdLst>
  <p:sldIdLst>
    <p:sldId id="3936" r:id="rId2"/>
    <p:sldId id="1667" r:id="rId3"/>
    <p:sldId id="1668" r:id="rId4"/>
    <p:sldId id="1669" r:id="rId5"/>
    <p:sldId id="1670" r:id="rId6"/>
    <p:sldId id="1672" r:id="rId7"/>
    <p:sldId id="1671" r:id="rId8"/>
    <p:sldId id="1640" r:id="rId9"/>
    <p:sldId id="1650" r:id="rId10"/>
    <p:sldId id="3943" r:id="rId11"/>
    <p:sldId id="1653" r:id="rId12"/>
    <p:sldId id="3944" r:id="rId13"/>
    <p:sldId id="1673" r:id="rId14"/>
    <p:sldId id="1652" r:id="rId15"/>
    <p:sldId id="3945" r:id="rId16"/>
    <p:sldId id="3942" r:id="rId17"/>
    <p:sldId id="1651" r:id="rId18"/>
    <p:sldId id="1674" r:id="rId19"/>
    <p:sldId id="1684" r:id="rId20"/>
    <p:sldId id="1655" r:id="rId21"/>
    <p:sldId id="1657" r:id="rId22"/>
    <p:sldId id="1676" r:id="rId23"/>
    <p:sldId id="1662" r:id="rId24"/>
    <p:sldId id="1663" r:id="rId25"/>
    <p:sldId id="1664" r:id="rId26"/>
    <p:sldId id="1677" r:id="rId27"/>
    <p:sldId id="1678" r:id="rId28"/>
    <p:sldId id="1679" r:id="rId29"/>
    <p:sldId id="1680" r:id="rId30"/>
    <p:sldId id="1681" r:id="rId31"/>
    <p:sldId id="1665" r:id="rId32"/>
    <p:sldId id="3946" r:id="rId33"/>
    <p:sldId id="3947" r:id="rId34"/>
    <p:sldId id="1682" r:id="rId35"/>
    <p:sldId id="1683" r:id="rId36"/>
    <p:sldId id="1666" r:id="rId37"/>
    <p:sldId id="3937"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initials="M" lastIdx="1" clrIdx="0">
    <p:extLst>
      <p:ext uri="{19B8F6BF-5375-455C-9EA6-DF929625EA0E}">
        <p15:presenceInfo xmlns:p15="http://schemas.microsoft.com/office/powerpoint/2012/main" userId="a52a012fad5432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67" autoAdjust="0"/>
    <p:restoredTop sz="99694" autoAdjust="0"/>
  </p:normalViewPr>
  <p:slideViewPr>
    <p:cSldViewPr snapToGrid="0" snapToObjects="1">
      <p:cViewPr varScale="1">
        <p:scale>
          <a:sx n="114" d="100"/>
          <a:sy n="114" d="100"/>
        </p:scale>
        <p:origin x="134" y="77"/>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2246"/>
    </p:cViewPr>
  </p:sorterViewPr>
  <p:notesViewPr>
    <p:cSldViewPr snapToGrid="0" snapToObjects="1">
      <p:cViewPr varScale="1">
        <p:scale>
          <a:sx n="64" d="100"/>
          <a:sy n="64" d="100"/>
        </p:scale>
        <p:origin x="3187"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9/25/2022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9/25/2022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0</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151688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C54FD-5044-4C38-ABD5-7B073E70DAE4}" type="slidenum">
              <a:rPr lang="en-US"/>
              <a:pPr/>
              <a:t>8</a:t>
            </a:fld>
            <a:endParaRPr lang="en-US"/>
          </a:p>
        </p:txBody>
      </p:sp>
      <p:sp>
        <p:nvSpPr>
          <p:cNvPr id="2542594" name="Rectangle 2"/>
          <p:cNvSpPr>
            <a:spLocks noGrp="1" noRot="1" noChangeAspect="1" noChangeArrowheads="1" noTextEdit="1"/>
          </p:cNvSpPr>
          <p:nvPr>
            <p:ph type="sldImg"/>
          </p:nvPr>
        </p:nvSpPr>
        <p:spPr>
          <a:ln/>
        </p:spPr>
      </p:sp>
      <p:sp>
        <p:nvSpPr>
          <p:cNvPr id="2542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659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8C4A2C-FD39-4F68-8CE1-D8918350C24F}" type="slidenum">
              <a:rPr lang="en-US"/>
              <a:pPr/>
              <a:t>13</a:t>
            </a:fld>
            <a:endParaRPr lang="en-US"/>
          </a:p>
        </p:txBody>
      </p:sp>
      <p:sp>
        <p:nvSpPr>
          <p:cNvPr id="2544642" name="Rectangle 2"/>
          <p:cNvSpPr>
            <a:spLocks noGrp="1" noRot="1" noChangeAspect="1" noChangeArrowheads="1" noTextEdit="1"/>
          </p:cNvSpPr>
          <p:nvPr>
            <p:ph type="sldImg"/>
          </p:nvPr>
        </p:nvSpPr>
        <p:spPr>
          <a:ln/>
        </p:spPr>
      </p:sp>
      <p:sp>
        <p:nvSpPr>
          <p:cNvPr id="254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1111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C9B082-F36E-43AE-BC18-89D9420D1976}" type="slidenum">
              <a:rPr lang="en-US"/>
              <a:pPr/>
              <a:t>16</a:t>
            </a:fld>
            <a:endParaRPr lang="en-US"/>
          </a:p>
        </p:txBody>
      </p:sp>
      <p:sp>
        <p:nvSpPr>
          <p:cNvPr id="2543618" name="Rectangle 2"/>
          <p:cNvSpPr>
            <a:spLocks noGrp="1" noRot="1" noChangeAspect="1" noChangeArrowheads="1" noTextEdit="1"/>
          </p:cNvSpPr>
          <p:nvPr>
            <p:ph type="sldImg"/>
          </p:nvPr>
        </p:nvSpPr>
        <p:spPr>
          <a:ln/>
        </p:spPr>
      </p:sp>
      <p:sp>
        <p:nvSpPr>
          <p:cNvPr id="2543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7095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8CCF8E-8F1D-411E-9E7E-1E2C3A83A971}" type="slidenum">
              <a:rPr lang="en-US"/>
              <a:pPr/>
              <a:t>30</a:t>
            </a:fld>
            <a:endParaRPr lang="en-US"/>
          </a:p>
        </p:txBody>
      </p:sp>
      <p:sp>
        <p:nvSpPr>
          <p:cNvPr id="1986562" name="Rectangle 2"/>
          <p:cNvSpPr>
            <a:spLocks noGrp="1" noRot="1" noChangeAspect="1" noChangeArrowheads="1" noTextEdit="1"/>
          </p:cNvSpPr>
          <p:nvPr>
            <p:ph type="sldImg"/>
          </p:nvPr>
        </p:nvSpPr>
        <p:spPr>
          <a:ln/>
        </p:spPr>
      </p:sp>
      <p:sp>
        <p:nvSpPr>
          <p:cNvPr id="1986563" name="Rectangle 3"/>
          <p:cNvSpPr>
            <a:spLocks noGrp="1" noChangeArrowheads="1"/>
          </p:cNvSpPr>
          <p:nvPr>
            <p:ph type="body" idx="1"/>
          </p:nvPr>
        </p:nvSpPr>
        <p:spPr>
          <a:xfrm>
            <a:off x="914400" y="4416425"/>
            <a:ext cx="5029200" cy="4183063"/>
          </a:xfrm>
        </p:spPr>
        <p:txBody>
          <a:bodyPr/>
          <a:lstStyle/>
          <a:p>
            <a:endParaRPr lang="en-US"/>
          </a:p>
        </p:txBody>
      </p:sp>
    </p:spTree>
    <p:extLst>
      <p:ext uri="{BB962C8B-B14F-4D97-AF65-F5344CB8AC3E}">
        <p14:creationId xmlns:p14="http://schemas.microsoft.com/office/powerpoint/2010/main" val="3142536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6" name="Picture 5" descr="NWU PPT Wide Opt 1_Separato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TextBox 7"/>
          <p:cNvSpPr txBox="1"/>
          <p:nvPr userDrawn="1"/>
        </p:nvSpPr>
        <p:spPr>
          <a:xfrm>
            <a:off x="952500" y="-1342571"/>
            <a:ext cx="184666" cy="369332"/>
          </a:xfrm>
          <a:prstGeom prst="rect">
            <a:avLst/>
          </a:prstGeom>
          <a:noFill/>
        </p:spPr>
        <p:txBody>
          <a:bodyPr wrap="none" rtlCol="0">
            <a:spAutoFit/>
          </a:bodyPr>
          <a:lstStyle/>
          <a:p>
            <a:endParaRPr lang="en-US" dirty="0"/>
          </a:p>
        </p:txBody>
      </p:sp>
      <p:sp>
        <p:nvSpPr>
          <p:cNvPr id="9" name="TextBox 8"/>
          <p:cNvSpPr txBox="1"/>
          <p:nvPr userDrawn="1"/>
        </p:nvSpPr>
        <p:spPr>
          <a:xfrm>
            <a:off x="8608786" y="56696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D0531BA6-4245-C0CD-F634-B8C0E394BA64}"/>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860C1C4-F588-00D4-6615-2E32F5F0C561}"/>
              </a:ext>
            </a:extLst>
          </p:cNvPr>
          <p:cNvSpPr>
            <a:spLocks noGrp="1"/>
          </p:cNvSpPr>
          <p:nvPr>
            <p:ph type="sldNum" sz="quarter" idx="4"/>
          </p:nvPr>
        </p:nvSpPr>
        <p:spPr bwMode="auto">
          <a:xfrm>
            <a:off x="8565588" y="4891865"/>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Slide Number Placeholder 3">
            <a:extLst>
              <a:ext uri="{FF2B5EF4-FFF2-40B4-BE49-F238E27FC236}">
                <a16:creationId xmlns:a16="http://schemas.microsoft.com/office/drawing/2014/main" id="{6E6CE0FA-1BBD-6AB3-8246-B6B41F655759}"/>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1_Mast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Placeholder 1"/>
          <p:cNvSpPr>
            <a:spLocks noGrp="1"/>
          </p:cNvSpPr>
          <p:nvPr>
            <p:ph type="title"/>
          </p:nvPr>
        </p:nvSpPr>
        <p:spPr>
          <a:xfrm>
            <a:off x="335988" y="105951"/>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35988" y="1195417"/>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B918CB-35D4-FEBD-D3AF-E20FCF248079}"/>
              </a:ext>
            </a:extLst>
          </p:cNvPr>
          <p:cNvSpPr txBox="1"/>
          <p:nvPr userDrawn="1"/>
        </p:nvSpPr>
        <p:spPr>
          <a:xfrm>
            <a:off x="1154853" y="4822105"/>
            <a:ext cx="4572000" cy="184666"/>
          </a:xfrm>
          <a:prstGeom prst="rect">
            <a:avLst/>
          </a:prstGeom>
          <a:noFill/>
        </p:spPr>
        <p:txBody>
          <a:bodyPr wrap="square">
            <a:spAutoFit/>
          </a:bodyPr>
          <a:lstStyle/>
          <a:p>
            <a:r>
              <a:rPr lang="en-US" sz="600" dirty="0">
                <a:solidFill>
                  <a:schemeClr val="bg1"/>
                </a:solidFill>
              </a:rPr>
              <a:t>Copyright by Michael S. Watson 2022</a:t>
            </a:r>
          </a:p>
        </p:txBody>
      </p:sp>
      <p:sp>
        <p:nvSpPr>
          <p:cNvPr id="7" name="TextBox 6">
            <a:extLst>
              <a:ext uri="{FF2B5EF4-FFF2-40B4-BE49-F238E27FC236}">
                <a16:creationId xmlns:a16="http://schemas.microsoft.com/office/drawing/2014/main" id="{37239DA4-0B94-63F0-625C-8F7007F44815}"/>
              </a:ext>
            </a:extLst>
          </p:cNvPr>
          <p:cNvSpPr txBox="1"/>
          <p:nvPr userDrawn="1"/>
        </p:nvSpPr>
        <p:spPr>
          <a:xfrm>
            <a:off x="453533" y="4840856"/>
            <a:ext cx="522608" cy="261610"/>
          </a:xfrm>
          <a:prstGeom prst="rect">
            <a:avLst/>
          </a:prstGeom>
          <a:noFill/>
        </p:spPr>
        <p:txBody>
          <a:bodyPr wrap="square">
            <a:spAutoFit/>
          </a:bodyPr>
          <a:lstStyle/>
          <a:p>
            <a:fld id="{306856F9-D334-46FF-99D0-E2BBC6C2ECDB}" type="slidenum">
              <a:rPr lang="en-US" sz="1100" smtClean="0">
                <a:solidFill>
                  <a:schemeClr val="bg1"/>
                </a:solidFill>
              </a:rPr>
              <a:pPr/>
              <a:t>‹#›</a:t>
            </a:fld>
            <a:endParaRPr lang="en-US" sz="1000" dirty="0">
              <a:solidFill>
                <a:schemeClr val="bg1"/>
              </a:solidFill>
            </a:endParaRPr>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sldNum="0"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p:txBody>
          <a:bodyPr>
            <a:normAutofit fontScale="90000"/>
          </a:bodyPr>
          <a:lstStyle/>
          <a:p>
            <a:pPr eaLnBrk="1" hangingPunct="1"/>
            <a:r>
              <a:rPr lang="en-US" altLang="en-US" dirty="0">
                <a:solidFill>
                  <a:schemeClr val="bg1">
                    <a:lumMod val="50000"/>
                  </a:schemeClr>
                </a:solidFill>
              </a:rPr>
              <a:t>Week 2, Classes 3-4</a:t>
            </a:r>
            <a:br>
              <a:rPr lang="en-US" altLang="en-US" dirty="0">
                <a:solidFill>
                  <a:schemeClr val="bg1">
                    <a:lumMod val="50000"/>
                  </a:schemeClr>
                </a:solidFill>
              </a:rPr>
            </a:br>
            <a:r>
              <a:rPr lang="en-US" altLang="en-US" dirty="0">
                <a:solidFill>
                  <a:schemeClr val="bg1">
                    <a:lumMod val="50000"/>
                  </a:schemeClr>
                </a:solidFill>
              </a:rPr>
              <a:t>Advanced LP</a:t>
            </a:r>
          </a:p>
        </p:txBody>
      </p:sp>
      <p:sp>
        <p:nvSpPr>
          <p:cNvPr id="6147" name="Rectangle 3">
            <a:extLst>
              <a:ext uri="{FF2B5EF4-FFF2-40B4-BE49-F238E27FC236}">
                <a16:creationId xmlns:a16="http://schemas.microsoft.com/office/drawing/2014/main" id="{0D8E86BD-75E6-BBC3-AD36-1CF9A948C86E}"/>
              </a:ext>
            </a:extLst>
          </p:cNvPr>
          <p:cNvSpPr>
            <a:spLocks noGrp="1" noChangeArrowheads="1"/>
          </p:cNvSpPr>
          <p:nvPr>
            <p:ph type="subTitle" idx="1"/>
          </p:nvPr>
        </p:nvSpPr>
        <p:spPr/>
        <p:txBody>
          <a:bodyPr>
            <a:normAutofit fontScale="47500" lnSpcReduction="20000"/>
          </a:bodyPr>
          <a:lstStyle/>
          <a:p>
            <a:r>
              <a:rPr lang="en-US" altLang="en-US" dirty="0"/>
              <a:t>Keto Diet</a:t>
            </a:r>
          </a:p>
          <a:p>
            <a:r>
              <a:rPr lang="en-US" altLang="en-US" dirty="0"/>
              <a:t>Analyzing Linear Programs</a:t>
            </a:r>
          </a:p>
          <a:p>
            <a:r>
              <a:rPr lang="en-US" altLang="en-US" dirty="0"/>
              <a:t>Piecewise Linear Programs</a:t>
            </a:r>
          </a:p>
          <a:p>
            <a:r>
              <a:rPr lang="en-US" altLang="en-US" dirty="0"/>
              <a:t>Burrito Game!</a:t>
            </a:r>
          </a:p>
          <a:p>
            <a:r>
              <a:rPr lang="en-US" altLang="en-US" dirty="0"/>
              <a:t>Homework Notes</a:t>
            </a:r>
          </a:p>
        </p:txBody>
      </p:sp>
    </p:spTree>
    <p:extLst>
      <p:ext uri="{BB962C8B-B14F-4D97-AF65-F5344CB8AC3E}">
        <p14:creationId xmlns:p14="http://schemas.microsoft.com/office/powerpoint/2010/main" val="73612732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Let’s Look at Sensitivity Analysis</a:t>
            </a:r>
          </a:p>
        </p:txBody>
      </p:sp>
      <p:sp>
        <p:nvSpPr>
          <p:cNvPr id="5" name="Content Placeholder 4"/>
          <p:cNvSpPr>
            <a:spLocks noGrp="1"/>
          </p:cNvSpPr>
          <p:nvPr>
            <p:ph idx="1"/>
          </p:nvPr>
        </p:nvSpPr>
        <p:spPr>
          <a:xfrm>
            <a:off x="441156" y="1483894"/>
            <a:ext cx="7804485" cy="2735179"/>
          </a:xfrm>
        </p:spPr>
        <p:txBody>
          <a:bodyPr>
            <a:normAutofit fontScale="62500" lnSpcReduction="20000"/>
          </a:bodyPr>
          <a:lstStyle/>
          <a:p>
            <a:r>
              <a:rPr lang="en-US" dirty="0">
                <a:solidFill>
                  <a:schemeClr val="bg1">
                    <a:lumMod val="50000"/>
                  </a:schemeClr>
                </a:solidFill>
              </a:rPr>
              <a:t>Increase the availability of Corn to 481.  What happens?</a:t>
            </a:r>
          </a:p>
          <a:p>
            <a:endParaRPr lang="en-US" dirty="0">
              <a:solidFill>
                <a:schemeClr val="bg1">
                  <a:lumMod val="50000"/>
                </a:schemeClr>
              </a:solidFill>
            </a:endParaRPr>
          </a:p>
          <a:p>
            <a:r>
              <a:rPr lang="en-US" dirty="0">
                <a:solidFill>
                  <a:schemeClr val="bg1">
                    <a:lumMod val="50000"/>
                  </a:schemeClr>
                </a:solidFill>
              </a:rPr>
              <a:t>Hops to 161… </a:t>
            </a:r>
          </a:p>
          <a:p>
            <a:endParaRPr lang="en-US" dirty="0">
              <a:solidFill>
                <a:schemeClr val="bg1">
                  <a:lumMod val="50000"/>
                </a:schemeClr>
              </a:solidFill>
            </a:endParaRPr>
          </a:p>
          <a:p>
            <a:r>
              <a:rPr lang="en-US" dirty="0">
                <a:solidFill>
                  <a:schemeClr val="bg1">
                    <a:lumMod val="50000"/>
                  </a:schemeClr>
                </a:solidFill>
              </a:rPr>
              <a:t>Malt to 1191</a:t>
            </a: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Increase the availability of Corn to 580 (+100), then to 680 (+200).  What happens?</a:t>
            </a:r>
          </a:p>
        </p:txBody>
      </p:sp>
      <p:pic>
        <p:nvPicPr>
          <p:cNvPr id="4" name="Picture 3">
            <a:extLst>
              <a:ext uri="{FF2B5EF4-FFF2-40B4-BE49-F238E27FC236}">
                <a16:creationId xmlns:a16="http://schemas.microsoft.com/office/drawing/2014/main" id="{83E75304-A753-5DFF-A21C-EB44EE9F0AD0}"/>
              </a:ext>
            </a:extLst>
          </p:cNvPr>
          <p:cNvPicPr>
            <a:picLocks noChangeAspect="1"/>
          </p:cNvPicPr>
          <p:nvPr/>
        </p:nvPicPr>
        <p:blipFill>
          <a:blip r:embed="rId2"/>
          <a:stretch>
            <a:fillRect/>
          </a:stretch>
        </p:blipFill>
        <p:spPr>
          <a:xfrm>
            <a:off x="7844591" y="1204158"/>
            <a:ext cx="858253" cy="858253"/>
          </a:xfrm>
          <a:prstGeom prst="rect">
            <a:avLst/>
          </a:prstGeom>
        </p:spPr>
      </p:pic>
      <p:pic>
        <p:nvPicPr>
          <p:cNvPr id="8" name="Picture 7">
            <a:extLst>
              <a:ext uri="{FF2B5EF4-FFF2-40B4-BE49-F238E27FC236}">
                <a16:creationId xmlns:a16="http://schemas.microsoft.com/office/drawing/2014/main" id="{6575D2A3-2330-AB4D-6681-6D2F6A427B04}"/>
              </a:ext>
            </a:extLst>
          </p:cNvPr>
          <p:cNvPicPr>
            <a:picLocks noChangeAspect="1"/>
          </p:cNvPicPr>
          <p:nvPr/>
        </p:nvPicPr>
        <p:blipFill rotWithShape="1">
          <a:blip r:embed="rId3"/>
          <a:srcRect t="16406"/>
          <a:stretch/>
        </p:blipFill>
        <p:spPr>
          <a:xfrm>
            <a:off x="2799347" y="1873918"/>
            <a:ext cx="1026695" cy="858253"/>
          </a:xfrm>
          <a:prstGeom prst="rect">
            <a:avLst/>
          </a:prstGeom>
        </p:spPr>
      </p:pic>
      <p:pic>
        <p:nvPicPr>
          <p:cNvPr id="10" name="Picture 9">
            <a:extLst>
              <a:ext uri="{FF2B5EF4-FFF2-40B4-BE49-F238E27FC236}">
                <a16:creationId xmlns:a16="http://schemas.microsoft.com/office/drawing/2014/main" id="{459DF0E0-4477-6D4B-D940-97B324A36AB0}"/>
              </a:ext>
            </a:extLst>
          </p:cNvPr>
          <p:cNvPicPr>
            <a:picLocks noChangeAspect="1"/>
          </p:cNvPicPr>
          <p:nvPr/>
        </p:nvPicPr>
        <p:blipFill rotWithShape="1">
          <a:blip r:embed="rId4"/>
          <a:srcRect t="22887"/>
          <a:stretch/>
        </p:blipFill>
        <p:spPr>
          <a:xfrm>
            <a:off x="2794333" y="2680034"/>
            <a:ext cx="1031709" cy="795587"/>
          </a:xfrm>
          <a:prstGeom prst="rect">
            <a:avLst/>
          </a:prstGeom>
        </p:spPr>
      </p:pic>
      <p:pic>
        <p:nvPicPr>
          <p:cNvPr id="11" name="Picture 10">
            <a:extLst>
              <a:ext uri="{FF2B5EF4-FFF2-40B4-BE49-F238E27FC236}">
                <a16:creationId xmlns:a16="http://schemas.microsoft.com/office/drawing/2014/main" id="{A4C4E4EF-B92D-B99C-F3C7-40014133665B}"/>
              </a:ext>
            </a:extLst>
          </p:cNvPr>
          <p:cNvPicPr>
            <a:picLocks noChangeAspect="1"/>
          </p:cNvPicPr>
          <p:nvPr/>
        </p:nvPicPr>
        <p:blipFill>
          <a:blip r:embed="rId2"/>
          <a:stretch>
            <a:fillRect/>
          </a:stretch>
        </p:blipFill>
        <p:spPr>
          <a:xfrm>
            <a:off x="7567864" y="3510215"/>
            <a:ext cx="858253" cy="858253"/>
          </a:xfrm>
          <a:prstGeom prst="rect">
            <a:avLst/>
          </a:prstGeom>
        </p:spPr>
      </p:pic>
    </p:spTree>
    <p:extLst>
      <p:ext uri="{BB962C8B-B14F-4D97-AF65-F5344CB8AC3E}">
        <p14:creationId xmlns:p14="http://schemas.microsoft.com/office/powerpoint/2010/main" val="407648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bg1">
                    <a:lumMod val="50000"/>
                  </a:schemeClr>
                </a:solidFill>
              </a:rPr>
              <a:t>Let’s See How Those Numbers Relate to Shadow Prices</a:t>
            </a:r>
          </a:p>
        </p:txBody>
      </p:sp>
      <p:pic>
        <p:nvPicPr>
          <p:cNvPr id="197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58" y="1125857"/>
            <a:ext cx="3106153" cy="269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417095" y="3337760"/>
            <a:ext cx="3232484" cy="276999"/>
          </a:xfrm>
          <a:prstGeom prst="rect">
            <a:avLst/>
          </a:prstGeom>
          <a:noFill/>
          <a:ln w="5397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pic>
        <p:nvPicPr>
          <p:cNvPr id="3" name="Picture 2">
            <a:extLst>
              <a:ext uri="{FF2B5EF4-FFF2-40B4-BE49-F238E27FC236}">
                <a16:creationId xmlns:a16="http://schemas.microsoft.com/office/drawing/2014/main" id="{F4B5FF1F-0972-5222-AEEB-47F5684E9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218" y="3059437"/>
            <a:ext cx="585668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AB70E0D5-CE47-C5BB-F5FF-53FA38012598}"/>
              </a:ext>
            </a:extLst>
          </p:cNvPr>
          <p:cNvSpPr/>
          <p:nvPr/>
        </p:nvSpPr>
        <p:spPr bwMode="auto">
          <a:xfrm>
            <a:off x="7486650" y="3899235"/>
            <a:ext cx="1600200" cy="276999"/>
          </a:xfrm>
          <a:prstGeom prst="rect">
            <a:avLst/>
          </a:prstGeom>
          <a:noFill/>
          <a:ln w="5397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spTree>
    <p:extLst>
      <p:ext uri="{BB962C8B-B14F-4D97-AF65-F5344CB8AC3E}">
        <p14:creationId xmlns:p14="http://schemas.microsoft.com/office/powerpoint/2010/main" val="250567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bg1">
                    <a:lumMod val="50000"/>
                  </a:schemeClr>
                </a:solidFill>
              </a:rPr>
              <a:t>Let’s See How Those Numbers Relate to Shadow Prices</a:t>
            </a:r>
          </a:p>
        </p:txBody>
      </p:sp>
      <p:pic>
        <p:nvPicPr>
          <p:cNvPr id="7" name="Picture 6">
            <a:extLst>
              <a:ext uri="{FF2B5EF4-FFF2-40B4-BE49-F238E27FC236}">
                <a16:creationId xmlns:a16="http://schemas.microsoft.com/office/drawing/2014/main" id="{8F56A126-CC82-FAA2-97D0-342C43745D1B}"/>
              </a:ext>
            </a:extLst>
          </p:cNvPr>
          <p:cNvPicPr>
            <a:picLocks noChangeAspect="1"/>
          </p:cNvPicPr>
          <p:nvPr/>
        </p:nvPicPr>
        <p:blipFill>
          <a:blip r:embed="rId2"/>
          <a:stretch>
            <a:fillRect/>
          </a:stretch>
        </p:blipFill>
        <p:spPr>
          <a:xfrm>
            <a:off x="64168" y="890134"/>
            <a:ext cx="9144000" cy="647636"/>
          </a:xfrm>
          <a:prstGeom prst="rect">
            <a:avLst/>
          </a:prstGeom>
        </p:spPr>
      </p:pic>
      <p:pic>
        <p:nvPicPr>
          <p:cNvPr id="9" name="Picture 8">
            <a:extLst>
              <a:ext uri="{FF2B5EF4-FFF2-40B4-BE49-F238E27FC236}">
                <a16:creationId xmlns:a16="http://schemas.microsoft.com/office/drawing/2014/main" id="{87E4C77E-11E2-4323-22CC-CF8F1BA1FC20}"/>
              </a:ext>
            </a:extLst>
          </p:cNvPr>
          <p:cNvPicPr>
            <a:picLocks noChangeAspect="1"/>
          </p:cNvPicPr>
          <p:nvPr/>
        </p:nvPicPr>
        <p:blipFill>
          <a:blip r:embed="rId3"/>
          <a:stretch>
            <a:fillRect/>
          </a:stretch>
        </p:blipFill>
        <p:spPr>
          <a:xfrm>
            <a:off x="3290136" y="1564004"/>
            <a:ext cx="3028950" cy="3133725"/>
          </a:xfrm>
          <a:prstGeom prst="rect">
            <a:avLst/>
          </a:prstGeom>
        </p:spPr>
      </p:pic>
      <p:pic>
        <p:nvPicPr>
          <p:cNvPr id="1028" name="Picture 4" descr="Gurobi">
            <a:extLst>
              <a:ext uri="{FF2B5EF4-FFF2-40B4-BE49-F238E27FC236}">
                <a16:creationId xmlns:a16="http://schemas.microsoft.com/office/drawing/2014/main" id="{18136B4D-435E-407C-063A-05833C786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84" y="2936021"/>
            <a:ext cx="1461336" cy="38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16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866362-9C63-4EFF-917C-F62D5F083D16}"/>
              </a:ext>
            </a:extLst>
          </p:cNvPr>
          <p:cNvPicPr>
            <a:picLocks noChangeAspect="1"/>
          </p:cNvPicPr>
          <p:nvPr/>
        </p:nvPicPr>
        <p:blipFill>
          <a:blip r:embed="rId2"/>
          <a:stretch>
            <a:fillRect/>
          </a:stretch>
        </p:blipFill>
        <p:spPr>
          <a:xfrm>
            <a:off x="1143000" y="1348774"/>
            <a:ext cx="6858000" cy="2445953"/>
          </a:xfrm>
          <a:prstGeom prst="rect">
            <a:avLst/>
          </a:prstGeom>
        </p:spPr>
      </p:pic>
      <p:sp>
        <p:nvSpPr>
          <p:cNvPr id="5" name="Rectangle 4"/>
          <p:cNvSpPr/>
          <p:nvPr/>
        </p:nvSpPr>
        <p:spPr bwMode="auto">
          <a:xfrm>
            <a:off x="2000250" y="1768297"/>
            <a:ext cx="4914901" cy="276999"/>
          </a:xfrm>
          <a:prstGeom prst="rect">
            <a:avLst/>
          </a:prstGeom>
          <a:noFill/>
          <a:ln w="5397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cxnSp>
        <p:nvCxnSpPr>
          <p:cNvPr id="8" name="Straight Arrow Connector 7">
            <a:extLst>
              <a:ext uri="{FF2B5EF4-FFF2-40B4-BE49-F238E27FC236}">
                <a16:creationId xmlns:a16="http://schemas.microsoft.com/office/drawing/2014/main" id="{ECB87B62-061A-4B15-B046-206315265182}"/>
              </a:ext>
            </a:extLst>
          </p:cNvPr>
          <p:cNvCxnSpPr/>
          <p:nvPr/>
        </p:nvCxnSpPr>
        <p:spPr bwMode="auto">
          <a:xfrm flipH="1">
            <a:off x="2571750" y="3694872"/>
            <a:ext cx="9144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C21A74DC-2852-4B62-ABC8-1183475301A0}"/>
              </a:ext>
            </a:extLst>
          </p:cNvPr>
          <p:cNvCxnSpPr/>
          <p:nvPr/>
        </p:nvCxnSpPr>
        <p:spPr bwMode="auto">
          <a:xfrm flipH="1">
            <a:off x="2514600" y="3371850"/>
            <a:ext cx="9144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01CA78B0-9D88-4C5F-9A7F-F46C9C819FB7}"/>
              </a:ext>
            </a:extLst>
          </p:cNvPr>
          <p:cNvCxnSpPr/>
          <p:nvPr/>
        </p:nvCxnSpPr>
        <p:spPr bwMode="auto">
          <a:xfrm flipH="1">
            <a:off x="2514600" y="3028950"/>
            <a:ext cx="9144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a:extLst>
              <a:ext uri="{FF2B5EF4-FFF2-40B4-BE49-F238E27FC236}">
                <a16:creationId xmlns:a16="http://schemas.microsoft.com/office/drawing/2014/main" id="{F8401204-6A3C-1B87-D5BD-F6D9C7BDD89B}"/>
              </a:ext>
            </a:extLst>
          </p:cNvPr>
          <p:cNvSpPr>
            <a:spLocks noGrp="1"/>
          </p:cNvSpPr>
          <p:nvPr>
            <p:ph type="title"/>
          </p:nvPr>
        </p:nvSpPr>
        <p:spPr>
          <a:xfrm>
            <a:off x="335988" y="105951"/>
            <a:ext cx="8229600" cy="857250"/>
          </a:xfrm>
        </p:spPr>
        <p:txBody>
          <a:bodyPr>
            <a:noAutofit/>
          </a:bodyPr>
          <a:lstStyle/>
          <a:p>
            <a:r>
              <a:rPr lang="en-US" sz="2400" dirty="0">
                <a:solidFill>
                  <a:schemeClr val="bg1">
                    <a:lumMod val="50000"/>
                  </a:schemeClr>
                </a:solidFill>
              </a:rPr>
              <a:t>Let’s See How Those Numbers Relate to Shadow Prices</a:t>
            </a:r>
          </a:p>
        </p:txBody>
      </p:sp>
    </p:spTree>
    <p:extLst>
      <p:ext uri="{BB962C8B-B14F-4D97-AF65-F5344CB8AC3E}">
        <p14:creationId xmlns:p14="http://schemas.microsoft.com/office/powerpoint/2010/main" val="83726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02" name="Rectangle 2"/>
          <p:cNvSpPr>
            <a:spLocks noGrp="1" noChangeArrowheads="1"/>
          </p:cNvSpPr>
          <p:nvPr>
            <p:ph type="title"/>
          </p:nvPr>
        </p:nvSpPr>
        <p:spPr/>
        <p:txBody>
          <a:bodyPr>
            <a:noAutofit/>
          </a:bodyPr>
          <a:lstStyle/>
          <a:p>
            <a:r>
              <a:rPr lang="en-US" sz="3200" dirty="0">
                <a:solidFill>
                  <a:schemeClr val="bg1">
                    <a:lumMod val="50000"/>
                  </a:schemeClr>
                </a:solidFill>
              </a:rPr>
              <a:t>Sensitivity Analysis for the Brewer’s Problem</a:t>
            </a:r>
          </a:p>
        </p:txBody>
      </p:sp>
      <p:sp>
        <p:nvSpPr>
          <p:cNvPr id="1792003" name="Rectangle 3"/>
          <p:cNvSpPr>
            <a:spLocks noGrp="1" noChangeArrowheads="1"/>
          </p:cNvSpPr>
          <p:nvPr>
            <p:ph type="body" idx="1"/>
          </p:nvPr>
        </p:nvSpPr>
        <p:spPr/>
        <p:txBody>
          <a:bodyPr>
            <a:normAutofit fontScale="62500" lnSpcReduction="20000"/>
          </a:bodyPr>
          <a:lstStyle/>
          <a:p>
            <a:r>
              <a:rPr lang="en-US" dirty="0">
                <a:solidFill>
                  <a:schemeClr val="bg1">
                    <a:lumMod val="50000"/>
                  </a:schemeClr>
                </a:solidFill>
              </a:rPr>
              <a:t>How much should the brewer be willing to pay (marginal price) for additional supplies of scarce resources?</a:t>
            </a:r>
          </a:p>
          <a:p>
            <a:pPr lvl="1"/>
            <a:r>
              <a:rPr lang="en-US" dirty="0">
                <a:solidFill>
                  <a:schemeClr val="bg1">
                    <a:lumMod val="50000"/>
                  </a:schemeClr>
                </a:solidFill>
              </a:rPr>
              <a:t>Corn ?</a:t>
            </a:r>
          </a:p>
          <a:p>
            <a:pPr lvl="1"/>
            <a:r>
              <a:rPr lang="en-US" dirty="0">
                <a:solidFill>
                  <a:schemeClr val="bg1">
                    <a:lumMod val="50000"/>
                  </a:schemeClr>
                </a:solidFill>
              </a:rPr>
              <a:t>Hops?</a:t>
            </a:r>
          </a:p>
          <a:p>
            <a:pPr lvl="1"/>
            <a:r>
              <a:rPr lang="en-US" dirty="0">
                <a:solidFill>
                  <a:schemeClr val="bg1">
                    <a:lumMod val="50000"/>
                  </a:schemeClr>
                </a:solidFill>
              </a:rPr>
              <a:t>Malt?</a:t>
            </a:r>
          </a:p>
          <a:p>
            <a:endParaRPr lang="en-US" dirty="0">
              <a:solidFill>
                <a:schemeClr val="bg1">
                  <a:lumMod val="50000"/>
                </a:schemeClr>
              </a:solidFill>
            </a:endParaRPr>
          </a:p>
          <a:p>
            <a:r>
              <a:rPr lang="en-US" dirty="0">
                <a:solidFill>
                  <a:schemeClr val="bg1">
                    <a:lumMod val="50000"/>
                  </a:schemeClr>
                </a:solidFill>
              </a:rPr>
              <a:t>How do these prices relate to the shadow prices?</a:t>
            </a:r>
          </a:p>
          <a:p>
            <a:pPr lvl="1"/>
            <a:endParaRPr lang="en-US" dirty="0">
              <a:solidFill>
                <a:schemeClr val="bg1">
                  <a:lumMod val="50000"/>
                </a:schemeClr>
              </a:solidFill>
            </a:endParaRPr>
          </a:p>
          <a:p>
            <a:pPr lvl="1"/>
            <a:endParaRPr lang="en-US" dirty="0">
              <a:solidFill>
                <a:schemeClr val="bg1">
                  <a:lumMod val="50000"/>
                </a:schemeClr>
              </a:solidFill>
            </a:endParaRPr>
          </a:p>
          <a:p>
            <a:r>
              <a:rPr lang="en-US" dirty="0">
                <a:solidFill>
                  <a:schemeClr val="bg1">
                    <a:lumMod val="50000"/>
                  </a:schemeClr>
                </a:solidFill>
              </a:rPr>
              <a:t>New product “light beer” is proposed.  It requires 2 corn, 5 hops, and 24 malt.  How much profit must be obtained from light beer to divert raw materials from beer and ale?</a:t>
            </a:r>
          </a:p>
          <a:p>
            <a:pPr lvl="1"/>
            <a:endParaRPr lang="en-US" dirty="0">
              <a:solidFill>
                <a:schemeClr val="bg1">
                  <a:lumMod val="50000"/>
                </a:schemeClr>
              </a:solidFill>
            </a:endParaRPr>
          </a:p>
        </p:txBody>
      </p:sp>
      <p:sp>
        <p:nvSpPr>
          <p:cNvPr id="1792004" name="Text Box 4"/>
          <p:cNvSpPr txBox="1">
            <a:spLocks noChangeArrowheads="1"/>
          </p:cNvSpPr>
          <p:nvPr/>
        </p:nvSpPr>
        <p:spPr bwMode="auto">
          <a:xfrm>
            <a:off x="5014912" y="4743451"/>
            <a:ext cx="27574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600" i="1"/>
              <a:t>Sources:  Robert Sedgewick and Kevin Wayne, Intro slides from Vladlen Koltun.</a:t>
            </a:r>
          </a:p>
          <a:p>
            <a:r>
              <a:rPr lang="en-US" sz="600" i="1"/>
              <a:t>The Allocation of Resources by Linear Programming.  Scientific American,  R. Bland</a:t>
            </a:r>
          </a:p>
        </p:txBody>
      </p:sp>
    </p:spTree>
    <p:extLst>
      <p:ext uri="{BB962C8B-B14F-4D97-AF65-F5344CB8AC3E}">
        <p14:creationId xmlns:p14="http://schemas.microsoft.com/office/powerpoint/2010/main" val="2813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2003">
                                            <p:txEl>
                                              <p:pRg st="0" end="0"/>
                                            </p:txEl>
                                          </p:spTgt>
                                        </p:tgtEl>
                                        <p:attrNameLst>
                                          <p:attrName>style.visibility</p:attrName>
                                        </p:attrNameLst>
                                      </p:cBhvr>
                                      <p:to>
                                        <p:strVal val="visible"/>
                                      </p:to>
                                    </p:set>
                                    <p:animEffect transition="in" filter="fade">
                                      <p:cBhvr>
                                        <p:cTn id="7" dur="500"/>
                                        <p:tgtEl>
                                          <p:spTgt spid="179200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92003">
                                            <p:txEl>
                                              <p:pRg st="1" end="1"/>
                                            </p:txEl>
                                          </p:spTgt>
                                        </p:tgtEl>
                                        <p:attrNameLst>
                                          <p:attrName>style.visibility</p:attrName>
                                        </p:attrNameLst>
                                      </p:cBhvr>
                                      <p:to>
                                        <p:strVal val="visible"/>
                                      </p:to>
                                    </p:set>
                                    <p:animEffect transition="in" filter="fade">
                                      <p:cBhvr>
                                        <p:cTn id="10" dur="500"/>
                                        <p:tgtEl>
                                          <p:spTgt spid="179200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92003">
                                            <p:txEl>
                                              <p:pRg st="2" end="2"/>
                                            </p:txEl>
                                          </p:spTgt>
                                        </p:tgtEl>
                                        <p:attrNameLst>
                                          <p:attrName>style.visibility</p:attrName>
                                        </p:attrNameLst>
                                      </p:cBhvr>
                                      <p:to>
                                        <p:strVal val="visible"/>
                                      </p:to>
                                    </p:set>
                                    <p:animEffect transition="in" filter="fade">
                                      <p:cBhvr>
                                        <p:cTn id="13" dur="500"/>
                                        <p:tgtEl>
                                          <p:spTgt spid="179200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92003">
                                            <p:txEl>
                                              <p:pRg st="3" end="3"/>
                                            </p:txEl>
                                          </p:spTgt>
                                        </p:tgtEl>
                                        <p:attrNameLst>
                                          <p:attrName>style.visibility</p:attrName>
                                        </p:attrNameLst>
                                      </p:cBhvr>
                                      <p:to>
                                        <p:strVal val="visible"/>
                                      </p:to>
                                    </p:set>
                                    <p:animEffect transition="in" filter="fade">
                                      <p:cBhvr>
                                        <p:cTn id="16" dur="500"/>
                                        <p:tgtEl>
                                          <p:spTgt spid="179200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92003">
                                            <p:txEl>
                                              <p:pRg st="5" end="5"/>
                                            </p:txEl>
                                          </p:spTgt>
                                        </p:tgtEl>
                                        <p:attrNameLst>
                                          <p:attrName>style.visibility</p:attrName>
                                        </p:attrNameLst>
                                      </p:cBhvr>
                                      <p:to>
                                        <p:strVal val="visible"/>
                                      </p:to>
                                    </p:set>
                                    <p:animEffect transition="in" filter="fade">
                                      <p:cBhvr>
                                        <p:cTn id="21" dur="500"/>
                                        <p:tgtEl>
                                          <p:spTgt spid="179200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92003">
                                            <p:txEl>
                                              <p:pRg st="8" end="8"/>
                                            </p:txEl>
                                          </p:spTgt>
                                        </p:tgtEl>
                                        <p:attrNameLst>
                                          <p:attrName>style.visibility</p:attrName>
                                        </p:attrNameLst>
                                      </p:cBhvr>
                                      <p:to>
                                        <p:strVal val="visible"/>
                                      </p:to>
                                    </p:set>
                                    <p:animEffect transition="in" filter="fade">
                                      <p:cBhvr>
                                        <p:cTn id="26" dur="500"/>
                                        <p:tgtEl>
                                          <p:spTgt spid="17920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bg1">
                    <a:lumMod val="50000"/>
                  </a:schemeClr>
                </a:solidFill>
              </a:rPr>
              <a:t>Let’s See How Those Numbers Relate to Shadow Prices</a:t>
            </a:r>
          </a:p>
        </p:txBody>
      </p:sp>
      <p:pic>
        <p:nvPicPr>
          <p:cNvPr id="7" name="Picture 6">
            <a:extLst>
              <a:ext uri="{FF2B5EF4-FFF2-40B4-BE49-F238E27FC236}">
                <a16:creationId xmlns:a16="http://schemas.microsoft.com/office/drawing/2014/main" id="{8F56A126-CC82-FAA2-97D0-342C43745D1B}"/>
              </a:ext>
            </a:extLst>
          </p:cNvPr>
          <p:cNvPicPr>
            <a:picLocks noChangeAspect="1"/>
          </p:cNvPicPr>
          <p:nvPr/>
        </p:nvPicPr>
        <p:blipFill>
          <a:blip r:embed="rId2"/>
          <a:stretch>
            <a:fillRect/>
          </a:stretch>
        </p:blipFill>
        <p:spPr>
          <a:xfrm>
            <a:off x="64168" y="890134"/>
            <a:ext cx="9144000" cy="647636"/>
          </a:xfrm>
          <a:prstGeom prst="rect">
            <a:avLst/>
          </a:prstGeom>
        </p:spPr>
      </p:pic>
      <p:pic>
        <p:nvPicPr>
          <p:cNvPr id="9" name="Picture 8">
            <a:extLst>
              <a:ext uri="{FF2B5EF4-FFF2-40B4-BE49-F238E27FC236}">
                <a16:creationId xmlns:a16="http://schemas.microsoft.com/office/drawing/2014/main" id="{87E4C77E-11E2-4323-22CC-CF8F1BA1FC20}"/>
              </a:ext>
            </a:extLst>
          </p:cNvPr>
          <p:cNvPicPr>
            <a:picLocks noChangeAspect="1"/>
          </p:cNvPicPr>
          <p:nvPr/>
        </p:nvPicPr>
        <p:blipFill>
          <a:blip r:embed="rId3"/>
          <a:stretch>
            <a:fillRect/>
          </a:stretch>
        </p:blipFill>
        <p:spPr>
          <a:xfrm>
            <a:off x="3121693" y="1660257"/>
            <a:ext cx="3028950" cy="3133725"/>
          </a:xfrm>
          <a:prstGeom prst="rect">
            <a:avLst/>
          </a:prstGeom>
        </p:spPr>
      </p:pic>
      <p:pic>
        <p:nvPicPr>
          <p:cNvPr id="1028" name="Picture 4" descr="Gurobi">
            <a:extLst>
              <a:ext uri="{FF2B5EF4-FFF2-40B4-BE49-F238E27FC236}">
                <a16:creationId xmlns:a16="http://schemas.microsoft.com/office/drawing/2014/main" id="{18136B4D-435E-407C-063A-05833C786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84" y="2936021"/>
            <a:ext cx="1461336" cy="3896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5618D5-E793-9A76-3764-286FFEF7E2CF}"/>
              </a:ext>
            </a:extLst>
          </p:cNvPr>
          <p:cNvSpPr txBox="1"/>
          <p:nvPr/>
        </p:nvSpPr>
        <p:spPr>
          <a:xfrm rot="20283123">
            <a:off x="153761" y="1954254"/>
            <a:ext cx="8361776" cy="646331"/>
          </a:xfrm>
          <a:prstGeom prst="rect">
            <a:avLst/>
          </a:prstGeom>
          <a:solidFill>
            <a:schemeClr val="bg1"/>
          </a:solidFill>
          <a:ln w="57150">
            <a:solidFill>
              <a:schemeClr val="accent6"/>
            </a:solidFill>
          </a:ln>
        </p:spPr>
        <p:txBody>
          <a:bodyPr wrap="none" rtlCol="0">
            <a:spAutoFit/>
          </a:bodyPr>
          <a:lstStyle/>
          <a:p>
            <a:r>
              <a:rPr lang="en-US" sz="3600" b="1" i="1" dirty="0">
                <a:solidFill>
                  <a:schemeClr val="accent6">
                    <a:lumMod val="75000"/>
                  </a:schemeClr>
                </a:solidFill>
              </a:rPr>
              <a:t>Where do these Slack Values Come From?</a:t>
            </a:r>
          </a:p>
        </p:txBody>
      </p:sp>
    </p:spTree>
    <p:extLst>
      <p:ext uri="{BB962C8B-B14F-4D97-AF65-F5344CB8AC3E}">
        <p14:creationId xmlns:p14="http://schemas.microsoft.com/office/powerpoint/2010/main" val="227878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Dual Problems</a:t>
            </a:r>
          </a:p>
        </p:txBody>
      </p:sp>
      <p:sp>
        <p:nvSpPr>
          <p:cNvPr id="5" name="Content Placeholder 4"/>
          <p:cNvSpPr>
            <a:spLocks noGrp="1"/>
          </p:cNvSpPr>
          <p:nvPr>
            <p:ph idx="1"/>
          </p:nvPr>
        </p:nvSpPr>
        <p:spPr/>
        <p:txBody>
          <a:bodyPr>
            <a:normAutofit fontScale="70000" lnSpcReduction="20000"/>
          </a:bodyPr>
          <a:lstStyle/>
          <a:p>
            <a:r>
              <a:rPr lang="en-US" dirty="0">
                <a:solidFill>
                  <a:schemeClr val="bg1">
                    <a:lumMod val="50000"/>
                  </a:schemeClr>
                </a:solidFill>
              </a:rPr>
              <a:t>Think of the original Linear Program as the Primal</a:t>
            </a: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Every Linear Program has a Dual</a:t>
            </a:r>
          </a:p>
          <a:p>
            <a:pPr lvl="1"/>
            <a:r>
              <a:rPr lang="en-US" dirty="0">
                <a:solidFill>
                  <a:schemeClr val="bg1">
                    <a:lumMod val="50000"/>
                  </a:schemeClr>
                </a:solidFill>
              </a:rPr>
              <a:t>In rough terms, the dual problem is the reverse of the Primal</a:t>
            </a:r>
          </a:p>
          <a:p>
            <a:pPr lvl="2"/>
            <a:r>
              <a:rPr lang="en-US" dirty="0">
                <a:solidFill>
                  <a:schemeClr val="bg1">
                    <a:lumMod val="50000"/>
                  </a:schemeClr>
                </a:solidFill>
              </a:rPr>
              <a:t>The constraints become decision variables, the decision variables become constraints</a:t>
            </a:r>
          </a:p>
        </p:txBody>
      </p:sp>
      <p:pic>
        <p:nvPicPr>
          <p:cNvPr id="197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702468"/>
            <a:ext cx="1871663"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0" y="1813196"/>
            <a:ext cx="2486025" cy="73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a:spLocks/>
          </p:cNvSpPr>
          <p:nvPr/>
        </p:nvSpPr>
        <p:spPr bwMode="auto">
          <a:xfrm>
            <a:off x="3757613" y="1874930"/>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C</a:t>
            </a:r>
          </a:p>
        </p:txBody>
      </p:sp>
      <p:sp>
        <p:nvSpPr>
          <p:cNvPr id="16" name="Oval 15"/>
          <p:cNvSpPr>
            <a:spLocks/>
          </p:cNvSpPr>
          <p:nvPr/>
        </p:nvSpPr>
        <p:spPr bwMode="auto">
          <a:xfrm>
            <a:off x="3757613" y="2076965"/>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H</a:t>
            </a:r>
          </a:p>
        </p:txBody>
      </p:sp>
      <p:sp>
        <p:nvSpPr>
          <p:cNvPr id="17" name="Oval 16"/>
          <p:cNvSpPr>
            <a:spLocks/>
          </p:cNvSpPr>
          <p:nvPr/>
        </p:nvSpPr>
        <p:spPr bwMode="auto">
          <a:xfrm>
            <a:off x="3757612" y="2286246"/>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M</a:t>
            </a:r>
          </a:p>
        </p:txBody>
      </p:sp>
      <p:sp>
        <p:nvSpPr>
          <p:cNvPr id="18" name="Oval 17"/>
          <p:cNvSpPr>
            <a:spLocks/>
          </p:cNvSpPr>
          <p:nvPr/>
        </p:nvSpPr>
        <p:spPr bwMode="auto">
          <a:xfrm>
            <a:off x="6858001" y="1988218"/>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A</a:t>
            </a:r>
          </a:p>
        </p:txBody>
      </p:sp>
      <p:sp>
        <p:nvSpPr>
          <p:cNvPr id="19" name="Oval 18"/>
          <p:cNvSpPr>
            <a:spLocks/>
          </p:cNvSpPr>
          <p:nvPr/>
        </p:nvSpPr>
        <p:spPr bwMode="auto">
          <a:xfrm>
            <a:off x="6858000" y="2197499"/>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B</a:t>
            </a:r>
          </a:p>
        </p:txBody>
      </p:sp>
    </p:spTree>
    <p:extLst>
      <p:ext uri="{BB962C8B-B14F-4D97-AF65-F5344CB8AC3E}">
        <p14:creationId xmlns:p14="http://schemas.microsoft.com/office/powerpoint/2010/main" val="117397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8370"/>
                                        </p:tgtEl>
                                        <p:attrNameLst>
                                          <p:attrName>style.visibility</p:attrName>
                                        </p:attrNameLst>
                                      </p:cBhvr>
                                      <p:to>
                                        <p:strVal val="visible"/>
                                      </p:to>
                                    </p:set>
                                    <p:animEffect transition="in" filter="fade">
                                      <p:cBhvr>
                                        <p:cTn id="12" dur="500"/>
                                        <p:tgtEl>
                                          <p:spTgt spid="197837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78371"/>
                                        </p:tgtEl>
                                        <p:attrNameLst>
                                          <p:attrName>style.visibility</p:attrName>
                                        </p:attrNameLst>
                                      </p:cBhvr>
                                      <p:to>
                                        <p:strVal val="visible"/>
                                      </p:to>
                                    </p:set>
                                    <p:animEffect transition="in" filter="fade">
                                      <p:cBhvr>
                                        <p:cTn id="37" dur="500"/>
                                        <p:tgtEl>
                                          <p:spTgt spid="197837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0978" name="Rectangle 2"/>
          <p:cNvSpPr>
            <a:spLocks noGrp="1" noChangeArrowheads="1"/>
          </p:cNvSpPr>
          <p:nvPr>
            <p:ph type="title"/>
          </p:nvPr>
        </p:nvSpPr>
        <p:spPr/>
        <p:txBody>
          <a:bodyPr>
            <a:normAutofit/>
          </a:bodyPr>
          <a:lstStyle/>
          <a:p>
            <a:r>
              <a:rPr lang="en-US" sz="3600" dirty="0">
                <a:solidFill>
                  <a:schemeClr val="bg1">
                    <a:lumMod val="50000"/>
                  </a:schemeClr>
                </a:solidFill>
              </a:rPr>
              <a:t>Duality for the Brewer’s Problem</a:t>
            </a:r>
          </a:p>
        </p:txBody>
      </p:sp>
      <p:pic>
        <p:nvPicPr>
          <p:cNvPr id="17909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013" y="810801"/>
            <a:ext cx="5543550" cy="381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0981" name="Text Box 5"/>
          <p:cNvSpPr txBox="1">
            <a:spLocks noChangeArrowheads="1"/>
          </p:cNvSpPr>
          <p:nvPr/>
        </p:nvSpPr>
        <p:spPr bwMode="auto">
          <a:xfrm>
            <a:off x="4100512" y="4767842"/>
            <a:ext cx="27574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600" i="1" dirty="0"/>
              <a:t>Sources:  Robert Sedgewick and Kevin Wayne, Intro slides from </a:t>
            </a:r>
            <a:r>
              <a:rPr lang="en-US" sz="600" i="1" dirty="0" err="1"/>
              <a:t>Vladlen</a:t>
            </a:r>
            <a:r>
              <a:rPr lang="en-US" sz="600" i="1" dirty="0"/>
              <a:t> </a:t>
            </a:r>
            <a:r>
              <a:rPr lang="en-US" sz="600" i="1" dirty="0" err="1"/>
              <a:t>Koltun</a:t>
            </a:r>
            <a:r>
              <a:rPr lang="en-US" sz="600" i="1" dirty="0"/>
              <a:t>.</a:t>
            </a:r>
          </a:p>
          <a:p>
            <a:r>
              <a:rPr lang="en-US" sz="600" i="1" dirty="0"/>
              <a:t>The Allocation of Resources by Linear Programming.  Scientific American,  R. Bland</a:t>
            </a:r>
          </a:p>
        </p:txBody>
      </p:sp>
    </p:spTree>
    <p:extLst>
      <p:ext uri="{BB962C8B-B14F-4D97-AF65-F5344CB8AC3E}">
        <p14:creationId xmlns:p14="http://schemas.microsoft.com/office/powerpoint/2010/main" val="10893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8148-EF3F-4A42-ABF3-640CE8B3995F}"/>
              </a:ext>
            </a:extLst>
          </p:cNvPr>
          <p:cNvSpPr>
            <a:spLocks noGrp="1"/>
          </p:cNvSpPr>
          <p:nvPr>
            <p:ph type="title"/>
          </p:nvPr>
        </p:nvSpPr>
        <p:spPr/>
        <p:txBody>
          <a:bodyPr>
            <a:noAutofit/>
          </a:bodyPr>
          <a:lstStyle/>
          <a:p>
            <a:r>
              <a:rPr lang="en-US" sz="3200" dirty="0">
                <a:solidFill>
                  <a:schemeClr val="bg1">
                    <a:lumMod val="50000"/>
                  </a:schemeClr>
                </a:solidFill>
              </a:rPr>
              <a:t>Primal-Dual– More General Overview</a:t>
            </a:r>
          </a:p>
        </p:txBody>
      </p:sp>
      <p:sp>
        <p:nvSpPr>
          <p:cNvPr id="5" name="TextBox 4">
            <a:extLst>
              <a:ext uri="{FF2B5EF4-FFF2-40B4-BE49-F238E27FC236}">
                <a16:creationId xmlns:a16="http://schemas.microsoft.com/office/drawing/2014/main" id="{A48C5E0D-7DA2-4325-9B16-BC916313CCDF}"/>
              </a:ext>
            </a:extLst>
          </p:cNvPr>
          <p:cNvSpPr txBox="1"/>
          <p:nvPr/>
        </p:nvSpPr>
        <p:spPr>
          <a:xfrm>
            <a:off x="7122695" y="4277194"/>
            <a:ext cx="2147637" cy="415498"/>
          </a:xfrm>
          <a:prstGeom prst="rect">
            <a:avLst/>
          </a:prstGeom>
          <a:noFill/>
        </p:spPr>
        <p:txBody>
          <a:bodyPr wrap="square" rtlCol="0">
            <a:spAutoFit/>
          </a:bodyPr>
          <a:lstStyle/>
          <a:p>
            <a:r>
              <a:rPr lang="en-US" sz="1050" dirty="0">
                <a:solidFill>
                  <a:schemeClr val="bg1">
                    <a:lumMod val="50000"/>
                  </a:schemeClr>
                </a:solidFill>
              </a:rPr>
              <a:t>http://web.mit.edu/15.053/www/AMP-Chapter-04.pdf</a:t>
            </a:r>
          </a:p>
        </p:txBody>
      </p:sp>
      <p:pic>
        <p:nvPicPr>
          <p:cNvPr id="6" name="Picture 5">
            <a:extLst>
              <a:ext uri="{FF2B5EF4-FFF2-40B4-BE49-F238E27FC236}">
                <a16:creationId xmlns:a16="http://schemas.microsoft.com/office/drawing/2014/main" id="{5CEADA1F-46A9-4561-B759-6DA72DD4D484}"/>
              </a:ext>
            </a:extLst>
          </p:cNvPr>
          <p:cNvPicPr>
            <a:picLocks noChangeAspect="1"/>
          </p:cNvPicPr>
          <p:nvPr/>
        </p:nvPicPr>
        <p:blipFill rotWithShape="1">
          <a:blip r:embed="rId2"/>
          <a:srcRect r="10907"/>
          <a:stretch/>
        </p:blipFill>
        <p:spPr>
          <a:xfrm>
            <a:off x="1570121" y="963201"/>
            <a:ext cx="5552574" cy="3600450"/>
          </a:xfrm>
          <a:prstGeom prst="rect">
            <a:avLst/>
          </a:prstGeom>
        </p:spPr>
      </p:pic>
      <p:sp>
        <p:nvSpPr>
          <p:cNvPr id="3" name="TextBox 2">
            <a:extLst>
              <a:ext uri="{FF2B5EF4-FFF2-40B4-BE49-F238E27FC236}">
                <a16:creationId xmlns:a16="http://schemas.microsoft.com/office/drawing/2014/main" id="{059A2478-ADA8-A2D5-22DD-12F7E35D3160}"/>
              </a:ext>
            </a:extLst>
          </p:cNvPr>
          <p:cNvSpPr txBox="1"/>
          <p:nvPr/>
        </p:nvSpPr>
        <p:spPr>
          <a:xfrm>
            <a:off x="5177339" y="1185170"/>
            <a:ext cx="3531736" cy="369332"/>
          </a:xfrm>
          <a:prstGeom prst="rect">
            <a:avLst/>
          </a:prstGeom>
          <a:noFill/>
        </p:spPr>
        <p:txBody>
          <a:bodyPr wrap="none" rtlCol="0">
            <a:spAutoFit/>
          </a:bodyPr>
          <a:lstStyle/>
          <a:p>
            <a:r>
              <a:rPr lang="en-US" b="1" i="1" dirty="0">
                <a:solidFill>
                  <a:schemeClr val="accent6">
                    <a:lumMod val="75000"/>
                  </a:schemeClr>
                </a:solidFill>
              </a:rPr>
              <a:t>Let’s see what the code looks like…</a:t>
            </a:r>
          </a:p>
        </p:txBody>
      </p:sp>
    </p:spTree>
    <p:extLst>
      <p:ext uri="{BB962C8B-B14F-4D97-AF65-F5344CB8AC3E}">
        <p14:creationId xmlns:p14="http://schemas.microsoft.com/office/powerpoint/2010/main" val="262481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8148-EF3F-4A42-ABF3-640CE8B3995F}"/>
              </a:ext>
            </a:extLst>
          </p:cNvPr>
          <p:cNvSpPr>
            <a:spLocks noGrp="1"/>
          </p:cNvSpPr>
          <p:nvPr>
            <p:ph type="title"/>
          </p:nvPr>
        </p:nvSpPr>
        <p:spPr/>
        <p:txBody>
          <a:bodyPr>
            <a:normAutofit/>
          </a:bodyPr>
          <a:lstStyle/>
          <a:p>
            <a:r>
              <a:rPr lang="en-US" sz="3600" dirty="0">
                <a:solidFill>
                  <a:schemeClr val="bg1">
                    <a:lumMod val="50000"/>
                  </a:schemeClr>
                </a:solidFill>
              </a:rPr>
              <a:t>Some Equivalents….</a:t>
            </a:r>
          </a:p>
        </p:txBody>
      </p:sp>
      <p:sp>
        <p:nvSpPr>
          <p:cNvPr id="3" name="TextBox 2">
            <a:extLst>
              <a:ext uri="{FF2B5EF4-FFF2-40B4-BE49-F238E27FC236}">
                <a16:creationId xmlns:a16="http://schemas.microsoft.com/office/drawing/2014/main" id="{9E0517CE-316A-4AB5-9DD2-95BCBA83AD58}"/>
              </a:ext>
            </a:extLst>
          </p:cNvPr>
          <p:cNvSpPr txBox="1"/>
          <p:nvPr/>
        </p:nvSpPr>
        <p:spPr>
          <a:xfrm>
            <a:off x="1428750" y="2893799"/>
            <a:ext cx="5815310" cy="415498"/>
          </a:xfrm>
          <a:prstGeom prst="rect">
            <a:avLst/>
          </a:prstGeom>
          <a:noFill/>
        </p:spPr>
        <p:txBody>
          <a:bodyPr wrap="none" rtlCol="0">
            <a:spAutoFit/>
          </a:bodyPr>
          <a:lstStyle/>
          <a:p>
            <a:r>
              <a:rPr lang="en-US" sz="2100" i="1" dirty="0">
                <a:solidFill>
                  <a:schemeClr val="bg1">
                    <a:lumMod val="50000"/>
                  </a:schemeClr>
                </a:solidFill>
              </a:rPr>
              <a:t>Primal Optimal Objective </a:t>
            </a:r>
            <a:r>
              <a:rPr lang="en-US" sz="2100" b="1" dirty="0">
                <a:solidFill>
                  <a:schemeClr val="bg1">
                    <a:lumMod val="50000"/>
                  </a:schemeClr>
                </a:solidFill>
              </a:rPr>
              <a:t>=</a:t>
            </a:r>
            <a:r>
              <a:rPr lang="en-US" sz="2100" dirty="0">
                <a:solidFill>
                  <a:schemeClr val="bg1">
                    <a:lumMod val="50000"/>
                  </a:schemeClr>
                </a:solidFill>
              </a:rPr>
              <a:t>  </a:t>
            </a:r>
            <a:r>
              <a:rPr lang="en-US" sz="2100" i="1" dirty="0">
                <a:solidFill>
                  <a:schemeClr val="bg1">
                    <a:lumMod val="50000"/>
                  </a:schemeClr>
                </a:solidFill>
              </a:rPr>
              <a:t>Dual Optimal Objective </a:t>
            </a:r>
          </a:p>
        </p:txBody>
      </p:sp>
      <p:sp>
        <p:nvSpPr>
          <p:cNvPr id="7" name="TextBox 6">
            <a:extLst>
              <a:ext uri="{FF2B5EF4-FFF2-40B4-BE49-F238E27FC236}">
                <a16:creationId xmlns:a16="http://schemas.microsoft.com/office/drawing/2014/main" id="{61435EFC-F702-4576-82F3-10C5AD1B33DF}"/>
              </a:ext>
            </a:extLst>
          </p:cNvPr>
          <p:cNvSpPr txBox="1"/>
          <p:nvPr/>
        </p:nvSpPr>
        <p:spPr>
          <a:xfrm>
            <a:off x="3263835" y="3466884"/>
            <a:ext cx="2145139" cy="1061829"/>
          </a:xfrm>
          <a:prstGeom prst="rect">
            <a:avLst/>
          </a:prstGeom>
          <a:noFill/>
        </p:spPr>
        <p:txBody>
          <a:bodyPr wrap="none" rtlCol="0">
            <a:spAutoFit/>
          </a:bodyPr>
          <a:lstStyle/>
          <a:p>
            <a:r>
              <a:rPr lang="en-US" sz="2100" i="1" dirty="0">
                <a:solidFill>
                  <a:schemeClr val="bg1">
                    <a:lumMod val="50000"/>
                  </a:schemeClr>
                </a:solidFill>
              </a:rPr>
              <a:t>Min X   </a:t>
            </a:r>
            <a:r>
              <a:rPr lang="en-US" sz="2100" b="1" dirty="0">
                <a:solidFill>
                  <a:schemeClr val="bg1">
                    <a:lumMod val="50000"/>
                  </a:schemeClr>
                </a:solidFill>
              </a:rPr>
              <a:t>=</a:t>
            </a:r>
            <a:r>
              <a:rPr lang="en-US" sz="2100" dirty="0">
                <a:solidFill>
                  <a:schemeClr val="bg1">
                    <a:lumMod val="50000"/>
                  </a:schemeClr>
                </a:solidFill>
              </a:rPr>
              <a:t>  </a:t>
            </a:r>
            <a:r>
              <a:rPr lang="en-US" sz="2100" i="1" dirty="0">
                <a:solidFill>
                  <a:schemeClr val="bg1">
                    <a:lumMod val="50000"/>
                  </a:schemeClr>
                </a:solidFill>
              </a:rPr>
              <a:t>Max  -X</a:t>
            </a:r>
            <a:r>
              <a:rPr lang="en-US" sz="2100" dirty="0">
                <a:solidFill>
                  <a:schemeClr val="bg1">
                    <a:lumMod val="50000"/>
                  </a:schemeClr>
                </a:solidFill>
              </a:rPr>
              <a:t> </a:t>
            </a:r>
          </a:p>
          <a:p>
            <a:endParaRPr lang="en-US" sz="2100" i="1" dirty="0">
              <a:solidFill>
                <a:schemeClr val="bg1">
                  <a:lumMod val="50000"/>
                </a:schemeClr>
              </a:solidFill>
            </a:endParaRPr>
          </a:p>
          <a:p>
            <a:r>
              <a:rPr lang="en-US" sz="2100" i="1" dirty="0">
                <a:solidFill>
                  <a:schemeClr val="bg1">
                    <a:lumMod val="50000"/>
                  </a:schemeClr>
                </a:solidFill>
              </a:rPr>
              <a:t>Max X  </a:t>
            </a:r>
            <a:r>
              <a:rPr lang="en-US" sz="2100" b="1" dirty="0">
                <a:solidFill>
                  <a:schemeClr val="bg1">
                    <a:lumMod val="50000"/>
                  </a:schemeClr>
                </a:solidFill>
              </a:rPr>
              <a:t>=</a:t>
            </a:r>
            <a:r>
              <a:rPr lang="en-US" sz="2100" i="1" dirty="0">
                <a:solidFill>
                  <a:schemeClr val="bg1">
                    <a:lumMod val="50000"/>
                  </a:schemeClr>
                </a:solidFill>
              </a:rPr>
              <a:t>  Min -X</a:t>
            </a:r>
          </a:p>
        </p:txBody>
      </p:sp>
      <p:sp>
        <p:nvSpPr>
          <p:cNvPr id="8" name="TextBox 7">
            <a:extLst>
              <a:ext uri="{FF2B5EF4-FFF2-40B4-BE49-F238E27FC236}">
                <a16:creationId xmlns:a16="http://schemas.microsoft.com/office/drawing/2014/main" id="{27FA43D2-276E-4974-BA76-DDA75AE71E39}"/>
              </a:ext>
            </a:extLst>
          </p:cNvPr>
          <p:cNvSpPr txBox="1"/>
          <p:nvPr/>
        </p:nvSpPr>
        <p:spPr>
          <a:xfrm>
            <a:off x="5983705" y="3451495"/>
            <a:ext cx="3078962" cy="1077218"/>
          </a:xfrm>
          <a:prstGeom prst="rect">
            <a:avLst/>
          </a:prstGeom>
          <a:noFill/>
        </p:spPr>
        <p:txBody>
          <a:bodyPr wrap="square" rtlCol="0">
            <a:spAutoFit/>
          </a:bodyPr>
          <a:lstStyle/>
          <a:p>
            <a:r>
              <a:rPr lang="en-US" sz="1600" i="1" dirty="0">
                <a:solidFill>
                  <a:schemeClr val="bg1">
                    <a:lumMod val="50000"/>
                  </a:schemeClr>
                </a:solidFill>
              </a:rPr>
              <a:t>We point this out because different solvers may have defaults- like they turn everything to a Min or Max</a:t>
            </a:r>
          </a:p>
        </p:txBody>
      </p:sp>
    </p:spTree>
    <p:extLst>
      <p:ext uri="{BB962C8B-B14F-4D97-AF65-F5344CB8AC3E}">
        <p14:creationId xmlns:p14="http://schemas.microsoft.com/office/powerpoint/2010/main" val="15287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E9D5-0DEA-4886-9C53-6CB2DF05AE06}"/>
              </a:ext>
            </a:extLst>
          </p:cNvPr>
          <p:cNvSpPr>
            <a:spLocks noGrp="1"/>
          </p:cNvSpPr>
          <p:nvPr>
            <p:ph type="title"/>
          </p:nvPr>
        </p:nvSpPr>
        <p:spPr/>
        <p:txBody>
          <a:bodyPr/>
          <a:lstStyle/>
          <a:p>
            <a:r>
              <a:rPr lang="en-US" dirty="0">
                <a:solidFill>
                  <a:schemeClr val="bg1">
                    <a:lumMod val="50000"/>
                  </a:schemeClr>
                </a:solidFill>
              </a:rPr>
              <a:t>More on the Diet Problem</a:t>
            </a:r>
          </a:p>
        </p:txBody>
      </p:sp>
    </p:spTree>
    <p:extLst>
      <p:ext uri="{BB962C8B-B14F-4D97-AF65-F5344CB8AC3E}">
        <p14:creationId xmlns:p14="http://schemas.microsoft.com/office/powerpoint/2010/main" val="9001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Shadow Prices</a:t>
            </a:r>
          </a:p>
        </p:txBody>
      </p:sp>
      <p:sp>
        <p:nvSpPr>
          <p:cNvPr id="3" name="Content Placeholder 2"/>
          <p:cNvSpPr>
            <a:spLocks noGrp="1"/>
          </p:cNvSpPr>
          <p:nvPr>
            <p:ph idx="1"/>
          </p:nvPr>
        </p:nvSpPr>
        <p:spPr/>
        <p:txBody>
          <a:bodyPr>
            <a:normAutofit fontScale="55000" lnSpcReduction="20000"/>
          </a:bodyPr>
          <a:lstStyle/>
          <a:p>
            <a:r>
              <a:rPr lang="en-US" dirty="0">
                <a:solidFill>
                  <a:schemeClr val="bg1">
                    <a:lumMod val="50000"/>
                  </a:schemeClr>
                </a:solidFill>
              </a:rPr>
              <a:t>Work for Linear Programs (not </a:t>
            </a:r>
            <a:r>
              <a:rPr lang="en-US" b="1" dirty="0">
                <a:solidFill>
                  <a:schemeClr val="bg1">
                    <a:lumMod val="50000"/>
                  </a:schemeClr>
                </a:solidFill>
              </a:rPr>
              <a:t>Integer </a:t>
            </a:r>
            <a:r>
              <a:rPr lang="en-US" dirty="0">
                <a:solidFill>
                  <a:schemeClr val="bg1">
                    <a:lumMod val="50000"/>
                  </a:schemeClr>
                </a:solidFill>
              </a:rPr>
              <a:t>and most models are integer)</a:t>
            </a:r>
          </a:p>
          <a:p>
            <a:endParaRPr lang="en-US" dirty="0">
              <a:solidFill>
                <a:schemeClr val="bg1">
                  <a:lumMod val="50000"/>
                </a:schemeClr>
              </a:solidFill>
            </a:endParaRPr>
          </a:p>
          <a:p>
            <a:r>
              <a:rPr lang="en-US" dirty="0">
                <a:solidFill>
                  <a:schemeClr val="bg1">
                    <a:lumMod val="50000"/>
                  </a:schemeClr>
                </a:solidFill>
              </a:rPr>
              <a:t>Provide information on the impact to the objective value of </a:t>
            </a:r>
            <a:r>
              <a:rPr lang="en-US" b="1" i="1" dirty="0">
                <a:solidFill>
                  <a:schemeClr val="bg1">
                    <a:lumMod val="50000"/>
                  </a:schemeClr>
                </a:solidFill>
              </a:rPr>
              <a:t>small</a:t>
            </a:r>
            <a:r>
              <a:rPr lang="en-US" dirty="0">
                <a:solidFill>
                  <a:schemeClr val="bg1">
                    <a:lumMod val="50000"/>
                  </a:schemeClr>
                </a:solidFill>
              </a:rPr>
              <a:t> changes to the constraint (or right-hand side)</a:t>
            </a:r>
          </a:p>
          <a:p>
            <a:endParaRPr lang="en-US" dirty="0">
              <a:solidFill>
                <a:schemeClr val="bg1">
                  <a:lumMod val="50000"/>
                </a:schemeClr>
              </a:solidFill>
            </a:endParaRPr>
          </a:p>
          <a:p>
            <a:r>
              <a:rPr lang="en-US" dirty="0">
                <a:solidFill>
                  <a:schemeClr val="bg1">
                    <a:lumMod val="50000"/>
                  </a:schemeClr>
                </a:solidFill>
              </a:rPr>
              <a:t>Correspond to tight constraints</a:t>
            </a:r>
          </a:p>
          <a:p>
            <a:endParaRPr lang="en-US" dirty="0">
              <a:solidFill>
                <a:schemeClr val="bg1">
                  <a:lumMod val="50000"/>
                </a:schemeClr>
              </a:solidFill>
            </a:endParaRPr>
          </a:p>
          <a:p>
            <a:r>
              <a:rPr lang="en-US" dirty="0">
                <a:solidFill>
                  <a:schemeClr val="bg1">
                    <a:lumMod val="50000"/>
                  </a:schemeClr>
                </a:solidFill>
              </a:rPr>
              <a:t>Can provide value on the relative value of relaxing tight constraints</a:t>
            </a:r>
          </a:p>
          <a:p>
            <a:endParaRPr lang="en-US" dirty="0">
              <a:solidFill>
                <a:schemeClr val="bg1">
                  <a:lumMod val="50000"/>
                </a:schemeClr>
              </a:solidFill>
            </a:endParaRPr>
          </a:p>
          <a:p>
            <a:r>
              <a:rPr lang="en-US" dirty="0">
                <a:solidFill>
                  <a:schemeClr val="bg1">
                    <a:lumMod val="50000"/>
                  </a:schemeClr>
                </a:solidFill>
              </a:rPr>
              <a:t>Does not necessarily</a:t>
            </a:r>
          </a:p>
          <a:p>
            <a:pPr lvl="1"/>
            <a:r>
              <a:rPr lang="en-US" dirty="0">
                <a:solidFill>
                  <a:schemeClr val="bg1">
                    <a:lumMod val="50000"/>
                  </a:schemeClr>
                </a:solidFill>
              </a:rPr>
              <a:t>Provide information on multiple changes at once</a:t>
            </a:r>
          </a:p>
          <a:p>
            <a:pPr lvl="1"/>
            <a:r>
              <a:rPr lang="en-US" dirty="0">
                <a:solidFill>
                  <a:schemeClr val="bg1">
                    <a:lumMod val="50000"/>
                  </a:schemeClr>
                </a:solidFill>
              </a:rPr>
              <a:t>Provide information on large changes</a:t>
            </a:r>
          </a:p>
        </p:txBody>
      </p:sp>
    </p:spTree>
    <p:extLst>
      <p:ext uri="{BB962C8B-B14F-4D97-AF65-F5344CB8AC3E}">
        <p14:creationId xmlns:p14="http://schemas.microsoft.com/office/powerpoint/2010/main" val="133675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My Hot Take</a:t>
            </a:r>
            <a:br>
              <a:rPr lang="en-US" sz="3200" dirty="0">
                <a:solidFill>
                  <a:schemeClr val="bg1">
                    <a:lumMod val="50000"/>
                  </a:schemeClr>
                </a:solidFill>
              </a:rPr>
            </a:br>
            <a:r>
              <a:rPr lang="en-US" sz="2400" dirty="0">
                <a:solidFill>
                  <a:schemeClr val="bg1">
                    <a:lumMod val="50000"/>
                  </a:schemeClr>
                </a:solidFill>
              </a:rPr>
              <a:t>Comments on Dual/Primal and Shadow Prices</a:t>
            </a:r>
            <a:endParaRPr lang="en-US" sz="3200" dirty="0">
              <a:solidFill>
                <a:schemeClr val="bg1">
                  <a:lumMod val="50000"/>
                </a:schemeClr>
              </a:solidFill>
            </a:endParaRPr>
          </a:p>
        </p:txBody>
      </p:sp>
      <p:sp>
        <p:nvSpPr>
          <p:cNvPr id="3" name="Content Placeholder 2"/>
          <p:cNvSpPr>
            <a:spLocks noGrp="1"/>
          </p:cNvSpPr>
          <p:nvPr>
            <p:ph idx="1"/>
          </p:nvPr>
        </p:nvSpPr>
        <p:spPr/>
        <p:txBody>
          <a:bodyPr>
            <a:normAutofit/>
          </a:bodyPr>
          <a:lstStyle/>
          <a:p>
            <a:r>
              <a:rPr lang="en-US" sz="1400" dirty="0">
                <a:solidFill>
                  <a:schemeClr val="bg1">
                    <a:lumMod val="50000"/>
                  </a:schemeClr>
                </a:solidFill>
              </a:rPr>
              <a:t>If you know about Linear Programming, you should probably know about Shadow Prices and Dual Problems</a:t>
            </a:r>
          </a:p>
          <a:p>
            <a:pPr lvl="1"/>
            <a:r>
              <a:rPr lang="en-US" sz="1200" dirty="0">
                <a:solidFill>
                  <a:schemeClr val="bg1">
                    <a:lumMod val="50000"/>
                  </a:schemeClr>
                </a:solidFill>
              </a:rPr>
              <a:t>The shadow prices can be useful sometimes </a:t>
            </a:r>
          </a:p>
          <a:p>
            <a:pPr lvl="1"/>
            <a:r>
              <a:rPr lang="en-US" sz="1200" dirty="0">
                <a:solidFill>
                  <a:schemeClr val="bg1">
                    <a:lumMod val="50000"/>
                  </a:schemeClr>
                </a:solidFill>
              </a:rPr>
              <a:t>Sometimes (~5% of the time) the dual problem has a more intuitive interpretation</a:t>
            </a:r>
          </a:p>
          <a:p>
            <a:pPr lvl="1"/>
            <a:r>
              <a:rPr lang="en-US" sz="1200" dirty="0">
                <a:solidFill>
                  <a:schemeClr val="bg1">
                    <a:lumMod val="50000"/>
                  </a:schemeClr>
                </a:solidFill>
              </a:rPr>
              <a:t>Some sophisticated algorithms take advantage of dual problems- you should know they exist and what they mean</a:t>
            </a:r>
          </a:p>
          <a:p>
            <a:pPr lvl="1"/>
            <a:endParaRPr lang="en-US" sz="1200" dirty="0">
              <a:solidFill>
                <a:schemeClr val="bg1">
                  <a:lumMod val="50000"/>
                </a:schemeClr>
              </a:solidFill>
            </a:endParaRPr>
          </a:p>
          <a:p>
            <a:pPr lvl="1"/>
            <a:endParaRPr lang="en-US" sz="1200" dirty="0">
              <a:solidFill>
                <a:schemeClr val="bg1">
                  <a:lumMod val="50000"/>
                </a:schemeClr>
              </a:solidFill>
            </a:endParaRPr>
          </a:p>
          <a:p>
            <a:pPr lvl="1"/>
            <a:endParaRPr lang="en-US" sz="1200" dirty="0">
              <a:solidFill>
                <a:schemeClr val="bg1">
                  <a:lumMod val="50000"/>
                </a:schemeClr>
              </a:solidFill>
            </a:endParaRPr>
          </a:p>
          <a:p>
            <a:pPr lvl="1"/>
            <a:endParaRPr lang="en-US" sz="1200" dirty="0">
              <a:solidFill>
                <a:schemeClr val="bg1">
                  <a:lumMod val="50000"/>
                </a:schemeClr>
              </a:solidFill>
            </a:endParaRPr>
          </a:p>
          <a:p>
            <a:pPr lvl="1"/>
            <a:endParaRPr lang="en-US" sz="1200" dirty="0">
              <a:solidFill>
                <a:schemeClr val="bg1">
                  <a:lumMod val="50000"/>
                </a:schemeClr>
              </a:solidFill>
            </a:endParaRPr>
          </a:p>
          <a:p>
            <a:pPr lvl="1"/>
            <a:endParaRPr lang="en-US" sz="1200" dirty="0">
              <a:solidFill>
                <a:schemeClr val="bg1">
                  <a:lumMod val="50000"/>
                </a:schemeClr>
              </a:solidFill>
            </a:endParaRPr>
          </a:p>
          <a:p>
            <a:pPr lvl="1"/>
            <a:endParaRPr lang="en-US" sz="1200" dirty="0">
              <a:solidFill>
                <a:schemeClr val="bg1">
                  <a:lumMod val="50000"/>
                </a:schemeClr>
              </a:solidFill>
            </a:endParaRPr>
          </a:p>
        </p:txBody>
      </p:sp>
      <p:pic>
        <p:nvPicPr>
          <p:cNvPr id="4" name="Picture 3">
            <a:extLst>
              <a:ext uri="{FF2B5EF4-FFF2-40B4-BE49-F238E27FC236}">
                <a16:creationId xmlns:a16="http://schemas.microsoft.com/office/drawing/2014/main" id="{7FA304E5-A17C-581F-D44E-DA287E2BD8E6}"/>
              </a:ext>
            </a:extLst>
          </p:cNvPr>
          <p:cNvPicPr>
            <a:picLocks noChangeAspect="1"/>
          </p:cNvPicPr>
          <p:nvPr/>
        </p:nvPicPr>
        <p:blipFill rotWithShape="1">
          <a:blip r:embed="rId2"/>
          <a:srcRect l="18269" t="18720" r="17008" b="17016"/>
          <a:stretch/>
        </p:blipFill>
        <p:spPr>
          <a:xfrm>
            <a:off x="5835247" y="105951"/>
            <a:ext cx="572276" cy="568210"/>
          </a:xfrm>
          <a:prstGeom prst="rect">
            <a:avLst/>
          </a:prstGeom>
        </p:spPr>
      </p:pic>
      <p:pic>
        <p:nvPicPr>
          <p:cNvPr id="5" name="Picture 4">
            <a:extLst>
              <a:ext uri="{FF2B5EF4-FFF2-40B4-BE49-F238E27FC236}">
                <a16:creationId xmlns:a16="http://schemas.microsoft.com/office/drawing/2014/main" id="{C69702FB-2054-5EEA-3DA5-8A9E21DB77F4}"/>
              </a:ext>
            </a:extLst>
          </p:cNvPr>
          <p:cNvPicPr>
            <a:picLocks noChangeAspect="1"/>
          </p:cNvPicPr>
          <p:nvPr/>
        </p:nvPicPr>
        <p:blipFill rotWithShape="1">
          <a:blip r:embed="rId2"/>
          <a:srcRect l="18269" t="18720" r="17008" b="17016"/>
          <a:stretch/>
        </p:blipFill>
        <p:spPr>
          <a:xfrm>
            <a:off x="2363664" y="105951"/>
            <a:ext cx="572276" cy="568210"/>
          </a:xfrm>
          <a:prstGeom prst="rect">
            <a:avLst/>
          </a:prstGeom>
        </p:spPr>
      </p:pic>
      <p:pic>
        <p:nvPicPr>
          <p:cNvPr id="6" name="Picture 5">
            <a:extLst>
              <a:ext uri="{FF2B5EF4-FFF2-40B4-BE49-F238E27FC236}">
                <a16:creationId xmlns:a16="http://schemas.microsoft.com/office/drawing/2014/main" id="{A24081EF-BE1B-068E-B5AE-770EE343EF1F}"/>
              </a:ext>
            </a:extLst>
          </p:cNvPr>
          <p:cNvPicPr>
            <a:picLocks noChangeAspect="1"/>
          </p:cNvPicPr>
          <p:nvPr/>
        </p:nvPicPr>
        <p:blipFill rotWithShape="1">
          <a:blip r:embed="rId2"/>
          <a:srcRect l="18269" t="18720" r="17008" b="17016"/>
          <a:stretch/>
        </p:blipFill>
        <p:spPr>
          <a:xfrm>
            <a:off x="5621298" y="2571750"/>
            <a:ext cx="572276" cy="568210"/>
          </a:xfrm>
          <a:prstGeom prst="rect">
            <a:avLst/>
          </a:prstGeom>
        </p:spPr>
      </p:pic>
    </p:spTree>
    <p:extLst>
      <p:ext uri="{BB962C8B-B14F-4D97-AF65-F5344CB8AC3E}">
        <p14:creationId xmlns:p14="http://schemas.microsoft.com/office/powerpoint/2010/main" val="184866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nSpc>
                <a:spcPct val="100000"/>
              </a:lnSpc>
            </a:pPr>
            <a:r>
              <a:rPr lang="en-US" dirty="0">
                <a:solidFill>
                  <a:schemeClr val="bg1">
                    <a:lumMod val="50000"/>
                  </a:schemeClr>
                </a:solidFill>
              </a:rPr>
              <a:t>Piecewise LPs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840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Linear Programming is Great… </a:t>
            </a:r>
            <a:br>
              <a:rPr lang="en-US" sz="3200" dirty="0">
                <a:solidFill>
                  <a:schemeClr val="bg1">
                    <a:lumMod val="50000"/>
                  </a:schemeClr>
                </a:solidFill>
              </a:rPr>
            </a:br>
            <a:r>
              <a:rPr lang="en-US" sz="3200" dirty="0">
                <a:solidFill>
                  <a:schemeClr val="bg1">
                    <a:lumMod val="50000"/>
                  </a:schemeClr>
                </a:solidFill>
              </a:rPr>
              <a:t>How to Get the Most from Linear…</a:t>
            </a:r>
          </a:p>
        </p:txBody>
      </p:sp>
      <p:sp>
        <p:nvSpPr>
          <p:cNvPr id="3" name="Content Placeholder 2"/>
          <p:cNvSpPr>
            <a:spLocks noGrp="1"/>
          </p:cNvSpPr>
          <p:nvPr>
            <p:ph idx="1"/>
          </p:nvPr>
        </p:nvSpPr>
        <p:spPr/>
        <p:txBody>
          <a:bodyPr>
            <a:normAutofit/>
          </a:bodyPr>
          <a:lstStyle/>
          <a:p>
            <a:r>
              <a:rPr lang="en-US" sz="2400" dirty="0">
                <a:solidFill>
                  <a:schemeClr val="bg1">
                    <a:lumMod val="50000"/>
                  </a:schemeClr>
                </a:solidFill>
              </a:rPr>
              <a:t>Linear formulations can be good approximations</a:t>
            </a:r>
          </a:p>
          <a:p>
            <a:r>
              <a:rPr lang="en-US" sz="2400" dirty="0">
                <a:solidFill>
                  <a:schemeClr val="bg1">
                    <a:lumMod val="50000"/>
                  </a:schemeClr>
                </a:solidFill>
              </a:rPr>
              <a:t>You can formulate piece-wise linear programs</a:t>
            </a:r>
          </a:p>
          <a:p>
            <a:pPr lvl="1"/>
            <a:r>
              <a:rPr lang="en-US" sz="2000" dirty="0">
                <a:solidFill>
                  <a:schemeClr val="bg1">
                    <a:lumMod val="50000"/>
                  </a:schemeClr>
                </a:solidFill>
              </a:rPr>
              <a:t>To capture some aspects of the problem that follow this type of cost structure</a:t>
            </a:r>
          </a:p>
          <a:p>
            <a:pPr lvl="1"/>
            <a:r>
              <a:rPr lang="en-US" sz="2000" dirty="0">
                <a:solidFill>
                  <a:schemeClr val="bg1">
                    <a:lumMod val="50000"/>
                  </a:schemeClr>
                </a:solidFill>
              </a:rPr>
              <a:t>To approximate a curve</a:t>
            </a:r>
          </a:p>
          <a:p>
            <a:pPr lvl="1"/>
            <a:endParaRPr lang="en-US" sz="2000" dirty="0">
              <a:solidFill>
                <a:schemeClr val="bg1">
                  <a:lumMod val="50000"/>
                </a:schemeClr>
              </a:solidFill>
            </a:endParaRPr>
          </a:p>
          <a:p>
            <a:endParaRPr lang="en-US" sz="2400" dirty="0">
              <a:solidFill>
                <a:schemeClr val="bg1">
                  <a:lumMod val="50000"/>
                </a:schemeClr>
              </a:solidFill>
            </a:endParaRPr>
          </a:p>
        </p:txBody>
      </p:sp>
      <p:pic>
        <p:nvPicPr>
          <p:cNvPr id="197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107" y="2656674"/>
            <a:ext cx="2926521" cy="236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5592633" y="4283289"/>
            <a:ext cx="263111" cy="389513"/>
          </a:xfrm>
          <a:prstGeom prst="ellipse">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sp>
        <p:nvSpPr>
          <p:cNvPr id="7" name="Oval 6"/>
          <p:cNvSpPr/>
          <p:nvPr/>
        </p:nvSpPr>
        <p:spPr bwMode="auto">
          <a:xfrm>
            <a:off x="6749294" y="3290776"/>
            <a:ext cx="263111" cy="389513"/>
          </a:xfrm>
          <a:prstGeom prst="ellipse">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spTree>
    <p:extLst>
      <p:ext uri="{BB962C8B-B14F-4D97-AF65-F5344CB8AC3E}">
        <p14:creationId xmlns:p14="http://schemas.microsoft.com/office/powerpoint/2010/main" val="67754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Let’s Practice with a Very Simple Example</a:t>
            </a:r>
          </a:p>
        </p:txBody>
      </p:sp>
      <p:sp>
        <p:nvSpPr>
          <p:cNvPr id="3" name="Content Placeholder 2"/>
          <p:cNvSpPr>
            <a:spLocks noGrp="1"/>
          </p:cNvSpPr>
          <p:nvPr>
            <p:ph idx="1"/>
          </p:nvPr>
        </p:nvSpPr>
        <p:spPr/>
        <p:txBody>
          <a:bodyPr>
            <a:normAutofit fontScale="47500" lnSpcReduction="20000"/>
          </a:bodyPr>
          <a:lstStyle/>
          <a:p>
            <a:r>
              <a:rPr lang="en-US" dirty="0">
                <a:solidFill>
                  <a:schemeClr val="bg1">
                    <a:lumMod val="50000"/>
                  </a:schemeClr>
                </a:solidFill>
              </a:rPr>
              <a:t>Company buys slabs of raw steel, does minor processing and resells the slabs</a:t>
            </a:r>
          </a:p>
          <a:p>
            <a:r>
              <a:rPr lang="en-US" dirty="0">
                <a:solidFill>
                  <a:schemeClr val="bg1">
                    <a:lumMod val="50000"/>
                  </a:schemeClr>
                </a:solidFill>
              </a:rPr>
              <a:t>They can sell for $5.50 per slab</a:t>
            </a:r>
          </a:p>
          <a:p>
            <a:r>
              <a:rPr lang="en-US" dirty="0">
                <a:solidFill>
                  <a:schemeClr val="bg1">
                    <a:lumMod val="50000"/>
                  </a:schemeClr>
                </a:solidFill>
              </a:rPr>
              <a:t>They have a budget of $3,000 to buy slabs</a:t>
            </a:r>
          </a:p>
          <a:p>
            <a:r>
              <a:rPr lang="en-US" dirty="0">
                <a:solidFill>
                  <a:schemeClr val="bg1">
                    <a:lumMod val="50000"/>
                  </a:schemeClr>
                </a:solidFill>
              </a:rPr>
              <a:t>They can buy slabs at the following prices</a:t>
            </a: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Build a simple LP and solve to maximize profit</a:t>
            </a:r>
          </a:p>
        </p:txBody>
      </p:sp>
      <p:graphicFrame>
        <p:nvGraphicFramePr>
          <p:cNvPr id="5" name="Table 4"/>
          <p:cNvGraphicFramePr>
            <a:graphicFrameLocks noGrp="1"/>
          </p:cNvGraphicFramePr>
          <p:nvPr>
            <p:extLst>
              <p:ext uri="{D42A27DB-BD31-4B8C-83A1-F6EECF244321}">
                <p14:modId xmlns:p14="http://schemas.microsoft.com/office/powerpoint/2010/main" val="76160192"/>
              </p:ext>
            </p:extLst>
          </p:nvPr>
        </p:nvGraphicFramePr>
        <p:xfrm>
          <a:off x="2286000" y="2330117"/>
          <a:ext cx="4572000" cy="1341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495300">
                <a:tc>
                  <a:txBody>
                    <a:bodyPr/>
                    <a:lstStyle/>
                    <a:p>
                      <a:endParaRPr lang="en-US" sz="1400" dirty="0"/>
                    </a:p>
                    <a:p>
                      <a:r>
                        <a:rPr lang="en-US" sz="1400" dirty="0"/>
                        <a:t>Number of Slabs</a:t>
                      </a:r>
                    </a:p>
                  </a:txBody>
                  <a:tcPr marL="68580" marR="68580" marT="34290" marB="34290"/>
                </a:tc>
                <a:tc>
                  <a:txBody>
                    <a:bodyPr/>
                    <a:lstStyle/>
                    <a:p>
                      <a:r>
                        <a:rPr lang="en-US" sz="1400" dirty="0"/>
                        <a:t>Problem #1: Cost per Slab</a:t>
                      </a:r>
                    </a:p>
                  </a:txBody>
                  <a:tcPr marL="68580" marR="68580" marT="34290" marB="34290"/>
                </a:tc>
                <a:tc>
                  <a:txBody>
                    <a:bodyPr/>
                    <a:lstStyle/>
                    <a:p>
                      <a:r>
                        <a:rPr lang="en-US" sz="1400" dirty="0"/>
                        <a:t>Problem #2: </a:t>
                      </a:r>
                    </a:p>
                    <a:p>
                      <a:r>
                        <a:rPr lang="en-US" sz="1400" dirty="0"/>
                        <a:t>Cost per Slab</a:t>
                      </a:r>
                    </a:p>
                  </a:txBody>
                  <a:tcPr marL="68580" marR="68580" marT="34290" marB="34290"/>
                </a:tc>
                <a:extLst>
                  <a:ext uri="{0D108BD9-81ED-4DB2-BD59-A6C34878D82A}">
                    <a16:rowId xmlns:a16="http://schemas.microsoft.com/office/drawing/2014/main" val="10000"/>
                  </a:ext>
                </a:extLst>
              </a:tr>
              <a:tr h="278130">
                <a:tc>
                  <a:txBody>
                    <a:bodyPr/>
                    <a:lstStyle/>
                    <a:p>
                      <a:r>
                        <a:rPr lang="en-US" sz="1400" dirty="0"/>
                        <a:t>Up</a:t>
                      </a:r>
                      <a:r>
                        <a:rPr lang="en-US" sz="1400" baseline="0" dirty="0"/>
                        <a:t> to 120</a:t>
                      </a:r>
                      <a:endParaRPr lang="en-US" sz="1400" dirty="0"/>
                    </a:p>
                  </a:txBody>
                  <a:tcPr marL="68580" marR="68580" marT="34290" marB="34290"/>
                </a:tc>
                <a:tc>
                  <a:txBody>
                    <a:bodyPr/>
                    <a:lstStyle/>
                    <a:p>
                      <a:pPr algn="ctr"/>
                      <a:r>
                        <a:rPr lang="en-US" sz="1400" dirty="0"/>
                        <a:t>$3</a:t>
                      </a:r>
                    </a:p>
                  </a:txBody>
                  <a:tcPr marL="68580" marR="68580" marT="34290" marB="34290"/>
                </a:tc>
                <a:tc>
                  <a:txBody>
                    <a:bodyPr/>
                    <a:lstStyle/>
                    <a:p>
                      <a:pPr algn="ctr"/>
                      <a:r>
                        <a:rPr lang="en-US" sz="1400" dirty="0"/>
                        <a:t>$5</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a:t>121 to 250</a:t>
                      </a:r>
                    </a:p>
                  </a:txBody>
                  <a:tcPr marL="68580" marR="68580" marT="34290" marB="34290"/>
                </a:tc>
                <a:tc>
                  <a:txBody>
                    <a:bodyPr/>
                    <a:lstStyle/>
                    <a:p>
                      <a:pPr algn="ctr"/>
                      <a:r>
                        <a:rPr lang="en-US" sz="1400" dirty="0"/>
                        <a:t>$4</a:t>
                      </a:r>
                    </a:p>
                  </a:txBody>
                  <a:tcPr marL="68580" marR="68580" marT="34290" marB="34290"/>
                </a:tc>
                <a:tc>
                  <a:txBody>
                    <a:bodyPr/>
                    <a:lstStyle/>
                    <a:p>
                      <a:pPr algn="ctr"/>
                      <a:r>
                        <a:rPr lang="en-US" sz="1400" dirty="0"/>
                        <a:t>$4</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251 and above</a:t>
                      </a:r>
                    </a:p>
                  </a:txBody>
                  <a:tcPr marL="68580" marR="68580" marT="34290" marB="34290"/>
                </a:tc>
                <a:tc>
                  <a:txBody>
                    <a:bodyPr/>
                    <a:lstStyle/>
                    <a:p>
                      <a:pPr algn="ctr"/>
                      <a:r>
                        <a:rPr lang="en-US" sz="1400" dirty="0"/>
                        <a:t>$5</a:t>
                      </a:r>
                    </a:p>
                  </a:txBody>
                  <a:tcPr marL="68580" marR="68580" marT="34290" marB="34290"/>
                </a:tc>
                <a:tc>
                  <a:txBody>
                    <a:bodyPr/>
                    <a:lstStyle/>
                    <a:p>
                      <a:pPr algn="ctr"/>
                      <a:r>
                        <a:rPr lang="en-US" sz="1400" dirty="0"/>
                        <a:t>$3</a:t>
                      </a:r>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642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Piecewise Linear Programs</a:t>
            </a:r>
          </a:p>
        </p:txBody>
      </p:sp>
      <p:sp>
        <p:nvSpPr>
          <p:cNvPr id="3" name="Content Placeholder 2"/>
          <p:cNvSpPr>
            <a:spLocks noGrp="1"/>
          </p:cNvSpPr>
          <p:nvPr>
            <p:ph idx="1"/>
          </p:nvPr>
        </p:nvSpPr>
        <p:spPr/>
        <p:txBody>
          <a:bodyPr>
            <a:normAutofit fontScale="47500" lnSpcReduction="20000"/>
          </a:bodyPr>
          <a:lstStyle/>
          <a:p>
            <a:r>
              <a:rPr lang="en-US" dirty="0">
                <a:solidFill>
                  <a:schemeClr val="bg1">
                    <a:lumMod val="50000"/>
                  </a:schemeClr>
                </a:solidFill>
              </a:rPr>
              <a:t>Can be helpful and make LP’s more realistic</a:t>
            </a:r>
          </a:p>
          <a:p>
            <a:endParaRPr lang="en-US" dirty="0">
              <a:solidFill>
                <a:schemeClr val="bg1">
                  <a:lumMod val="50000"/>
                </a:schemeClr>
              </a:solidFill>
            </a:endParaRPr>
          </a:p>
          <a:p>
            <a:r>
              <a:rPr lang="en-US" dirty="0">
                <a:solidFill>
                  <a:schemeClr val="bg1">
                    <a:lumMod val="50000"/>
                  </a:schemeClr>
                </a:solidFill>
              </a:rPr>
              <a:t>Show the power of LP’s to capture reality</a:t>
            </a:r>
          </a:p>
          <a:p>
            <a:endParaRPr lang="en-US" dirty="0">
              <a:solidFill>
                <a:schemeClr val="bg1">
                  <a:lumMod val="50000"/>
                </a:schemeClr>
              </a:solidFill>
            </a:endParaRPr>
          </a:p>
          <a:p>
            <a:r>
              <a:rPr lang="en-US" dirty="0">
                <a:solidFill>
                  <a:schemeClr val="bg1">
                    <a:lumMod val="50000"/>
                  </a:schemeClr>
                </a:solidFill>
              </a:rPr>
              <a:t>Shows the importance of being able to model</a:t>
            </a:r>
          </a:p>
          <a:p>
            <a:endParaRPr lang="en-US" dirty="0">
              <a:solidFill>
                <a:schemeClr val="bg1">
                  <a:lumMod val="50000"/>
                </a:schemeClr>
              </a:solidFill>
            </a:endParaRPr>
          </a:p>
          <a:p>
            <a:r>
              <a:rPr lang="en-US" dirty="0">
                <a:solidFill>
                  <a:schemeClr val="bg1">
                    <a:lumMod val="50000"/>
                  </a:schemeClr>
                </a:solidFill>
              </a:rPr>
              <a:t>Must be used with caution:</a:t>
            </a:r>
          </a:p>
          <a:p>
            <a:pPr lvl="1"/>
            <a:endParaRPr lang="en-US" dirty="0">
              <a:solidFill>
                <a:schemeClr val="bg1">
                  <a:lumMod val="50000"/>
                </a:schemeClr>
              </a:solidFill>
            </a:endParaRPr>
          </a:p>
          <a:p>
            <a:pPr lvl="1"/>
            <a:r>
              <a:rPr lang="en-US" dirty="0">
                <a:solidFill>
                  <a:schemeClr val="bg1">
                    <a:lumMod val="50000"/>
                  </a:schemeClr>
                </a:solidFill>
              </a:rPr>
              <a:t>The piecewise linear curve must naturally match with the problem so that it naturally uses the lower breakpoints first</a:t>
            </a:r>
          </a:p>
          <a:p>
            <a:pPr lvl="1"/>
            <a:endParaRPr lang="en-US" dirty="0">
              <a:solidFill>
                <a:schemeClr val="bg1">
                  <a:lumMod val="50000"/>
                </a:schemeClr>
              </a:solidFill>
            </a:endParaRPr>
          </a:p>
          <a:p>
            <a:pPr lvl="1"/>
            <a:r>
              <a:rPr lang="en-US" dirty="0">
                <a:solidFill>
                  <a:schemeClr val="bg1">
                    <a:lumMod val="50000"/>
                  </a:schemeClr>
                </a:solidFill>
              </a:rPr>
              <a:t>In LP, there is no way to force it to use higher-cost items first (Integer Programming can fix this)</a:t>
            </a:r>
          </a:p>
          <a:p>
            <a:endParaRPr lang="en-US" dirty="0">
              <a:solidFill>
                <a:schemeClr val="bg1">
                  <a:lumMod val="50000"/>
                </a:schemeClr>
              </a:solidFill>
            </a:endParaRPr>
          </a:p>
          <a:p>
            <a:r>
              <a:rPr lang="en-US" dirty="0">
                <a:solidFill>
                  <a:schemeClr val="bg1">
                    <a:lumMod val="50000"/>
                  </a:schemeClr>
                </a:solidFill>
              </a:rPr>
              <a:t>A lot more powerful when combined with Integer Programming</a:t>
            </a:r>
          </a:p>
        </p:txBody>
      </p:sp>
    </p:spTree>
    <p:extLst>
      <p:ext uri="{BB962C8B-B14F-4D97-AF65-F5344CB8AC3E}">
        <p14:creationId xmlns:p14="http://schemas.microsoft.com/office/powerpoint/2010/main" val="210671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spTree>
    <p:extLst>
      <p:ext uri="{BB962C8B-B14F-4D97-AF65-F5344CB8AC3E}">
        <p14:creationId xmlns:p14="http://schemas.microsoft.com/office/powerpoint/2010/main" val="135302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cxnSp>
        <p:nvCxnSpPr>
          <p:cNvPr id="5" name="Straight Connector 4">
            <a:extLst>
              <a:ext uri="{FF2B5EF4-FFF2-40B4-BE49-F238E27FC236}">
                <a16:creationId xmlns:a16="http://schemas.microsoft.com/office/drawing/2014/main" id="{8251CECC-F0BD-4B39-801C-287EDE2D1588}"/>
              </a:ext>
            </a:extLst>
          </p:cNvPr>
          <p:cNvCxnSpPr/>
          <p:nvPr/>
        </p:nvCxnSpPr>
        <p:spPr bwMode="auto">
          <a:xfrm flipV="1">
            <a:off x="1885950" y="1657350"/>
            <a:ext cx="5600700" cy="16002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475EFC3-2070-479D-A0D0-BA5DF3D14C80}"/>
              </a:ext>
            </a:extLst>
          </p:cNvPr>
          <p:cNvSpPr txBox="1"/>
          <p:nvPr/>
        </p:nvSpPr>
        <p:spPr>
          <a:xfrm flipH="1">
            <a:off x="4011928" y="780339"/>
            <a:ext cx="3188972" cy="300082"/>
          </a:xfrm>
          <a:prstGeom prst="rect">
            <a:avLst/>
          </a:prstGeom>
          <a:noFill/>
        </p:spPr>
        <p:txBody>
          <a:bodyPr wrap="square" rtlCol="0">
            <a:spAutoFit/>
          </a:bodyPr>
          <a:lstStyle/>
          <a:p>
            <a:r>
              <a:rPr lang="en-US" sz="1350" dirty="0">
                <a:solidFill>
                  <a:schemeClr val="bg1">
                    <a:lumMod val="50000"/>
                  </a:schemeClr>
                </a:solidFill>
              </a:rPr>
              <a:t>One Segment</a:t>
            </a:r>
          </a:p>
        </p:txBody>
      </p:sp>
    </p:spTree>
    <p:extLst>
      <p:ext uri="{BB962C8B-B14F-4D97-AF65-F5344CB8AC3E}">
        <p14:creationId xmlns:p14="http://schemas.microsoft.com/office/powerpoint/2010/main" val="64087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cxnSp>
        <p:nvCxnSpPr>
          <p:cNvPr id="5" name="Straight Connector 4">
            <a:extLst>
              <a:ext uri="{FF2B5EF4-FFF2-40B4-BE49-F238E27FC236}">
                <a16:creationId xmlns:a16="http://schemas.microsoft.com/office/drawing/2014/main" id="{8251CECC-F0BD-4B39-801C-287EDE2D1588}"/>
              </a:ext>
            </a:extLst>
          </p:cNvPr>
          <p:cNvCxnSpPr>
            <a:cxnSpLocks/>
          </p:cNvCxnSpPr>
          <p:nvPr/>
        </p:nvCxnSpPr>
        <p:spPr bwMode="auto">
          <a:xfrm flipV="1">
            <a:off x="3829050" y="1657350"/>
            <a:ext cx="3657600" cy="6858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475EFC3-2070-479D-A0D0-BA5DF3D14C80}"/>
              </a:ext>
            </a:extLst>
          </p:cNvPr>
          <p:cNvSpPr txBox="1"/>
          <p:nvPr/>
        </p:nvSpPr>
        <p:spPr>
          <a:xfrm flipH="1">
            <a:off x="4011928" y="780339"/>
            <a:ext cx="3188972" cy="300082"/>
          </a:xfrm>
          <a:prstGeom prst="rect">
            <a:avLst/>
          </a:prstGeom>
          <a:noFill/>
        </p:spPr>
        <p:txBody>
          <a:bodyPr wrap="square" rtlCol="0">
            <a:spAutoFit/>
          </a:bodyPr>
          <a:lstStyle/>
          <a:p>
            <a:r>
              <a:rPr lang="en-US" sz="1350" dirty="0">
                <a:solidFill>
                  <a:schemeClr val="bg1">
                    <a:lumMod val="50000"/>
                  </a:schemeClr>
                </a:solidFill>
              </a:rPr>
              <a:t>Two Segments</a:t>
            </a:r>
          </a:p>
        </p:txBody>
      </p:sp>
      <p:cxnSp>
        <p:nvCxnSpPr>
          <p:cNvPr id="9" name="Straight Connector 8">
            <a:extLst>
              <a:ext uri="{FF2B5EF4-FFF2-40B4-BE49-F238E27FC236}">
                <a16:creationId xmlns:a16="http://schemas.microsoft.com/office/drawing/2014/main" id="{41EB7163-B093-424A-A27F-DA63A4C4A77D}"/>
              </a:ext>
            </a:extLst>
          </p:cNvPr>
          <p:cNvCxnSpPr>
            <a:cxnSpLocks/>
          </p:cNvCxnSpPr>
          <p:nvPr/>
        </p:nvCxnSpPr>
        <p:spPr bwMode="auto">
          <a:xfrm flipV="1">
            <a:off x="1948815" y="2343150"/>
            <a:ext cx="1880236" cy="121363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71607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cxnSp>
        <p:nvCxnSpPr>
          <p:cNvPr id="5" name="Straight Connector 4">
            <a:extLst>
              <a:ext uri="{FF2B5EF4-FFF2-40B4-BE49-F238E27FC236}">
                <a16:creationId xmlns:a16="http://schemas.microsoft.com/office/drawing/2014/main" id="{8251CECC-F0BD-4B39-801C-287EDE2D1588}"/>
              </a:ext>
            </a:extLst>
          </p:cNvPr>
          <p:cNvCxnSpPr>
            <a:cxnSpLocks/>
          </p:cNvCxnSpPr>
          <p:nvPr/>
        </p:nvCxnSpPr>
        <p:spPr bwMode="auto">
          <a:xfrm flipV="1">
            <a:off x="3943350" y="1657350"/>
            <a:ext cx="3543300" cy="6858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475EFC3-2070-479D-A0D0-BA5DF3D14C80}"/>
              </a:ext>
            </a:extLst>
          </p:cNvPr>
          <p:cNvSpPr txBox="1"/>
          <p:nvPr/>
        </p:nvSpPr>
        <p:spPr>
          <a:xfrm flipH="1">
            <a:off x="4011928" y="780339"/>
            <a:ext cx="3188972" cy="300082"/>
          </a:xfrm>
          <a:prstGeom prst="rect">
            <a:avLst/>
          </a:prstGeom>
          <a:noFill/>
        </p:spPr>
        <p:txBody>
          <a:bodyPr wrap="square" rtlCol="0">
            <a:spAutoFit/>
          </a:bodyPr>
          <a:lstStyle/>
          <a:p>
            <a:r>
              <a:rPr lang="en-US" sz="1350" dirty="0">
                <a:solidFill>
                  <a:schemeClr val="bg1">
                    <a:lumMod val="50000"/>
                  </a:schemeClr>
                </a:solidFill>
              </a:rPr>
              <a:t>Three Segments</a:t>
            </a:r>
          </a:p>
        </p:txBody>
      </p:sp>
      <p:cxnSp>
        <p:nvCxnSpPr>
          <p:cNvPr id="9" name="Straight Connector 8">
            <a:extLst>
              <a:ext uri="{FF2B5EF4-FFF2-40B4-BE49-F238E27FC236}">
                <a16:creationId xmlns:a16="http://schemas.microsoft.com/office/drawing/2014/main" id="{41EB7163-B093-424A-A27F-DA63A4C4A77D}"/>
              </a:ext>
            </a:extLst>
          </p:cNvPr>
          <p:cNvCxnSpPr>
            <a:cxnSpLocks/>
          </p:cNvCxnSpPr>
          <p:nvPr/>
        </p:nvCxnSpPr>
        <p:spPr bwMode="auto">
          <a:xfrm flipV="1">
            <a:off x="3003232" y="2343150"/>
            <a:ext cx="940118" cy="386564"/>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FAA1012-E9F2-4A2B-9C91-568FC1EA0720}"/>
              </a:ext>
            </a:extLst>
          </p:cNvPr>
          <p:cNvCxnSpPr>
            <a:cxnSpLocks/>
          </p:cNvCxnSpPr>
          <p:nvPr/>
        </p:nvCxnSpPr>
        <p:spPr bwMode="auto">
          <a:xfrm flipV="1">
            <a:off x="1828800" y="2729714"/>
            <a:ext cx="1174432" cy="83541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6595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734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cxnSp>
        <p:nvCxnSpPr>
          <p:cNvPr id="5" name="Straight Connector 4">
            <a:extLst>
              <a:ext uri="{FF2B5EF4-FFF2-40B4-BE49-F238E27FC236}">
                <a16:creationId xmlns:a16="http://schemas.microsoft.com/office/drawing/2014/main" id="{8251CECC-F0BD-4B39-801C-287EDE2D1588}"/>
              </a:ext>
            </a:extLst>
          </p:cNvPr>
          <p:cNvCxnSpPr>
            <a:cxnSpLocks/>
          </p:cNvCxnSpPr>
          <p:nvPr/>
        </p:nvCxnSpPr>
        <p:spPr bwMode="auto">
          <a:xfrm flipV="1">
            <a:off x="3943350" y="1657350"/>
            <a:ext cx="3543300" cy="6858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475EFC3-2070-479D-A0D0-BA5DF3D14C80}"/>
              </a:ext>
            </a:extLst>
          </p:cNvPr>
          <p:cNvSpPr txBox="1"/>
          <p:nvPr/>
        </p:nvSpPr>
        <p:spPr>
          <a:xfrm flipH="1">
            <a:off x="4011928" y="780339"/>
            <a:ext cx="3188972" cy="300082"/>
          </a:xfrm>
          <a:prstGeom prst="rect">
            <a:avLst/>
          </a:prstGeom>
          <a:noFill/>
        </p:spPr>
        <p:txBody>
          <a:bodyPr wrap="square" rtlCol="0">
            <a:spAutoFit/>
          </a:bodyPr>
          <a:lstStyle/>
          <a:p>
            <a:r>
              <a:rPr lang="en-US" sz="1350" dirty="0">
                <a:solidFill>
                  <a:schemeClr val="bg1">
                    <a:lumMod val="50000"/>
                  </a:schemeClr>
                </a:solidFill>
              </a:rPr>
              <a:t>Four Segments</a:t>
            </a:r>
          </a:p>
        </p:txBody>
      </p:sp>
      <p:cxnSp>
        <p:nvCxnSpPr>
          <p:cNvPr id="9" name="Straight Connector 8">
            <a:extLst>
              <a:ext uri="{FF2B5EF4-FFF2-40B4-BE49-F238E27FC236}">
                <a16:creationId xmlns:a16="http://schemas.microsoft.com/office/drawing/2014/main" id="{41EB7163-B093-424A-A27F-DA63A4C4A77D}"/>
              </a:ext>
            </a:extLst>
          </p:cNvPr>
          <p:cNvCxnSpPr>
            <a:cxnSpLocks/>
          </p:cNvCxnSpPr>
          <p:nvPr/>
        </p:nvCxnSpPr>
        <p:spPr bwMode="auto">
          <a:xfrm flipV="1">
            <a:off x="3003232" y="2343150"/>
            <a:ext cx="940118" cy="386564"/>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FAA1012-E9F2-4A2B-9C91-568FC1EA0720}"/>
              </a:ext>
            </a:extLst>
          </p:cNvPr>
          <p:cNvCxnSpPr>
            <a:cxnSpLocks/>
          </p:cNvCxnSpPr>
          <p:nvPr/>
        </p:nvCxnSpPr>
        <p:spPr bwMode="auto">
          <a:xfrm flipV="1">
            <a:off x="1885950" y="3143250"/>
            <a:ext cx="285750" cy="40005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ECE0708-5FF1-46EA-80C3-89A1CE3DFB39}"/>
              </a:ext>
            </a:extLst>
          </p:cNvPr>
          <p:cNvCxnSpPr>
            <a:cxnSpLocks/>
          </p:cNvCxnSpPr>
          <p:nvPr/>
        </p:nvCxnSpPr>
        <p:spPr bwMode="auto">
          <a:xfrm flipV="1">
            <a:off x="2171700" y="2722260"/>
            <a:ext cx="825383" cy="42099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73169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538" name="Rectangle 2"/>
          <p:cNvSpPr>
            <a:spLocks noGrp="1" noChangeArrowheads="1"/>
          </p:cNvSpPr>
          <p:nvPr>
            <p:ph type="title"/>
          </p:nvPr>
        </p:nvSpPr>
        <p:spPr/>
        <p:txBody>
          <a:bodyPr>
            <a:normAutofit fontScale="90000"/>
          </a:bodyPr>
          <a:lstStyle/>
          <a:p>
            <a:r>
              <a:rPr lang="en-US" dirty="0">
                <a:solidFill>
                  <a:schemeClr val="bg1">
                    <a:lumMod val="50000"/>
                  </a:schemeClr>
                </a:solidFill>
              </a:rPr>
              <a:t>Piecewise Equations- </a:t>
            </a:r>
            <a:br>
              <a:rPr lang="en-US" dirty="0">
                <a:solidFill>
                  <a:schemeClr val="bg1">
                    <a:lumMod val="50000"/>
                  </a:schemeClr>
                </a:solidFill>
              </a:rPr>
            </a:br>
            <a:r>
              <a:rPr lang="en-US" dirty="0">
                <a:solidFill>
                  <a:schemeClr val="bg1">
                    <a:lumMod val="50000"/>
                  </a:schemeClr>
                </a:solidFill>
              </a:rPr>
              <a:t>Automatic or with 0-1 Variables</a:t>
            </a:r>
          </a:p>
        </p:txBody>
      </p:sp>
      <p:grpSp>
        <p:nvGrpSpPr>
          <p:cNvPr id="1985539" name="Group 3"/>
          <p:cNvGrpSpPr>
            <a:grpSpLocks/>
          </p:cNvGrpSpPr>
          <p:nvPr/>
        </p:nvGrpSpPr>
        <p:grpSpPr bwMode="auto">
          <a:xfrm>
            <a:off x="3336131" y="1585913"/>
            <a:ext cx="1414463" cy="1178719"/>
            <a:chOff x="1302" y="1338"/>
            <a:chExt cx="1188" cy="990"/>
          </a:xfrm>
        </p:grpSpPr>
        <p:sp>
          <p:nvSpPr>
            <p:cNvPr id="1985540" name="Rectangle 4"/>
            <p:cNvSpPr>
              <a:spLocks noChangeArrowheads="1"/>
            </p:cNvSpPr>
            <p:nvPr/>
          </p:nvSpPr>
          <p:spPr bwMode="auto">
            <a:xfrm>
              <a:off x="1302" y="1338"/>
              <a:ext cx="1188" cy="9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1" name="Line 5"/>
            <p:cNvSpPr>
              <a:spLocks noChangeShapeType="1"/>
            </p:cNvSpPr>
            <p:nvPr/>
          </p:nvSpPr>
          <p:spPr bwMode="auto">
            <a:xfrm flipV="1">
              <a:off x="1302" y="1860"/>
              <a:ext cx="180" cy="46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2" name="Line 6"/>
            <p:cNvSpPr>
              <a:spLocks noChangeShapeType="1"/>
            </p:cNvSpPr>
            <p:nvPr/>
          </p:nvSpPr>
          <p:spPr bwMode="auto">
            <a:xfrm flipV="1">
              <a:off x="1482" y="1644"/>
              <a:ext cx="276" cy="21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3" name="Line 7"/>
            <p:cNvSpPr>
              <a:spLocks noChangeShapeType="1"/>
            </p:cNvSpPr>
            <p:nvPr/>
          </p:nvSpPr>
          <p:spPr bwMode="auto">
            <a:xfrm flipV="1">
              <a:off x="1764" y="1536"/>
              <a:ext cx="450" cy="10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985544" name="Group 8"/>
          <p:cNvGrpSpPr>
            <a:grpSpLocks/>
          </p:cNvGrpSpPr>
          <p:nvPr/>
        </p:nvGrpSpPr>
        <p:grpSpPr bwMode="auto">
          <a:xfrm>
            <a:off x="5865019" y="1585913"/>
            <a:ext cx="1414463" cy="1178719"/>
            <a:chOff x="3426" y="1332"/>
            <a:chExt cx="1188" cy="990"/>
          </a:xfrm>
        </p:grpSpPr>
        <p:sp>
          <p:nvSpPr>
            <p:cNvPr id="1985545" name="Rectangle 9"/>
            <p:cNvSpPr>
              <a:spLocks noChangeArrowheads="1"/>
            </p:cNvSpPr>
            <p:nvPr/>
          </p:nvSpPr>
          <p:spPr bwMode="auto">
            <a:xfrm>
              <a:off x="3426" y="1332"/>
              <a:ext cx="1188" cy="9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6" name="Line 10"/>
            <p:cNvSpPr>
              <a:spLocks noChangeShapeType="1"/>
            </p:cNvSpPr>
            <p:nvPr/>
          </p:nvSpPr>
          <p:spPr bwMode="auto">
            <a:xfrm flipV="1">
              <a:off x="3426" y="2112"/>
              <a:ext cx="378" cy="21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7" name="Line 11"/>
            <p:cNvSpPr>
              <a:spLocks noChangeShapeType="1"/>
            </p:cNvSpPr>
            <p:nvPr/>
          </p:nvSpPr>
          <p:spPr bwMode="auto">
            <a:xfrm flipV="1">
              <a:off x="3804" y="1860"/>
              <a:ext cx="264" cy="25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8" name="Line 12"/>
            <p:cNvSpPr>
              <a:spLocks noChangeShapeType="1"/>
            </p:cNvSpPr>
            <p:nvPr/>
          </p:nvSpPr>
          <p:spPr bwMode="auto">
            <a:xfrm flipV="1">
              <a:off x="4068" y="1452"/>
              <a:ext cx="186" cy="40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985549" name="Group 13"/>
          <p:cNvGrpSpPr>
            <a:grpSpLocks/>
          </p:cNvGrpSpPr>
          <p:nvPr/>
        </p:nvGrpSpPr>
        <p:grpSpPr bwMode="auto">
          <a:xfrm>
            <a:off x="3336131" y="3357563"/>
            <a:ext cx="1414463" cy="1178719"/>
            <a:chOff x="3426" y="1332"/>
            <a:chExt cx="1188" cy="990"/>
          </a:xfrm>
        </p:grpSpPr>
        <p:sp>
          <p:nvSpPr>
            <p:cNvPr id="1985550" name="Rectangle 14"/>
            <p:cNvSpPr>
              <a:spLocks noChangeArrowheads="1"/>
            </p:cNvSpPr>
            <p:nvPr/>
          </p:nvSpPr>
          <p:spPr bwMode="auto">
            <a:xfrm>
              <a:off x="3426" y="1332"/>
              <a:ext cx="1188" cy="9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1" name="Line 15"/>
            <p:cNvSpPr>
              <a:spLocks noChangeShapeType="1"/>
            </p:cNvSpPr>
            <p:nvPr/>
          </p:nvSpPr>
          <p:spPr bwMode="auto">
            <a:xfrm flipV="1">
              <a:off x="3426" y="2112"/>
              <a:ext cx="378" cy="21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2" name="Line 16"/>
            <p:cNvSpPr>
              <a:spLocks noChangeShapeType="1"/>
            </p:cNvSpPr>
            <p:nvPr/>
          </p:nvSpPr>
          <p:spPr bwMode="auto">
            <a:xfrm flipV="1">
              <a:off x="3804" y="1860"/>
              <a:ext cx="264" cy="25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3" name="Line 17"/>
            <p:cNvSpPr>
              <a:spLocks noChangeShapeType="1"/>
            </p:cNvSpPr>
            <p:nvPr/>
          </p:nvSpPr>
          <p:spPr bwMode="auto">
            <a:xfrm flipV="1">
              <a:off x="4068" y="1452"/>
              <a:ext cx="186" cy="40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985554" name="Group 18"/>
          <p:cNvGrpSpPr>
            <a:grpSpLocks/>
          </p:cNvGrpSpPr>
          <p:nvPr/>
        </p:nvGrpSpPr>
        <p:grpSpPr bwMode="auto">
          <a:xfrm>
            <a:off x="5865019" y="3357563"/>
            <a:ext cx="1414463" cy="1178719"/>
            <a:chOff x="1302" y="1338"/>
            <a:chExt cx="1188" cy="990"/>
          </a:xfrm>
        </p:grpSpPr>
        <p:sp>
          <p:nvSpPr>
            <p:cNvPr id="1985555" name="Rectangle 19"/>
            <p:cNvSpPr>
              <a:spLocks noChangeArrowheads="1"/>
            </p:cNvSpPr>
            <p:nvPr/>
          </p:nvSpPr>
          <p:spPr bwMode="auto">
            <a:xfrm>
              <a:off x="1302" y="1338"/>
              <a:ext cx="1188" cy="9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6" name="Line 20"/>
            <p:cNvSpPr>
              <a:spLocks noChangeShapeType="1"/>
            </p:cNvSpPr>
            <p:nvPr/>
          </p:nvSpPr>
          <p:spPr bwMode="auto">
            <a:xfrm flipV="1">
              <a:off x="1302" y="1860"/>
              <a:ext cx="180" cy="46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7" name="Line 21"/>
            <p:cNvSpPr>
              <a:spLocks noChangeShapeType="1"/>
            </p:cNvSpPr>
            <p:nvPr/>
          </p:nvSpPr>
          <p:spPr bwMode="auto">
            <a:xfrm flipV="1">
              <a:off x="1482" y="1644"/>
              <a:ext cx="276" cy="21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8" name="Line 22"/>
            <p:cNvSpPr>
              <a:spLocks noChangeShapeType="1"/>
            </p:cNvSpPr>
            <p:nvPr/>
          </p:nvSpPr>
          <p:spPr bwMode="auto">
            <a:xfrm flipV="1">
              <a:off x="1764" y="1536"/>
              <a:ext cx="450" cy="10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sp>
        <p:nvSpPr>
          <p:cNvPr id="1985559" name="Text Box 23"/>
          <p:cNvSpPr txBox="1">
            <a:spLocks noChangeArrowheads="1"/>
          </p:cNvSpPr>
          <p:nvPr/>
        </p:nvSpPr>
        <p:spPr bwMode="auto">
          <a:xfrm>
            <a:off x="3181350" y="1250156"/>
            <a:ext cx="17475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b="1" i="1">
                <a:solidFill>
                  <a:schemeClr val="accent2"/>
                </a:solidFill>
                <a:latin typeface="Times New Roman" pitchFamily="18" charset="0"/>
              </a:rPr>
              <a:t>Max: concave obj fun</a:t>
            </a:r>
            <a:endParaRPr lang="en-US">
              <a:latin typeface="Times New Roman" pitchFamily="18" charset="0"/>
            </a:endParaRPr>
          </a:p>
        </p:txBody>
      </p:sp>
      <p:sp>
        <p:nvSpPr>
          <p:cNvPr id="1985560" name="Text Box 24"/>
          <p:cNvSpPr txBox="1">
            <a:spLocks noChangeArrowheads="1"/>
          </p:cNvSpPr>
          <p:nvPr/>
        </p:nvSpPr>
        <p:spPr bwMode="auto">
          <a:xfrm>
            <a:off x="5695950" y="1264444"/>
            <a:ext cx="164179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b="1" i="1">
                <a:solidFill>
                  <a:schemeClr val="accent2"/>
                </a:solidFill>
                <a:latin typeface="Times New Roman" pitchFamily="18" charset="0"/>
              </a:rPr>
              <a:t>Min: convex obj fun</a:t>
            </a:r>
            <a:endParaRPr lang="en-US">
              <a:latin typeface="Times New Roman" pitchFamily="18" charset="0"/>
            </a:endParaRPr>
          </a:p>
        </p:txBody>
      </p:sp>
      <p:sp>
        <p:nvSpPr>
          <p:cNvPr id="1985561" name="Text Box 25"/>
          <p:cNvSpPr txBox="1">
            <a:spLocks noChangeArrowheads="1"/>
          </p:cNvSpPr>
          <p:nvPr/>
        </p:nvSpPr>
        <p:spPr bwMode="auto">
          <a:xfrm>
            <a:off x="3209925" y="3021806"/>
            <a:ext cx="16706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b="1" i="1">
                <a:solidFill>
                  <a:schemeClr val="accent2"/>
                </a:solidFill>
                <a:latin typeface="Times New Roman" pitchFamily="18" charset="0"/>
              </a:rPr>
              <a:t>Max: convex obj fun</a:t>
            </a:r>
            <a:endParaRPr lang="en-US">
              <a:latin typeface="Times New Roman" pitchFamily="18" charset="0"/>
            </a:endParaRPr>
          </a:p>
        </p:txBody>
      </p:sp>
      <p:sp>
        <p:nvSpPr>
          <p:cNvPr id="1985562" name="Text Box 26"/>
          <p:cNvSpPr txBox="1">
            <a:spLocks noChangeArrowheads="1"/>
          </p:cNvSpPr>
          <p:nvPr/>
        </p:nvSpPr>
        <p:spPr bwMode="auto">
          <a:xfrm>
            <a:off x="5688806" y="3021806"/>
            <a:ext cx="171874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b="1" i="1">
                <a:solidFill>
                  <a:schemeClr val="accent2"/>
                </a:solidFill>
                <a:latin typeface="Times New Roman" pitchFamily="18" charset="0"/>
              </a:rPr>
              <a:t>Min: concave obj fun</a:t>
            </a:r>
            <a:endParaRPr lang="en-US">
              <a:latin typeface="Times New Roman" pitchFamily="18" charset="0"/>
            </a:endParaRPr>
          </a:p>
        </p:txBody>
      </p:sp>
      <p:sp>
        <p:nvSpPr>
          <p:cNvPr id="1985563" name="Text Box 27"/>
          <p:cNvSpPr txBox="1">
            <a:spLocks noChangeArrowheads="1"/>
          </p:cNvSpPr>
          <p:nvPr/>
        </p:nvSpPr>
        <p:spPr bwMode="auto">
          <a:xfrm>
            <a:off x="1659732" y="1625204"/>
            <a:ext cx="126028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500" b="1" i="1">
                <a:solidFill>
                  <a:srgbClr val="FF0000"/>
                </a:solidFill>
                <a:latin typeface="Times New Roman" pitchFamily="18" charset="0"/>
              </a:rPr>
              <a:t>LP will </a:t>
            </a:r>
          </a:p>
          <a:p>
            <a:r>
              <a:rPr lang="en-US" sz="1500" b="1" i="1">
                <a:solidFill>
                  <a:srgbClr val="FF0000"/>
                </a:solidFill>
                <a:latin typeface="Times New Roman" pitchFamily="18" charset="0"/>
              </a:rPr>
              <a:t>automatically</a:t>
            </a:r>
          </a:p>
          <a:p>
            <a:r>
              <a:rPr lang="en-US" sz="1500" b="1" i="1">
                <a:solidFill>
                  <a:srgbClr val="FF0000"/>
                </a:solidFill>
                <a:latin typeface="Times New Roman" pitchFamily="18" charset="0"/>
              </a:rPr>
              <a:t>select lower</a:t>
            </a:r>
          </a:p>
          <a:p>
            <a:r>
              <a:rPr lang="en-US" sz="1500" b="1" i="1">
                <a:solidFill>
                  <a:srgbClr val="FF0000"/>
                </a:solidFill>
                <a:latin typeface="Times New Roman" pitchFamily="18" charset="0"/>
              </a:rPr>
              <a:t>segment first</a:t>
            </a:r>
            <a:endParaRPr lang="en-US">
              <a:latin typeface="Times New Roman" pitchFamily="18" charset="0"/>
            </a:endParaRPr>
          </a:p>
        </p:txBody>
      </p:sp>
      <p:sp>
        <p:nvSpPr>
          <p:cNvPr id="1985564" name="Text Box 28"/>
          <p:cNvSpPr txBox="1">
            <a:spLocks noChangeArrowheads="1"/>
          </p:cNvSpPr>
          <p:nvPr/>
        </p:nvSpPr>
        <p:spPr bwMode="auto">
          <a:xfrm>
            <a:off x="1645444" y="3361135"/>
            <a:ext cx="171553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500" b="1" i="1">
                <a:solidFill>
                  <a:srgbClr val="FF0000"/>
                </a:solidFill>
                <a:latin typeface="Times New Roman" pitchFamily="18" charset="0"/>
              </a:rPr>
              <a:t>need 0-1 integer</a:t>
            </a:r>
          </a:p>
          <a:p>
            <a:r>
              <a:rPr lang="en-US" sz="1500" b="1" i="1">
                <a:solidFill>
                  <a:srgbClr val="FF0000"/>
                </a:solidFill>
                <a:latin typeface="Times New Roman" pitchFamily="18" charset="0"/>
              </a:rPr>
              <a:t>variables to force</a:t>
            </a:r>
          </a:p>
          <a:p>
            <a:r>
              <a:rPr lang="en-US" sz="1500" b="1" i="1">
                <a:solidFill>
                  <a:srgbClr val="FF0000"/>
                </a:solidFill>
                <a:latin typeface="Times New Roman" pitchFamily="18" charset="0"/>
              </a:rPr>
              <a:t>LP to choose</a:t>
            </a:r>
          </a:p>
          <a:p>
            <a:r>
              <a:rPr lang="en-US" sz="1500" b="1" i="1">
                <a:solidFill>
                  <a:srgbClr val="FF0000"/>
                </a:solidFill>
                <a:latin typeface="Times New Roman" pitchFamily="18" charset="0"/>
              </a:rPr>
              <a:t>allowable segments</a:t>
            </a:r>
            <a:endParaRPr lang="en-US">
              <a:latin typeface="Times New Roman" pitchFamily="18" charset="0"/>
            </a:endParaRPr>
          </a:p>
        </p:txBody>
      </p:sp>
      <p:sp>
        <p:nvSpPr>
          <p:cNvPr id="1985565" name="Line 29"/>
          <p:cNvSpPr>
            <a:spLocks noChangeShapeType="1"/>
          </p:cNvSpPr>
          <p:nvPr/>
        </p:nvSpPr>
        <p:spPr bwMode="auto">
          <a:xfrm flipV="1">
            <a:off x="1750219" y="2964657"/>
            <a:ext cx="5650706" cy="7144"/>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1270840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pPr>
              <a:lnSpc>
                <a:spcPct val="100000"/>
              </a:lnSpc>
            </a:pPr>
            <a:br>
              <a:rPr lang="en-US" sz="3600" dirty="0">
                <a:solidFill>
                  <a:schemeClr val="bg1">
                    <a:lumMod val="50000"/>
                  </a:schemeClr>
                </a:solidFill>
              </a:rPr>
            </a:br>
            <a:br>
              <a:rPr lang="en-US" sz="3600" dirty="0">
                <a:solidFill>
                  <a:schemeClr val="bg1">
                    <a:lumMod val="50000"/>
                  </a:schemeClr>
                </a:solidFill>
              </a:rPr>
            </a:br>
            <a:r>
              <a:rPr lang="en-US" sz="3600" dirty="0">
                <a:solidFill>
                  <a:schemeClr val="bg1">
                    <a:lumMod val="50000"/>
                  </a:schemeClr>
                </a:solidFill>
              </a:rPr>
              <a:t>Warm Up for Next Week</a:t>
            </a:r>
          </a:p>
        </p:txBody>
      </p:sp>
    </p:spTree>
    <p:extLst>
      <p:ext uri="{BB962C8B-B14F-4D97-AF65-F5344CB8AC3E}">
        <p14:creationId xmlns:p14="http://schemas.microsoft.com/office/powerpoint/2010/main" val="540683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1E35D5-9B8F-0F2F-A103-57070DBEBFFB}"/>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303291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pPr>
              <a:lnSpc>
                <a:spcPct val="100000"/>
              </a:lnSpc>
            </a:pPr>
            <a:br>
              <a:rPr lang="en-US" sz="3600" dirty="0">
                <a:solidFill>
                  <a:schemeClr val="bg1">
                    <a:lumMod val="50000"/>
                  </a:schemeClr>
                </a:solidFill>
              </a:rPr>
            </a:br>
            <a:br>
              <a:rPr lang="en-US" sz="3600" dirty="0">
                <a:solidFill>
                  <a:schemeClr val="bg1">
                    <a:lumMod val="50000"/>
                  </a:schemeClr>
                </a:solidFill>
              </a:rPr>
            </a:br>
            <a:r>
              <a:rPr lang="en-US" sz="3600" dirty="0">
                <a:solidFill>
                  <a:schemeClr val="bg1">
                    <a:lumMod val="50000"/>
                  </a:schemeClr>
                </a:solidFill>
              </a:rPr>
              <a:t>Homework– More Modeling Practice</a:t>
            </a:r>
          </a:p>
        </p:txBody>
      </p:sp>
    </p:spTree>
    <p:extLst>
      <p:ext uri="{BB962C8B-B14F-4D97-AF65-F5344CB8AC3E}">
        <p14:creationId xmlns:p14="http://schemas.microsoft.com/office/powerpoint/2010/main" val="2640725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4305-0918-44D2-8565-574952006922}"/>
              </a:ext>
            </a:extLst>
          </p:cNvPr>
          <p:cNvSpPr>
            <a:spLocks noGrp="1"/>
          </p:cNvSpPr>
          <p:nvPr>
            <p:ph type="title"/>
          </p:nvPr>
        </p:nvSpPr>
        <p:spPr/>
        <p:txBody>
          <a:bodyPr>
            <a:noAutofit/>
          </a:bodyPr>
          <a:lstStyle/>
          <a:p>
            <a:r>
              <a:rPr lang="en-US" sz="2800" dirty="0">
                <a:solidFill>
                  <a:schemeClr val="bg1">
                    <a:lumMod val="50000"/>
                  </a:schemeClr>
                </a:solidFill>
              </a:rPr>
              <a:t>Flow Model—Time periods are more directly linked</a:t>
            </a:r>
          </a:p>
        </p:txBody>
      </p:sp>
      <p:sp>
        <p:nvSpPr>
          <p:cNvPr id="3" name="Content Placeholder 2">
            <a:extLst>
              <a:ext uri="{FF2B5EF4-FFF2-40B4-BE49-F238E27FC236}">
                <a16:creationId xmlns:a16="http://schemas.microsoft.com/office/drawing/2014/main" id="{946F6CC6-FCA7-4E82-83DC-328015A276E3}"/>
              </a:ext>
            </a:extLst>
          </p:cNvPr>
          <p:cNvSpPr>
            <a:spLocks noGrp="1"/>
          </p:cNvSpPr>
          <p:nvPr>
            <p:ph idx="1"/>
          </p:nvPr>
        </p:nvSpPr>
        <p:spPr>
          <a:xfrm>
            <a:off x="4428730" y="1314450"/>
            <a:ext cx="3543300" cy="3829050"/>
          </a:xfrm>
        </p:spPr>
        <p:txBody>
          <a:bodyPr>
            <a:normAutofit fontScale="47500" lnSpcReduction="20000"/>
          </a:bodyPr>
          <a:lstStyle/>
          <a:p>
            <a:r>
              <a:rPr lang="en-US" dirty="0">
                <a:solidFill>
                  <a:schemeClr val="bg1">
                    <a:lumMod val="50000"/>
                  </a:schemeClr>
                </a:solidFill>
              </a:rPr>
              <a:t>Need to invest to cover the pensions due at the end of the year</a:t>
            </a:r>
          </a:p>
          <a:p>
            <a:r>
              <a:rPr lang="en-US" dirty="0">
                <a:solidFill>
                  <a:schemeClr val="bg1">
                    <a:lumMod val="50000"/>
                  </a:schemeClr>
                </a:solidFill>
              </a:rPr>
              <a:t>Start the model at the start of Year 1 (or Year 0, if you’d like)</a:t>
            </a:r>
          </a:p>
          <a:p>
            <a:pPr lvl="1"/>
            <a:r>
              <a:rPr lang="en-US" dirty="0">
                <a:solidFill>
                  <a:schemeClr val="bg1">
                    <a:lumMod val="50000"/>
                  </a:schemeClr>
                </a:solidFill>
              </a:rPr>
              <a:t>You can buy the 3 bonds or invest in savings</a:t>
            </a:r>
          </a:p>
          <a:p>
            <a:pPr lvl="1"/>
            <a:r>
              <a:rPr lang="en-US" dirty="0">
                <a:solidFill>
                  <a:schemeClr val="bg1">
                    <a:lumMod val="50000"/>
                  </a:schemeClr>
                </a:solidFill>
              </a:rPr>
              <a:t>Flow In:  Initial investment</a:t>
            </a:r>
          </a:p>
          <a:p>
            <a:pPr lvl="1"/>
            <a:r>
              <a:rPr lang="en-US" dirty="0">
                <a:solidFill>
                  <a:schemeClr val="bg1">
                    <a:lumMod val="50000"/>
                  </a:schemeClr>
                </a:solidFill>
              </a:rPr>
              <a:t>Flow Out:  Investment in the bonds and savings</a:t>
            </a:r>
          </a:p>
          <a:p>
            <a:r>
              <a:rPr lang="en-US" dirty="0">
                <a:solidFill>
                  <a:schemeClr val="bg1">
                    <a:lumMod val="50000"/>
                  </a:schemeClr>
                </a:solidFill>
              </a:rPr>
              <a:t>At Year X</a:t>
            </a:r>
          </a:p>
          <a:p>
            <a:pPr lvl="1"/>
            <a:r>
              <a:rPr lang="en-US" dirty="0">
                <a:solidFill>
                  <a:schemeClr val="bg1">
                    <a:lumMod val="50000"/>
                  </a:schemeClr>
                </a:solidFill>
              </a:rPr>
              <a:t>Flow In:  coupons, interest, principal</a:t>
            </a:r>
          </a:p>
          <a:p>
            <a:pPr lvl="1"/>
            <a:r>
              <a:rPr lang="en-US" dirty="0">
                <a:solidFill>
                  <a:schemeClr val="bg1">
                    <a:lumMod val="50000"/>
                  </a:schemeClr>
                </a:solidFill>
              </a:rPr>
              <a:t>Flow Out:  pension payment, reinvestment in savings</a:t>
            </a:r>
          </a:p>
          <a:p>
            <a:r>
              <a:rPr lang="en-US" dirty="0">
                <a:solidFill>
                  <a:schemeClr val="bg1">
                    <a:lumMod val="50000"/>
                  </a:schemeClr>
                </a:solidFill>
              </a:rPr>
              <a:t>Can’t buy the bonds after the start</a:t>
            </a:r>
          </a:p>
        </p:txBody>
      </p:sp>
      <p:pic>
        <p:nvPicPr>
          <p:cNvPr id="5" name="Picture 4">
            <a:extLst>
              <a:ext uri="{FF2B5EF4-FFF2-40B4-BE49-F238E27FC236}">
                <a16:creationId xmlns:a16="http://schemas.microsoft.com/office/drawing/2014/main" id="{3C9A4846-D048-46AC-8831-64A31C6B7B62}"/>
              </a:ext>
            </a:extLst>
          </p:cNvPr>
          <p:cNvPicPr>
            <a:picLocks noChangeAspect="1"/>
          </p:cNvPicPr>
          <p:nvPr/>
        </p:nvPicPr>
        <p:blipFill>
          <a:blip r:embed="rId2"/>
          <a:stretch>
            <a:fillRect/>
          </a:stretch>
        </p:blipFill>
        <p:spPr>
          <a:xfrm>
            <a:off x="1102372" y="894522"/>
            <a:ext cx="2626415" cy="4002157"/>
          </a:xfrm>
          <a:prstGeom prst="rect">
            <a:avLst/>
          </a:prstGeom>
        </p:spPr>
      </p:pic>
    </p:spTree>
    <p:extLst>
      <p:ext uri="{BB962C8B-B14F-4D97-AF65-F5344CB8AC3E}">
        <p14:creationId xmlns:p14="http://schemas.microsoft.com/office/powerpoint/2010/main" val="2233314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50000"/>
                  </a:schemeClr>
                </a:solidFill>
              </a:rPr>
              <a:t>Note on the Homework Problem #3</a:t>
            </a:r>
          </a:p>
        </p:txBody>
      </p:sp>
      <p:sp>
        <p:nvSpPr>
          <p:cNvPr id="4" name="Content Placeholder 3"/>
          <p:cNvSpPr>
            <a:spLocks noGrp="1"/>
          </p:cNvSpPr>
          <p:nvPr>
            <p:ph idx="1"/>
          </p:nvPr>
        </p:nvSpPr>
        <p:spPr/>
        <p:txBody>
          <a:bodyPr>
            <a:normAutofit/>
          </a:bodyPr>
          <a:lstStyle/>
          <a:p>
            <a:r>
              <a:rPr lang="en-US" sz="2000" dirty="0">
                <a:solidFill>
                  <a:schemeClr val="bg1">
                    <a:lumMod val="50000"/>
                  </a:schemeClr>
                </a:solidFill>
              </a:rPr>
              <a:t>In this problem, I’m asking you to build an LP that you will give to the VP of sales.  The VP of sales must be able to use the tool– you don’t want him or her to keep bugging you…</a:t>
            </a:r>
          </a:p>
          <a:p>
            <a:endParaRPr lang="en-US" sz="2000" dirty="0">
              <a:solidFill>
                <a:schemeClr val="bg1">
                  <a:lumMod val="50000"/>
                </a:schemeClr>
              </a:solidFill>
            </a:endParaRPr>
          </a:p>
          <a:p>
            <a:r>
              <a:rPr lang="en-US" sz="2000" b="1" i="1" dirty="0">
                <a:solidFill>
                  <a:schemeClr val="bg1">
                    <a:lumMod val="50000"/>
                  </a:schemeClr>
                </a:solidFill>
              </a:rPr>
              <a:t>Not a GUI exercise</a:t>
            </a:r>
            <a:r>
              <a:rPr lang="en-US" sz="2000" dirty="0">
                <a:solidFill>
                  <a:schemeClr val="bg1">
                    <a:lumMod val="50000"/>
                  </a:schemeClr>
                </a:solidFill>
              </a:rPr>
              <a:t>.  Assume that there is a nice GUI and the VP can play with the variables you want them to play with and hit run (you don’t need to build this part).  </a:t>
            </a:r>
          </a:p>
        </p:txBody>
      </p:sp>
    </p:spTree>
    <p:extLst>
      <p:ext uri="{BB962C8B-B14F-4D97-AF65-F5344CB8AC3E}">
        <p14:creationId xmlns:p14="http://schemas.microsoft.com/office/powerpoint/2010/main" val="3787201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B868-6DBA-A190-49DF-34FEB0A7F200}"/>
              </a:ext>
            </a:extLst>
          </p:cNvPr>
          <p:cNvSpPr>
            <a:spLocks noGrp="1"/>
          </p:cNvSpPr>
          <p:nvPr>
            <p:ph type="title"/>
          </p:nvPr>
        </p:nvSpPr>
        <p:spPr/>
        <p:txBody>
          <a:bodyPr>
            <a:normAutofit/>
          </a:bodyPr>
          <a:lstStyle/>
          <a:p>
            <a:r>
              <a:rPr lang="en-US" dirty="0"/>
              <a:t>End of Section</a:t>
            </a:r>
            <a:br>
              <a:rPr lang="en-US" dirty="0"/>
            </a:br>
            <a:r>
              <a:rPr lang="en-US" dirty="0"/>
              <a:t>	</a:t>
            </a:r>
          </a:p>
        </p:txBody>
      </p:sp>
    </p:spTree>
    <p:extLst>
      <p:ext uri="{BB962C8B-B14F-4D97-AF65-F5344CB8AC3E}">
        <p14:creationId xmlns:p14="http://schemas.microsoft.com/office/powerpoint/2010/main" val="246454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58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17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62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31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00042"/>
            <a:ext cx="7772400" cy="1102519"/>
          </a:xfrm>
        </p:spPr>
        <p:txBody>
          <a:bodyPr>
            <a:normAutofit/>
          </a:bodyPr>
          <a:lstStyle/>
          <a:p>
            <a:pPr>
              <a:lnSpc>
                <a:spcPct val="100000"/>
              </a:lnSpc>
            </a:pPr>
            <a:r>
              <a:rPr lang="en-US" dirty="0">
                <a:solidFill>
                  <a:schemeClr val="bg1">
                    <a:lumMod val="50000"/>
                  </a:schemeClr>
                </a:solidFill>
              </a:rPr>
              <a:t>Analyzing Linear Programs</a:t>
            </a:r>
          </a:p>
        </p:txBody>
      </p:sp>
    </p:spTree>
    <p:extLst>
      <p:ext uri="{BB962C8B-B14F-4D97-AF65-F5344CB8AC3E}">
        <p14:creationId xmlns:p14="http://schemas.microsoft.com/office/powerpoint/2010/main" val="420387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4" name="Rectangle 2"/>
          <p:cNvSpPr>
            <a:spLocks noGrp="1" noChangeArrowheads="1"/>
          </p:cNvSpPr>
          <p:nvPr>
            <p:ph type="title"/>
          </p:nvPr>
        </p:nvSpPr>
        <p:spPr/>
        <p:txBody>
          <a:bodyPr>
            <a:normAutofit/>
          </a:bodyPr>
          <a:lstStyle/>
          <a:p>
            <a:r>
              <a:rPr lang="en-US" sz="3600" dirty="0">
                <a:solidFill>
                  <a:schemeClr val="bg1">
                    <a:lumMod val="50000"/>
                  </a:schemeClr>
                </a:solidFill>
              </a:rPr>
              <a:t>Analyzing Linear Programs</a:t>
            </a:r>
          </a:p>
        </p:txBody>
      </p:sp>
      <p:sp>
        <p:nvSpPr>
          <p:cNvPr id="1789955" name="Rectangle 3"/>
          <p:cNvSpPr>
            <a:spLocks noGrp="1" noChangeArrowheads="1"/>
          </p:cNvSpPr>
          <p:nvPr>
            <p:ph type="body" idx="1"/>
          </p:nvPr>
        </p:nvSpPr>
        <p:spPr>
          <a:xfrm>
            <a:off x="335988" y="1195417"/>
            <a:ext cx="6302204" cy="3394472"/>
          </a:xfrm>
        </p:spPr>
        <p:txBody>
          <a:bodyPr>
            <a:normAutofit fontScale="55000" lnSpcReduction="20000"/>
          </a:bodyPr>
          <a:lstStyle/>
          <a:p>
            <a:r>
              <a:rPr lang="en-US" dirty="0">
                <a:solidFill>
                  <a:schemeClr val="bg1">
                    <a:lumMod val="50000"/>
                  </a:schemeClr>
                </a:solidFill>
              </a:rPr>
              <a:t>What-if Analysis</a:t>
            </a:r>
          </a:p>
          <a:p>
            <a:pPr lvl="1"/>
            <a:r>
              <a:rPr lang="en-US" dirty="0">
                <a:solidFill>
                  <a:schemeClr val="bg1">
                    <a:lumMod val="50000"/>
                  </a:schemeClr>
                </a:solidFill>
              </a:rPr>
              <a:t>Changing parameters and re-running</a:t>
            </a:r>
          </a:p>
          <a:p>
            <a:endParaRPr lang="en-US" dirty="0">
              <a:solidFill>
                <a:schemeClr val="bg1">
                  <a:lumMod val="50000"/>
                </a:schemeClr>
              </a:solidFill>
            </a:endParaRPr>
          </a:p>
          <a:p>
            <a:r>
              <a:rPr lang="en-US" dirty="0">
                <a:solidFill>
                  <a:schemeClr val="bg1">
                    <a:lumMod val="50000"/>
                  </a:schemeClr>
                </a:solidFill>
              </a:rPr>
              <a:t>Just look at the results</a:t>
            </a:r>
          </a:p>
          <a:p>
            <a:pPr lvl="1"/>
            <a:r>
              <a:rPr lang="en-US" dirty="0">
                <a:solidFill>
                  <a:schemeClr val="bg1">
                    <a:lumMod val="50000"/>
                  </a:schemeClr>
                </a:solidFill>
              </a:rPr>
              <a:t>Tight constraints– show you where the model would like to add capacity, add raw materials, sell more, etc…</a:t>
            </a:r>
          </a:p>
          <a:p>
            <a:pPr lvl="1"/>
            <a:r>
              <a:rPr lang="en-US" dirty="0">
                <a:solidFill>
                  <a:schemeClr val="bg1">
                    <a:lumMod val="50000"/>
                  </a:schemeClr>
                </a:solidFill>
              </a:rPr>
              <a:t>Constraints that aren’t tight– tell you where there is slack</a:t>
            </a:r>
          </a:p>
          <a:p>
            <a:endParaRPr lang="en-US" dirty="0">
              <a:solidFill>
                <a:schemeClr val="bg1">
                  <a:lumMod val="50000"/>
                </a:schemeClr>
              </a:solidFill>
            </a:endParaRPr>
          </a:p>
          <a:p>
            <a:r>
              <a:rPr lang="en-US" dirty="0">
                <a:solidFill>
                  <a:schemeClr val="bg1">
                    <a:lumMod val="50000"/>
                  </a:schemeClr>
                </a:solidFill>
              </a:rPr>
              <a:t>More technical (Mike has a hot take on this one):</a:t>
            </a:r>
          </a:p>
          <a:p>
            <a:pPr lvl="1"/>
            <a:r>
              <a:rPr lang="en-US" dirty="0">
                <a:solidFill>
                  <a:schemeClr val="bg1">
                    <a:lumMod val="50000"/>
                  </a:schemeClr>
                </a:solidFill>
              </a:rPr>
              <a:t>Shadow prices– can give you the “value” of changing the constraint</a:t>
            </a:r>
          </a:p>
          <a:p>
            <a:pPr lvl="2"/>
            <a:endParaRPr lang="en-US" dirty="0">
              <a:solidFill>
                <a:schemeClr val="bg1">
                  <a:lumMod val="50000"/>
                </a:schemeClr>
              </a:solidFill>
            </a:endParaRPr>
          </a:p>
          <a:p>
            <a:pPr lvl="2"/>
            <a:r>
              <a:rPr lang="en-US" dirty="0">
                <a:solidFill>
                  <a:schemeClr val="bg1">
                    <a:lumMod val="50000"/>
                  </a:schemeClr>
                </a:solidFill>
              </a:rPr>
              <a:t>Analysis comes from looking at Primal and Dual LP’s (save this thought for a second)</a:t>
            </a:r>
          </a:p>
          <a:p>
            <a:pPr lvl="1"/>
            <a:endParaRPr lang="en-US" dirty="0">
              <a:solidFill>
                <a:schemeClr val="bg1">
                  <a:lumMod val="50000"/>
                </a:schemeClr>
              </a:solidFill>
            </a:endParaRPr>
          </a:p>
          <a:p>
            <a:endParaRPr lang="en-US" dirty="0">
              <a:solidFill>
                <a:schemeClr val="bg1">
                  <a:lumMod val="50000"/>
                </a:schemeClr>
              </a:solidFill>
            </a:endParaRPr>
          </a:p>
        </p:txBody>
      </p:sp>
      <p:sp>
        <p:nvSpPr>
          <p:cNvPr id="1789958" name="Text Box 6"/>
          <p:cNvSpPr txBox="1">
            <a:spLocks noChangeArrowheads="1"/>
          </p:cNvSpPr>
          <p:nvPr/>
        </p:nvSpPr>
        <p:spPr bwMode="auto">
          <a:xfrm>
            <a:off x="5586412" y="4466452"/>
            <a:ext cx="27574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600" i="1" dirty="0">
                <a:solidFill>
                  <a:schemeClr val="bg1">
                    <a:lumMod val="50000"/>
                  </a:schemeClr>
                </a:solidFill>
              </a:rPr>
              <a:t>Sources:  Robert Sedgewick and Kevin Wayne, Intro slides from </a:t>
            </a:r>
            <a:r>
              <a:rPr lang="en-US" sz="600" i="1" dirty="0" err="1">
                <a:solidFill>
                  <a:schemeClr val="bg1">
                    <a:lumMod val="50000"/>
                  </a:schemeClr>
                </a:solidFill>
              </a:rPr>
              <a:t>Vladlen</a:t>
            </a:r>
            <a:r>
              <a:rPr lang="en-US" sz="600" i="1" dirty="0">
                <a:solidFill>
                  <a:schemeClr val="bg1">
                    <a:lumMod val="50000"/>
                  </a:schemeClr>
                </a:solidFill>
              </a:rPr>
              <a:t> </a:t>
            </a:r>
            <a:r>
              <a:rPr lang="en-US" sz="600" i="1" dirty="0" err="1">
                <a:solidFill>
                  <a:schemeClr val="bg1">
                    <a:lumMod val="50000"/>
                  </a:schemeClr>
                </a:solidFill>
              </a:rPr>
              <a:t>Koltun</a:t>
            </a:r>
            <a:r>
              <a:rPr lang="en-US" sz="600" i="1" dirty="0">
                <a:solidFill>
                  <a:schemeClr val="bg1">
                    <a:lumMod val="50000"/>
                  </a:schemeClr>
                </a:solidFill>
              </a:rPr>
              <a:t>.</a:t>
            </a:r>
          </a:p>
          <a:p>
            <a:r>
              <a:rPr lang="en-US" sz="600" i="1" dirty="0">
                <a:solidFill>
                  <a:schemeClr val="bg1">
                    <a:lumMod val="50000"/>
                  </a:schemeClr>
                </a:solidFill>
              </a:rPr>
              <a:t>The Allocation of Resources by Linear Programming.  Scientific American,  R. Bland</a:t>
            </a:r>
          </a:p>
        </p:txBody>
      </p:sp>
      <p:pic>
        <p:nvPicPr>
          <p:cNvPr id="3" name="Picture 2">
            <a:extLst>
              <a:ext uri="{FF2B5EF4-FFF2-40B4-BE49-F238E27FC236}">
                <a16:creationId xmlns:a16="http://schemas.microsoft.com/office/drawing/2014/main" id="{24FD80BA-E1D0-9319-1307-03F75C663939}"/>
              </a:ext>
            </a:extLst>
          </p:cNvPr>
          <p:cNvPicPr>
            <a:picLocks noChangeAspect="1"/>
          </p:cNvPicPr>
          <p:nvPr/>
        </p:nvPicPr>
        <p:blipFill rotWithShape="1">
          <a:blip r:embed="rId3"/>
          <a:srcRect l="28005" t="23588" r="34856" b="27914"/>
          <a:stretch/>
        </p:blipFill>
        <p:spPr>
          <a:xfrm>
            <a:off x="4569908" y="963201"/>
            <a:ext cx="740646" cy="967154"/>
          </a:xfrm>
          <a:prstGeom prst="rect">
            <a:avLst/>
          </a:prstGeom>
        </p:spPr>
      </p:pic>
      <p:pic>
        <p:nvPicPr>
          <p:cNvPr id="5" name="Picture 4">
            <a:extLst>
              <a:ext uri="{FF2B5EF4-FFF2-40B4-BE49-F238E27FC236}">
                <a16:creationId xmlns:a16="http://schemas.microsoft.com/office/drawing/2014/main" id="{462EF3FF-8CF2-688B-DFA6-51085C5CD56C}"/>
              </a:ext>
            </a:extLst>
          </p:cNvPr>
          <p:cNvPicPr>
            <a:picLocks noChangeAspect="1"/>
          </p:cNvPicPr>
          <p:nvPr/>
        </p:nvPicPr>
        <p:blipFill rotWithShape="1">
          <a:blip r:embed="rId4"/>
          <a:srcRect l="25841" t="34594" r="26202" b="34405"/>
          <a:stretch/>
        </p:blipFill>
        <p:spPr>
          <a:xfrm>
            <a:off x="6638192" y="2165373"/>
            <a:ext cx="1257301" cy="812754"/>
          </a:xfrm>
          <a:prstGeom prst="rect">
            <a:avLst/>
          </a:prstGeom>
        </p:spPr>
      </p:pic>
      <p:pic>
        <p:nvPicPr>
          <p:cNvPr id="8" name="Picture 7">
            <a:extLst>
              <a:ext uri="{FF2B5EF4-FFF2-40B4-BE49-F238E27FC236}">
                <a16:creationId xmlns:a16="http://schemas.microsoft.com/office/drawing/2014/main" id="{37E9EAD0-06B5-E4F7-95D4-10BF3433B35F}"/>
              </a:ext>
            </a:extLst>
          </p:cNvPr>
          <p:cNvPicPr>
            <a:picLocks noChangeAspect="1"/>
          </p:cNvPicPr>
          <p:nvPr/>
        </p:nvPicPr>
        <p:blipFill rotWithShape="1">
          <a:blip r:embed="rId5"/>
          <a:srcRect l="18269" t="18720" r="17008" b="17016"/>
          <a:stretch/>
        </p:blipFill>
        <p:spPr>
          <a:xfrm>
            <a:off x="6783265" y="3149678"/>
            <a:ext cx="967154" cy="960283"/>
          </a:xfrm>
          <a:prstGeom prst="rect">
            <a:avLst/>
          </a:prstGeom>
        </p:spPr>
      </p:pic>
    </p:spTree>
    <p:extLst>
      <p:ext uri="{BB962C8B-B14F-4D97-AF65-F5344CB8AC3E}">
        <p14:creationId xmlns:p14="http://schemas.microsoft.com/office/powerpoint/2010/main" val="306661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9955">
                                            <p:txEl>
                                              <p:pRg st="0" end="0"/>
                                            </p:txEl>
                                          </p:spTgt>
                                        </p:tgtEl>
                                        <p:attrNameLst>
                                          <p:attrName>style.visibility</p:attrName>
                                        </p:attrNameLst>
                                      </p:cBhvr>
                                      <p:to>
                                        <p:strVal val="visible"/>
                                      </p:to>
                                    </p:set>
                                    <p:animEffect transition="in" filter="fade">
                                      <p:cBhvr>
                                        <p:cTn id="7" dur="500"/>
                                        <p:tgtEl>
                                          <p:spTgt spid="17899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89955">
                                            <p:txEl>
                                              <p:pRg st="1" end="1"/>
                                            </p:txEl>
                                          </p:spTgt>
                                        </p:tgtEl>
                                        <p:attrNameLst>
                                          <p:attrName>style.visibility</p:attrName>
                                        </p:attrNameLst>
                                      </p:cBhvr>
                                      <p:to>
                                        <p:strVal val="visible"/>
                                      </p:to>
                                    </p:set>
                                    <p:animEffect transition="in" filter="fade">
                                      <p:cBhvr>
                                        <p:cTn id="10" dur="500"/>
                                        <p:tgtEl>
                                          <p:spTgt spid="17899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89955">
                                            <p:txEl>
                                              <p:pRg st="3" end="3"/>
                                            </p:txEl>
                                          </p:spTgt>
                                        </p:tgtEl>
                                        <p:attrNameLst>
                                          <p:attrName>style.visibility</p:attrName>
                                        </p:attrNameLst>
                                      </p:cBhvr>
                                      <p:to>
                                        <p:strVal val="visible"/>
                                      </p:to>
                                    </p:set>
                                    <p:animEffect transition="in" filter="fade">
                                      <p:cBhvr>
                                        <p:cTn id="18" dur="500"/>
                                        <p:tgtEl>
                                          <p:spTgt spid="178995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89955">
                                            <p:txEl>
                                              <p:pRg st="4" end="4"/>
                                            </p:txEl>
                                          </p:spTgt>
                                        </p:tgtEl>
                                        <p:attrNameLst>
                                          <p:attrName>style.visibility</p:attrName>
                                        </p:attrNameLst>
                                      </p:cBhvr>
                                      <p:to>
                                        <p:strVal val="visible"/>
                                      </p:to>
                                    </p:set>
                                    <p:animEffect transition="in" filter="fade">
                                      <p:cBhvr>
                                        <p:cTn id="21" dur="500"/>
                                        <p:tgtEl>
                                          <p:spTgt spid="178995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89955">
                                            <p:txEl>
                                              <p:pRg st="5" end="5"/>
                                            </p:txEl>
                                          </p:spTgt>
                                        </p:tgtEl>
                                        <p:attrNameLst>
                                          <p:attrName>style.visibility</p:attrName>
                                        </p:attrNameLst>
                                      </p:cBhvr>
                                      <p:to>
                                        <p:strVal val="visible"/>
                                      </p:to>
                                    </p:set>
                                    <p:animEffect transition="in" filter="fade">
                                      <p:cBhvr>
                                        <p:cTn id="24" dur="500"/>
                                        <p:tgtEl>
                                          <p:spTgt spid="178995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9955">
                                            <p:txEl>
                                              <p:pRg st="7" end="7"/>
                                            </p:txEl>
                                          </p:spTgt>
                                        </p:tgtEl>
                                        <p:attrNameLst>
                                          <p:attrName>style.visibility</p:attrName>
                                        </p:attrNameLst>
                                      </p:cBhvr>
                                      <p:to>
                                        <p:strVal val="visible"/>
                                      </p:to>
                                    </p:set>
                                    <p:animEffect transition="in" filter="fade">
                                      <p:cBhvr>
                                        <p:cTn id="32" dur="500"/>
                                        <p:tgtEl>
                                          <p:spTgt spid="178995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89955">
                                            <p:txEl>
                                              <p:pRg st="8" end="8"/>
                                            </p:txEl>
                                          </p:spTgt>
                                        </p:tgtEl>
                                        <p:attrNameLst>
                                          <p:attrName>style.visibility</p:attrName>
                                        </p:attrNameLst>
                                      </p:cBhvr>
                                      <p:to>
                                        <p:strVal val="visible"/>
                                      </p:to>
                                    </p:set>
                                    <p:animEffect transition="in" filter="fade">
                                      <p:cBhvr>
                                        <p:cTn id="40" dur="500"/>
                                        <p:tgtEl>
                                          <p:spTgt spid="1789955">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789955">
                                            <p:txEl>
                                              <p:pRg st="10" end="10"/>
                                            </p:txEl>
                                          </p:spTgt>
                                        </p:tgtEl>
                                        <p:attrNameLst>
                                          <p:attrName>style.visibility</p:attrName>
                                        </p:attrNameLst>
                                      </p:cBhvr>
                                      <p:to>
                                        <p:strVal val="visible"/>
                                      </p:to>
                                    </p:set>
                                    <p:animEffect transition="in" filter="fade">
                                      <p:cBhvr>
                                        <p:cTn id="43" dur="500"/>
                                        <p:tgtEl>
                                          <p:spTgt spid="17899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19352</TotalTime>
  <Words>1197</Words>
  <Application>Microsoft Office PowerPoint</Application>
  <PresentationFormat>On-screen Show (16:9)</PresentationFormat>
  <Paragraphs>194</Paragraphs>
  <Slides>37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 New Roman</vt:lpstr>
      <vt:lpstr>Office Theme</vt:lpstr>
      <vt:lpstr>Week 2, Classes 3-4 Advanced LP</vt:lpstr>
      <vt:lpstr>More on the Diet Problem</vt:lpstr>
      <vt:lpstr>PowerPoint Presentation</vt:lpstr>
      <vt:lpstr>PowerPoint Presentation</vt:lpstr>
      <vt:lpstr>PowerPoint Presentation</vt:lpstr>
      <vt:lpstr>PowerPoint Presentation</vt:lpstr>
      <vt:lpstr>PowerPoint Presentation</vt:lpstr>
      <vt:lpstr>Analyzing Linear Programs</vt:lpstr>
      <vt:lpstr>Analyzing Linear Programs</vt:lpstr>
      <vt:lpstr>Let’s Look at Sensitivity Analysis</vt:lpstr>
      <vt:lpstr>Let’s See How Those Numbers Relate to Shadow Prices</vt:lpstr>
      <vt:lpstr>Let’s See How Those Numbers Relate to Shadow Prices</vt:lpstr>
      <vt:lpstr>Let’s See How Those Numbers Relate to Shadow Prices</vt:lpstr>
      <vt:lpstr>Sensitivity Analysis for the Brewer’s Problem</vt:lpstr>
      <vt:lpstr>Let’s See How Those Numbers Relate to Shadow Prices</vt:lpstr>
      <vt:lpstr>Dual Problems</vt:lpstr>
      <vt:lpstr>Duality for the Brewer’s Problem</vt:lpstr>
      <vt:lpstr>Primal-Dual– More General Overview</vt:lpstr>
      <vt:lpstr>Some Equivalents….</vt:lpstr>
      <vt:lpstr>Shadow Prices</vt:lpstr>
      <vt:lpstr>My Hot Take Comments on Dual/Primal and Shadow Prices</vt:lpstr>
      <vt:lpstr>Piecewise LPs</vt:lpstr>
      <vt:lpstr>Linear Programming is Great…  How to Get the Most from Linear…</vt:lpstr>
      <vt:lpstr>Let’s Practice with a Very Simple Example</vt:lpstr>
      <vt:lpstr>Piecewise Linear Programs</vt:lpstr>
      <vt:lpstr>Piecewise Linear Programs</vt:lpstr>
      <vt:lpstr>Piecewise Linear Programs</vt:lpstr>
      <vt:lpstr>Piecewise Linear Programs</vt:lpstr>
      <vt:lpstr>Piecewise Linear Programs</vt:lpstr>
      <vt:lpstr>Piecewise Linear Programs</vt:lpstr>
      <vt:lpstr>Piecewise Equations-  Automatic or with 0-1 Variables</vt:lpstr>
      <vt:lpstr>  Warm Up for Next Week</vt:lpstr>
      <vt:lpstr>PowerPoint Presentation</vt:lpstr>
      <vt:lpstr>  Homework– More Modeling Practice</vt:lpstr>
      <vt:lpstr>Flow Model—Time periods are more directly linked</vt:lpstr>
      <vt:lpstr>Note on the Homework Problem #3</vt:lpstr>
      <vt:lpstr>End of Section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Michael</cp:lastModifiedBy>
  <cp:revision>134</cp:revision>
  <dcterms:created xsi:type="dcterms:W3CDTF">2015-07-21T16:44:10Z</dcterms:created>
  <dcterms:modified xsi:type="dcterms:W3CDTF">2022-09-25T21:15:37Z</dcterms:modified>
</cp:coreProperties>
</file>