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936" r:id="rId2"/>
    <p:sldId id="3948" r:id="rId3"/>
    <p:sldId id="3949" r:id="rId4"/>
    <p:sldId id="1295" r:id="rId5"/>
    <p:sldId id="3951" r:id="rId6"/>
    <p:sldId id="3952" r:id="rId7"/>
    <p:sldId id="3953" r:id="rId8"/>
    <p:sldId id="1296" r:id="rId9"/>
    <p:sldId id="1658" r:id="rId10"/>
    <p:sldId id="1298" r:id="rId11"/>
    <p:sldId id="1299" r:id="rId12"/>
    <p:sldId id="3954" r:id="rId13"/>
    <p:sldId id="3963" r:id="rId14"/>
    <p:sldId id="3964" r:id="rId15"/>
    <p:sldId id="3965" r:id="rId16"/>
    <p:sldId id="3966" r:id="rId17"/>
    <p:sldId id="3950" r:id="rId18"/>
    <p:sldId id="3959" r:id="rId19"/>
    <p:sldId id="3961" r:id="rId20"/>
    <p:sldId id="3960" r:id="rId21"/>
    <p:sldId id="1294" r:id="rId22"/>
    <p:sldId id="1302" r:id="rId23"/>
    <p:sldId id="1303" r:id="rId24"/>
    <p:sldId id="3962" r:id="rId25"/>
    <p:sldId id="1304" r:id="rId26"/>
    <p:sldId id="1310" r:id="rId27"/>
    <p:sldId id="1311" r:id="rId28"/>
    <p:sldId id="1312" r:id="rId29"/>
    <p:sldId id="1315" r:id="rId30"/>
    <p:sldId id="1313" r:id="rId31"/>
    <p:sldId id="1314" r:id="rId32"/>
    <p:sldId id="1656" r:id="rId33"/>
    <p:sldId id="1641" r:id="rId34"/>
    <p:sldId id="1316" r:id="rId35"/>
    <p:sldId id="1659" r:id="rId36"/>
    <p:sldId id="3956" r:id="rId37"/>
    <p:sldId id="1606" r:id="rId38"/>
    <p:sldId id="1610" r:id="rId39"/>
    <p:sldId id="3957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a52a012fad543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7" autoAdjust="0"/>
    <p:restoredTop sz="99694" autoAdjust="0"/>
  </p:normalViewPr>
  <p:slideViewPr>
    <p:cSldViewPr snapToGrid="0" snapToObjects="1">
      <p:cViewPr varScale="1">
        <p:scale>
          <a:sx n="114" d="100"/>
          <a:sy n="114" d="100"/>
        </p:scale>
        <p:origin x="701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46"/>
    </p:cViewPr>
  </p:sorterViewPr>
  <p:notesViewPr>
    <p:cSldViewPr snapToGrid="0" snapToObjects="1">
      <p:cViewPr varScale="1">
        <p:scale>
          <a:sx n="64" d="100"/>
          <a:sy n="64" d="100"/>
        </p:scale>
        <p:origin x="318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646743A-A0E2-5F97-5668-C4E7E3EF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7D62-1638-404C-AD3F-39551532EA60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D4AEB5-1185-E6A8-49E9-B346F97E5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698500"/>
            <a:ext cx="6189662" cy="3482975"/>
          </a:xfrm>
          <a:ln w="12700"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7A88F9-DEE2-EF7D-3E25-DDB14E8F0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 lIns="93945" tIns="46973" rIns="93945" bIns="46973"/>
          <a:lstStyle/>
          <a:p>
            <a:pPr defTabSz="963613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8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C8FA7-BB53-4882-A9B7-FCD2CE790B44}" type="slidenum">
              <a:rPr lang="en-US"/>
              <a:pPr/>
              <a:t>22</a:t>
            </a:fld>
            <a:endParaRPr lang="en-US"/>
          </a:p>
        </p:txBody>
      </p:sp>
      <p:sp>
        <p:nvSpPr>
          <p:cNvPr id="193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C8FA7-BB53-4882-A9B7-FCD2CE790B44}" type="slidenum">
              <a:rPr lang="en-US"/>
              <a:pPr/>
              <a:t>23</a:t>
            </a:fld>
            <a:endParaRPr lang="en-US"/>
          </a:p>
        </p:txBody>
      </p:sp>
      <p:sp>
        <p:nvSpPr>
          <p:cNvPr id="193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149A7-3863-4D05-B6B2-133AB47C64A0}" type="slidenum">
              <a:rPr lang="en-US"/>
              <a:pPr/>
              <a:t>25</a:t>
            </a:fld>
            <a:endParaRPr lang="en-US"/>
          </a:p>
        </p:txBody>
      </p:sp>
      <p:sp>
        <p:nvSpPr>
          <p:cNvPr id="194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C1940-6C70-40A5-AE0B-09A16BF685B7}" type="slidenum">
              <a:rPr lang="en-US"/>
              <a:pPr/>
              <a:t>26</a:t>
            </a:fld>
            <a:endParaRPr lang="en-US"/>
          </a:p>
        </p:txBody>
      </p:sp>
      <p:sp>
        <p:nvSpPr>
          <p:cNvPr id="195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3E97D-9CD4-4A47-87EC-70B96E5BD492}" type="slidenum">
              <a:rPr lang="en-US"/>
              <a:pPr/>
              <a:t>27</a:t>
            </a:fld>
            <a:endParaRPr lang="en-US"/>
          </a:p>
        </p:txBody>
      </p:sp>
      <p:sp>
        <p:nvSpPr>
          <p:cNvPr id="195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9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51C33-FFF9-4BE1-87EA-D400A60059D5}" type="slidenum">
              <a:rPr lang="en-US"/>
              <a:pPr/>
              <a:t>28</a:t>
            </a:fld>
            <a:endParaRPr lang="en-US"/>
          </a:p>
        </p:txBody>
      </p:sp>
      <p:sp>
        <p:nvSpPr>
          <p:cNvPr id="195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EA77A-A28C-4F4F-9DA6-229EBFE92760}" type="slidenum">
              <a:rPr lang="en-US"/>
              <a:pPr/>
              <a:t>29</a:t>
            </a:fld>
            <a:endParaRPr lang="en-US"/>
          </a:p>
        </p:txBody>
      </p:sp>
      <p:sp>
        <p:nvSpPr>
          <p:cNvPr id="195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548C-F319-4AAB-936F-D286E899E08D}" type="slidenum">
              <a:rPr lang="en-US"/>
              <a:pPr/>
              <a:t>30</a:t>
            </a:fld>
            <a:endParaRPr lang="en-US"/>
          </a:p>
        </p:txBody>
      </p:sp>
      <p:sp>
        <p:nvSpPr>
          <p:cNvPr id="195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68604-CB13-4484-ADB3-1C53D419602B}" type="slidenum">
              <a:rPr lang="en-US"/>
              <a:pPr/>
              <a:t>33</a:t>
            </a:fld>
            <a:endParaRPr lang="en-US"/>
          </a:p>
        </p:txBody>
      </p:sp>
      <p:sp>
        <p:nvSpPr>
          <p:cNvPr id="196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9A18-8C9B-4570-9C5F-9625FDB3B180}" type="slidenum">
              <a:rPr lang="en-US"/>
              <a:pPr/>
              <a:t>1</a:t>
            </a:fld>
            <a:endParaRPr lang="en-US"/>
          </a:p>
        </p:txBody>
      </p:sp>
      <p:sp>
        <p:nvSpPr>
          <p:cNvPr id="191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3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4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5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6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3783D-18BE-47A3-8340-E6834F027E94}" type="slidenum">
              <a:rPr lang="en-US"/>
              <a:pPr/>
              <a:t>9</a:t>
            </a:fld>
            <a:endParaRPr lang="en-US"/>
          </a:p>
        </p:txBody>
      </p:sp>
      <p:sp>
        <p:nvSpPr>
          <p:cNvPr id="192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2CDB5-59B4-4050-BE19-FD0A19EA7883}" type="slidenum">
              <a:rPr lang="en-US"/>
              <a:pPr/>
              <a:t>10</a:t>
            </a:fld>
            <a:endParaRPr lang="en-US"/>
          </a:p>
        </p:txBody>
      </p:sp>
      <p:sp>
        <p:nvSpPr>
          <p:cNvPr id="192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5EE16-4246-4A57-9354-0C68305FE87D}" type="slidenum">
              <a:rPr lang="en-US"/>
              <a:pPr/>
              <a:t>21</a:t>
            </a:fld>
            <a:endParaRPr lang="en-US"/>
          </a:p>
        </p:txBody>
      </p:sp>
      <p:sp>
        <p:nvSpPr>
          <p:cNvPr id="193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9186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059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19541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 userDrawn="1"/>
        </p:nvSpPr>
        <p:spPr>
          <a:xfrm>
            <a:off x="1154853" y="4822105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 userDrawn="1"/>
        </p:nvSpPr>
        <p:spPr>
          <a:xfrm>
            <a:off x="453533" y="4840856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5C7B2-A642-8F22-A5EC-2876A6587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3, Class 5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Integer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361273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10" y="171450"/>
            <a:ext cx="586978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8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10" y="171450"/>
            <a:ext cx="586978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7171" name="AutoShape 3"/>
          <p:cNvSpPr>
            <a:spLocks noChangeArrowheads="1"/>
          </p:cNvSpPr>
          <p:nvPr/>
        </p:nvSpPr>
        <p:spPr bwMode="auto">
          <a:xfrm>
            <a:off x="2057400" y="1714500"/>
            <a:ext cx="3086100" cy="1257300"/>
          </a:xfrm>
          <a:prstGeom prst="wedgeEllipseCallout">
            <a:avLst>
              <a:gd name="adj1" fmla="val 53435"/>
              <a:gd name="adj2" fmla="val 105778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350"/>
              <a:t>$1million prize for someone who can find a polynomial time algorithm for integer programs</a:t>
            </a:r>
          </a:p>
        </p:txBody>
      </p:sp>
    </p:spTree>
    <p:extLst>
      <p:ext uri="{BB962C8B-B14F-4D97-AF65-F5344CB8AC3E}">
        <p14:creationId xmlns:p14="http://schemas.microsoft.com/office/powerpoint/2010/main" val="12506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$25 Million</a:t>
            </a:r>
          </a:p>
        </p:txBody>
      </p:sp>
      <p:pic>
        <p:nvPicPr>
          <p:cNvPr id="1975298" name="Picture 2" descr="Image result for indeval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28700"/>
            <a:ext cx="5543550" cy="35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1026" name="Picture 2" descr="Profile photo of Ehsan Khodabandeh">
            <a:extLst>
              <a:ext uri="{FF2B5EF4-FFF2-40B4-BE49-F238E27FC236}">
                <a16:creationId xmlns:a16="http://schemas.microsoft.com/office/drawing/2014/main" id="{04F58F3F-D6EB-4A05-2FB7-F3885C67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2" y="3270156"/>
            <a:ext cx="1396813" cy="13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296C3-7D77-393E-5F73-2FD2CDDF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25" y="866876"/>
            <a:ext cx="2480592" cy="38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B5A3-64BB-E213-C334-CC184B1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30078" r="13465" b="29113"/>
          <a:stretch/>
        </p:blipFill>
        <p:spPr>
          <a:xfrm>
            <a:off x="2447364" y="2229823"/>
            <a:ext cx="3783938" cy="2191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221875" y="1074396"/>
            <a:ext cx="5446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Slack-Lato"/>
              </a:rPr>
              <a:t>What does us mean for us?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F4ED-DDF5-FA64-BE10-AFBC4181C68D}"/>
              </a:ext>
            </a:extLst>
          </p:cNvPr>
          <p:cNvSpPr txBox="1"/>
          <p:nvPr/>
        </p:nvSpPr>
        <p:spPr>
          <a:xfrm>
            <a:off x="6883484" y="158570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Old Advice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06E8-E668-B254-4FB0-8A17CD46251A}"/>
              </a:ext>
            </a:extLst>
          </p:cNvPr>
          <p:cNvSpPr txBox="1"/>
          <p:nvPr/>
        </p:nvSpPr>
        <p:spPr>
          <a:xfrm>
            <a:off x="472057" y="166864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New Advice</a:t>
            </a:r>
          </a:p>
        </p:txBody>
      </p:sp>
    </p:spTree>
    <p:extLst>
      <p:ext uri="{BB962C8B-B14F-4D97-AF65-F5344CB8AC3E}">
        <p14:creationId xmlns:p14="http://schemas.microsoft.com/office/powerpoint/2010/main" val="32404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B5A3-64BB-E213-C334-CC184B1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30078" r="13465" b="29113"/>
          <a:stretch/>
        </p:blipFill>
        <p:spPr>
          <a:xfrm>
            <a:off x="2447364" y="2229823"/>
            <a:ext cx="3783938" cy="2191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221875" y="1074396"/>
            <a:ext cx="5446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Slack-Lato"/>
              </a:rPr>
              <a:t>What does us mean for us?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F4ED-DDF5-FA64-BE10-AFBC4181C68D}"/>
              </a:ext>
            </a:extLst>
          </p:cNvPr>
          <p:cNvSpPr txBox="1"/>
          <p:nvPr/>
        </p:nvSpPr>
        <p:spPr>
          <a:xfrm>
            <a:off x="6883484" y="158570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Advice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06E8-E668-B254-4FB0-8A17CD46251A}"/>
              </a:ext>
            </a:extLst>
          </p:cNvPr>
          <p:cNvSpPr txBox="1"/>
          <p:nvPr/>
        </p:nvSpPr>
        <p:spPr>
          <a:xfrm>
            <a:off x="472057" y="166864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Advice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DE97-DFB7-8E83-2B95-CEED2C813840}"/>
              </a:ext>
            </a:extLst>
          </p:cNvPr>
          <p:cNvSpPr txBox="1"/>
          <p:nvPr/>
        </p:nvSpPr>
        <p:spPr>
          <a:xfrm>
            <a:off x="3362180" y="1706104"/>
            <a:ext cx="241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Better Advice</a:t>
            </a:r>
          </a:p>
        </p:txBody>
      </p:sp>
    </p:spTree>
    <p:extLst>
      <p:ext uri="{BB962C8B-B14F-4D97-AF65-F5344CB8AC3E}">
        <p14:creationId xmlns:p14="http://schemas.microsoft.com/office/powerpoint/2010/main" val="42054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64B4-A9AD-4B00-A243-E1428F298A10}"/>
              </a:ext>
            </a:extLst>
          </p:cNvPr>
          <p:cNvSpPr txBox="1"/>
          <p:nvPr/>
        </p:nvSpPr>
        <p:spPr>
          <a:xfrm>
            <a:off x="3490630" y="1605649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Cutting Stock Problem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095C2-00BA-B73A-BFE9-1997545A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6" y="1377635"/>
            <a:ext cx="2473480" cy="771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1D8304-F802-E699-30A9-7A659A91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36" y="2282650"/>
            <a:ext cx="2344526" cy="1176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79D7E-5A0F-48CB-DD1C-0D45333FCD4F}"/>
              </a:ext>
            </a:extLst>
          </p:cNvPr>
          <p:cNvSpPr txBox="1"/>
          <p:nvPr/>
        </p:nvSpPr>
        <p:spPr>
          <a:xfrm>
            <a:off x="3266514" y="2729788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Berlin Airplane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2510117" y="68907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1: Discrete Items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900767" y="3665294"/>
            <a:ext cx="7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 general, anytime you need a discrete amount made / bought / moved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AD6B31-1AE5-CA50-53BC-AAB5D59EE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73" t="17017" r="12500" b="16337"/>
          <a:stretch/>
        </p:blipFill>
        <p:spPr>
          <a:xfrm>
            <a:off x="555811" y="4151856"/>
            <a:ext cx="639943" cy="5888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A2DA3B-4FAA-E5CF-C3CE-FBE7AD958181}"/>
              </a:ext>
            </a:extLst>
          </p:cNvPr>
          <p:cNvSpPr txBox="1"/>
          <p:nvPr/>
        </p:nvSpPr>
        <p:spPr>
          <a:xfrm>
            <a:off x="1282963" y="4113647"/>
            <a:ext cx="779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Seems like the most obvious.  It is the least important.  Don’t do this lightly. And, maybe don’t ever do it.</a:t>
            </a:r>
          </a:p>
        </p:txBody>
      </p:sp>
    </p:spTree>
    <p:extLst>
      <p:ext uri="{BB962C8B-B14F-4D97-AF65-F5344CB8AC3E}">
        <p14:creationId xmlns:p14="http://schemas.microsoft.com/office/powerpoint/2010/main" val="13908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578412" y="689072"/>
            <a:ext cx="8495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2: Binary 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Yes/No; Use/Not Use; Open/Close; Assign / Not Assign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107DE-66B7-DEE2-C3D1-E17E97B0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18" y="1252828"/>
            <a:ext cx="5437544" cy="3887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C07CF-5ECD-B7D4-4B81-F86ABA05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6" y="3843354"/>
            <a:ext cx="2789162" cy="6629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364582" y="1390684"/>
            <a:ext cx="420741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Q: What are the two binary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AEA18-BF34-FA58-2AEF-6C573DD28375}"/>
              </a:ext>
            </a:extLst>
          </p:cNvPr>
          <p:cNvSpPr txBox="1"/>
          <p:nvPr/>
        </p:nvSpPr>
        <p:spPr>
          <a:xfrm>
            <a:off x="513861" y="3109489"/>
            <a:ext cx="613312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Q: Why don’t we need integer variable for number of trucks?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4DF5D-683C-888A-452F-027072F54390}"/>
              </a:ext>
            </a:extLst>
          </p:cNvPr>
          <p:cNvSpPr txBox="1"/>
          <p:nvPr/>
        </p:nvSpPr>
        <p:spPr>
          <a:xfrm>
            <a:off x="5604944" y="3906714"/>
            <a:ext cx="331045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These are used in almost all models!</a:t>
            </a:r>
          </a:p>
        </p:txBody>
      </p:sp>
    </p:spTree>
    <p:extLst>
      <p:ext uri="{BB962C8B-B14F-4D97-AF65-F5344CB8AC3E}">
        <p14:creationId xmlns:p14="http://schemas.microsoft.com/office/powerpoint/2010/main" val="20998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764679" y="104297"/>
            <a:ext cx="8495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2: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linking the x and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variables is like an if-then statement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C650EC-48FC-3D6E-BEFE-B1D9300F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8" y="1561348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You have a resource: </a:t>
            </a:r>
            <a:r>
              <a:rPr lang="en-US" sz="1600" b="1" i="1" dirty="0"/>
              <a:t>x</a:t>
            </a:r>
            <a:r>
              <a:rPr lang="en-US" sz="1600" b="1" i="1" baseline="-25000" dirty="0"/>
              <a:t>i</a:t>
            </a:r>
            <a:r>
              <a:rPr lang="en-US" sz="1600" dirty="0"/>
              <a:t> (can be 0 or 1 – use it or not)</a:t>
            </a:r>
          </a:p>
          <a:p>
            <a:pPr marL="0" indent="0">
              <a:buNone/>
            </a:pPr>
            <a:r>
              <a:rPr lang="en-US" sz="1600" dirty="0"/>
              <a:t>You may want to use that resource for something, say j: </a:t>
            </a:r>
            <a:r>
              <a:rPr lang="en-US" sz="1600" b="1" i="1" dirty="0" err="1"/>
              <a:t>y</a:t>
            </a:r>
            <a:r>
              <a:rPr lang="en-US" sz="1600" b="1" i="1" baseline="-25000" dirty="0" err="1"/>
              <a:t>i,j</a:t>
            </a:r>
            <a:r>
              <a:rPr lang="en-US" sz="1600" dirty="0"/>
              <a:t> (also 0 or 1, </a:t>
            </a:r>
            <a:r>
              <a:rPr lang="en-US" sz="1600" i="1" dirty="0"/>
              <a:t>do you use that resource for this task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94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930" name="Text Box 2"/>
          <p:cNvSpPr txBox="1">
            <a:spLocks noChangeArrowheads="1"/>
          </p:cNvSpPr>
          <p:nvPr/>
        </p:nvSpPr>
        <p:spPr bwMode="auto">
          <a:xfrm>
            <a:off x="420991" y="1096828"/>
            <a:ext cx="778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Integer Programming is related to Linear Programming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16931" name="Text Box 3"/>
          <p:cNvSpPr txBox="1">
            <a:spLocks noChangeArrowheads="1"/>
          </p:cNvSpPr>
          <p:nvPr/>
        </p:nvSpPr>
        <p:spPr bwMode="auto">
          <a:xfrm>
            <a:off x="833718" y="1658682"/>
            <a:ext cx="74765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Linear objective and constraints (like LP)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Added restriction that some or all of the variables must  be integer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Goes by different names (don’t count on these being consistent):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MIP (Mixed Integer Program)- most common.  The “mixed” refers to having both integer and continuous variables.  Although MIP is used when it is a all integer.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MILP– mixed integer and linear.  Or, IP– all integer.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Confusingly, LP– people not in the field may just know Linear Programming and not care about the details of integer constraints. </a:t>
            </a:r>
          </a:p>
        </p:txBody>
      </p:sp>
      <p:sp>
        <p:nvSpPr>
          <p:cNvPr id="1916933" name="Text Box 5"/>
          <p:cNvSpPr txBox="1">
            <a:spLocks noChangeArrowheads="1"/>
          </p:cNvSpPr>
          <p:nvPr/>
        </p:nvSpPr>
        <p:spPr bwMode="auto">
          <a:xfrm>
            <a:off x="1871067" y="2011046"/>
            <a:ext cx="5401866" cy="26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500" dirty="0">
                <a:latin typeface="Times New Roman" pitchFamily="18" charset="0"/>
              </a:rPr>
              <a:t> </a:t>
            </a:r>
          </a:p>
        </p:txBody>
      </p:sp>
      <p:sp>
        <p:nvSpPr>
          <p:cNvPr id="1916936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Integer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37BD3-0AF6-8D0F-64DE-35A9A5E14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8" t="19756" r="16912" b="19756"/>
          <a:stretch/>
        </p:blipFill>
        <p:spPr>
          <a:xfrm>
            <a:off x="8077200" y="963201"/>
            <a:ext cx="851647" cy="7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88" y="-63382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64B4-A9AD-4B00-A243-E1428F298A10}"/>
              </a:ext>
            </a:extLst>
          </p:cNvPr>
          <p:cNvSpPr txBox="1"/>
          <p:nvPr/>
        </p:nvSpPr>
        <p:spPr>
          <a:xfrm>
            <a:off x="2374899" y="1595277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 the Steel Slab problem, we’ll need to use binary to say Group1 is used before Group2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965200" y="713839"/>
            <a:ext cx="734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3: Binary for Logic: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powerful if-then; And; Or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1518833" y="3665294"/>
            <a:ext cx="7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These are very powerful, but we will leave this for later in the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94E08-DADD-4BD5-414F-EC2D8AF0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90" y="2376619"/>
            <a:ext cx="576121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Difficulty in Solving IPs: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The Geometry</a:t>
            </a:r>
          </a:p>
        </p:txBody>
      </p:sp>
      <p:sp>
        <p:nvSpPr>
          <p:cNvPr id="1918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Feasible region is a set of discrete points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Unlike in Linear Programming, we don’t have a systematic way to find any of these points.  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Insight:  Solving a relaxed Linear Program may help us– especially if we can add constraints that touch the discrete points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18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17" y="963201"/>
            <a:ext cx="22288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5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Text Box 2"/>
          <p:cNvSpPr txBox="1">
            <a:spLocks noChangeArrowheads="1"/>
          </p:cNvSpPr>
          <p:nvPr/>
        </p:nvSpPr>
        <p:spPr bwMode="auto">
          <a:xfrm>
            <a:off x="716773" y="1131995"/>
            <a:ext cx="7710454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Lucky Approach-- Automatic Formulations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solve the continuous linear version and you get all integers for your variables.  This worked for the assignment / transportation problem. Even those problems can fail fast when the data isn’t integer or you add constraints. Don’t count on being lucky.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 Hard Work Approach-- Specialized Optimization Based Heuristics and Heuristics.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You need to tailor the algorithm to the problem. Only worth it if the problem is important enough.  Many are… we’ll touch on this later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Round LP’s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Let rounding be your friend, for some variables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General Algorithms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This is the big and general one– it is what all solvers use.  The technique is branch and bound.  We’ll spend time on this</a:t>
            </a:r>
          </a:p>
        </p:txBody>
      </p:sp>
      <p:sp>
        <p:nvSpPr>
          <p:cNvPr id="1933315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Approaches to Solving IPs</a:t>
            </a:r>
          </a:p>
        </p:txBody>
      </p:sp>
    </p:spTree>
    <p:extLst>
      <p:ext uri="{BB962C8B-B14F-4D97-AF65-F5344CB8AC3E}">
        <p14:creationId xmlns:p14="http://schemas.microsoft.com/office/powerpoint/2010/main" val="2468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Text Box 2"/>
          <p:cNvSpPr txBox="1">
            <a:spLocks noChangeArrowheads="1"/>
          </p:cNvSpPr>
          <p:nvPr/>
        </p:nvSpPr>
        <p:spPr bwMode="auto">
          <a:xfrm>
            <a:off x="1514475" y="1228725"/>
            <a:ext cx="6372225" cy="5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 b="1">
              <a:latin typeface="Times New Roman" pitchFamily="18" charset="0"/>
            </a:endParaRP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Rounding</a:t>
            </a:r>
          </a:p>
        </p:txBody>
      </p:sp>
      <p:sp>
        <p:nvSpPr>
          <p:cNvPr id="193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5988" y="1195417"/>
            <a:ext cx="7631145" cy="339447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Approach: Set the variables to continuous and solve.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After the solve, either ignore the non-integer or round it to test the feasibility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When to ignore: Use 262.5 rolls (cutting stock), Make 1,653,300.8 boxes of Mac ‘N Cheese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When to test:  Berlin Airplane– test different combinations of rounding up or down.</a:t>
            </a:r>
          </a:p>
          <a:p>
            <a:pPr lvl="1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rule of thumb:  When dealing with big quantities, simple rounding is usually fine– the underlying data may not be as precise as the error for rounding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Reverse of the rule of thumb: Don’t set a variable to integer just to see nice round numbers– do it purposefully.  (This is what formatting is for in Python and Excel)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3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DAAE51-C414-B3E1-817C-E935E349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9" y="988193"/>
            <a:ext cx="3810330" cy="1981372"/>
          </a:xfrm>
          <a:prstGeom prst="rect">
            <a:avLst/>
          </a:prstGeom>
        </p:spPr>
      </p:pic>
      <p:sp>
        <p:nvSpPr>
          <p:cNvPr id="1935362" name="Text Box 2"/>
          <p:cNvSpPr txBox="1">
            <a:spLocks noChangeArrowheads="1"/>
          </p:cNvSpPr>
          <p:nvPr/>
        </p:nvSpPr>
        <p:spPr bwMode="auto">
          <a:xfrm>
            <a:off x="1514475" y="1228725"/>
            <a:ext cx="6372225" cy="5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 b="1">
              <a:latin typeface="Times New Roman" pitchFamily="18" charset="0"/>
            </a:endParaRP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Rounding: When making quantities of things, the counter examples are contrived (Don’t worry about these as much)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8395-3372-9336-A984-4A8D2D83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076" y="1676399"/>
            <a:ext cx="4740167" cy="2850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95664-85A8-4FA6-3E2F-0FA605AFC52F}"/>
              </a:ext>
            </a:extLst>
          </p:cNvPr>
          <p:cNvSpPr txBox="1"/>
          <p:nvPr/>
        </p:nvSpPr>
        <p:spPr>
          <a:xfrm>
            <a:off x="423169" y="3101433"/>
            <a:ext cx="2856698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Relaxed is x = 4, y =4.5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Integer is x = 1, y = 2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These examples are possible, not likely</a:t>
            </a:r>
          </a:p>
        </p:txBody>
      </p:sp>
    </p:spTree>
    <p:extLst>
      <p:ext uri="{BB962C8B-B14F-4D97-AF65-F5344CB8AC3E}">
        <p14:creationId xmlns:p14="http://schemas.microsoft.com/office/powerpoint/2010/main" val="15106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Rounding with Binary Decisions Fails Fast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some trucks available to you (trucks = bins)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truck have a capacity of 45,000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= 1 if the truck is used, 0 otherwise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a binary variable that can equal either 0 or 1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a set of loads to put onto the trucks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the weight of item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j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the list of loads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= 1 if load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is assigned to truck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also a binary variable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Minimize the number of trucks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 needed to make the optimization work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cannot put more than 45,000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lbs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 a truck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 to move all the loads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If you put an item on a truck, you need to make sure you use that truck</a:t>
            </a:r>
          </a:p>
        </p:txBody>
      </p:sp>
      <p:sp>
        <p:nvSpPr>
          <p:cNvPr id="1937412" name="Text Box 4"/>
          <p:cNvSpPr txBox="1">
            <a:spLocks noChangeArrowheads="1"/>
          </p:cNvSpPr>
          <p:nvPr/>
        </p:nvSpPr>
        <p:spPr bwMode="auto">
          <a:xfrm>
            <a:off x="3716728" y="4439848"/>
            <a:ext cx="10615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accent6"/>
                </a:solidFill>
                <a:latin typeface="Comic Sans MS" pitchFamily="66" charset="0"/>
              </a:rPr>
              <a:t>See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E4528-3E35-CEFF-1C0E-2A6B98B2F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6" t="36849" r="19097" b="37110"/>
          <a:stretch/>
        </p:blipFill>
        <p:spPr>
          <a:xfrm>
            <a:off x="5511800" y="963201"/>
            <a:ext cx="2946401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57651-7673-157B-DC5B-EC3372DE8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5511800" y="2522546"/>
            <a:ext cx="592667" cy="618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DF9D8-86B4-0B73-772D-F771F1854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6163734" y="2465417"/>
            <a:ext cx="770466" cy="80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E27F7-22B8-86FC-75A3-CAB92B9DC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7157226" y="2558204"/>
            <a:ext cx="691374" cy="72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1FDA9-5EC6-E5FF-95F6-4563B21A4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8032188" y="2412439"/>
            <a:ext cx="756426" cy="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0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3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3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4" name="Text Box 2"/>
          <p:cNvSpPr txBox="1">
            <a:spLocks noChangeArrowheads="1"/>
          </p:cNvSpPr>
          <p:nvPr/>
        </p:nvSpPr>
        <p:spPr bwMode="auto">
          <a:xfrm>
            <a:off x="1582342" y="1027510"/>
            <a:ext cx="5535215" cy="140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Motivation:</a:t>
            </a: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Branch and Bound</a:t>
            </a:r>
            <a:r>
              <a:rPr lang="en-US" sz="1500" dirty="0">
                <a:latin typeface="Times New Roman" pitchFamily="18" charset="0"/>
              </a:rPr>
              <a:t> is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latin typeface="Times New Roman" pitchFamily="18" charset="0"/>
              </a:rPr>
              <a:t>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the most efficient technique known for solving general IP’s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used in all solvers.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We can get some intuition by understanding this           </a:t>
            </a:r>
          </a:p>
        </p:txBody>
      </p:sp>
      <p:sp>
        <p:nvSpPr>
          <p:cNvPr id="1948675" name="Text Box 3"/>
          <p:cNvSpPr txBox="1">
            <a:spLocks noChangeArrowheads="1"/>
          </p:cNvSpPr>
          <p:nvPr/>
        </p:nvSpPr>
        <p:spPr bwMode="auto">
          <a:xfrm>
            <a:off x="1559059" y="2462213"/>
            <a:ext cx="6072188" cy="26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Basic Approach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latin typeface="Times New Roman" pitchFamily="18" charset="0"/>
              </a:rPr>
              <a:t>1.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Solve LP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2. Observe violations of integrality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3. Add constraints to rule out non-integer solution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4 Solve new LPs and continue until an integer solution is produced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5. Prove integer solution is best by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implicitly enumerating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all integer </a:t>
            </a:r>
            <a:b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solutions. </a:t>
            </a:r>
          </a:p>
          <a:p>
            <a:pPr>
              <a:spcBef>
                <a:spcPct val="50000"/>
              </a:spcBef>
            </a:pPr>
            <a:endParaRPr lang="en-US" sz="1350" dirty="0">
              <a:latin typeface="Times New Roman" pitchFamily="18" charset="0"/>
            </a:endParaRPr>
          </a:p>
        </p:txBody>
      </p:sp>
      <p:sp>
        <p:nvSpPr>
          <p:cNvPr id="1948676" name="Text Box 4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</a:t>
            </a:r>
          </a:p>
        </p:txBody>
      </p:sp>
      <p:grpSp>
        <p:nvGrpSpPr>
          <p:cNvPr id="1948677" name="Group 5"/>
          <p:cNvGrpSpPr>
            <a:grpSpLocks/>
          </p:cNvGrpSpPr>
          <p:nvPr/>
        </p:nvGrpSpPr>
        <p:grpSpPr bwMode="auto">
          <a:xfrm>
            <a:off x="7235429" y="1003161"/>
            <a:ext cx="1132285" cy="1406129"/>
            <a:chOff x="4282" y="1803"/>
            <a:chExt cx="951" cy="1181"/>
          </a:xfrm>
        </p:grpSpPr>
        <p:sp>
          <p:nvSpPr>
            <p:cNvPr id="1948678" name="Freeform 6"/>
            <p:cNvSpPr>
              <a:spLocks/>
            </p:cNvSpPr>
            <p:nvPr/>
          </p:nvSpPr>
          <p:spPr bwMode="auto">
            <a:xfrm>
              <a:off x="4282" y="2573"/>
              <a:ext cx="950" cy="328"/>
            </a:xfrm>
            <a:custGeom>
              <a:avLst/>
              <a:gdLst>
                <a:gd name="T0" fmla="*/ 1901 w 1901"/>
                <a:gd name="T1" fmla="*/ 440 h 656"/>
                <a:gd name="T2" fmla="*/ 1901 w 1901"/>
                <a:gd name="T3" fmla="*/ 0 h 656"/>
                <a:gd name="T4" fmla="*/ 0 w 1901"/>
                <a:gd name="T5" fmla="*/ 0 h 656"/>
                <a:gd name="T6" fmla="*/ 0 w 1901"/>
                <a:gd name="T7" fmla="*/ 656 h 656"/>
                <a:gd name="T8" fmla="*/ 1901 w 1901"/>
                <a:gd name="T9" fmla="*/ 44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656">
                  <a:moveTo>
                    <a:pt x="1901" y="440"/>
                  </a:moveTo>
                  <a:lnTo>
                    <a:pt x="1901" y="0"/>
                  </a:lnTo>
                  <a:lnTo>
                    <a:pt x="0" y="0"/>
                  </a:lnTo>
                  <a:lnTo>
                    <a:pt x="0" y="656"/>
                  </a:lnTo>
                  <a:lnTo>
                    <a:pt x="1901" y="4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79" name="Freeform 7"/>
            <p:cNvSpPr>
              <a:spLocks/>
            </p:cNvSpPr>
            <p:nvPr/>
          </p:nvSpPr>
          <p:spPr bwMode="auto">
            <a:xfrm>
              <a:off x="4283" y="2720"/>
              <a:ext cx="950" cy="264"/>
            </a:xfrm>
            <a:custGeom>
              <a:avLst/>
              <a:gdLst>
                <a:gd name="T0" fmla="*/ 1567 w 1901"/>
                <a:gd name="T1" fmla="*/ 73 h 529"/>
                <a:gd name="T2" fmla="*/ 1525 w 1901"/>
                <a:gd name="T3" fmla="*/ 74 h 529"/>
                <a:gd name="T4" fmla="*/ 1483 w 1901"/>
                <a:gd name="T5" fmla="*/ 65 h 529"/>
                <a:gd name="T6" fmla="*/ 1440 w 1901"/>
                <a:gd name="T7" fmla="*/ 53 h 529"/>
                <a:gd name="T8" fmla="*/ 1393 w 1901"/>
                <a:gd name="T9" fmla="*/ 44 h 529"/>
                <a:gd name="T10" fmla="*/ 1338 w 1901"/>
                <a:gd name="T11" fmla="*/ 37 h 529"/>
                <a:gd name="T12" fmla="*/ 1282 w 1901"/>
                <a:gd name="T13" fmla="*/ 33 h 529"/>
                <a:gd name="T14" fmla="*/ 1228 w 1901"/>
                <a:gd name="T15" fmla="*/ 33 h 529"/>
                <a:gd name="T16" fmla="*/ 1175 w 1901"/>
                <a:gd name="T17" fmla="*/ 36 h 529"/>
                <a:gd name="T18" fmla="*/ 1121 w 1901"/>
                <a:gd name="T19" fmla="*/ 42 h 529"/>
                <a:gd name="T20" fmla="*/ 1068 w 1901"/>
                <a:gd name="T21" fmla="*/ 51 h 529"/>
                <a:gd name="T22" fmla="*/ 1015 w 1901"/>
                <a:gd name="T23" fmla="*/ 62 h 529"/>
                <a:gd name="T24" fmla="*/ 962 w 1901"/>
                <a:gd name="T25" fmla="*/ 76 h 529"/>
                <a:gd name="T26" fmla="*/ 907 w 1901"/>
                <a:gd name="T27" fmla="*/ 92 h 529"/>
                <a:gd name="T28" fmla="*/ 850 w 1901"/>
                <a:gd name="T29" fmla="*/ 105 h 529"/>
                <a:gd name="T30" fmla="*/ 794 w 1901"/>
                <a:gd name="T31" fmla="*/ 115 h 529"/>
                <a:gd name="T32" fmla="*/ 735 w 1901"/>
                <a:gd name="T33" fmla="*/ 121 h 529"/>
                <a:gd name="T34" fmla="*/ 679 w 1901"/>
                <a:gd name="T35" fmla="*/ 122 h 529"/>
                <a:gd name="T36" fmla="*/ 622 w 1901"/>
                <a:gd name="T37" fmla="*/ 118 h 529"/>
                <a:gd name="T38" fmla="*/ 567 w 1901"/>
                <a:gd name="T39" fmla="*/ 106 h 529"/>
                <a:gd name="T40" fmla="*/ 507 w 1901"/>
                <a:gd name="T41" fmla="*/ 86 h 529"/>
                <a:gd name="T42" fmla="*/ 441 w 1901"/>
                <a:gd name="T43" fmla="*/ 62 h 529"/>
                <a:gd name="T44" fmla="*/ 375 w 1901"/>
                <a:gd name="T45" fmla="*/ 43 h 529"/>
                <a:gd name="T46" fmla="*/ 307 w 1901"/>
                <a:gd name="T47" fmla="*/ 28 h 529"/>
                <a:gd name="T48" fmla="*/ 240 w 1901"/>
                <a:gd name="T49" fmla="*/ 16 h 529"/>
                <a:gd name="T50" fmla="*/ 172 w 1901"/>
                <a:gd name="T51" fmla="*/ 8 h 529"/>
                <a:gd name="T52" fmla="*/ 103 w 1901"/>
                <a:gd name="T53" fmla="*/ 3 h 529"/>
                <a:gd name="T54" fmla="*/ 35 w 1901"/>
                <a:gd name="T55" fmla="*/ 0 h 529"/>
                <a:gd name="T56" fmla="*/ 0 w 1901"/>
                <a:gd name="T57" fmla="*/ 529 h 529"/>
                <a:gd name="T58" fmla="*/ 1901 w 1901"/>
                <a:gd name="T59" fmla="*/ 12 h 529"/>
                <a:gd name="T60" fmla="*/ 1862 w 1901"/>
                <a:gd name="T61" fmla="*/ 11 h 529"/>
                <a:gd name="T62" fmla="*/ 1822 w 1901"/>
                <a:gd name="T63" fmla="*/ 12 h 529"/>
                <a:gd name="T64" fmla="*/ 1782 w 1901"/>
                <a:gd name="T65" fmla="*/ 15 h 529"/>
                <a:gd name="T66" fmla="*/ 1742 w 1901"/>
                <a:gd name="T67" fmla="*/ 21 h 529"/>
                <a:gd name="T68" fmla="*/ 1703 w 1901"/>
                <a:gd name="T69" fmla="*/ 29 h 529"/>
                <a:gd name="T70" fmla="*/ 1664 w 1901"/>
                <a:gd name="T71" fmla="*/ 39 h 529"/>
                <a:gd name="T72" fmla="*/ 1626 w 1901"/>
                <a:gd name="T73" fmla="*/ 52 h 529"/>
                <a:gd name="T74" fmla="*/ 1588 w 1901"/>
                <a:gd name="T75" fmla="*/ 6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1" h="529">
                  <a:moveTo>
                    <a:pt x="1588" y="66"/>
                  </a:moveTo>
                  <a:lnTo>
                    <a:pt x="1567" y="73"/>
                  </a:lnTo>
                  <a:lnTo>
                    <a:pt x="1546" y="75"/>
                  </a:lnTo>
                  <a:lnTo>
                    <a:pt x="1525" y="74"/>
                  </a:lnTo>
                  <a:lnTo>
                    <a:pt x="1504" y="69"/>
                  </a:lnTo>
                  <a:lnTo>
                    <a:pt x="1483" y="65"/>
                  </a:lnTo>
                  <a:lnTo>
                    <a:pt x="1461" y="59"/>
                  </a:lnTo>
                  <a:lnTo>
                    <a:pt x="1440" y="53"/>
                  </a:lnTo>
                  <a:lnTo>
                    <a:pt x="1421" y="50"/>
                  </a:lnTo>
                  <a:lnTo>
                    <a:pt x="1393" y="44"/>
                  </a:lnTo>
                  <a:lnTo>
                    <a:pt x="1365" y="39"/>
                  </a:lnTo>
                  <a:lnTo>
                    <a:pt x="1338" y="37"/>
                  </a:lnTo>
                  <a:lnTo>
                    <a:pt x="1310" y="34"/>
                  </a:lnTo>
                  <a:lnTo>
                    <a:pt x="1282" y="33"/>
                  </a:lnTo>
                  <a:lnTo>
                    <a:pt x="1256" y="33"/>
                  </a:lnTo>
                  <a:lnTo>
                    <a:pt x="1228" y="33"/>
                  </a:lnTo>
                  <a:lnTo>
                    <a:pt x="1202" y="34"/>
                  </a:lnTo>
                  <a:lnTo>
                    <a:pt x="1175" y="36"/>
                  </a:lnTo>
                  <a:lnTo>
                    <a:pt x="1148" y="38"/>
                  </a:lnTo>
                  <a:lnTo>
                    <a:pt x="1121" y="42"/>
                  </a:lnTo>
                  <a:lnTo>
                    <a:pt x="1095" y="46"/>
                  </a:lnTo>
                  <a:lnTo>
                    <a:pt x="1068" y="51"/>
                  </a:lnTo>
                  <a:lnTo>
                    <a:pt x="1042" y="57"/>
                  </a:lnTo>
                  <a:lnTo>
                    <a:pt x="1015" y="62"/>
                  </a:lnTo>
                  <a:lnTo>
                    <a:pt x="989" y="68"/>
                  </a:lnTo>
                  <a:lnTo>
                    <a:pt x="962" y="76"/>
                  </a:lnTo>
                  <a:lnTo>
                    <a:pt x="934" y="84"/>
                  </a:lnTo>
                  <a:lnTo>
                    <a:pt x="907" y="92"/>
                  </a:lnTo>
                  <a:lnTo>
                    <a:pt x="879" y="99"/>
                  </a:lnTo>
                  <a:lnTo>
                    <a:pt x="850" y="105"/>
                  </a:lnTo>
                  <a:lnTo>
                    <a:pt x="822" y="111"/>
                  </a:lnTo>
                  <a:lnTo>
                    <a:pt x="794" y="115"/>
                  </a:lnTo>
                  <a:lnTo>
                    <a:pt x="765" y="119"/>
                  </a:lnTo>
                  <a:lnTo>
                    <a:pt x="735" y="121"/>
                  </a:lnTo>
                  <a:lnTo>
                    <a:pt x="707" y="122"/>
                  </a:lnTo>
                  <a:lnTo>
                    <a:pt x="679" y="122"/>
                  </a:lnTo>
                  <a:lnTo>
                    <a:pt x="650" y="120"/>
                  </a:lnTo>
                  <a:lnTo>
                    <a:pt x="622" y="118"/>
                  </a:lnTo>
                  <a:lnTo>
                    <a:pt x="595" y="113"/>
                  </a:lnTo>
                  <a:lnTo>
                    <a:pt x="567" y="106"/>
                  </a:lnTo>
                  <a:lnTo>
                    <a:pt x="540" y="98"/>
                  </a:lnTo>
                  <a:lnTo>
                    <a:pt x="507" y="86"/>
                  </a:lnTo>
                  <a:lnTo>
                    <a:pt x="475" y="73"/>
                  </a:lnTo>
                  <a:lnTo>
                    <a:pt x="441" y="62"/>
                  </a:lnTo>
                  <a:lnTo>
                    <a:pt x="408" y="52"/>
                  </a:lnTo>
                  <a:lnTo>
                    <a:pt x="375" y="43"/>
                  </a:lnTo>
                  <a:lnTo>
                    <a:pt x="341" y="35"/>
                  </a:lnTo>
                  <a:lnTo>
                    <a:pt x="307" y="28"/>
                  </a:lnTo>
                  <a:lnTo>
                    <a:pt x="273" y="21"/>
                  </a:lnTo>
                  <a:lnTo>
                    <a:pt x="240" y="16"/>
                  </a:lnTo>
                  <a:lnTo>
                    <a:pt x="205" y="12"/>
                  </a:lnTo>
                  <a:lnTo>
                    <a:pt x="172" y="8"/>
                  </a:lnTo>
                  <a:lnTo>
                    <a:pt x="137" y="5"/>
                  </a:lnTo>
                  <a:lnTo>
                    <a:pt x="103" y="3"/>
                  </a:lnTo>
                  <a:lnTo>
                    <a:pt x="69" y="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529"/>
                  </a:lnTo>
                  <a:lnTo>
                    <a:pt x="1901" y="529"/>
                  </a:lnTo>
                  <a:lnTo>
                    <a:pt x="1901" y="12"/>
                  </a:lnTo>
                  <a:lnTo>
                    <a:pt x="1881" y="11"/>
                  </a:lnTo>
                  <a:lnTo>
                    <a:pt x="1862" y="11"/>
                  </a:lnTo>
                  <a:lnTo>
                    <a:pt x="1841" y="11"/>
                  </a:lnTo>
                  <a:lnTo>
                    <a:pt x="1822" y="12"/>
                  </a:lnTo>
                  <a:lnTo>
                    <a:pt x="1802" y="13"/>
                  </a:lnTo>
                  <a:lnTo>
                    <a:pt x="1782" y="15"/>
                  </a:lnTo>
                  <a:lnTo>
                    <a:pt x="1762" y="18"/>
                  </a:lnTo>
                  <a:lnTo>
                    <a:pt x="1742" y="21"/>
                  </a:lnTo>
                  <a:lnTo>
                    <a:pt x="1722" y="24"/>
                  </a:lnTo>
                  <a:lnTo>
                    <a:pt x="1703" y="29"/>
                  </a:lnTo>
                  <a:lnTo>
                    <a:pt x="1683" y="34"/>
                  </a:lnTo>
                  <a:lnTo>
                    <a:pt x="1664" y="39"/>
                  </a:lnTo>
                  <a:lnTo>
                    <a:pt x="1644" y="45"/>
                  </a:lnTo>
                  <a:lnTo>
                    <a:pt x="1626" y="52"/>
                  </a:lnTo>
                  <a:lnTo>
                    <a:pt x="1606" y="59"/>
                  </a:lnTo>
                  <a:lnTo>
                    <a:pt x="1588" y="66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0" name="Freeform 8"/>
            <p:cNvSpPr>
              <a:spLocks/>
            </p:cNvSpPr>
            <p:nvPr/>
          </p:nvSpPr>
          <p:spPr bwMode="auto">
            <a:xfrm>
              <a:off x="4845" y="2766"/>
              <a:ext cx="343" cy="72"/>
            </a:xfrm>
            <a:custGeom>
              <a:avLst/>
              <a:gdLst>
                <a:gd name="T0" fmla="*/ 165 w 686"/>
                <a:gd name="T1" fmla="*/ 143 h 144"/>
                <a:gd name="T2" fmla="*/ 209 w 686"/>
                <a:gd name="T3" fmla="*/ 144 h 144"/>
                <a:gd name="T4" fmla="*/ 253 w 686"/>
                <a:gd name="T5" fmla="*/ 144 h 144"/>
                <a:gd name="T6" fmla="*/ 297 w 686"/>
                <a:gd name="T7" fmla="*/ 144 h 144"/>
                <a:gd name="T8" fmla="*/ 341 w 686"/>
                <a:gd name="T9" fmla="*/ 144 h 144"/>
                <a:gd name="T10" fmla="*/ 379 w 686"/>
                <a:gd name="T11" fmla="*/ 136 h 144"/>
                <a:gd name="T12" fmla="*/ 402 w 686"/>
                <a:gd name="T13" fmla="*/ 106 h 144"/>
                <a:gd name="T14" fmla="*/ 436 w 686"/>
                <a:gd name="T15" fmla="*/ 98 h 144"/>
                <a:gd name="T16" fmla="*/ 472 w 686"/>
                <a:gd name="T17" fmla="*/ 95 h 144"/>
                <a:gd name="T18" fmla="*/ 508 w 686"/>
                <a:gd name="T19" fmla="*/ 94 h 144"/>
                <a:gd name="T20" fmla="*/ 543 w 686"/>
                <a:gd name="T21" fmla="*/ 90 h 144"/>
                <a:gd name="T22" fmla="*/ 578 w 686"/>
                <a:gd name="T23" fmla="*/ 83 h 144"/>
                <a:gd name="T24" fmla="*/ 616 w 686"/>
                <a:gd name="T25" fmla="*/ 67 h 144"/>
                <a:gd name="T26" fmla="*/ 654 w 686"/>
                <a:gd name="T27" fmla="*/ 49 h 144"/>
                <a:gd name="T28" fmla="*/ 685 w 686"/>
                <a:gd name="T29" fmla="*/ 22 h 144"/>
                <a:gd name="T30" fmla="*/ 673 w 686"/>
                <a:gd name="T31" fmla="*/ 13 h 144"/>
                <a:gd name="T32" fmla="*/ 623 w 686"/>
                <a:gd name="T33" fmla="*/ 3 h 144"/>
                <a:gd name="T34" fmla="*/ 557 w 686"/>
                <a:gd name="T35" fmla="*/ 2 h 144"/>
                <a:gd name="T36" fmla="*/ 493 w 686"/>
                <a:gd name="T37" fmla="*/ 11 h 144"/>
                <a:gd name="T38" fmla="*/ 438 w 686"/>
                <a:gd name="T39" fmla="*/ 15 h 144"/>
                <a:gd name="T40" fmla="*/ 385 w 686"/>
                <a:gd name="T41" fmla="*/ 14 h 144"/>
                <a:gd name="T42" fmla="*/ 331 w 686"/>
                <a:gd name="T43" fmla="*/ 11 h 144"/>
                <a:gd name="T44" fmla="*/ 277 w 686"/>
                <a:gd name="T45" fmla="*/ 6 h 144"/>
                <a:gd name="T46" fmla="*/ 223 w 686"/>
                <a:gd name="T47" fmla="*/ 5 h 144"/>
                <a:gd name="T48" fmla="*/ 201 w 686"/>
                <a:gd name="T49" fmla="*/ 9 h 144"/>
                <a:gd name="T50" fmla="*/ 205 w 686"/>
                <a:gd name="T51" fmla="*/ 15 h 144"/>
                <a:gd name="T52" fmla="*/ 225 w 686"/>
                <a:gd name="T53" fmla="*/ 21 h 144"/>
                <a:gd name="T54" fmla="*/ 246 w 686"/>
                <a:gd name="T55" fmla="*/ 28 h 144"/>
                <a:gd name="T56" fmla="*/ 250 w 686"/>
                <a:gd name="T57" fmla="*/ 38 h 144"/>
                <a:gd name="T58" fmla="*/ 232 w 686"/>
                <a:gd name="T59" fmla="*/ 57 h 144"/>
                <a:gd name="T60" fmla="*/ 194 w 686"/>
                <a:gd name="T61" fmla="*/ 59 h 144"/>
                <a:gd name="T62" fmla="*/ 157 w 686"/>
                <a:gd name="T63" fmla="*/ 60 h 144"/>
                <a:gd name="T64" fmla="*/ 120 w 686"/>
                <a:gd name="T65" fmla="*/ 59 h 144"/>
                <a:gd name="T66" fmla="*/ 84 w 686"/>
                <a:gd name="T67" fmla="*/ 61 h 144"/>
                <a:gd name="T68" fmla="*/ 46 w 686"/>
                <a:gd name="T69" fmla="*/ 67 h 144"/>
                <a:gd name="T70" fmla="*/ 32 w 686"/>
                <a:gd name="T71" fmla="*/ 60 h 144"/>
                <a:gd name="T72" fmla="*/ 18 w 686"/>
                <a:gd name="T73" fmla="*/ 66 h 144"/>
                <a:gd name="T74" fmla="*/ 3 w 686"/>
                <a:gd name="T75" fmla="*/ 76 h 144"/>
                <a:gd name="T76" fmla="*/ 1 w 686"/>
                <a:gd name="T77" fmla="*/ 87 h 144"/>
                <a:gd name="T78" fmla="*/ 32 w 686"/>
                <a:gd name="T79" fmla="*/ 103 h 144"/>
                <a:gd name="T80" fmla="*/ 72 w 686"/>
                <a:gd name="T81" fmla="*/ 109 h 144"/>
                <a:gd name="T82" fmla="*/ 100 w 686"/>
                <a:gd name="T83" fmla="*/ 113 h 144"/>
                <a:gd name="T84" fmla="*/ 109 w 686"/>
                <a:gd name="T85" fmla="*/ 108 h 144"/>
                <a:gd name="T86" fmla="*/ 130 w 686"/>
                <a:gd name="T87" fmla="*/ 1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6" h="144">
                  <a:moveTo>
                    <a:pt x="137" y="143"/>
                  </a:moveTo>
                  <a:lnTo>
                    <a:pt x="152" y="143"/>
                  </a:lnTo>
                  <a:lnTo>
                    <a:pt x="165" y="143"/>
                  </a:lnTo>
                  <a:lnTo>
                    <a:pt x="180" y="143"/>
                  </a:lnTo>
                  <a:lnTo>
                    <a:pt x="195" y="143"/>
                  </a:lnTo>
                  <a:lnTo>
                    <a:pt x="209" y="144"/>
                  </a:lnTo>
                  <a:lnTo>
                    <a:pt x="224" y="144"/>
                  </a:lnTo>
                  <a:lnTo>
                    <a:pt x="239" y="144"/>
                  </a:lnTo>
                  <a:lnTo>
                    <a:pt x="253" y="144"/>
                  </a:lnTo>
                  <a:lnTo>
                    <a:pt x="268" y="144"/>
                  </a:lnTo>
                  <a:lnTo>
                    <a:pt x="283" y="144"/>
                  </a:lnTo>
                  <a:lnTo>
                    <a:pt x="297" y="144"/>
                  </a:lnTo>
                  <a:lnTo>
                    <a:pt x="312" y="144"/>
                  </a:lnTo>
                  <a:lnTo>
                    <a:pt x="327" y="144"/>
                  </a:lnTo>
                  <a:lnTo>
                    <a:pt x="341" y="144"/>
                  </a:lnTo>
                  <a:lnTo>
                    <a:pt x="356" y="143"/>
                  </a:lnTo>
                  <a:lnTo>
                    <a:pt x="369" y="143"/>
                  </a:lnTo>
                  <a:lnTo>
                    <a:pt x="379" y="136"/>
                  </a:lnTo>
                  <a:lnTo>
                    <a:pt x="385" y="126"/>
                  </a:lnTo>
                  <a:lnTo>
                    <a:pt x="392" y="114"/>
                  </a:lnTo>
                  <a:lnTo>
                    <a:pt x="402" y="106"/>
                  </a:lnTo>
                  <a:lnTo>
                    <a:pt x="413" y="103"/>
                  </a:lnTo>
                  <a:lnTo>
                    <a:pt x="425" y="101"/>
                  </a:lnTo>
                  <a:lnTo>
                    <a:pt x="436" y="98"/>
                  </a:lnTo>
                  <a:lnTo>
                    <a:pt x="448" y="97"/>
                  </a:lnTo>
                  <a:lnTo>
                    <a:pt x="459" y="96"/>
                  </a:lnTo>
                  <a:lnTo>
                    <a:pt x="472" y="95"/>
                  </a:lnTo>
                  <a:lnTo>
                    <a:pt x="483" y="95"/>
                  </a:lnTo>
                  <a:lnTo>
                    <a:pt x="496" y="94"/>
                  </a:lnTo>
                  <a:lnTo>
                    <a:pt x="508" y="94"/>
                  </a:lnTo>
                  <a:lnTo>
                    <a:pt x="519" y="93"/>
                  </a:lnTo>
                  <a:lnTo>
                    <a:pt x="532" y="91"/>
                  </a:lnTo>
                  <a:lnTo>
                    <a:pt x="543" y="90"/>
                  </a:lnTo>
                  <a:lnTo>
                    <a:pt x="555" y="89"/>
                  </a:lnTo>
                  <a:lnTo>
                    <a:pt x="566" y="86"/>
                  </a:lnTo>
                  <a:lnTo>
                    <a:pt x="578" y="83"/>
                  </a:lnTo>
                  <a:lnTo>
                    <a:pt x="589" y="79"/>
                  </a:lnTo>
                  <a:lnTo>
                    <a:pt x="603" y="73"/>
                  </a:lnTo>
                  <a:lnTo>
                    <a:pt x="616" y="67"/>
                  </a:lnTo>
                  <a:lnTo>
                    <a:pt x="629" y="61"/>
                  </a:lnTo>
                  <a:lnTo>
                    <a:pt x="641" y="56"/>
                  </a:lnTo>
                  <a:lnTo>
                    <a:pt x="654" y="49"/>
                  </a:lnTo>
                  <a:lnTo>
                    <a:pt x="665" y="41"/>
                  </a:lnTo>
                  <a:lnTo>
                    <a:pt x="676" y="33"/>
                  </a:lnTo>
                  <a:lnTo>
                    <a:pt x="685" y="22"/>
                  </a:lnTo>
                  <a:lnTo>
                    <a:pt x="686" y="20"/>
                  </a:lnTo>
                  <a:lnTo>
                    <a:pt x="682" y="17"/>
                  </a:lnTo>
                  <a:lnTo>
                    <a:pt x="673" y="13"/>
                  </a:lnTo>
                  <a:lnTo>
                    <a:pt x="665" y="11"/>
                  </a:lnTo>
                  <a:lnTo>
                    <a:pt x="644" y="6"/>
                  </a:lnTo>
                  <a:lnTo>
                    <a:pt x="623" y="3"/>
                  </a:lnTo>
                  <a:lnTo>
                    <a:pt x="601" y="0"/>
                  </a:lnTo>
                  <a:lnTo>
                    <a:pt x="579" y="0"/>
                  </a:lnTo>
                  <a:lnTo>
                    <a:pt x="557" y="2"/>
                  </a:lnTo>
                  <a:lnTo>
                    <a:pt x="535" y="4"/>
                  </a:lnTo>
                  <a:lnTo>
                    <a:pt x="514" y="7"/>
                  </a:lnTo>
                  <a:lnTo>
                    <a:pt x="493" y="11"/>
                  </a:lnTo>
                  <a:lnTo>
                    <a:pt x="474" y="13"/>
                  </a:lnTo>
                  <a:lnTo>
                    <a:pt x="457" y="15"/>
                  </a:lnTo>
                  <a:lnTo>
                    <a:pt x="438" y="15"/>
                  </a:lnTo>
                  <a:lnTo>
                    <a:pt x="421" y="15"/>
                  </a:lnTo>
                  <a:lnTo>
                    <a:pt x="403" y="15"/>
                  </a:lnTo>
                  <a:lnTo>
                    <a:pt x="385" y="14"/>
                  </a:lnTo>
                  <a:lnTo>
                    <a:pt x="367" y="13"/>
                  </a:lnTo>
                  <a:lnTo>
                    <a:pt x="349" y="12"/>
                  </a:lnTo>
                  <a:lnTo>
                    <a:pt x="331" y="11"/>
                  </a:lnTo>
                  <a:lnTo>
                    <a:pt x="313" y="9"/>
                  </a:lnTo>
                  <a:lnTo>
                    <a:pt x="294" y="7"/>
                  </a:lnTo>
                  <a:lnTo>
                    <a:pt x="277" y="6"/>
                  </a:lnTo>
                  <a:lnTo>
                    <a:pt x="259" y="5"/>
                  </a:lnTo>
                  <a:lnTo>
                    <a:pt x="240" y="5"/>
                  </a:lnTo>
                  <a:lnTo>
                    <a:pt x="223" y="5"/>
                  </a:lnTo>
                  <a:lnTo>
                    <a:pt x="205" y="6"/>
                  </a:lnTo>
                  <a:lnTo>
                    <a:pt x="202" y="7"/>
                  </a:lnTo>
                  <a:lnTo>
                    <a:pt x="201" y="9"/>
                  </a:lnTo>
                  <a:lnTo>
                    <a:pt x="199" y="12"/>
                  </a:lnTo>
                  <a:lnTo>
                    <a:pt x="197" y="14"/>
                  </a:lnTo>
                  <a:lnTo>
                    <a:pt x="205" y="15"/>
                  </a:lnTo>
                  <a:lnTo>
                    <a:pt x="212" y="18"/>
                  </a:lnTo>
                  <a:lnTo>
                    <a:pt x="218" y="19"/>
                  </a:lnTo>
                  <a:lnTo>
                    <a:pt x="225" y="21"/>
                  </a:lnTo>
                  <a:lnTo>
                    <a:pt x="232" y="23"/>
                  </a:lnTo>
                  <a:lnTo>
                    <a:pt x="239" y="25"/>
                  </a:lnTo>
                  <a:lnTo>
                    <a:pt x="246" y="28"/>
                  </a:lnTo>
                  <a:lnTo>
                    <a:pt x="253" y="30"/>
                  </a:lnTo>
                  <a:lnTo>
                    <a:pt x="253" y="33"/>
                  </a:lnTo>
                  <a:lnTo>
                    <a:pt x="250" y="38"/>
                  </a:lnTo>
                  <a:lnTo>
                    <a:pt x="245" y="45"/>
                  </a:lnTo>
                  <a:lnTo>
                    <a:pt x="245" y="55"/>
                  </a:lnTo>
                  <a:lnTo>
                    <a:pt x="232" y="57"/>
                  </a:lnTo>
                  <a:lnTo>
                    <a:pt x="220" y="58"/>
                  </a:lnTo>
                  <a:lnTo>
                    <a:pt x="207" y="59"/>
                  </a:lnTo>
                  <a:lnTo>
                    <a:pt x="194" y="59"/>
                  </a:lnTo>
                  <a:lnTo>
                    <a:pt x="183" y="60"/>
                  </a:lnTo>
                  <a:lnTo>
                    <a:pt x="170" y="60"/>
                  </a:lnTo>
                  <a:lnTo>
                    <a:pt x="157" y="60"/>
                  </a:lnTo>
                  <a:lnTo>
                    <a:pt x="146" y="59"/>
                  </a:lnTo>
                  <a:lnTo>
                    <a:pt x="133" y="59"/>
                  </a:lnTo>
                  <a:lnTo>
                    <a:pt x="120" y="59"/>
                  </a:lnTo>
                  <a:lnTo>
                    <a:pt x="108" y="59"/>
                  </a:lnTo>
                  <a:lnTo>
                    <a:pt x="96" y="60"/>
                  </a:lnTo>
                  <a:lnTo>
                    <a:pt x="84" y="61"/>
                  </a:lnTo>
                  <a:lnTo>
                    <a:pt x="71" y="63"/>
                  </a:lnTo>
                  <a:lnTo>
                    <a:pt x="58" y="65"/>
                  </a:lnTo>
                  <a:lnTo>
                    <a:pt x="46" y="67"/>
                  </a:lnTo>
                  <a:lnTo>
                    <a:pt x="42" y="66"/>
                  </a:lnTo>
                  <a:lnTo>
                    <a:pt x="38" y="63"/>
                  </a:lnTo>
                  <a:lnTo>
                    <a:pt x="32" y="60"/>
                  </a:lnTo>
                  <a:lnTo>
                    <a:pt x="28" y="59"/>
                  </a:lnTo>
                  <a:lnTo>
                    <a:pt x="24" y="63"/>
                  </a:lnTo>
                  <a:lnTo>
                    <a:pt x="18" y="66"/>
                  </a:lnTo>
                  <a:lnTo>
                    <a:pt x="12" y="70"/>
                  </a:lnTo>
                  <a:lnTo>
                    <a:pt x="8" y="73"/>
                  </a:lnTo>
                  <a:lnTo>
                    <a:pt x="3" y="76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10" y="95"/>
                  </a:lnTo>
                  <a:lnTo>
                    <a:pt x="20" y="100"/>
                  </a:lnTo>
                  <a:lnTo>
                    <a:pt x="32" y="103"/>
                  </a:lnTo>
                  <a:lnTo>
                    <a:pt x="44" y="105"/>
                  </a:lnTo>
                  <a:lnTo>
                    <a:pt x="58" y="108"/>
                  </a:lnTo>
                  <a:lnTo>
                    <a:pt x="72" y="109"/>
                  </a:lnTo>
                  <a:lnTo>
                    <a:pt x="85" y="111"/>
                  </a:lnTo>
                  <a:lnTo>
                    <a:pt x="97" y="114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9"/>
                  </a:lnTo>
                  <a:lnTo>
                    <a:pt x="109" y="108"/>
                  </a:lnTo>
                  <a:lnTo>
                    <a:pt x="117" y="116"/>
                  </a:lnTo>
                  <a:lnTo>
                    <a:pt x="123" y="128"/>
                  </a:lnTo>
                  <a:lnTo>
                    <a:pt x="130" y="139"/>
                  </a:lnTo>
                  <a:lnTo>
                    <a:pt x="137" y="14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1" name="Freeform 9"/>
            <p:cNvSpPr>
              <a:spLocks/>
            </p:cNvSpPr>
            <p:nvPr/>
          </p:nvSpPr>
          <p:spPr bwMode="auto">
            <a:xfrm>
              <a:off x="4319" y="1803"/>
              <a:ext cx="870" cy="1130"/>
            </a:xfrm>
            <a:custGeom>
              <a:avLst/>
              <a:gdLst>
                <a:gd name="T0" fmla="*/ 1047 w 1740"/>
                <a:gd name="T1" fmla="*/ 320 h 2261"/>
                <a:gd name="T2" fmla="*/ 1055 w 1740"/>
                <a:gd name="T3" fmla="*/ 176 h 2261"/>
                <a:gd name="T4" fmla="*/ 1189 w 1740"/>
                <a:gd name="T5" fmla="*/ 254 h 2261"/>
                <a:gd name="T6" fmla="*/ 1262 w 1740"/>
                <a:gd name="T7" fmla="*/ 351 h 2261"/>
                <a:gd name="T8" fmla="*/ 1459 w 1740"/>
                <a:gd name="T9" fmla="*/ 156 h 2261"/>
                <a:gd name="T10" fmla="*/ 1431 w 1740"/>
                <a:gd name="T11" fmla="*/ 213 h 2261"/>
                <a:gd name="T12" fmla="*/ 1426 w 1740"/>
                <a:gd name="T13" fmla="*/ 336 h 2261"/>
                <a:gd name="T14" fmla="*/ 1600 w 1740"/>
                <a:gd name="T15" fmla="*/ 300 h 2261"/>
                <a:gd name="T16" fmla="*/ 1147 w 1740"/>
                <a:gd name="T17" fmla="*/ 559 h 2261"/>
                <a:gd name="T18" fmla="*/ 1360 w 1740"/>
                <a:gd name="T19" fmla="*/ 534 h 2261"/>
                <a:gd name="T20" fmla="*/ 1496 w 1740"/>
                <a:gd name="T21" fmla="*/ 525 h 2261"/>
                <a:gd name="T22" fmla="*/ 1384 w 1740"/>
                <a:gd name="T23" fmla="*/ 586 h 2261"/>
                <a:gd name="T24" fmla="*/ 1106 w 1740"/>
                <a:gd name="T25" fmla="*/ 662 h 2261"/>
                <a:gd name="T26" fmla="*/ 1144 w 1740"/>
                <a:gd name="T27" fmla="*/ 771 h 2261"/>
                <a:gd name="T28" fmla="*/ 1237 w 1740"/>
                <a:gd name="T29" fmla="*/ 786 h 2261"/>
                <a:gd name="T30" fmla="*/ 1224 w 1740"/>
                <a:gd name="T31" fmla="*/ 896 h 2261"/>
                <a:gd name="T32" fmla="*/ 1062 w 1740"/>
                <a:gd name="T33" fmla="*/ 1219 h 2261"/>
                <a:gd name="T34" fmla="*/ 1490 w 1740"/>
                <a:gd name="T35" fmla="*/ 760 h 2261"/>
                <a:gd name="T36" fmla="*/ 1624 w 1740"/>
                <a:gd name="T37" fmla="*/ 755 h 2261"/>
                <a:gd name="T38" fmla="*/ 1383 w 1740"/>
                <a:gd name="T39" fmla="*/ 928 h 2261"/>
                <a:gd name="T40" fmla="*/ 1663 w 1740"/>
                <a:gd name="T41" fmla="*/ 889 h 2261"/>
                <a:gd name="T42" fmla="*/ 1450 w 1740"/>
                <a:gd name="T43" fmla="*/ 962 h 2261"/>
                <a:gd name="T44" fmla="*/ 1351 w 1740"/>
                <a:gd name="T45" fmla="*/ 1063 h 2261"/>
                <a:gd name="T46" fmla="*/ 1610 w 1740"/>
                <a:gd name="T47" fmla="*/ 1033 h 2261"/>
                <a:gd name="T48" fmla="*/ 1456 w 1740"/>
                <a:gd name="T49" fmla="*/ 1126 h 2261"/>
                <a:gd name="T50" fmla="*/ 1199 w 1740"/>
                <a:gd name="T51" fmla="*/ 1238 h 2261"/>
                <a:gd name="T52" fmla="*/ 1359 w 1740"/>
                <a:gd name="T53" fmla="*/ 1273 h 2261"/>
                <a:gd name="T54" fmla="*/ 1494 w 1740"/>
                <a:gd name="T55" fmla="*/ 1280 h 2261"/>
                <a:gd name="T56" fmla="*/ 1219 w 1740"/>
                <a:gd name="T57" fmla="*/ 1337 h 2261"/>
                <a:gd name="T58" fmla="*/ 1042 w 1740"/>
                <a:gd name="T59" fmla="*/ 1884 h 2261"/>
                <a:gd name="T60" fmla="*/ 1607 w 1740"/>
                <a:gd name="T61" fmla="*/ 2082 h 2261"/>
                <a:gd name="T62" fmla="*/ 1072 w 1740"/>
                <a:gd name="T63" fmla="*/ 2145 h 2261"/>
                <a:gd name="T64" fmla="*/ 1419 w 1740"/>
                <a:gd name="T65" fmla="*/ 2178 h 2261"/>
                <a:gd name="T66" fmla="*/ 888 w 1740"/>
                <a:gd name="T67" fmla="*/ 2148 h 2261"/>
                <a:gd name="T68" fmla="*/ 1065 w 1740"/>
                <a:gd name="T69" fmla="*/ 2256 h 2261"/>
                <a:gd name="T70" fmla="*/ 520 w 1740"/>
                <a:gd name="T71" fmla="*/ 2194 h 2261"/>
                <a:gd name="T72" fmla="*/ 520 w 1740"/>
                <a:gd name="T73" fmla="*/ 2097 h 2261"/>
                <a:gd name="T74" fmla="*/ 222 w 1740"/>
                <a:gd name="T75" fmla="*/ 2132 h 2261"/>
                <a:gd name="T76" fmla="*/ 580 w 1740"/>
                <a:gd name="T77" fmla="*/ 1818 h 2261"/>
                <a:gd name="T78" fmla="*/ 519 w 1740"/>
                <a:gd name="T79" fmla="*/ 1320 h 2261"/>
                <a:gd name="T80" fmla="*/ 138 w 1740"/>
                <a:gd name="T81" fmla="*/ 1344 h 2261"/>
                <a:gd name="T82" fmla="*/ 329 w 1740"/>
                <a:gd name="T83" fmla="*/ 1246 h 2261"/>
                <a:gd name="T84" fmla="*/ 193 w 1740"/>
                <a:gd name="T85" fmla="*/ 1188 h 2261"/>
                <a:gd name="T86" fmla="*/ 194 w 1740"/>
                <a:gd name="T87" fmla="*/ 1168 h 2261"/>
                <a:gd name="T88" fmla="*/ 571 w 1740"/>
                <a:gd name="T89" fmla="*/ 1218 h 2261"/>
                <a:gd name="T90" fmla="*/ 454 w 1740"/>
                <a:gd name="T91" fmla="*/ 1056 h 2261"/>
                <a:gd name="T92" fmla="*/ 620 w 1740"/>
                <a:gd name="T93" fmla="*/ 1154 h 2261"/>
                <a:gd name="T94" fmla="*/ 608 w 1740"/>
                <a:gd name="T95" fmla="*/ 989 h 2261"/>
                <a:gd name="T96" fmla="*/ 260 w 1740"/>
                <a:gd name="T97" fmla="*/ 964 h 2261"/>
                <a:gd name="T98" fmla="*/ 227 w 1740"/>
                <a:gd name="T99" fmla="*/ 833 h 2261"/>
                <a:gd name="T100" fmla="*/ 174 w 1740"/>
                <a:gd name="T101" fmla="*/ 639 h 2261"/>
                <a:gd name="T102" fmla="*/ 504 w 1740"/>
                <a:gd name="T103" fmla="*/ 870 h 2261"/>
                <a:gd name="T104" fmla="*/ 508 w 1740"/>
                <a:gd name="T105" fmla="*/ 726 h 2261"/>
                <a:gd name="T106" fmla="*/ 517 w 1740"/>
                <a:gd name="T107" fmla="*/ 615 h 2261"/>
                <a:gd name="T108" fmla="*/ 754 w 1740"/>
                <a:gd name="T109" fmla="*/ 910 h 2261"/>
                <a:gd name="T110" fmla="*/ 620 w 1740"/>
                <a:gd name="T111" fmla="*/ 552 h 2261"/>
                <a:gd name="T112" fmla="*/ 523 w 1740"/>
                <a:gd name="T113" fmla="*/ 324 h 2261"/>
                <a:gd name="T114" fmla="*/ 617 w 1740"/>
                <a:gd name="T115" fmla="*/ 345 h 2261"/>
                <a:gd name="T116" fmla="*/ 676 w 1740"/>
                <a:gd name="T117" fmla="*/ 115 h 2261"/>
                <a:gd name="T118" fmla="*/ 781 w 1740"/>
                <a:gd name="T119" fmla="*/ 605 h 2261"/>
                <a:gd name="T120" fmla="*/ 850 w 1740"/>
                <a:gd name="T121" fmla="*/ 643 h 2261"/>
                <a:gd name="T122" fmla="*/ 815 w 1740"/>
                <a:gd name="T123" fmla="*/ 246 h 2261"/>
                <a:gd name="T124" fmla="*/ 934 w 1740"/>
                <a:gd name="T125" fmla="*/ 91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0" h="2261">
                  <a:moveTo>
                    <a:pt x="961" y="183"/>
                  </a:moveTo>
                  <a:lnTo>
                    <a:pt x="951" y="214"/>
                  </a:lnTo>
                  <a:lnTo>
                    <a:pt x="942" y="246"/>
                  </a:lnTo>
                  <a:lnTo>
                    <a:pt x="935" y="281"/>
                  </a:lnTo>
                  <a:lnTo>
                    <a:pt x="929" y="315"/>
                  </a:lnTo>
                  <a:lnTo>
                    <a:pt x="928" y="350"/>
                  </a:lnTo>
                  <a:lnTo>
                    <a:pt x="929" y="384"/>
                  </a:lnTo>
                  <a:lnTo>
                    <a:pt x="937" y="417"/>
                  </a:lnTo>
                  <a:lnTo>
                    <a:pt x="950" y="448"/>
                  </a:lnTo>
                  <a:lnTo>
                    <a:pt x="955" y="452"/>
                  </a:lnTo>
                  <a:lnTo>
                    <a:pt x="962" y="417"/>
                  </a:lnTo>
                  <a:lnTo>
                    <a:pt x="970" y="380"/>
                  </a:lnTo>
                  <a:lnTo>
                    <a:pt x="978" y="344"/>
                  </a:lnTo>
                  <a:lnTo>
                    <a:pt x="985" y="307"/>
                  </a:lnTo>
                  <a:lnTo>
                    <a:pt x="993" y="270"/>
                  </a:lnTo>
                  <a:lnTo>
                    <a:pt x="1000" y="235"/>
                  </a:lnTo>
                  <a:lnTo>
                    <a:pt x="1005" y="196"/>
                  </a:lnTo>
                  <a:lnTo>
                    <a:pt x="1010" y="160"/>
                  </a:lnTo>
                  <a:lnTo>
                    <a:pt x="1011" y="205"/>
                  </a:lnTo>
                  <a:lnTo>
                    <a:pt x="1010" y="249"/>
                  </a:lnTo>
                  <a:lnTo>
                    <a:pt x="1007" y="296"/>
                  </a:lnTo>
                  <a:lnTo>
                    <a:pt x="1005" y="343"/>
                  </a:lnTo>
                  <a:lnTo>
                    <a:pt x="1004" y="352"/>
                  </a:lnTo>
                  <a:lnTo>
                    <a:pt x="1001" y="362"/>
                  </a:lnTo>
                  <a:lnTo>
                    <a:pt x="1000" y="372"/>
                  </a:lnTo>
                  <a:lnTo>
                    <a:pt x="1003" y="382"/>
                  </a:lnTo>
                  <a:lnTo>
                    <a:pt x="1014" y="375"/>
                  </a:lnTo>
                  <a:lnTo>
                    <a:pt x="1022" y="367"/>
                  </a:lnTo>
                  <a:lnTo>
                    <a:pt x="1027" y="357"/>
                  </a:lnTo>
                  <a:lnTo>
                    <a:pt x="1032" y="345"/>
                  </a:lnTo>
                  <a:lnTo>
                    <a:pt x="1034" y="334"/>
                  </a:lnTo>
                  <a:lnTo>
                    <a:pt x="1037" y="322"/>
                  </a:lnTo>
                  <a:lnTo>
                    <a:pt x="1040" y="311"/>
                  </a:lnTo>
                  <a:lnTo>
                    <a:pt x="1043" y="299"/>
                  </a:lnTo>
                  <a:lnTo>
                    <a:pt x="1047" y="320"/>
                  </a:lnTo>
                  <a:lnTo>
                    <a:pt x="1046" y="338"/>
                  </a:lnTo>
                  <a:lnTo>
                    <a:pt x="1042" y="357"/>
                  </a:lnTo>
                  <a:lnTo>
                    <a:pt x="1034" y="373"/>
                  </a:lnTo>
                  <a:lnTo>
                    <a:pt x="1025" y="389"/>
                  </a:lnTo>
                  <a:lnTo>
                    <a:pt x="1015" y="404"/>
                  </a:lnTo>
                  <a:lnTo>
                    <a:pt x="1003" y="419"/>
                  </a:lnTo>
                  <a:lnTo>
                    <a:pt x="993" y="434"/>
                  </a:lnTo>
                  <a:lnTo>
                    <a:pt x="990" y="449"/>
                  </a:lnTo>
                  <a:lnTo>
                    <a:pt x="992" y="464"/>
                  </a:lnTo>
                  <a:lnTo>
                    <a:pt x="996" y="478"/>
                  </a:lnTo>
                  <a:lnTo>
                    <a:pt x="1004" y="490"/>
                  </a:lnTo>
                  <a:lnTo>
                    <a:pt x="1014" y="503"/>
                  </a:lnTo>
                  <a:lnTo>
                    <a:pt x="1025" y="513"/>
                  </a:lnTo>
                  <a:lnTo>
                    <a:pt x="1038" y="524"/>
                  </a:lnTo>
                  <a:lnTo>
                    <a:pt x="1049" y="533"/>
                  </a:lnTo>
                  <a:lnTo>
                    <a:pt x="1050" y="534"/>
                  </a:lnTo>
                  <a:lnTo>
                    <a:pt x="1054" y="524"/>
                  </a:lnTo>
                  <a:lnTo>
                    <a:pt x="1058" y="513"/>
                  </a:lnTo>
                  <a:lnTo>
                    <a:pt x="1063" y="503"/>
                  </a:lnTo>
                  <a:lnTo>
                    <a:pt x="1069" y="493"/>
                  </a:lnTo>
                  <a:lnTo>
                    <a:pt x="1075" y="482"/>
                  </a:lnTo>
                  <a:lnTo>
                    <a:pt x="1080" y="473"/>
                  </a:lnTo>
                  <a:lnTo>
                    <a:pt x="1087" y="463"/>
                  </a:lnTo>
                  <a:lnTo>
                    <a:pt x="1095" y="453"/>
                  </a:lnTo>
                  <a:lnTo>
                    <a:pt x="1096" y="437"/>
                  </a:lnTo>
                  <a:lnTo>
                    <a:pt x="1092" y="421"/>
                  </a:lnTo>
                  <a:lnTo>
                    <a:pt x="1085" y="405"/>
                  </a:lnTo>
                  <a:lnTo>
                    <a:pt x="1081" y="388"/>
                  </a:lnTo>
                  <a:lnTo>
                    <a:pt x="1081" y="355"/>
                  </a:lnTo>
                  <a:lnTo>
                    <a:pt x="1080" y="324"/>
                  </a:lnTo>
                  <a:lnTo>
                    <a:pt x="1077" y="294"/>
                  </a:lnTo>
                  <a:lnTo>
                    <a:pt x="1072" y="264"/>
                  </a:lnTo>
                  <a:lnTo>
                    <a:pt x="1067" y="235"/>
                  </a:lnTo>
                  <a:lnTo>
                    <a:pt x="1061" y="205"/>
                  </a:lnTo>
                  <a:lnTo>
                    <a:pt x="1055" y="176"/>
                  </a:lnTo>
                  <a:lnTo>
                    <a:pt x="1050" y="146"/>
                  </a:lnTo>
                  <a:lnTo>
                    <a:pt x="1056" y="163"/>
                  </a:lnTo>
                  <a:lnTo>
                    <a:pt x="1062" y="182"/>
                  </a:lnTo>
                  <a:lnTo>
                    <a:pt x="1068" y="199"/>
                  </a:lnTo>
                  <a:lnTo>
                    <a:pt x="1073" y="217"/>
                  </a:lnTo>
                  <a:lnTo>
                    <a:pt x="1079" y="236"/>
                  </a:lnTo>
                  <a:lnTo>
                    <a:pt x="1084" y="254"/>
                  </a:lnTo>
                  <a:lnTo>
                    <a:pt x="1088" y="273"/>
                  </a:lnTo>
                  <a:lnTo>
                    <a:pt x="1092" y="291"/>
                  </a:lnTo>
                  <a:lnTo>
                    <a:pt x="1106" y="262"/>
                  </a:lnTo>
                  <a:lnTo>
                    <a:pt x="1113" y="232"/>
                  </a:lnTo>
                  <a:lnTo>
                    <a:pt x="1116" y="201"/>
                  </a:lnTo>
                  <a:lnTo>
                    <a:pt x="1116" y="169"/>
                  </a:lnTo>
                  <a:lnTo>
                    <a:pt x="1114" y="137"/>
                  </a:lnTo>
                  <a:lnTo>
                    <a:pt x="1113" y="104"/>
                  </a:lnTo>
                  <a:lnTo>
                    <a:pt x="1113" y="72"/>
                  </a:lnTo>
                  <a:lnTo>
                    <a:pt x="1115" y="40"/>
                  </a:lnTo>
                  <a:lnTo>
                    <a:pt x="1120" y="73"/>
                  </a:lnTo>
                  <a:lnTo>
                    <a:pt x="1124" y="108"/>
                  </a:lnTo>
                  <a:lnTo>
                    <a:pt x="1128" y="142"/>
                  </a:lnTo>
                  <a:lnTo>
                    <a:pt x="1129" y="178"/>
                  </a:lnTo>
                  <a:lnTo>
                    <a:pt x="1129" y="213"/>
                  </a:lnTo>
                  <a:lnTo>
                    <a:pt x="1125" y="247"/>
                  </a:lnTo>
                  <a:lnTo>
                    <a:pt x="1118" y="279"/>
                  </a:lnTo>
                  <a:lnTo>
                    <a:pt x="1107" y="311"/>
                  </a:lnTo>
                  <a:lnTo>
                    <a:pt x="1108" y="342"/>
                  </a:lnTo>
                  <a:lnTo>
                    <a:pt x="1115" y="370"/>
                  </a:lnTo>
                  <a:lnTo>
                    <a:pt x="1124" y="397"/>
                  </a:lnTo>
                  <a:lnTo>
                    <a:pt x="1134" y="425"/>
                  </a:lnTo>
                  <a:lnTo>
                    <a:pt x="1197" y="378"/>
                  </a:lnTo>
                  <a:lnTo>
                    <a:pt x="1193" y="352"/>
                  </a:lnTo>
                  <a:lnTo>
                    <a:pt x="1186" y="327"/>
                  </a:lnTo>
                  <a:lnTo>
                    <a:pt x="1181" y="300"/>
                  </a:lnTo>
                  <a:lnTo>
                    <a:pt x="1181" y="271"/>
                  </a:lnTo>
                  <a:lnTo>
                    <a:pt x="1189" y="254"/>
                  </a:lnTo>
                  <a:lnTo>
                    <a:pt x="1197" y="237"/>
                  </a:lnTo>
                  <a:lnTo>
                    <a:pt x="1204" y="218"/>
                  </a:lnTo>
                  <a:lnTo>
                    <a:pt x="1209" y="201"/>
                  </a:lnTo>
                  <a:lnTo>
                    <a:pt x="1215" y="182"/>
                  </a:lnTo>
                  <a:lnTo>
                    <a:pt x="1217" y="162"/>
                  </a:lnTo>
                  <a:lnTo>
                    <a:pt x="1219" y="142"/>
                  </a:lnTo>
                  <a:lnTo>
                    <a:pt x="1217" y="120"/>
                  </a:lnTo>
                  <a:lnTo>
                    <a:pt x="1224" y="162"/>
                  </a:lnTo>
                  <a:lnTo>
                    <a:pt x="1221" y="202"/>
                  </a:lnTo>
                  <a:lnTo>
                    <a:pt x="1212" y="243"/>
                  </a:lnTo>
                  <a:lnTo>
                    <a:pt x="1205" y="283"/>
                  </a:lnTo>
                  <a:lnTo>
                    <a:pt x="1208" y="286"/>
                  </a:lnTo>
                  <a:lnTo>
                    <a:pt x="1213" y="285"/>
                  </a:lnTo>
                  <a:lnTo>
                    <a:pt x="1216" y="282"/>
                  </a:lnTo>
                  <a:lnTo>
                    <a:pt x="1220" y="278"/>
                  </a:lnTo>
                  <a:lnTo>
                    <a:pt x="1227" y="268"/>
                  </a:lnTo>
                  <a:lnTo>
                    <a:pt x="1234" y="258"/>
                  </a:lnTo>
                  <a:lnTo>
                    <a:pt x="1240" y="248"/>
                  </a:lnTo>
                  <a:lnTo>
                    <a:pt x="1249" y="238"/>
                  </a:lnTo>
                  <a:lnTo>
                    <a:pt x="1255" y="228"/>
                  </a:lnTo>
                  <a:lnTo>
                    <a:pt x="1264" y="217"/>
                  </a:lnTo>
                  <a:lnTo>
                    <a:pt x="1272" y="207"/>
                  </a:lnTo>
                  <a:lnTo>
                    <a:pt x="1281" y="198"/>
                  </a:lnTo>
                  <a:lnTo>
                    <a:pt x="1276" y="217"/>
                  </a:lnTo>
                  <a:lnTo>
                    <a:pt x="1267" y="236"/>
                  </a:lnTo>
                  <a:lnTo>
                    <a:pt x="1257" y="253"/>
                  </a:lnTo>
                  <a:lnTo>
                    <a:pt x="1246" y="270"/>
                  </a:lnTo>
                  <a:lnTo>
                    <a:pt x="1237" y="287"/>
                  </a:lnTo>
                  <a:lnTo>
                    <a:pt x="1230" y="306"/>
                  </a:lnTo>
                  <a:lnTo>
                    <a:pt x="1228" y="324"/>
                  </a:lnTo>
                  <a:lnTo>
                    <a:pt x="1231" y="345"/>
                  </a:lnTo>
                  <a:lnTo>
                    <a:pt x="1238" y="352"/>
                  </a:lnTo>
                  <a:lnTo>
                    <a:pt x="1246" y="354"/>
                  </a:lnTo>
                  <a:lnTo>
                    <a:pt x="1254" y="353"/>
                  </a:lnTo>
                  <a:lnTo>
                    <a:pt x="1262" y="351"/>
                  </a:lnTo>
                  <a:lnTo>
                    <a:pt x="1272" y="346"/>
                  </a:lnTo>
                  <a:lnTo>
                    <a:pt x="1283" y="340"/>
                  </a:lnTo>
                  <a:lnTo>
                    <a:pt x="1293" y="335"/>
                  </a:lnTo>
                  <a:lnTo>
                    <a:pt x="1304" y="328"/>
                  </a:lnTo>
                  <a:lnTo>
                    <a:pt x="1312" y="321"/>
                  </a:lnTo>
                  <a:lnTo>
                    <a:pt x="1319" y="312"/>
                  </a:lnTo>
                  <a:lnTo>
                    <a:pt x="1323" y="301"/>
                  </a:lnTo>
                  <a:lnTo>
                    <a:pt x="1325" y="289"/>
                  </a:lnTo>
                  <a:lnTo>
                    <a:pt x="1322" y="259"/>
                  </a:lnTo>
                  <a:lnTo>
                    <a:pt x="1327" y="232"/>
                  </a:lnTo>
                  <a:lnTo>
                    <a:pt x="1337" y="207"/>
                  </a:lnTo>
                  <a:lnTo>
                    <a:pt x="1351" y="184"/>
                  </a:lnTo>
                  <a:lnTo>
                    <a:pt x="1367" y="162"/>
                  </a:lnTo>
                  <a:lnTo>
                    <a:pt x="1384" y="139"/>
                  </a:lnTo>
                  <a:lnTo>
                    <a:pt x="1401" y="117"/>
                  </a:lnTo>
                  <a:lnTo>
                    <a:pt x="1414" y="94"/>
                  </a:lnTo>
                  <a:lnTo>
                    <a:pt x="1406" y="116"/>
                  </a:lnTo>
                  <a:lnTo>
                    <a:pt x="1396" y="138"/>
                  </a:lnTo>
                  <a:lnTo>
                    <a:pt x="1384" y="158"/>
                  </a:lnTo>
                  <a:lnTo>
                    <a:pt x="1373" y="180"/>
                  </a:lnTo>
                  <a:lnTo>
                    <a:pt x="1363" y="201"/>
                  </a:lnTo>
                  <a:lnTo>
                    <a:pt x="1355" y="223"/>
                  </a:lnTo>
                  <a:lnTo>
                    <a:pt x="1350" y="247"/>
                  </a:lnTo>
                  <a:lnTo>
                    <a:pt x="1351" y="271"/>
                  </a:lnTo>
                  <a:lnTo>
                    <a:pt x="1359" y="264"/>
                  </a:lnTo>
                  <a:lnTo>
                    <a:pt x="1367" y="255"/>
                  </a:lnTo>
                  <a:lnTo>
                    <a:pt x="1374" y="246"/>
                  </a:lnTo>
                  <a:lnTo>
                    <a:pt x="1381" y="237"/>
                  </a:lnTo>
                  <a:lnTo>
                    <a:pt x="1387" y="226"/>
                  </a:lnTo>
                  <a:lnTo>
                    <a:pt x="1394" y="217"/>
                  </a:lnTo>
                  <a:lnTo>
                    <a:pt x="1401" y="207"/>
                  </a:lnTo>
                  <a:lnTo>
                    <a:pt x="1409" y="198"/>
                  </a:lnTo>
                  <a:lnTo>
                    <a:pt x="1425" y="183"/>
                  </a:lnTo>
                  <a:lnTo>
                    <a:pt x="1441" y="169"/>
                  </a:lnTo>
                  <a:lnTo>
                    <a:pt x="1459" y="156"/>
                  </a:lnTo>
                  <a:lnTo>
                    <a:pt x="1477" y="144"/>
                  </a:lnTo>
                  <a:lnTo>
                    <a:pt x="1495" y="133"/>
                  </a:lnTo>
                  <a:lnTo>
                    <a:pt x="1512" y="122"/>
                  </a:lnTo>
                  <a:lnTo>
                    <a:pt x="1531" y="110"/>
                  </a:lnTo>
                  <a:lnTo>
                    <a:pt x="1548" y="97"/>
                  </a:lnTo>
                  <a:lnTo>
                    <a:pt x="1537" y="110"/>
                  </a:lnTo>
                  <a:lnTo>
                    <a:pt x="1525" y="122"/>
                  </a:lnTo>
                  <a:lnTo>
                    <a:pt x="1511" y="132"/>
                  </a:lnTo>
                  <a:lnTo>
                    <a:pt x="1499" y="141"/>
                  </a:lnTo>
                  <a:lnTo>
                    <a:pt x="1485" y="152"/>
                  </a:lnTo>
                  <a:lnTo>
                    <a:pt x="1473" y="162"/>
                  </a:lnTo>
                  <a:lnTo>
                    <a:pt x="1462" y="173"/>
                  </a:lnTo>
                  <a:lnTo>
                    <a:pt x="1451" y="186"/>
                  </a:lnTo>
                  <a:lnTo>
                    <a:pt x="1459" y="186"/>
                  </a:lnTo>
                  <a:lnTo>
                    <a:pt x="1477" y="177"/>
                  </a:lnTo>
                  <a:lnTo>
                    <a:pt x="1494" y="168"/>
                  </a:lnTo>
                  <a:lnTo>
                    <a:pt x="1512" y="158"/>
                  </a:lnTo>
                  <a:lnTo>
                    <a:pt x="1530" y="149"/>
                  </a:lnTo>
                  <a:lnTo>
                    <a:pt x="1547" y="140"/>
                  </a:lnTo>
                  <a:lnTo>
                    <a:pt x="1564" y="132"/>
                  </a:lnTo>
                  <a:lnTo>
                    <a:pt x="1583" y="124"/>
                  </a:lnTo>
                  <a:lnTo>
                    <a:pt x="1601" y="116"/>
                  </a:lnTo>
                  <a:lnTo>
                    <a:pt x="1586" y="124"/>
                  </a:lnTo>
                  <a:lnTo>
                    <a:pt x="1570" y="133"/>
                  </a:lnTo>
                  <a:lnTo>
                    <a:pt x="1555" y="142"/>
                  </a:lnTo>
                  <a:lnTo>
                    <a:pt x="1541" y="153"/>
                  </a:lnTo>
                  <a:lnTo>
                    <a:pt x="1526" y="163"/>
                  </a:lnTo>
                  <a:lnTo>
                    <a:pt x="1511" y="175"/>
                  </a:lnTo>
                  <a:lnTo>
                    <a:pt x="1497" y="186"/>
                  </a:lnTo>
                  <a:lnTo>
                    <a:pt x="1484" y="198"/>
                  </a:lnTo>
                  <a:lnTo>
                    <a:pt x="1473" y="201"/>
                  </a:lnTo>
                  <a:lnTo>
                    <a:pt x="1463" y="203"/>
                  </a:lnTo>
                  <a:lnTo>
                    <a:pt x="1451" y="206"/>
                  </a:lnTo>
                  <a:lnTo>
                    <a:pt x="1441" y="208"/>
                  </a:lnTo>
                  <a:lnTo>
                    <a:pt x="1431" y="213"/>
                  </a:lnTo>
                  <a:lnTo>
                    <a:pt x="1421" y="218"/>
                  </a:lnTo>
                  <a:lnTo>
                    <a:pt x="1414" y="226"/>
                  </a:lnTo>
                  <a:lnTo>
                    <a:pt x="1409" y="237"/>
                  </a:lnTo>
                  <a:lnTo>
                    <a:pt x="1397" y="261"/>
                  </a:lnTo>
                  <a:lnTo>
                    <a:pt x="1382" y="284"/>
                  </a:lnTo>
                  <a:lnTo>
                    <a:pt x="1366" y="308"/>
                  </a:lnTo>
                  <a:lnTo>
                    <a:pt x="1346" y="330"/>
                  </a:lnTo>
                  <a:lnTo>
                    <a:pt x="1326" y="350"/>
                  </a:lnTo>
                  <a:lnTo>
                    <a:pt x="1304" y="368"/>
                  </a:lnTo>
                  <a:lnTo>
                    <a:pt x="1280" y="382"/>
                  </a:lnTo>
                  <a:lnTo>
                    <a:pt x="1255" y="393"/>
                  </a:lnTo>
                  <a:lnTo>
                    <a:pt x="1273" y="392"/>
                  </a:lnTo>
                  <a:lnTo>
                    <a:pt x="1290" y="391"/>
                  </a:lnTo>
                  <a:lnTo>
                    <a:pt x="1307" y="389"/>
                  </a:lnTo>
                  <a:lnTo>
                    <a:pt x="1325" y="387"/>
                  </a:lnTo>
                  <a:lnTo>
                    <a:pt x="1341" y="383"/>
                  </a:lnTo>
                  <a:lnTo>
                    <a:pt x="1357" y="378"/>
                  </a:lnTo>
                  <a:lnTo>
                    <a:pt x="1373" y="374"/>
                  </a:lnTo>
                  <a:lnTo>
                    <a:pt x="1389" y="368"/>
                  </a:lnTo>
                  <a:lnTo>
                    <a:pt x="1399" y="354"/>
                  </a:lnTo>
                  <a:lnTo>
                    <a:pt x="1410" y="340"/>
                  </a:lnTo>
                  <a:lnTo>
                    <a:pt x="1420" y="327"/>
                  </a:lnTo>
                  <a:lnTo>
                    <a:pt x="1431" y="312"/>
                  </a:lnTo>
                  <a:lnTo>
                    <a:pt x="1442" y="299"/>
                  </a:lnTo>
                  <a:lnTo>
                    <a:pt x="1455" y="286"/>
                  </a:lnTo>
                  <a:lnTo>
                    <a:pt x="1469" y="276"/>
                  </a:lnTo>
                  <a:lnTo>
                    <a:pt x="1484" y="267"/>
                  </a:lnTo>
                  <a:lnTo>
                    <a:pt x="1474" y="275"/>
                  </a:lnTo>
                  <a:lnTo>
                    <a:pt x="1466" y="283"/>
                  </a:lnTo>
                  <a:lnTo>
                    <a:pt x="1459" y="291"/>
                  </a:lnTo>
                  <a:lnTo>
                    <a:pt x="1452" y="300"/>
                  </a:lnTo>
                  <a:lnTo>
                    <a:pt x="1446" y="309"/>
                  </a:lnTo>
                  <a:lnTo>
                    <a:pt x="1439" y="317"/>
                  </a:lnTo>
                  <a:lnTo>
                    <a:pt x="1433" y="327"/>
                  </a:lnTo>
                  <a:lnTo>
                    <a:pt x="1426" y="336"/>
                  </a:lnTo>
                  <a:lnTo>
                    <a:pt x="1433" y="336"/>
                  </a:lnTo>
                  <a:lnTo>
                    <a:pt x="1446" y="327"/>
                  </a:lnTo>
                  <a:lnTo>
                    <a:pt x="1458" y="319"/>
                  </a:lnTo>
                  <a:lnTo>
                    <a:pt x="1471" y="309"/>
                  </a:lnTo>
                  <a:lnTo>
                    <a:pt x="1484" y="301"/>
                  </a:lnTo>
                  <a:lnTo>
                    <a:pt x="1496" y="293"/>
                  </a:lnTo>
                  <a:lnTo>
                    <a:pt x="1509" y="284"/>
                  </a:lnTo>
                  <a:lnTo>
                    <a:pt x="1522" y="276"/>
                  </a:lnTo>
                  <a:lnTo>
                    <a:pt x="1534" y="268"/>
                  </a:lnTo>
                  <a:lnTo>
                    <a:pt x="1547" y="260"/>
                  </a:lnTo>
                  <a:lnTo>
                    <a:pt x="1560" y="252"/>
                  </a:lnTo>
                  <a:lnTo>
                    <a:pt x="1573" y="245"/>
                  </a:lnTo>
                  <a:lnTo>
                    <a:pt x="1586" y="238"/>
                  </a:lnTo>
                  <a:lnTo>
                    <a:pt x="1600" y="231"/>
                  </a:lnTo>
                  <a:lnTo>
                    <a:pt x="1613" y="224"/>
                  </a:lnTo>
                  <a:lnTo>
                    <a:pt x="1626" y="217"/>
                  </a:lnTo>
                  <a:lnTo>
                    <a:pt x="1640" y="211"/>
                  </a:lnTo>
                  <a:lnTo>
                    <a:pt x="1622" y="223"/>
                  </a:lnTo>
                  <a:lnTo>
                    <a:pt x="1603" y="235"/>
                  </a:lnTo>
                  <a:lnTo>
                    <a:pt x="1585" y="246"/>
                  </a:lnTo>
                  <a:lnTo>
                    <a:pt x="1568" y="259"/>
                  </a:lnTo>
                  <a:lnTo>
                    <a:pt x="1549" y="271"/>
                  </a:lnTo>
                  <a:lnTo>
                    <a:pt x="1533" y="285"/>
                  </a:lnTo>
                  <a:lnTo>
                    <a:pt x="1516" y="301"/>
                  </a:lnTo>
                  <a:lnTo>
                    <a:pt x="1501" y="317"/>
                  </a:lnTo>
                  <a:lnTo>
                    <a:pt x="1519" y="319"/>
                  </a:lnTo>
                  <a:lnTo>
                    <a:pt x="1537" y="315"/>
                  </a:lnTo>
                  <a:lnTo>
                    <a:pt x="1553" y="309"/>
                  </a:lnTo>
                  <a:lnTo>
                    <a:pt x="1569" y="301"/>
                  </a:lnTo>
                  <a:lnTo>
                    <a:pt x="1584" y="293"/>
                  </a:lnTo>
                  <a:lnTo>
                    <a:pt x="1600" y="285"/>
                  </a:lnTo>
                  <a:lnTo>
                    <a:pt x="1616" y="279"/>
                  </a:lnTo>
                  <a:lnTo>
                    <a:pt x="1633" y="275"/>
                  </a:lnTo>
                  <a:lnTo>
                    <a:pt x="1616" y="287"/>
                  </a:lnTo>
                  <a:lnTo>
                    <a:pt x="1600" y="300"/>
                  </a:lnTo>
                  <a:lnTo>
                    <a:pt x="1583" y="313"/>
                  </a:lnTo>
                  <a:lnTo>
                    <a:pt x="1565" y="323"/>
                  </a:lnTo>
                  <a:lnTo>
                    <a:pt x="1546" y="331"/>
                  </a:lnTo>
                  <a:lnTo>
                    <a:pt x="1526" y="337"/>
                  </a:lnTo>
                  <a:lnTo>
                    <a:pt x="1505" y="339"/>
                  </a:lnTo>
                  <a:lnTo>
                    <a:pt x="1482" y="337"/>
                  </a:lnTo>
                  <a:lnTo>
                    <a:pt x="1464" y="343"/>
                  </a:lnTo>
                  <a:lnTo>
                    <a:pt x="1449" y="353"/>
                  </a:lnTo>
                  <a:lnTo>
                    <a:pt x="1434" y="366"/>
                  </a:lnTo>
                  <a:lnTo>
                    <a:pt x="1419" y="380"/>
                  </a:lnTo>
                  <a:lnTo>
                    <a:pt x="1404" y="393"/>
                  </a:lnTo>
                  <a:lnTo>
                    <a:pt x="1389" y="404"/>
                  </a:lnTo>
                  <a:lnTo>
                    <a:pt x="1372" y="412"/>
                  </a:lnTo>
                  <a:lnTo>
                    <a:pt x="1352" y="414"/>
                  </a:lnTo>
                  <a:lnTo>
                    <a:pt x="1333" y="418"/>
                  </a:lnTo>
                  <a:lnTo>
                    <a:pt x="1314" y="421"/>
                  </a:lnTo>
                  <a:lnTo>
                    <a:pt x="1295" y="425"/>
                  </a:lnTo>
                  <a:lnTo>
                    <a:pt x="1275" y="427"/>
                  </a:lnTo>
                  <a:lnTo>
                    <a:pt x="1254" y="430"/>
                  </a:lnTo>
                  <a:lnTo>
                    <a:pt x="1235" y="431"/>
                  </a:lnTo>
                  <a:lnTo>
                    <a:pt x="1214" y="433"/>
                  </a:lnTo>
                  <a:lnTo>
                    <a:pt x="1193" y="434"/>
                  </a:lnTo>
                  <a:lnTo>
                    <a:pt x="1176" y="445"/>
                  </a:lnTo>
                  <a:lnTo>
                    <a:pt x="1162" y="459"/>
                  </a:lnTo>
                  <a:lnTo>
                    <a:pt x="1152" y="475"/>
                  </a:lnTo>
                  <a:lnTo>
                    <a:pt x="1144" y="493"/>
                  </a:lnTo>
                  <a:lnTo>
                    <a:pt x="1138" y="511"/>
                  </a:lnTo>
                  <a:lnTo>
                    <a:pt x="1132" y="531"/>
                  </a:lnTo>
                  <a:lnTo>
                    <a:pt x="1126" y="549"/>
                  </a:lnTo>
                  <a:lnTo>
                    <a:pt x="1121" y="567"/>
                  </a:lnTo>
                  <a:lnTo>
                    <a:pt x="1126" y="566"/>
                  </a:lnTo>
                  <a:lnTo>
                    <a:pt x="1131" y="565"/>
                  </a:lnTo>
                  <a:lnTo>
                    <a:pt x="1137" y="564"/>
                  </a:lnTo>
                  <a:lnTo>
                    <a:pt x="1141" y="562"/>
                  </a:lnTo>
                  <a:lnTo>
                    <a:pt x="1147" y="559"/>
                  </a:lnTo>
                  <a:lnTo>
                    <a:pt x="1152" y="558"/>
                  </a:lnTo>
                  <a:lnTo>
                    <a:pt x="1158" y="557"/>
                  </a:lnTo>
                  <a:lnTo>
                    <a:pt x="1163" y="556"/>
                  </a:lnTo>
                  <a:lnTo>
                    <a:pt x="1182" y="555"/>
                  </a:lnTo>
                  <a:lnTo>
                    <a:pt x="1197" y="550"/>
                  </a:lnTo>
                  <a:lnTo>
                    <a:pt x="1212" y="541"/>
                  </a:lnTo>
                  <a:lnTo>
                    <a:pt x="1225" y="529"/>
                  </a:lnTo>
                  <a:lnTo>
                    <a:pt x="1238" y="518"/>
                  </a:lnTo>
                  <a:lnTo>
                    <a:pt x="1251" y="505"/>
                  </a:lnTo>
                  <a:lnTo>
                    <a:pt x="1265" y="495"/>
                  </a:lnTo>
                  <a:lnTo>
                    <a:pt x="1278" y="486"/>
                  </a:lnTo>
                  <a:lnTo>
                    <a:pt x="1295" y="478"/>
                  </a:lnTo>
                  <a:lnTo>
                    <a:pt x="1312" y="471"/>
                  </a:lnTo>
                  <a:lnTo>
                    <a:pt x="1329" y="465"/>
                  </a:lnTo>
                  <a:lnTo>
                    <a:pt x="1346" y="458"/>
                  </a:lnTo>
                  <a:lnTo>
                    <a:pt x="1364" y="452"/>
                  </a:lnTo>
                  <a:lnTo>
                    <a:pt x="1380" y="445"/>
                  </a:lnTo>
                  <a:lnTo>
                    <a:pt x="1397" y="438"/>
                  </a:lnTo>
                  <a:lnTo>
                    <a:pt x="1413" y="429"/>
                  </a:lnTo>
                  <a:lnTo>
                    <a:pt x="1393" y="443"/>
                  </a:lnTo>
                  <a:lnTo>
                    <a:pt x="1369" y="456"/>
                  </a:lnTo>
                  <a:lnTo>
                    <a:pt x="1348" y="466"/>
                  </a:lnTo>
                  <a:lnTo>
                    <a:pt x="1326" y="478"/>
                  </a:lnTo>
                  <a:lnTo>
                    <a:pt x="1303" y="489"/>
                  </a:lnTo>
                  <a:lnTo>
                    <a:pt x="1282" y="503"/>
                  </a:lnTo>
                  <a:lnTo>
                    <a:pt x="1262" y="520"/>
                  </a:lnTo>
                  <a:lnTo>
                    <a:pt x="1244" y="540"/>
                  </a:lnTo>
                  <a:lnTo>
                    <a:pt x="1258" y="541"/>
                  </a:lnTo>
                  <a:lnTo>
                    <a:pt x="1273" y="543"/>
                  </a:lnTo>
                  <a:lnTo>
                    <a:pt x="1289" y="544"/>
                  </a:lnTo>
                  <a:lnTo>
                    <a:pt x="1304" y="546"/>
                  </a:lnTo>
                  <a:lnTo>
                    <a:pt x="1319" y="546"/>
                  </a:lnTo>
                  <a:lnTo>
                    <a:pt x="1334" y="544"/>
                  </a:lnTo>
                  <a:lnTo>
                    <a:pt x="1348" y="541"/>
                  </a:lnTo>
                  <a:lnTo>
                    <a:pt x="1360" y="534"/>
                  </a:lnTo>
                  <a:lnTo>
                    <a:pt x="1371" y="517"/>
                  </a:lnTo>
                  <a:lnTo>
                    <a:pt x="1383" y="504"/>
                  </a:lnTo>
                  <a:lnTo>
                    <a:pt x="1398" y="494"/>
                  </a:lnTo>
                  <a:lnTo>
                    <a:pt x="1414" y="486"/>
                  </a:lnTo>
                  <a:lnTo>
                    <a:pt x="1429" y="478"/>
                  </a:lnTo>
                  <a:lnTo>
                    <a:pt x="1443" y="467"/>
                  </a:lnTo>
                  <a:lnTo>
                    <a:pt x="1455" y="455"/>
                  </a:lnTo>
                  <a:lnTo>
                    <a:pt x="1463" y="437"/>
                  </a:lnTo>
                  <a:lnTo>
                    <a:pt x="1472" y="428"/>
                  </a:lnTo>
                  <a:lnTo>
                    <a:pt x="1482" y="420"/>
                  </a:lnTo>
                  <a:lnTo>
                    <a:pt x="1492" y="412"/>
                  </a:lnTo>
                  <a:lnTo>
                    <a:pt x="1502" y="404"/>
                  </a:lnTo>
                  <a:lnTo>
                    <a:pt x="1512" y="398"/>
                  </a:lnTo>
                  <a:lnTo>
                    <a:pt x="1523" y="391"/>
                  </a:lnTo>
                  <a:lnTo>
                    <a:pt x="1534" y="387"/>
                  </a:lnTo>
                  <a:lnTo>
                    <a:pt x="1546" y="382"/>
                  </a:lnTo>
                  <a:lnTo>
                    <a:pt x="1480" y="449"/>
                  </a:lnTo>
                  <a:lnTo>
                    <a:pt x="1482" y="450"/>
                  </a:lnTo>
                  <a:lnTo>
                    <a:pt x="1614" y="390"/>
                  </a:lnTo>
                  <a:lnTo>
                    <a:pt x="1596" y="403"/>
                  </a:lnTo>
                  <a:lnTo>
                    <a:pt x="1578" y="413"/>
                  </a:lnTo>
                  <a:lnTo>
                    <a:pt x="1560" y="425"/>
                  </a:lnTo>
                  <a:lnTo>
                    <a:pt x="1542" y="435"/>
                  </a:lnTo>
                  <a:lnTo>
                    <a:pt x="1524" y="446"/>
                  </a:lnTo>
                  <a:lnTo>
                    <a:pt x="1507" y="459"/>
                  </a:lnTo>
                  <a:lnTo>
                    <a:pt x="1490" y="474"/>
                  </a:lnTo>
                  <a:lnTo>
                    <a:pt x="1474" y="490"/>
                  </a:lnTo>
                  <a:lnTo>
                    <a:pt x="1466" y="498"/>
                  </a:lnTo>
                  <a:lnTo>
                    <a:pt x="1457" y="508"/>
                  </a:lnTo>
                  <a:lnTo>
                    <a:pt x="1449" y="516"/>
                  </a:lnTo>
                  <a:lnTo>
                    <a:pt x="1443" y="526"/>
                  </a:lnTo>
                  <a:lnTo>
                    <a:pt x="1457" y="528"/>
                  </a:lnTo>
                  <a:lnTo>
                    <a:pt x="1471" y="528"/>
                  </a:lnTo>
                  <a:lnTo>
                    <a:pt x="1484" y="527"/>
                  </a:lnTo>
                  <a:lnTo>
                    <a:pt x="1496" y="525"/>
                  </a:lnTo>
                  <a:lnTo>
                    <a:pt x="1509" y="521"/>
                  </a:lnTo>
                  <a:lnTo>
                    <a:pt x="1520" y="518"/>
                  </a:lnTo>
                  <a:lnTo>
                    <a:pt x="1532" y="513"/>
                  </a:lnTo>
                  <a:lnTo>
                    <a:pt x="1543" y="508"/>
                  </a:lnTo>
                  <a:lnTo>
                    <a:pt x="1555" y="503"/>
                  </a:lnTo>
                  <a:lnTo>
                    <a:pt x="1566" y="497"/>
                  </a:lnTo>
                  <a:lnTo>
                    <a:pt x="1578" y="491"/>
                  </a:lnTo>
                  <a:lnTo>
                    <a:pt x="1590" y="486"/>
                  </a:lnTo>
                  <a:lnTo>
                    <a:pt x="1601" y="480"/>
                  </a:lnTo>
                  <a:lnTo>
                    <a:pt x="1613" y="475"/>
                  </a:lnTo>
                  <a:lnTo>
                    <a:pt x="1624" y="472"/>
                  </a:lnTo>
                  <a:lnTo>
                    <a:pt x="1637" y="468"/>
                  </a:lnTo>
                  <a:lnTo>
                    <a:pt x="1625" y="474"/>
                  </a:lnTo>
                  <a:lnTo>
                    <a:pt x="1613" y="481"/>
                  </a:lnTo>
                  <a:lnTo>
                    <a:pt x="1601" y="489"/>
                  </a:lnTo>
                  <a:lnTo>
                    <a:pt x="1590" y="497"/>
                  </a:lnTo>
                  <a:lnTo>
                    <a:pt x="1578" y="505"/>
                  </a:lnTo>
                  <a:lnTo>
                    <a:pt x="1566" y="512"/>
                  </a:lnTo>
                  <a:lnTo>
                    <a:pt x="1555" y="520"/>
                  </a:lnTo>
                  <a:lnTo>
                    <a:pt x="1543" y="527"/>
                  </a:lnTo>
                  <a:lnTo>
                    <a:pt x="1532" y="534"/>
                  </a:lnTo>
                  <a:lnTo>
                    <a:pt x="1519" y="540"/>
                  </a:lnTo>
                  <a:lnTo>
                    <a:pt x="1508" y="544"/>
                  </a:lnTo>
                  <a:lnTo>
                    <a:pt x="1495" y="548"/>
                  </a:lnTo>
                  <a:lnTo>
                    <a:pt x="1481" y="550"/>
                  </a:lnTo>
                  <a:lnTo>
                    <a:pt x="1469" y="550"/>
                  </a:lnTo>
                  <a:lnTo>
                    <a:pt x="1455" y="549"/>
                  </a:lnTo>
                  <a:lnTo>
                    <a:pt x="1440" y="546"/>
                  </a:lnTo>
                  <a:lnTo>
                    <a:pt x="1429" y="547"/>
                  </a:lnTo>
                  <a:lnTo>
                    <a:pt x="1420" y="551"/>
                  </a:lnTo>
                  <a:lnTo>
                    <a:pt x="1413" y="557"/>
                  </a:lnTo>
                  <a:lnTo>
                    <a:pt x="1406" y="565"/>
                  </a:lnTo>
                  <a:lnTo>
                    <a:pt x="1401" y="573"/>
                  </a:lnTo>
                  <a:lnTo>
                    <a:pt x="1394" y="580"/>
                  </a:lnTo>
                  <a:lnTo>
                    <a:pt x="1384" y="586"/>
                  </a:lnTo>
                  <a:lnTo>
                    <a:pt x="1375" y="588"/>
                  </a:lnTo>
                  <a:lnTo>
                    <a:pt x="1366" y="590"/>
                  </a:lnTo>
                  <a:lnTo>
                    <a:pt x="1357" y="592"/>
                  </a:lnTo>
                  <a:lnTo>
                    <a:pt x="1348" y="594"/>
                  </a:lnTo>
                  <a:lnTo>
                    <a:pt x="1338" y="594"/>
                  </a:lnTo>
                  <a:lnTo>
                    <a:pt x="1329" y="595"/>
                  </a:lnTo>
                  <a:lnTo>
                    <a:pt x="1319" y="595"/>
                  </a:lnTo>
                  <a:lnTo>
                    <a:pt x="1310" y="595"/>
                  </a:lnTo>
                  <a:lnTo>
                    <a:pt x="1300" y="595"/>
                  </a:lnTo>
                  <a:lnTo>
                    <a:pt x="1311" y="602"/>
                  </a:lnTo>
                  <a:lnTo>
                    <a:pt x="1322" y="609"/>
                  </a:lnTo>
                  <a:lnTo>
                    <a:pt x="1334" y="615"/>
                  </a:lnTo>
                  <a:lnTo>
                    <a:pt x="1345" y="622"/>
                  </a:lnTo>
                  <a:lnTo>
                    <a:pt x="1357" y="627"/>
                  </a:lnTo>
                  <a:lnTo>
                    <a:pt x="1368" y="633"/>
                  </a:lnTo>
                  <a:lnTo>
                    <a:pt x="1380" y="639"/>
                  </a:lnTo>
                  <a:lnTo>
                    <a:pt x="1391" y="645"/>
                  </a:lnTo>
                  <a:lnTo>
                    <a:pt x="1373" y="642"/>
                  </a:lnTo>
                  <a:lnTo>
                    <a:pt x="1353" y="639"/>
                  </a:lnTo>
                  <a:lnTo>
                    <a:pt x="1336" y="634"/>
                  </a:lnTo>
                  <a:lnTo>
                    <a:pt x="1318" y="628"/>
                  </a:lnTo>
                  <a:lnTo>
                    <a:pt x="1302" y="622"/>
                  </a:lnTo>
                  <a:lnTo>
                    <a:pt x="1284" y="612"/>
                  </a:lnTo>
                  <a:lnTo>
                    <a:pt x="1269" y="602"/>
                  </a:lnTo>
                  <a:lnTo>
                    <a:pt x="1254" y="590"/>
                  </a:lnTo>
                  <a:lnTo>
                    <a:pt x="1235" y="586"/>
                  </a:lnTo>
                  <a:lnTo>
                    <a:pt x="1216" y="585"/>
                  </a:lnTo>
                  <a:lnTo>
                    <a:pt x="1198" y="588"/>
                  </a:lnTo>
                  <a:lnTo>
                    <a:pt x="1181" y="595"/>
                  </a:lnTo>
                  <a:lnTo>
                    <a:pt x="1164" y="603"/>
                  </a:lnTo>
                  <a:lnTo>
                    <a:pt x="1148" y="613"/>
                  </a:lnTo>
                  <a:lnTo>
                    <a:pt x="1132" y="624"/>
                  </a:lnTo>
                  <a:lnTo>
                    <a:pt x="1117" y="634"/>
                  </a:lnTo>
                  <a:lnTo>
                    <a:pt x="1110" y="648"/>
                  </a:lnTo>
                  <a:lnTo>
                    <a:pt x="1106" y="662"/>
                  </a:lnTo>
                  <a:lnTo>
                    <a:pt x="1102" y="677"/>
                  </a:lnTo>
                  <a:lnTo>
                    <a:pt x="1100" y="692"/>
                  </a:lnTo>
                  <a:lnTo>
                    <a:pt x="1096" y="707"/>
                  </a:lnTo>
                  <a:lnTo>
                    <a:pt x="1092" y="722"/>
                  </a:lnTo>
                  <a:lnTo>
                    <a:pt x="1086" y="736"/>
                  </a:lnTo>
                  <a:lnTo>
                    <a:pt x="1078" y="748"/>
                  </a:lnTo>
                  <a:lnTo>
                    <a:pt x="1065" y="766"/>
                  </a:lnTo>
                  <a:lnTo>
                    <a:pt x="1050" y="782"/>
                  </a:lnTo>
                  <a:lnTo>
                    <a:pt x="1034" y="797"/>
                  </a:lnTo>
                  <a:lnTo>
                    <a:pt x="1019" y="813"/>
                  </a:lnTo>
                  <a:lnTo>
                    <a:pt x="1004" y="829"/>
                  </a:lnTo>
                  <a:lnTo>
                    <a:pt x="992" y="846"/>
                  </a:lnTo>
                  <a:lnTo>
                    <a:pt x="982" y="865"/>
                  </a:lnTo>
                  <a:lnTo>
                    <a:pt x="975" y="884"/>
                  </a:lnTo>
                  <a:lnTo>
                    <a:pt x="971" y="926"/>
                  </a:lnTo>
                  <a:lnTo>
                    <a:pt x="969" y="967"/>
                  </a:lnTo>
                  <a:lnTo>
                    <a:pt x="964" y="1009"/>
                  </a:lnTo>
                  <a:lnTo>
                    <a:pt x="957" y="1048"/>
                  </a:lnTo>
                  <a:lnTo>
                    <a:pt x="973" y="1030"/>
                  </a:lnTo>
                  <a:lnTo>
                    <a:pt x="990" y="1015"/>
                  </a:lnTo>
                  <a:lnTo>
                    <a:pt x="1008" y="1000"/>
                  </a:lnTo>
                  <a:lnTo>
                    <a:pt x="1025" y="986"/>
                  </a:lnTo>
                  <a:lnTo>
                    <a:pt x="1041" y="969"/>
                  </a:lnTo>
                  <a:lnTo>
                    <a:pt x="1057" y="953"/>
                  </a:lnTo>
                  <a:lnTo>
                    <a:pt x="1070" y="936"/>
                  </a:lnTo>
                  <a:lnTo>
                    <a:pt x="1081" y="916"/>
                  </a:lnTo>
                  <a:lnTo>
                    <a:pt x="1081" y="893"/>
                  </a:lnTo>
                  <a:lnTo>
                    <a:pt x="1085" y="870"/>
                  </a:lnTo>
                  <a:lnTo>
                    <a:pt x="1091" y="850"/>
                  </a:lnTo>
                  <a:lnTo>
                    <a:pt x="1099" y="829"/>
                  </a:lnTo>
                  <a:lnTo>
                    <a:pt x="1109" y="809"/>
                  </a:lnTo>
                  <a:lnTo>
                    <a:pt x="1121" y="790"/>
                  </a:lnTo>
                  <a:lnTo>
                    <a:pt x="1134" y="772"/>
                  </a:lnTo>
                  <a:lnTo>
                    <a:pt x="1149" y="754"/>
                  </a:lnTo>
                  <a:lnTo>
                    <a:pt x="1144" y="771"/>
                  </a:lnTo>
                  <a:lnTo>
                    <a:pt x="1137" y="789"/>
                  </a:lnTo>
                  <a:lnTo>
                    <a:pt x="1130" y="805"/>
                  </a:lnTo>
                  <a:lnTo>
                    <a:pt x="1124" y="822"/>
                  </a:lnTo>
                  <a:lnTo>
                    <a:pt x="1118" y="839"/>
                  </a:lnTo>
                  <a:lnTo>
                    <a:pt x="1114" y="857"/>
                  </a:lnTo>
                  <a:lnTo>
                    <a:pt x="1111" y="875"/>
                  </a:lnTo>
                  <a:lnTo>
                    <a:pt x="1111" y="893"/>
                  </a:lnTo>
                  <a:lnTo>
                    <a:pt x="1124" y="875"/>
                  </a:lnTo>
                  <a:lnTo>
                    <a:pt x="1134" y="855"/>
                  </a:lnTo>
                  <a:lnTo>
                    <a:pt x="1145" y="837"/>
                  </a:lnTo>
                  <a:lnTo>
                    <a:pt x="1155" y="817"/>
                  </a:lnTo>
                  <a:lnTo>
                    <a:pt x="1167" y="798"/>
                  </a:lnTo>
                  <a:lnTo>
                    <a:pt x="1178" y="779"/>
                  </a:lnTo>
                  <a:lnTo>
                    <a:pt x="1192" y="762"/>
                  </a:lnTo>
                  <a:lnTo>
                    <a:pt x="1208" y="745"/>
                  </a:lnTo>
                  <a:lnTo>
                    <a:pt x="1249" y="702"/>
                  </a:lnTo>
                  <a:lnTo>
                    <a:pt x="1240" y="715"/>
                  </a:lnTo>
                  <a:lnTo>
                    <a:pt x="1231" y="728"/>
                  </a:lnTo>
                  <a:lnTo>
                    <a:pt x="1221" y="741"/>
                  </a:lnTo>
                  <a:lnTo>
                    <a:pt x="1212" y="755"/>
                  </a:lnTo>
                  <a:lnTo>
                    <a:pt x="1202" y="770"/>
                  </a:lnTo>
                  <a:lnTo>
                    <a:pt x="1193" y="785"/>
                  </a:lnTo>
                  <a:lnTo>
                    <a:pt x="1184" y="800"/>
                  </a:lnTo>
                  <a:lnTo>
                    <a:pt x="1177" y="815"/>
                  </a:lnTo>
                  <a:lnTo>
                    <a:pt x="1178" y="816"/>
                  </a:lnTo>
                  <a:lnTo>
                    <a:pt x="1189" y="808"/>
                  </a:lnTo>
                  <a:lnTo>
                    <a:pt x="1199" y="801"/>
                  </a:lnTo>
                  <a:lnTo>
                    <a:pt x="1209" y="794"/>
                  </a:lnTo>
                  <a:lnTo>
                    <a:pt x="1220" y="787"/>
                  </a:lnTo>
                  <a:lnTo>
                    <a:pt x="1229" y="780"/>
                  </a:lnTo>
                  <a:lnTo>
                    <a:pt x="1239" y="774"/>
                  </a:lnTo>
                  <a:lnTo>
                    <a:pt x="1250" y="767"/>
                  </a:lnTo>
                  <a:lnTo>
                    <a:pt x="1260" y="759"/>
                  </a:lnTo>
                  <a:lnTo>
                    <a:pt x="1249" y="772"/>
                  </a:lnTo>
                  <a:lnTo>
                    <a:pt x="1237" y="786"/>
                  </a:lnTo>
                  <a:lnTo>
                    <a:pt x="1224" y="799"/>
                  </a:lnTo>
                  <a:lnTo>
                    <a:pt x="1211" y="812"/>
                  </a:lnTo>
                  <a:lnTo>
                    <a:pt x="1197" y="823"/>
                  </a:lnTo>
                  <a:lnTo>
                    <a:pt x="1183" y="835"/>
                  </a:lnTo>
                  <a:lnTo>
                    <a:pt x="1169" y="846"/>
                  </a:lnTo>
                  <a:lnTo>
                    <a:pt x="1155" y="858"/>
                  </a:lnTo>
                  <a:lnTo>
                    <a:pt x="1152" y="870"/>
                  </a:lnTo>
                  <a:lnTo>
                    <a:pt x="1146" y="882"/>
                  </a:lnTo>
                  <a:lnTo>
                    <a:pt x="1139" y="893"/>
                  </a:lnTo>
                  <a:lnTo>
                    <a:pt x="1131" y="904"/>
                  </a:lnTo>
                  <a:lnTo>
                    <a:pt x="1122" y="914"/>
                  </a:lnTo>
                  <a:lnTo>
                    <a:pt x="1111" y="924"/>
                  </a:lnTo>
                  <a:lnTo>
                    <a:pt x="1102" y="935"/>
                  </a:lnTo>
                  <a:lnTo>
                    <a:pt x="1093" y="945"/>
                  </a:lnTo>
                  <a:lnTo>
                    <a:pt x="1108" y="941"/>
                  </a:lnTo>
                  <a:lnTo>
                    <a:pt x="1123" y="936"/>
                  </a:lnTo>
                  <a:lnTo>
                    <a:pt x="1138" y="929"/>
                  </a:lnTo>
                  <a:lnTo>
                    <a:pt x="1152" y="922"/>
                  </a:lnTo>
                  <a:lnTo>
                    <a:pt x="1166" y="915"/>
                  </a:lnTo>
                  <a:lnTo>
                    <a:pt x="1179" y="907"/>
                  </a:lnTo>
                  <a:lnTo>
                    <a:pt x="1193" y="898"/>
                  </a:lnTo>
                  <a:lnTo>
                    <a:pt x="1207" y="889"/>
                  </a:lnTo>
                  <a:lnTo>
                    <a:pt x="1221" y="880"/>
                  </a:lnTo>
                  <a:lnTo>
                    <a:pt x="1234" y="869"/>
                  </a:lnTo>
                  <a:lnTo>
                    <a:pt x="1247" y="860"/>
                  </a:lnTo>
                  <a:lnTo>
                    <a:pt x="1260" y="850"/>
                  </a:lnTo>
                  <a:lnTo>
                    <a:pt x="1274" y="839"/>
                  </a:lnTo>
                  <a:lnTo>
                    <a:pt x="1288" y="830"/>
                  </a:lnTo>
                  <a:lnTo>
                    <a:pt x="1300" y="821"/>
                  </a:lnTo>
                  <a:lnTo>
                    <a:pt x="1314" y="812"/>
                  </a:lnTo>
                  <a:lnTo>
                    <a:pt x="1298" y="829"/>
                  </a:lnTo>
                  <a:lnTo>
                    <a:pt x="1281" y="846"/>
                  </a:lnTo>
                  <a:lnTo>
                    <a:pt x="1262" y="863"/>
                  </a:lnTo>
                  <a:lnTo>
                    <a:pt x="1244" y="880"/>
                  </a:lnTo>
                  <a:lnTo>
                    <a:pt x="1224" y="896"/>
                  </a:lnTo>
                  <a:lnTo>
                    <a:pt x="1206" y="911"/>
                  </a:lnTo>
                  <a:lnTo>
                    <a:pt x="1186" y="927"/>
                  </a:lnTo>
                  <a:lnTo>
                    <a:pt x="1167" y="942"/>
                  </a:lnTo>
                  <a:lnTo>
                    <a:pt x="1153" y="950"/>
                  </a:lnTo>
                  <a:lnTo>
                    <a:pt x="1138" y="958"/>
                  </a:lnTo>
                  <a:lnTo>
                    <a:pt x="1123" y="966"/>
                  </a:lnTo>
                  <a:lnTo>
                    <a:pt x="1108" y="973"/>
                  </a:lnTo>
                  <a:lnTo>
                    <a:pt x="1093" y="979"/>
                  </a:lnTo>
                  <a:lnTo>
                    <a:pt x="1078" y="984"/>
                  </a:lnTo>
                  <a:lnTo>
                    <a:pt x="1062" y="989"/>
                  </a:lnTo>
                  <a:lnTo>
                    <a:pt x="1046" y="992"/>
                  </a:lnTo>
                  <a:lnTo>
                    <a:pt x="1033" y="1007"/>
                  </a:lnTo>
                  <a:lnTo>
                    <a:pt x="1024" y="1025"/>
                  </a:lnTo>
                  <a:lnTo>
                    <a:pt x="1015" y="1043"/>
                  </a:lnTo>
                  <a:lnTo>
                    <a:pt x="1008" y="1060"/>
                  </a:lnTo>
                  <a:lnTo>
                    <a:pt x="1000" y="1079"/>
                  </a:lnTo>
                  <a:lnTo>
                    <a:pt x="989" y="1096"/>
                  </a:lnTo>
                  <a:lnTo>
                    <a:pt x="977" y="1112"/>
                  </a:lnTo>
                  <a:lnTo>
                    <a:pt x="961" y="1127"/>
                  </a:lnTo>
                  <a:lnTo>
                    <a:pt x="961" y="1139"/>
                  </a:lnTo>
                  <a:lnTo>
                    <a:pt x="965" y="1148"/>
                  </a:lnTo>
                  <a:lnTo>
                    <a:pt x="972" y="1157"/>
                  </a:lnTo>
                  <a:lnTo>
                    <a:pt x="981" y="1166"/>
                  </a:lnTo>
                  <a:lnTo>
                    <a:pt x="990" y="1174"/>
                  </a:lnTo>
                  <a:lnTo>
                    <a:pt x="997" y="1184"/>
                  </a:lnTo>
                  <a:lnTo>
                    <a:pt x="1003" y="1194"/>
                  </a:lnTo>
                  <a:lnTo>
                    <a:pt x="1004" y="1206"/>
                  </a:lnTo>
                  <a:lnTo>
                    <a:pt x="1004" y="1262"/>
                  </a:lnTo>
                  <a:lnTo>
                    <a:pt x="1012" y="1259"/>
                  </a:lnTo>
                  <a:lnTo>
                    <a:pt x="1020" y="1252"/>
                  </a:lnTo>
                  <a:lnTo>
                    <a:pt x="1027" y="1244"/>
                  </a:lnTo>
                  <a:lnTo>
                    <a:pt x="1035" y="1238"/>
                  </a:lnTo>
                  <a:lnTo>
                    <a:pt x="1045" y="1233"/>
                  </a:lnTo>
                  <a:lnTo>
                    <a:pt x="1054" y="1227"/>
                  </a:lnTo>
                  <a:lnTo>
                    <a:pt x="1062" y="1219"/>
                  </a:lnTo>
                  <a:lnTo>
                    <a:pt x="1069" y="1210"/>
                  </a:lnTo>
                  <a:lnTo>
                    <a:pt x="1070" y="1191"/>
                  </a:lnTo>
                  <a:lnTo>
                    <a:pt x="1073" y="1172"/>
                  </a:lnTo>
                  <a:lnTo>
                    <a:pt x="1079" y="1154"/>
                  </a:lnTo>
                  <a:lnTo>
                    <a:pt x="1086" y="1136"/>
                  </a:lnTo>
                  <a:lnTo>
                    <a:pt x="1094" y="1120"/>
                  </a:lnTo>
                  <a:lnTo>
                    <a:pt x="1105" y="1104"/>
                  </a:lnTo>
                  <a:lnTo>
                    <a:pt x="1117" y="1089"/>
                  </a:lnTo>
                  <a:lnTo>
                    <a:pt x="1131" y="1077"/>
                  </a:lnTo>
                  <a:lnTo>
                    <a:pt x="1149" y="1070"/>
                  </a:lnTo>
                  <a:lnTo>
                    <a:pt x="1167" y="1059"/>
                  </a:lnTo>
                  <a:lnTo>
                    <a:pt x="1183" y="1048"/>
                  </a:lnTo>
                  <a:lnTo>
                    <a:pt x="1198" y="1034"/>
                  </a:lnTo>
                  <a:lnTo>
                    <a:pt x="1214" y="1020"/>
                  </a:lnTo>
                  <a:lnTo>
                    <a:pt x="1230" y="1009"/>
                  </a:lnTo>
                  <a:lnTo>
                    <a:pt x="1246" y="997"/>
                  </a:lnTo>
                  <a:lnTo>
                    <a:pt x="1264" y="989"/>
                  </a:lnTo>
                  <a:lnTo>
                    <a:pt x="1273" y="980"/>
                  </a:lnTo>
                  <a:lnTo>
                    <a:pt x="1281" y="971"/>
                  </a:lnTo>
                  <a:lnTo>
                    <a:pt x="1289" y="960"/>
                  </a:lnTo>
                  <a:lnTo>
                    <a:pt x="1296" y="950"/>
                  </a:lnTo>
                  <a:lnTo>
                    <a:pt x="1304" y="939"/>
                  </a:lnTo>
                  <a:lnTo>
                    <a:pt x="1312" y="931"/>
                  </a:lnTo>
                  <a:lnTo>
                    <a:pt x="1322" y="923"/>
                  </a:lnTo>
                  <a:lnTo>
                    <a:pt x="1334" y="919"/>
                  </a:lnTo>
                  <a:lnTo>
                    <a:pt x="1358" y="910"/>
                  </a:lnTo>
                  <a:lnTo>
                    <a:pt x="1376" y="896"/>
                  </a:lnTo>
                  <a:lnTo>
                    <a:pt x="1390" y="877"/>
                  </a:lnTo>
                  <a:lnTo>
                    <a:pt x="1402" y="857"/>
                  </a:lnTo>
                  <a:lnTo>
                    <a:pt x="1412" y="836"/>
                  </a:lnTo>
                  <a:lnTo>
                    <a:pt x="1424" y="815"/>
                  </a:lnTo>
                  <a:lnTo>
                    <a:pt x="1439" y="797"/>
                  </a:lnTo>
                  <a:lnTo>
                    <a:pt x="1459" y="782"/>
                  </a:lnTo>
                  <a:lnTo>
                    <a:pt x="1475" y="770"/>
                  </a:lnTo>
                  <a:lnTo>
                    <a:pt x="1490" y="760"/>
                  </a:lnTo>
                  <a:lnTo>
                    <a:pt x="1508" y="749"/>
                  </a:lnTo>
                  <a:lnTo>
                    <a:pt x="1524" y="739"/>
                  </a:lnTo>
                  <a:lnTo>
                    <a:pt x="1540" y="729"/>
                  </a:lnTo>
                  <a:lnTo>
                    <a:pt x="1556" y="719"/>
                  </a:lnTo>
                  <a:lnTo>
                    <a:pt x="1572" y="709"/>
                  </a:lnTo>
                  <a:lnTo>
                    <a:pt x="1588" y="699"/>
                  </a:lnTo>
                  <a:lnTo>
                    <a:pt x="1568" y="719"/>
                  </a:lnTo>
                  <a:lnTo>
                    <a:pt x="1543" y="738"/>
                  </a:lnTo>
                  <a:lnTo>
                    <a:pt x="1519" y="756"/>
                  </a:lnTo>
                  <a:lnTo>
                    <a:pt x="1496" y="774"/>
                  </a:lnTo>
                  <a:lnTo>
                    <a:pt x="1473" y="793"/>
                  </a:lnTo>
                  <a:lnTo>
                    <a:pt x="1454" y="814"/>
                  </a:lnTo>
                  <a:lnTo>
                    <a:pt x="1436" y="838"/>
                  </a:lnTo>
                  <a:lnTo>
                    <a:pt x="1425" y="866"/>
                  </a:lnTo>
                  <a:lnTo>
                    <a:pt x="1428" y="869"/>
                  </a:lnTo>
                  <a:lnTo>
                    <a:pt x="1446" y="860"/>
                  </a:lnTo>
                  <a:lnTo>
                    <a:pt x="1463" y="853"/>
                  </a:lnTo>
                  <a:lnTo>
                    <a:pt x="1480" y="846"/>
                  </a:lnTo>
                  <a:lnTo>
                    <a:pt x="1497" y="839"/>
                  </a:lnTo>
                  <a:lnTo>
                    <a:pt x="1515" y="831"/>
                  </a:lnTo>
                  <a:lnTo>
                    <a:pt x="1531" y="822"/>
                  </a:lnTo>
                  <a:lnTo>
                    <a:pt x="1546" y="810"/>
                  </a:lnTo>
                  <a:lnTo>
                    <a:pt x="1561" y="797"/>
                  </a:lnTo>
                  <a:lnTo>
                    <a:pt x="1571" y="786"/>
                  </a:lnTo>
                  <a:lnTo>
                    <a:pt x="1581" y="776"/>
                  </a:lnTo>
                  <a:lnTo>
                    <a:pt x="1592" y="766"/>
                  </a:lnTo>
                  <a:lnTo>
                    <a:pt x="1602" y="755"/>
                  </a:lnTo>
                  <a:lnTo>
                    <a:pt x="1613" y="746"/>
                  </a:lnTo>
                  <a:lnTo>
                    <a:pt x="1624" y="737"/>
                  </a:lnTo>
                  <a:lnTo>
                    <a:pt x="1634" y="728"/>
                  </a:lnTo>
                  <a:lnTo>
                    <a:pt x="1646" y="718"/>
                  </a:lnTo>
                  <a:lnTo>
                    <a:pt x="1643" y="729"/>
                  </a:lnTo>
                  <a:lnTo>
                    <a:pt x="1637" y="738"/>
                  </a:lnTo>
                  <a:lnTo>
                    <a:pt x="1631" y="747"/>
                  </a:lnTo>
                  <a:lnTo>
                    <a:pt x="1624" y="755"/>
                  </a:lnTo>
                  <a:lnTo>
                    <a:pt x="1617" y="764"/>
                  </a:lnTo>
                  <a:lnTo>
                    <a:pt x="1610" y="772"/>
                  </a:lnTo>
                  <a:lnTo>
                    <a:pt x="1602" y="782"/>
                  </a:lnTo>
                  <a:lnTo>
                    <a:pt x="1595" y="790"/>
                  </a:lnTo>
                  <a:lnTo>
                    <a:pt x="1607" y="789"/>
                  </a:lnTo>
                  <a:lnTo>
                    <a:pt x="1619" y="786"/>
                  </a:lnTo>
                  <a:lnTo>
                    <a:pt x="1632" y="785"/>
                  </a:lnTo>
                  <a:lnTo>
                    <a:pt x="1644" y="783"/>
                  </a:lnTo>
                  <a:lnTo>
                    <a:pt x="1656" y="779"/>
                  </a:lnTo>
                  <a:lnTo>
                    <a:pt x="1668" y="777"/>
                  </a:lnTo>
                  <a:lnTo>
                    <a:pt x="1679" y="772"/>
                  </a:lnTo>
                  <a:lnTo>
                    <a:pt x="1691" y="768"/>
                  </a:lnTo>
                  <a:lnTo>
                    <a:pt x="1677" y="777"/>
                  </a:lnTo>
                  <a:lnTo>
                    <a:pt x="1663" y="786"/>
                  </a:lnTo>
                  <a:lnTo>
                    <a:pt x="1647" y="794"/>
                  </a:lnTo>
                  <a:lnTo>
                    <a:pt x="1631" y="802"/>
                  </a:lnTo>
                  <a:lnTo>
                    <a:pt x="1614" y="809"/>
                  </a:lnTo>
                  <a:lnTo>
                    <a:pt x="1596" y="814"/>
                  </a:lnTo>
                  <a:lnTo>
                    <a:pt x="1579" y="819"/>
                  </a:lnTo>
                  <a:lnTo>
                    <a:pt x="1561" y="822"/>
                  </a:lnTo>
                  <a:lnTo>
                    <a:pt x="1552" y="828"/>
                  </a:lnTo>
                  <a:lnTo>
                    <a:pt x="1542" y="835"/>
                  </a:lnTo>
                  <a:lnTo>
                    <a:pt x="1534" y="842"/>
                  </a:lnTo>
                  <a:lnTo>
                    <a:pt x="1526" y="850"/>
                  </a:lnTo>
                  <a:lnTo>
                    <a:pt x="1517" y="858"/>
                  </a:lnTo>
                  <a:lnTo>
                    <a:pt x="1509" y="866"/>
                  </a:lnTo>
                  <a:lnTo>
                    <a:pt x="1501" y="873"/>
                  </a:lnTo>
                  <a:lnTo>
                    <a:pt x="1492" y="880"/>
                  </a:lnTo>
                  <a:lnTo>
                    <a:pt x="1477" y="886"/>
                  </a:lnTo>
                  <a:lnTo>
                    <a:pt x="1461" y="893"/>
                  </a:lnTo>
                  <a:lnTo>
                    <a:pt x="1446" y="899"/>
                  </a:lnTo>
                  <a:lnTo>
                    <a:pt x="1429" y="906"/>
                  </a:lnTo>
                  <a:lnTo>
                    <a:pt x="1413" y="913"/>
                  </a:lnTo>
                  <a:lnTo>
                    <a:pt x="1398" y="920"/>
                  </a:lnTo>
                  <a:lnTo>
                    <a:pt x="1383" y="928"/>
                  </a:lnTo>
                  <a:lnTo>
                    <a:pt x="1369" y="938"/>
                  </a:lnTo>
                  <a:lnTo>
                    <a:pt x="1389" y="937"/>
                  </a:lnTo>
                  <a:lnTo>
                    <a:pt x="1410" y="937"/>
                  </a:lnTo>
                  <a:lnTo>
                    <a:pt x="1431" y="936"/>
                  </a:lnTo>
                  <a:lnTo>
                    <a:pt x="1451" y="935"/>
                  </a:lnTo>
                  <a:lnTo>
                    <a:pt x="1471" y="931"/>
                  </a:lnTo>
                  <a:lnTo>
                    <a:pt x="1490" y="926"/>
                  </a:lnTo>
                  <a:lnTo>
                    <a:pt x="1508" y="919"/>
                  </a:lnTo>
                  <a:lnTo>
                    <a:pt x="1525" y="907"/>
                  </a:lnTo>
                  <a:lnTo>
                    <a:pt x="1533" y="901"/>
                  </a:lnTo>
                  <a:lnTo>
                    <a:pt x="1541" y="896"/>
                  </a:lnTo>
                  <a:lnTo>
                    <a:pt x="1549" y="890"/>
                  </a:lnTo>
                  <a:lnTo>
                    <a:pt x="1558" y="883"/>
                  </a:lnTo>
                  <a:lnTo>
                    <a:pt x="1566" y="877"/>
                  </a:lnTo>
                  <a:lnTo>
                    <a:pt x="1575" y="871"/>
                  </a:lnTo>
                  <a:lnTo>
                    <a:pt x="1583" y="866"/>
                  </a:lnTo>
                  <a:lnTo>
                    <a:pt x="1591" y="860"/>
                  </a:lnTo>
                  <a:lnTo>
                    <a:pt x="1584" y="869"/>
                  </a:lnTo>
                  <a:lnTo>
                    <a:pt x="1576" y="878"/>
                  </a:lnTo>
                  <a:lnTo>
                    <a:pt x="1566" y="886"/>
                  </a:lnTo>
                  <a:lnTo>
                    <a:pt x="1558" y="895"/>
                  </a:lnTo>
                  <a:lnTo>
                    <a:pt x="1549" y="903"/>
                  </a:lnTo>
                  <a:lnTo>
                    <a:pt x="1540" y="910"/>
                  </a:lnTo>
                  <a:lnTo>
                    <a:pt x="1531" y="918"/>
                  </a:lnTo>
                  <a:lnTo>
                    <a:pt x="1522" y="926"/>
                  </a:lnTo>
                  <a:lnTo>
                    <a:pt x="1537" y="924"/>
                  </a:lnTo>
                  <a:lnTo>
                    <a:pt x="1552" y="923"/>
                  </a:lnTo>
                  <a:lnTo>
                    <a:pt x="1566" y="921"/>
                  </a:lnTo>
                  <a:lnTo>
                    <a:pt x="1580" y="919"/>
                  </a:lnTo>
                  <a:lnTo>
                    <a:pt x="1595" y="914"/>
                  </a:lnTo>
                  <a:lnTo>
                    <a:pt x="1609" y="911"/>
                  </a:lnTo>
                  <a:lnTo>
                    <a:pt x="1623" y="906"/>
                  </a:lnTo>
                  <a:lnTo>
                    <a:pt x="1637" y="900"/>
                  </a:lnTo>
                  <a:lnTo>
                    <a:pt x="1649" y="895"/>
                  </a:lnTo>
                  <a:lnTo>
                    <a:pt x="1663" y="889"/>
                  </a:lnTo>
                  <a:lnTo>
                    <a:pt x="1676" y="882"/>
                  </a:lnTo>
                  <a:lnTo>
                    <a:pt x="1689" y="875"/>
                  </a:lnTo>
                  <a:lnTo>
                    <a:pt x="1702" y="868"/>
                  </a:lnTo>
                  <a:lnTo>
                    <a:pt x="1715" y="861"/>
                  </a:lnTo>
                  <a:lnTo>
                    <a:pt x="1728" y="853"/>
                  </a:lnTo>
                  <a:lnTo>
                    <a:pt x="1740" y="846"/>
                  </a:lnTo>
                  <a:lnTo>
                    <a:pt x="1722" y="862"/>
                  </a:lnTo>
                  <a:lnTo>
                    <a:pt x="1702" y="876"/>
                  </a:lnTo>
                  <a:lnTo>
                    <a:pt x="1683" y="888"/>
                  </a:lnTo>
                  <a:lnTo>
                    <a:pt x="1662" y="899"/>
                  </a:lnTo>
                  <a:lnTo>
                    <a:pt x="1641" y="908"/>
                  </a:lnTo>
                  <a:lnTo>
                    <a:pt x="1621" y="919"/>
                  </a:lnTo>
                  <a:lnTo>
                    <a:pt x="1600" y="929"/>
                  </a:lnTo>
                  <a:lnTo>
                    <a:pt x="1579" y="939"/>
                  </a:lnTo>
                  <a:lnTo>
                    <a:pt x="1583" y="943"/>
                  </a:lnTo>
                  <a:lnTo>
                    <a:pt x="1592" y="945"/>
                  </a:lnTo>
                  <a:lnTo>
                    <a:pt x="1601" y="946"/>
                  </a:lnTo>
                  <a:lnTo>
                    <a:pt x="1610" y="946"/>
                  </a:lnTo>
                  <a:lnTo>
                    <a:pt x="1619" y="946"/>
                  </a:lnTo>
                  <a:lnTo>
                    <a:pt x="1629" y="946"/>
                  </a:lnTo>
                  <a:lnTo>
                    <a:pt x="1639" y="946"/>
                  </a:lnTo>
                  <a:lnTo>
                    <a:pt x="1648" y="945"/>
                  </a:lnTo>
                  <a:lnTo>
                    <a:pt x="1657" y="945"/>
                  </a:lnTo>
                  <a:lnTo>
                    <a:pt x="1641" y="952"/>
                  </a:lnTo>
                  <a:lnTo>
                    <a:pt x="1625" y="957"/>
                  </a:lnTo>
                  <a:lnTo>
                    <a:pt x="1609" y="960"/>
                  </a:lnTo>
                  <a:lnTo>
                    <a:pt x="1592" y="962"/>
                  </a:lnTo>
                  <a:lnTo>
                    <a:pt x="1576" y="964"/>
                  </a:lnTo>
                  <a:lnTo>
                    <a:pt x="1557" y="965"/>
                  </a:lnTo>
                  <a:lnTo>
                    <a:pt x="1540" y="965"/>
                  </a:lnTo>
                  <a:lnTo>
                    <a:pt x="1522" y="965"/>
                  </a:lnTo>
                  <a:lnTo>
                    <a:pt x="1504" y="964"/>
                  </a:lnTo>
                  <a:lnTo>
                    <a:pt x="1486" y="964"/>
                  </a:lnTo>
                  <a:lnTo>
                    <a:pt x="1467" y="962"/>
                  </a:lnTo>
                  <a:lnTo>
                    <a:pt x="1450" y="962"/>
                  </a:lnTo>
                  <a:lnTo>
                    <a:pt x="1432" y="962"/>
                  </a:lnTo>
                  <a:lnTo>
                    <a:pt x="1413" y="962"/>
                  </a:lnTo>
                  <a:lnTo>
                    <a:pt x="1396" y="964"/>
                  </a:lnTo>
                  <a:lnTo>
                    <a:pt x="1379" y="966"/>
                  </a:lnTo>
                  <a:lnTo>
                    <a:pt x="1358" y="968"/>
                  </a:lnTo>
                  <a:lnTo>
                    <a:pt x="1341" y="975"/>
                  </a:lnTo>
                  <a:lnTo>
                    <a:pt x="1326" y="987"/>
                  </a:lnTo>
                  <a:lnTo>
                    <a:pt x="1313" y="1000"/>
                  </a:lnTo>
                  <a:lnTo>
                    <a:pt x="1303" y="1017"/>
                  </a:lnTo>
                  <a:lnTo>
                    <a:pt x="1293" y="1034"/>
                  </a:lnTo>
                  <a:lnTo>
                    <a:pt x="1284" y="1051"/>
                  </a:lnTo>
                  <a:lnTo>
                    <a:pt x="1275" y="1067"/>
                  </a:lnTo>
                  <a:lnTo>
                    <a:pt x="1212" y="1136"/>
                  </a:lnTo>
                  <a:lnTo>
                    <a:pt x="1217" y="1134"/>
                  </a:lnTo>
                  <a:lnTo>
                    <a:pt x="1224" y="1132"/>
                  </a:lnTo>
                  <a:lnTo>
                    <a:pt x="1230" y="1128"/>
                  </a:lnTo>
                  <a:lnTo>
                    <a:pt x="1236" y="1125"/>
                  </a:lnTo>
                  <a:lnTo>
                    <a:pt x="1242" y="1121"/>
                  </a:lnTo>
                  <a:lnTo>
                    <a:pt x="1249" y="1118"/>
                  </a:lnTo>
                  <a:lnTo>
                    <a:pt x="1254" y="1115"/>
                  </a:lnTo>
                  <a:lnTo>
                    <a:pt x="1260" y="1112"/>
                  </a:lnTo>
                  <a:lnTo>
                    <a:pt x="1306" y="1101"/>
                  </a:lnTo>
                  <a:lnTo>
                    <a:pt x="1311" y="1089"/>
                  </a:lnTo>
                  <a:lnTo>
                    <a:pt x="1318" y="1078"/>
                  </a:lnTo>
                  <a:lnTo>
                    <a:pt x="1326" y="1067"/>
                  </a:lnTo>
                  <a:lnTo>
                    <a:pt x="1335" y="1058"/>
                  </a:lnTo>
                  <a:lnTo>
                    <a:pt x="1344" y="1049"/>
                  </a:lnTo>
                  <a:lnTo>
                    <a:pt x="1355" y="1042"/>
                  </a:lnTo>
                  <a:lnTo>
                    <a:pt x="1366" y="1035"/>
                  </a:lnTo>
                  <a:lnTo>
                    <a:pt x="1378" y="1030"/>
                  </a:lnTo>
                  <a:lnTo>
                    <a:pt x="1372" y="1037"/>
                  </a:lnTo>
                  <a:lnTo>
                    <a:pt x="1366" y="1043"/>
                  </a:lnTo>
                  <a:lnTo>
                    <a:pt x="1361" y="1050"/>
                  </a:lnTo>
                  <a:lnTo>
                    <a:pt x="1356" y="1056"/>
                  </a:lnTo>
                  <a:lnTo>
                    <a:pt x="1351" y="1063"/>
                  </a:lnTo>
                  <a:lnTo>
                    <a:pt x="1348" y="1070"/>
                  </a:lnTo>
                  <a:lnTo>
                    <a:pt x="1344" y="1077"/>
                  </a:lnTo>
                  <a:lnTo>
                    <a:pt x="1341" y="1085"/>
                  </a:lnTo>
                  <a:lnTo>
                    <a:pt x="1346" y="1085"/>
                  </a:lnTo>
                  <a:lnTo>
                    <a:pt x="1367" y="1071"/>
                  </a:lnTo>
                  <a:lnTo>
                    <a:pt x="1389" y="1060"/>
                  </a:lnTo>
                  <a:lnTo>
                    <a:pt x="1411" y="1050"/>
                  </a:lnTo>
                  <a:lnTo>
                    <a:pt x="1434" y="1041"/>
                  </a:lnTo>
                  <a:lnTo>
                    <a:pt x="1457" y="1034"/>
                  </a:lnTo>
                  <a:lnTo>
                    <a:pt x="1481" y="1027"/>
                  </a:lnTo>
                  <a:lnTo>
                    <a:pt x="1504" y="1021"/>
                  </a:lnTo>
                  <a:lnTo>
                    <a:pt x="1528" y="1015"/>
                  </a:lnTo>
                  <a:lnTo>
                    <a:pt x="1516" y="1021"/>
                  </a:lnTo>
                  <a:lnTo>
                    <a:pt x="1504" y="1027"/>
                  </a:lnTo>
                  <a:lnTo>
                    <a:pt x="1492" y="1032"/>
                  </a:lnTo>
                  <a:lnTo>
                    <a:pt x="1479" y="1036"/>
                  </a:lnTo>
                  <a:lnTo>
                    <a:pt x="1467" y="1042"/>
                  </a:lnTo>
                  <a:lnTo>
                    <a:pt x="1455" y="1047"/>
                  </a:lnTo>
                  <a:lnTo>
                    <a:pt x="1443" y="1052"/>
                  </a:lnTo>
                  <a:lnTo>
                    <a:pt x="1432" y="1059"/>
                  </a:lnTo>
                  <a:lnTo>
                    <a:pt x="1444" y="1060"/>
                  </a:lnTo>
                  <a:lnTo>
                    <a:pt x="1457" y="1060"/>
                  </a:lnTo>
                  <a:lnTo>
                    <a:pt x="1470" y="1060"/>
                  </a:lnTo>
                  <a:lnTo>
                    <a:pt x="1481" y="1059"/>
                  </a:lnTo>
                  <a:lnTo>
                    <a:pt x="1494" y="1058"/>
                  </a:lnTo>
                  <a:lnTo>
                    <a:pt x="1505" y="1057"/>
                  </a:lnTo>
                  <a:lnTo>
                    <a:pt x="1517" y="1055"/>
                  </a:lnTo>
                  <a:lnTo>
                    <a:pt x="1528" y="1052"/>
                  </a:lnTo>
                  <a:lnTo>
                    <a:pt x="1541" y="1050"/>
                  </a:lnTo>
                  <a:lnTo>
                    <a:pt x="1553" y="1047"/>
                  </a:lnTo>
                  <a:lnTo>
                    <a:pt x="1564" y="1044"/>
                  </a:lnTo>
                  <a:lnTo>
                    <a:pt x="1576" y="1041"/>
                  </a:lnTo>
                  <a:lnTo>
                    <a:pt x="1587" y="1039"/>
                  </a:lnTo>
                  <a:lnTo>
                    <a:pt x="1599" y="1035"/>
                  </a:lnTo>
                  <a:lnTo>
                    <a:pt x="1610" y="1033"/>
                  </a:lnTo>
                  <a:lnTo>
                    <a:pt x="1622" y="1030"/>
                  </a:lnTo>
                  <a:lnTo>
                    <a:pt x="1601" y="1037"/>
                  </a:lnTo>
                  <a:lnTo>
                    <a:pt x="1583" y="1048"/>
                  </a:lnTo>
                  <a:lnTo>
                    <a:pt x="1563" y="1059"/>
                  </a:lnTo>
                  <a:lnTo>
                    <a:pt x="1543" y="1070"/>
                  </a:lnTo>
                  <a:lnTo>
                    <a:pt x="1524" y="1079"/>
                  </a:lnTo>
                  <a:lnTo>
                    <a:pt x="1503" y="1085"/>
                  </a:lnTo>
                  <a:lnTo>
                    <a:pt x="1480" y="1086"/>
                  </a:lnTo>
                  <a:lnTo>
                    <a:pt x="1456" y="1081"/>
                  </a:lnTo>
                  <a:lnTo>
                    <a:pt x="1448" y="1079"/>
                  </a:lnTo>
                  <a:lnTo>
                    <a:pt x="1441" y="1077"/>
                  </a:lnTo>
                  <a:lnTo>
                    <a:pt x="1433" y="1075"/>
                  </a:lnTo>
                  <a:lnTo>
                    <a:pt x="1425" y="1074"/>
                  </a:lnTo>
                  <a:lnTo>
                    <a:pt x="1417" y="1074"/>
                  </a:lnTo>
                  <a:lnTo>
                    <a:pt x="1409" y="1074"/>
                  </a:lnTo>
                  <a:lnTo>
                    <a:pt x="1401" y="1077"/>
                  </a:lnTo>
                  <a:lnTo>
                    <a:pt x="1394" y="1079"/>
                  </a:lnTo>
                  <a:lnTo>
                    <a:pt x="1382" y="1087"/>
                  </a:lnTo>
                  <a:lnTo>
                    <a:pt x="1369" y="1094"/>
                  </a:lnTo>
                  <a:lnTo>
                    <a:pt x="1358" y="1100"/>
                  </a:lnTo>
                  <a:lnTo>
                    <a:pt x="1345" y="1105"/>
                  </a:lnTo>
                  <a:lnTo>
                    <a:pt x="1333" y="1111"/>
                  </a:lnTo>
                  <a:lnTo>
                    <a:pt x="1320" y="1117"/>
                  </a:lnTo>
                  <a:lnTo>
                    <a:pt x="1307" y="1123"/>
                  </a:lnTo>
                  <a:lnTo>
                    <a:pt x="1295" y="1128"/>
                  </a:lnTo>
                  <a:lnTo>
                    <a:pt x="1311" y="1132"/>
                  </a:lnTo>
                  <a:lnTo>
                    <a:pt x="1327" y="1134"/>
                  </a:lnTo>
                  <a:lnTo>
                    <a:pt x="1343" y="1135"/>
                  </a:lnTo>
                  <a:lnTo>
                    <a:pt x="1359" y="1135"/>
                  </a:lnTo>
                  <a:lnTo>
                    <a:pt x="1375" y="1135"/>
                  </a:lnTo>
                  <a:lnTo>
                    <a:pt x="1391" y="1135"/>
                  </a:lnTo>
                  <a:lnTo>
                    <a:pt x="1408" y="1133"/>
                  </a:lnTo>
                  <a:lnTo>
                    <a:pt x="1424" y="1132"/>
                  </a:lnTo>
                  <a:lnTo>
                    <a:pt x="1440" y="1128"/>
                  </a:lnTo>
                  <a:lnTo>
                    <a:pt x="1456" y="1126"/>
                  </a:lnTo>
                  <a:lnTo>
                    <a:pt x="1471" y="1123"/>
                  </a:lnTo>
                  <a:lnTo>
                    <a:pt x="1487" y="1119"/>
                  </a:lnTo>
                  <a:lnTo>
                    <a:pt x="1502" y="1115"/>
                  </a:lnTo>
                  <a:lnTo>
                    <a:pt x="1517" y="1110"/>
                  </a:lnTo>
                  <a:lnTo>
                    <a:pt x="1531" y="1105"/>
                  </a:lnTo>
                  <a:lnTo>
                    <a:pt x="1546" y="1101"/>
                  </a:lnTo>
                  <a:lnTo>
                    <a:pt x="1533" y="1105"/>
                  </a:lnTo>
                  <a:lnTo>
                    <a:pt x="1520" y="1110"/>
                  </a:lnTo>
                  <a:lnTo>
                    <a:pt x="1508" y="1116"/>
                  </a:lnTo>
                  <a:lnTo>
                    <a:pt x="1495" y="1121"/>
                  </a:lnTo>
                  <a:lnTo>
                    <a:pt x="1482" y="1127"/>
                  </a:lnTo>
                  <a:lnTo>
                    <a:pt x="1470" y="1133"/>
                  </a:lnTo>
                  <a:lnTo>
                    <a:pt x="1457" y="1138"/>
                  </a:lnTo>
                  <a:lnTo>
                    <a:pt x="1444" y="1143"/>
                  </a:lnTo>
                  <a:lnTo>
                    <a:pt x="1431" y="1148"/>
                  </a:lnTo>
                  <a:lnTo>
                    <a:pt x="1418" y="1153"/>
                  </a:lnTo>
                  <a:lnTo>
                    <a:pt x="1404" y="1156"/>
                  </a:lnTo>
                  <a:lnTo>
                    <a:pt x="1390" y="1158"/>
                  </a:lnTo>
                  <a:lnTo>
                    <a:pt x="1376" y="1161"/>
                  </a:lnTo>
                  <a:lnTo>
                    <a:pt x="1363" y="1161"/>
                  </a:lnTo>
                  <a:lnTo>
                    <a:pt x="1348" y="1161"/>
                  </a:lnTo>
                  <a:lnTo>
                    <a:pt x="1333" y="1158"/>
                  </a:lnTo>
                  <a:lnTo>
                    <a:pt x="1320" y="1156"/>
                  </a:lnTo>
                  <a:lnTo>
                    <a:pt x="1307" y="1153"/>
                  </a:lnTo>
                  <a:lnTo>
                    <a:pt x="1295" y="1150"/>
                  </a:lnTo>
                  <a:lnTo>
                    <a:pt x="1281" y="1149"/>
                  </a:lnTo>
                  <a:lnTo>
                    <a:pt x="1267" y="1149"/>
                  </a:lnTo>
                  <a:lnTo>
                    <a:pt x="1254" y="1151"/>
                  </a:lnTo>
                  <a:lnTo>
                    <a:pt x="1243" y="1155"/>
                  </a:lnTo>
                  <a:lnTo>
                    <a:pt x="1231" y="1162"/>
                  </a:lnTo>
                  <a:lnTo>
                    <a:pt x="1221" y="1174"/>
                  </a:lnTo>
                  <a:lnTo>
                    <a:pt x="1213" y="1189"/>
                  </a:lnTo>
                  <a:lnTo>
                    <a:pt x="1207" y="1204"/>
                  </a:lnTo>
                  <a:lnTo>
                    <a:pt x="1202" y="1221"/>
                  </a:lnTo>
                  <a:lnTo>
                    <a:pt x="1199" y="1238"/>
                  </a:lnTo>
                  <a:lnTo>
                    <a:pt x="1197" y="1254"/>
                  </a:lnTo>
                  <a:lnTo>
                    <a:pt x="1193" y="1271"/>
                  </a:lnTo>
                  <a:lnTo>
                    <a:pt x="1190" y="1287"/>
                  </a:lnTo>
                  <a:lnTo>
                    <a:pt x="1202" y="1290"/>
                  </a:lnTo>
                  <a:lnTo>
                    <a:pt x="1215" y="1292"/>
                  </a:lnTo>
                  <a:lnTo>
                    <a:pt x="1229" y="1294"/>
                  </a:lnTo>
                  <a:lnTo>
                    <a:pt x="1242" y="1295"/>
                  </a:lnTo>
                  <a:lnTo>
                    <a:pt x="1255" y="1295"/>
                  </a:lnTo>
                  <a:lnTo>
                    <a:pt x="1268" y="1295"/>
                  </a:lnTo>
                  <a:lnTo>
                    <a:pt x="1281" y="1294"/>
                  </a:lnTo>
                  <a:lnTo>
                    <a:pt x="1293" y="1292"/>
                  </a:lnTo>
                  <a:lnTo>
                    <a:pt x="1306" y="1290"/>
                  </a:lnTo>
                  <a:lnTo>
                    <a:pt x="1319" y="1286"/>
                  </a:lnTo>
                  <a:lnTo>
                    <a:pt x="1330" y="1280"/>
                  </a:lnTo>
                  <a:lnTo>
                    <a:pt x="1342" y="1275"/>
                  </a:lnTo>
                  <a:lnTo>
                    <a:pt x="1352" y="1268"/>
                  </a:lnTo>
                  <a:lnTo>
                    <a:pt x="1363" y="1260"/>
                  </a:lnTo>
                  <a:lnTo>
                    <a:pt x="1372" y="1250"/>
                  </a:lnTo>
                  <a:lnTo>
                    <a:pt x="1380" y="1240"/>
                  </a:lnTo>
                  <a:lnTo>
                    <a:pt x="1389" y="1235"/>
                  </a:lnTo>
                  <a:lnTo>
                    <a:pt x="1398" y="1230"/>
                  </a:lnTo>
                  <a:lnTo>
                    <a:pt x="1406" y="1225"/>
                  </a:lnTo>
                  <a:lnTo>
                    <a:pt x="1416" y="1221"/>
                  </a:lnTo>
                  <a:lnTo>
                    <a:pt x="1425" y="1216"/>
                  </a:lnTo>
                  <a:lnTo>
                    <a:pt x="1434" y="1211"/>
                  </a:lnTo>
                  <a:lnTo>
                    <a:pt x="1443" y="1208"/>
                  </a:lnTo>
                  <a:lnTo>
                    <a:pt x="1452" y="1204"/>
                  </a:lnTo>
                  <a:lnTo>
                    <a:pt x="1441" y="1212"/>
                  </a:lnTo>
                  <a:lnTo>
                    <a:pt x="1429" y="1221"/>
                  </a:lnTo>
                  <a:lnTo>
                    <a:pt x="1417" y="1229"/>
                  </a:lnTo>
                  <a:lnTo>
                    <a:pt x="1405" y="1235"/>
                  </a:lnTo>
                  <a:lnTo>
                    <a:pt x="1393" y="1244"/>
                  </a:lnTo>
                  <a:lnTo>
                    <a:pt x="1381" y="1253"/>
                  </a:lnTo>
                  <a:lnTo>
                    <a:pt x="1369" y="1262"/>
                  </a:lnTo>
                  <a:lnTo>
                    <a:pt x="1359" y="1273"/>
                  </a:lnTo>
                  <a:lnTo>
                    <a:pt x="1373" y="1271"/>
                  </a:lnTo>
                  <a:lnTo>
                    <a:pt x="1387" y="1269"/>
                  </a:lnTo>
                  <a:lnTo>
                    <a:pt x="1401" y="1265"/>
                  </a:lnTo>
                  <a:lnTo>
                    <a:pt x="1414" y="1261"/>
                  </a:lnTo>
                  <a:lnTo>
                    <a:pt x="1428" y="1257"/>
                  </a:lnTo>
                  <a:lnTo>
                    <a:pt x="1442" y="1253"/>
                  </a:lnTo>
                  <a:lnTo>
                    <a:pt x="1455" y="1248"/>
                  </a:lnTo>
                  <a:lnTo>
                    <a:pt x="1469" y="1242"/>
                  </a:lnTo>
                  <a:lnTo>
                    <a:pt x="1481" y="1238"/>
                  </a:lnTo>
                  <a:lnTo>
                    <a:pt x="1495" y="1233"/>
                  </a:lnTo>
                  <a:lnTo>
                    <a:pt x="1509" y="1229"/>
                  </a:lnTo>
                  <a:lnTo>
                    <a:pt x="1522" y="1224"/>
                  </a:lnTo>
                  <a:lnTo>
                    <a:pt x="1535" y="1219"/>
                  </a:lnTo>
                  <a:lnTo>
                    <a:pt x="1549" y="1215"/>
                  </a:lnTo>
                  <a:lnTo>
                    <a:pt x="1563" y="1211"/>
                  </a:lnTo>
                  <a:lnTo>
                    <a:pt x="1577" y="1208"/>
                  </a:lnTo>
                  <a:lnTo>
                    <a:pt x="1563" y="1214"/>
                  </a:lnTo>
                  <a:lnTo>
                    <a:pt x="1548" y="1221"/>
                  </a:lnTo>
                  <a:lnTo>
                    <a:pt x="1533" y="1227"/>
                  </a:lnTo>
                  <a:lnTo>
                    <a:pt x="1518" y="1234"/>
                  </a:lnTo>
                  <a:lnTo>
                    <a:pt x="1503" y="1241"/>
                  </a:lnTo>
                  <a:lnTo>
                    <a:pt x="1488" y="1249"/>
                  </a:lnTo>
                  <a:lnTo>
                    <a:pt x="1473" y="1257"/>
                  </a:lnTo>
                  <a:lnTo>
                    <a:pt x="1459" y="1267"/>
                  </a:lnTo>
                  <a:lnTo>
                    <a:pt x="1470" y="1268"/>
                  </a:lnTo>
                  <a:lnTo>
                    <a:pt x="1481" y="1269"/>
                  </a:lnTo>
                  <a:lnTo>
                    <a:pt x="1492" y="1268"/>
                  </a:lnTo>
                  <a:lnTo>
                    <a:pt x="1503" y="1268"/>
                  </a:lnTo>
                  <a:lnTo>
                    <a:pt x="1513" y="1267"/>
                  </a:lnTo>
                  <a:lnTo>
                    <a:pt x="1524" y="1265"/>
                  </a:lnTo>
                  <a:lnTo>
                    <a:pt x="1535" y="1265"/>
                  </a:lnTo>
                  <a:lnTo>
                    <a:pt x="1546" y="1264"/>
                  </a:lnTo>
                  <a:lnTo>
                    <a:pt x="1528" y="1269"/>
                  </a:lnTo>
                  <a:lnTo>
                    <a:pt x="1511" y="1275"/>
                  </a:lnTo>
                  <a:lnTo>
                    <a:pt x="1494" y="1280"/>
                  </a:lnTo>
                  <a:lnTo>
                    <a:pt x="1475" y="1285"/>
                  </a:lnTo>
                  <a:lnTo>
                    <a:pt x="1458" y="1288"/>
                  </a:lnTo>
                  <a:lnTo>
                    <a:pt x="1440" y="1290"/>
                  </a:lnTo>
                  <a:lnTo>
                    <a:pt x="1421" y="1288"/>
                  </a:lnTo>
                  <a:lnTo>
                    <a:pt x="1402" y="1284"/>
                  </a:lnTo>
                  <a:lnTo>
                    <a:pt x="1390" y="1286"/>
                  </a:lnTo>
                  <a:lnTo>
                    <a:pt x="1379" y="1290"/>
                  </a:lnTo>
                  <a:lnTo>
                    <a:pt x="1368" y="1295"/>
                  </a:lnTo>
                  <a:lnTo>
                    <a:pt x="1358" y="1302"/>
                  </a:lnTo>
                  <a:lnTo>
                    <a:pt x="1348" y="1309"/>
                  </a:lnTo>
                  <a:lnTo>
                    <a:pt x="1338" y="1317"/>
                  </a:lnTo>
                  <a:lnTo>
                    <a:pt x="1328" y="1324"/>
                  </a:lnTo>
                  <a:lnTo>
                    <a:pt x="1318" y="1330"/>
                  </a:lnTo>
                  <a:lnTo>
                    <a:pt x="1333" y="1336"/>
                  </a:lnTo>
                  <a:lnTo>
                    <a:pt x="1348" y="1339"/>
                  </a:lnTo>
                  <a:lnTo>
                    <a:pt x="1363" y="1341"/>
                  </a:lnTo>
                  <a:lnTo>
                    <a:pt x="1378" y="1345"/>
                  </a:lnTo>
                  <a:lnTo>
                    <a:pt x="1394" y="1347"/>
                  </a:lnTo>
                  <a:lnTo>
                    <a:pt x="1409" y="1350"/>
                  </a:lnTo>
                  <a:lnTo>
                    <a:pt x="1425" y="1351"/>
                  </a:lnTo>
                  <a:lnTo>
                    <a:pt x="1440" y="1352"/>
                  </a:lnTo>
                  <a:lnTo>
                    <a:pt x="1456" y="1353"/>
                  </a:lnTo>
                  <a:lnTo>
                    <a:pt x="1437" y="1355"/>
                  </a:lnTo>
                  <a:lnTo>
                    <a:pt x="1419" y="1355"/>
                  </a:lnTo>
                  <a:lnTo>
                    <a:pt x="1401" y="1356"/>
                  </a:lnTo>
                  <a:lnTo>
                    <a:pt x="1382" y="1355"/>
                  </a:lnTo>
                  <a:lnTo>
                    <a:pt x="1364" y="1355"/>
                  </a:lnTo>
                  <a:lnTo>
                    <a:pt x="1345" y="1354"/>
                  </a:lnTo>
                  <a:lnTo>
                    <a:pt x="1327" y="1352"/>
                  </a:lnTo>
                  <a:lnTo>
                    <a:pt x="1310" y="1350"/>
                  </a:lnTo>
                  <a:lnTo>
                    <a:pt x="1291" y="1347"/>
                  </a:lnTo>
                  <a:lnTo>
                    <a:pt x="1273" y="1345"/>
                  </a:lnTo>
                  <a:lnTo>
                    <a:pt x="1254" y="1343"/>
                  </a:lnTo>
                  <a:lnTo>
                    <a:pt x="1237" y="1339"/>
                  </a:lnTo>
                  <a:lnTo>
                    <a:pt x="1219" y="1337"/>
                  </a:lnTo>
                  <a:lnTo>
                    <a:pt x="1201" y="1333"/>
                  </a:lnTo>
                  <a:lnTo>
                    <a:pt x="1183" y="1331"/>
                  </a:lnTo>
                  <a:lnTo>
                    <a:pt x="1166" y="1329"/>
                  </a:lnTo>
                  <a:lnTo>
                    <a:pt x="1148" y="1347"/>
                  </a:lnTo>
                  <a:lnTo>
                    <a:pt x="1130" y="1362"/>
                  </a:lnTo>
                  <a:lnTo>
                    <a:pt x="1109" y="1376"/>
                  </a:lnTo>
                  <a:lnTo>
                    <a:pt x="1088" y="1388"/>
                  </a:lnTo>
                  <a:lnTo>
                    <a:pt x="1068" y="1399"/>
                  </a:lnTo>
                  <a:lnTo>
                    <a:pt x="1048" y="1413"/>
                  </a:lnTo>
                  <a:lnTo>
                    <a:pt x="1031" y="1430"/>
                  </a:lnTo>
                  <a:lnTo>
                    <a:pt x="1015" y="1451"/>
                  </a:lnTo>
                  <a:lnTo>
                    <a:pt x="985" y="1491"/>
                  </a:lnTo>
                  <a:lnTo>
                    <a:pt x="987" y="1533"/>
                  </a:lnTo>
                  <a:lnTo>
                    <a:pt x="996" y="1572"/>
                  </a:lnTo>
                  <a:lnTo>
                    <a:pt x="1003" y="1610"/>
                  </a:lnTo>
                  <a:lnTo>
                    <a:pt x="1001" y="1650"/>
                  </a:lnTo>
                  <a:lnTo>
                    <a:pt x="996" y="1661"/>
                  </a:lnTo>
                  <a:lnTo>
                    <a:pt x="992" y="1672"/>
                  </a:lnTo>
                  <a:lnTo>
                    <a:pt x="987" y="1684"/>
                  </a:lnTo>
                  <a:lnTo>
                    <a:pt x="982" y="1696"/>
                  </a:lnTo>
                  <a:lnTo>
                    <a:pt x="980" y="1708"/>
                  </a:lnTo>
                  <a:lnTo>
                    <a:pt x="980" y="1719"/>
                  </a:lnTo>
                  <a:lnTo>
                    <a:pt x="982" y="1731"/>
                  </a:lnTo>
                  <a:lnTo>
                    <a:pt x="989" y="1742"/>
                  </a:lnTo>
                  <a:lnTo>
                    <a:pt x="1001" y="1754"/>
                  </a:lnTo>
                  <a:lnTo>
                    <a:pt x="1012" y="1764"/>
                  </a:lnTo>
                  <a:lnTo>
                    <a:pt x="1025" y="1776"/>
                  </a:lnTo>
                  <a:lnTo>
                    <a:pt x="1037" y="1786"/>
                  </a:lnTo>
                  <a:lnTo>
                    <a:pt x="1046" y="1799"/>
                  </a:lnTo>
                  <a:lnTo>
                    <a:pt x="1053" y="1811"/>
                  </a:lnTo>
                  <a:lnTo>
                    <a:pt x="1056" y="1826"/>
                  </a:lnTo>
                  <a:lnTo>
                    <a:pt x="1054" y="1843"/>
                  </a:lnTo>
                  <a:lnTo>
                    <a:pt x="1049" y="1856"/>
                  </a:lnTo>
                  <a:lnTo>
                    <a:pt x="1045" y="1870"/>
                  </a:lnTo>
                  <a:lnTo>
                    <a:pt x="1042" y="1884"/>
                  </a:lnTo>
                  <a:lnTo>
                    <a:pt x="1043" y="1900"/>
                  </a:lnTo>
                  <a:lnTo>
                    <a:pt x="1050" y="1909"/>
                  </a:lnTo>
                  <a:lnTo>
                    <a:pt x="1056" y="1920"/>
                  </a:lnTo>
                  <a:lnTo>
                    <a:pt x="1062" y="1929"/>
                  </a:lnTo>
                  <a:lnTo>
                    <a:pt x="1068" y="1939"/>
                  </a:lnTo>
                  <a:lnTo>
                    <a:pt x="1072" y="1950"/>
                  </a:lnTo>
                  <a:lnTo>
                    <a:pt x="1076" y="1961"/>
                  </a:lnTo>
                  <a:lnTo>
                    <a:pt x="1079" y="1973"/>
                  </a:lnTo>
                  <a:lnTo>
                    <a:pt x="1080" y="1984"/>
                  </a:lnTo>
                  <a:lnTo>
                    <a:pt x="1088" y="1989"/>
                  </a:lnTo>
                  <a:lnTo>
                    <a:pt x="1111" y="1990"/>
                  </a:lnTo>
                  <a:lnTo>
                    <a:pt x="1134" y="1991"/>
                  </a:lnTo>
                  <a:lnTo>
                    <a:pt x="1159" y="1992"/>
                  </a:lnTo>
                  <a:lnTo>
                    <a:pt x="1182" y="1993"/>
                  </a:lnTo>
                  <a:lnTo>
                    <a:pt x="1204" y="1997"/>
                  </a:lnTo>
                  <a:lnTo>
                    <a:pt x="1225" y="2001"/>
                  </a:lnTo>
                  <a:lnTo>
                    <a:pt x="1246" y="2010"/>
                  </a:lnTo>
                  <a:lnTo>
                    <a:pt x="1266" y="2021"/>
                  </a:lnTo>
                  <a:lnTo>
                    <a:pt x="1284" y="2038"/>
                  </a:lnTo>
                  <a:lnTo>
                    <a:pt x="1304" y="2052"/>
                  </a:lnTo>
                  <a:lnTo>
                    <a:pt x="1326" y="2061"/>
                  </a:lnTo>
                  <a:lnTo>
                    <a:pt x="1348" y="2068"/>
                  </a:lnTo>
                  <a:lnTo>
                    <a:pt x="1372" y="2074"/>
                  </a:lnTo>
                  <a:lnTo>
                    <a:pt x="1395" y="2077"/>
                  </a:lnTo>
                  <a:lnTo>
                    <a:pt x="1419" y="2082"/>
                  </a:lnTo>
                  <a:lnTo>
                    <a:pt x="1443" y="2086"/>
                  </a:lnTo>
                  <a:lnTo>
                    <a:pt x="1464" y="2081"/>
                  </a:lnTo>
                  <a:lnTo>
                    <a:pt x="1486" y="2077"/>
                  </a:lnTo>
                  <a:lnTo>
                    <a:pt x="1509" y="2075"/>
                  </a:lnTo>
                  <a:lnTo>
                    <a:pt x="1531" y="2074"/>
                  </a:lnTo>
                  <a:lnTo>
                    <a:pt x="1554" y="2074"/>
                  </a:lnTo>
                  <a:lnTo>
                    <a:pt x="1578" y="2074"/>
                  </a:lnTo>
                  <a:lnTo>
                    <a:pt x="1601" y="2075"/>
                  </a:lnTo>
                  <a:lnTo>
                    <a:pt x="1625" y="2075"/>
                  </a:lnTo>
                  <a:lnTo>
                    <a:pt x="1607" y="2082"/>
                  </a:lnTo>
                  <a:lnTo>
                    <a:pt x="1587" y="2088"/>
                  </a:lnTo>
                  <a:lnTo>
                    <a:pt x="1566" y="2094"/>
                  </a:lnTo>
                  <a:lnTo>
                    <a:pt x="1547" y="2097"/>
                  </a:lnTo>
                  <a:lnTo>
                    <a:pt x="1526" y="2101"/>
                  </a:lnTo>
                  <a:lnTo>
                    <a:pt x="1505" y="2104"/>
                  </a:lnTo>
                  <a:lnTo>
                    <a:pt x="1485" y="2107"/>
                  </a:lnTo>
                  <a:lnTo>
                    <a:pt x="1464" y="2112"/>
                  </a:lnTo>
                  <a:lnTo>
                    <a:pt x="1450" y="2113"/>
                  </a:lnTo>
                  <a:lnTo>
                    <a:pt x="1437" y="2116"/>
                  </a:lnTo>
                  <a:lnTo>
                    <a:pt x="1422" y="2117"/>
                  </a:lnTo>
                  <a:lnTo>
                    <a:pt x="1409" y="2119"/>
                  </a:lnTo>
                  <a:lnTo>
                    <a:pt x="1395" y="2120"/>
                  </a:lnTo>
                  <a:lnTo>
                    <a:pt x="1380" y="2121"/>
                  </a:lnTo>
                  <a:lnTo>
                    <a:pt x="1366" y="2121"/>
                  </a:lnTo>
                  <a:lnTo>
                    <a:pt x="1352" y="2121"/>
                  </a:lnTo>
                  <a:lnTo>
                    <a:pt x="1337" y="2121"/>
                  </a:lnTo>
                  <a:lnTo>
                    <a:pt x="1323" y="2119"/>
                  </a:lnTo>
                  <a:lnTo>
                    <a:pt x="1310" y="2118"/>
                  </a:lnTo>
                  <a:lnTo>
                    <a:pt x="1297" y="2114"/>
                  </a:lnTo>
                  <a:lnTo>
                    <a:pt x="1283" y="2110"/>
                  </a:lnTo>
                  <a:lnTo>
                    <a:pt x="1272" y="2105"/>
                  </a:lnTo>
                  <a:lnTo>
                    <a:pt x="1259" y="2098"/>
                  </a:lnTo>
                  <a:lnTo>
                    <a:pt x="1247" y="2090"/>
                  </a:lnTo>
                  <a:lnTo>
                    <a:pt x="1228" y="2088"/>
                  </a:lnTo>
                  <a:lnTo>
                    <a:pt x="1209" y="2088"/>
                  </a:lnTo>
                  <a:lnTo>
                    <a:pt x="1191" y="2089"/>
                  </a:lnTo>
                  <a:lnTo>
                    <a:pt x="1174" y="2094"/>
                  </a:lnTo>
                  <a:lnTo>
                    <a:pt x="1156" y="2098"/>
                  </a:lnTo>
                  <a:lnTo>
                    <a:pt x="1139" y="2105"/>
                  </a:lnTo>
                  <a:lnTo>
                    <a:pt x="1123" y="2113"/>
                  </a:lnTo>
                  <a:lnTo>
                    <a:pt x="1107" y="2121"/>
                  </a:lnTo>
                  <a:lnTo>
                    <a:pt x="1100" y="2132"/>
                  </a:lnTo>
                  <a:lnTo>
                    <a:pt x="1092" y="2139"/>
                  </a:lnTo>
                  <a:lnTo>
                    <a:pt x="1083" y="2143"/>
                  </a:lnTo>
                  <a:lnTo>
                    <a:pt x="1072" y="2145"/>
                  </a:lnTo>
                  <a:lnTo>
                    <a:pt x="1061" y="2148"/>
                  </a:lnTo>
                  <a:lnTo>
                    <a:pt x="1050" y="2148"/>
                  </a:lnTo>
                  <a:lnTo>
                    <a:pt x="1040" y="2150"/>
                  </a:lnTo>
                  <a:lnTo>
                    <a:pt x="1030" y="2152"/>
                  </a:lnTo>
                  <a:lnTo>
                    <a:pt x="1033" y="2159"/>
                  </a:lnTo>
                  <a:lnTo>
                    <a:pt x="1039" y="2164"/>
                  </a:lnTo>
                  <a:lnTo>
                    <a:pt x="1045" y="2168"/>
                  </a:lnTo>
                  <a:lnTo>
                    <a:pt x="1052" y="2172"/>
                  </a:lnTo>
                  <a:lnTo>
                    <a:pt x="1058" y="2175"/>
                  </a:lnTo>
                  <a:lnTo>
                    <a:pt x="1065" y="2178"/>
                  </a:lnTo>
                  <a:lnTo>
                    <a:pt x="1073" y="2180"/>
                  </a:lnTo>
                  <a:lnTo>
                    <a:pt x="1080" y="2182"/>
                  </a:lnTo>
                  <a:lnTo>
                    <a:pt x="1090" y="2183"/>
                  </a:lnTo>
                  <a:lnTo>
                    <a:pt x="1099" y="2183"/>
                  </a:lnTo>
                  <a:lnTo>
                    <a:pt x="1108" y="2182"/>
                  </a:lnTo>
                  <a:lnTo>
                    <a:pt x="1116" y="2180"/>
                  </a:lnTo>
                  <a:lnTo>
                    <a:pt x="1124" y="2179"/>
                  </a:lnTo>
                  <a:lnTo>
                    <a:pt x="1132" y="2177"/>
                  </a:lnTo>
                  <a:lnTo>
                    <a:pt x="1141" y="2175"/>
                  </a:lnTo>
                  <a:lnTo>
                    <a:pt x="1151" y="2175"/>
                  </a:lnTo>
                  <a:lnTo>
                    <a:pt x="1168" y="2178"/>
                  </a:lnTo>
                  <a:lnTo>
                    <a:pt x="1186" y="2179"/>
                  </a:lnTo>
                  <a:lnTo>
                    <a:pt x="1204" y="2181"/>
                  </a:lnTo>
                  <a:lnTo>
                    <a:pt x="1222" y="2182"/>
                  </a:lnTo>
                  <a:lnTo>
                    <a:pt x="1240" y="2183"/>
                  </a:lnTo>
                  <a:lnTo>
                    <a:pt x="1258" y="2185"/>
                  </a:lnTo>
                  <a:lnTo>
                    <a:pt x="1276" y="2186"/>
                  </a:lnTo>
                  <a:lnTo>
                    <a:pt x="1295" y="2186"/>
                  </a:lnTo>
                  <a:lnTo>
                    <a:pt x="1312" y="2186"/>
                  </a:lnTo>
                  <a:lnTo>
                    <a:pt x="1330" y="2186"/>
                  </a:lnTo>
                  <a:lnTo>
                    <a:pt x="1349" y="2186"/>
                  </a:lnTo>
                  <a:lnTo>
                    <a:pt x="1366" y="2185"/>
                  </a:lnTo>
                  <a:lnTo>
                    <a:pt x="1384" y="2182"/>
                  </a:lnTo>
                  <a:lnTo>
                    <a:pt x="1402" y="2180"/>
                  </a:lnTo>
                  <a:lnTo>
                    <a:pt x="1419" y="2178"/>
                  </a:lnTo>
                  <a:lnTo>
                    <a:pt x="1436" y="2174"/>
                  </a:lnTo>
                  <a:lnTo>
                    <a:pt x="1418" y="2179"/>
                  </a:lnTo>
                  <a:lnTo>
                    <a:pt x="1399" y="2183"/>
                  </a:lnTo>
                  <a:lnTo>
                    <a:pt x="1380" y="2186"/>
                  </a:lnTo>
                  <a:lnTo>
                    <a:pt x="1361" y="2189"/>
                  </a:lnTo>
                  <a:lnTo>
                    <a:pt x="1342" y="2192"/>
                  </a:lnTo>
                  <a:lnTo>
                    <a:pt x="1322" y="2193"/>
                  </a:lnTo>
                  <a:lnTo>
                    <a:pt x="1303" y="2195"/>
                  </a:lnTo>
                  <a:lnTo>
                    <a:pt x="1283" y="2196"/>
                  </a:lnTo>
                  <a:lnTo>
                    <a:pt x="1264" y="2198"/>
                  </a:lnTo>
                  <a:lnTo>
                    <a:pt x="1244" y="2200"/>
                  </a:lnTo>
                  <a:lnTo>
                    <a:pt x="1224" y="2202"/>
                  </a:lnTo>
                  <a:lnTo>
                    <a:pt x="1206" y="2205"/>
                  </a:lnTo>
                  <a:lnTo>
                    <a:pt x="1186" y="2208"/>
                  </a:lnTo>
                  <a:lnTo>
                    <a:pt x="1168" y="2211"/>
                  </a:lnTo>
                  <a:lnTo>
                    <a:pt x="1149" y="2216"/>
                  </a:lnTo>
                  <a:lnTo>
                    <a:pt x="1131" y="2221"/>
                  </a:lnTo>
                  <a:lnTo>
                    <a:pt x="1116" y="2223"/>
                  </a:lnTo>
                  <a:lnTo>
                    <a:pt x="1101" y="2223"/>
                  </a:lnTo>
                  <a:lnTo>
                    <a:pt x="1086" y="2221"/>
                  </a:lnTo>
                  <a:lnTo>
                    <a:pt x="1072" y="2218"/>
                  </a:lnTo>
                  <a:lnTo>
                    <a:pt x="1058" y="2215"/>
                  </a:lnTo>
                  <a:lnTo>
                    <a:pt x="1045" y="2210"/>
                  </a:lnTo>
                  <a:lnTo>
                    <a:pt x="1032" y="2205"/>
                  </a:lnTo>
                  <a:lnTo>
                    <a:pt x="1018" y="2200"/>
                  </a:lnTo>
                  <a:lnTo>
                    <a:pt x="1005" y="2194"/>
                  </a:lnTo>
                  <a:lnTo>
                    <a:pt x="993" y="2188"/>
                  </a:lnTo>
                  <a:lnTo>
                    <a:pt x="980" y="2181"/>
                  </a:lnTo>
                  <a:lnTo>
                    <a:pt x="967" y="2175"/>
                  </a:lnTo>
                  <a:lnTo>
                    <a:pt x="954" y="2170"/>
                  </a:lnTo>
                  <a:lnTo>
                    <a:pt x="941" y="2164"/>
                  </a:lnTo>
                  <a:lnTo>
                    <a:pt x="928" y="2159"/>
                  </a:lnTo>
                  <a:lnTo>
                    <a:pt x="914" y="2155"/>
                  </a:lnTo>
                  <a:lnTo>
                    <a:pt x="902" y="2151"/>
                  </a:lnTo>
                  <a:lnTo>
                    <a:pt x="888" y="2148"/>
                  </a:lnTo>
                  <a:lnTo>
                    <a:pt x="874" y="2147"/>
                  </a:lnTo>
                  <a:lnTo>
                    <a:pt x="859" y="2145"/>
                  </a:lnTo>
                  <a:lnTo>
                    <a:pt x="845" y="2145"/>
                  </a:lnTo>
                  <a:lnTo>
                    <a:pt x="830" y="2147"/>
                  </a:lnTo>
                  <a:lnTo>
                    <a:pt x="817" y="2149"/>
                  </a:lnTo>
                  <a:lnTo>
                    <a:pt x="804" y="2152"/>
                  </a:lnTo>
                  <a:lnTo>
                    <a:pt x="818" y="2159"/>
                  </a:lnTo>
                  <a:lnTo>
                    <a:pt x="833" y="2167"/>
                  </a:lnTo>
                  <a:lnTo>
                    <a:pt x="846" y="2175"/>
                  </a:lnTo>
                  <a:lnTo>
                    <a:pt x="860" y="2183"/>
                  </a:lnTo>
                  <a:lnTo>
                    <a:pt x="875" y="2193"/>
                  </a:lnTo>
                  <a:lnTo>
                    <a:pt x="889" y="2201"/>
                  </a:lnTo>
                  <a:lnTo>
                    <a:pt x="903" y="2209"/>
                  </a:lnTo>
                  <a:lnTo>
                    <a:pt x="918" y="2216"/>
                  </a:lnTo>
                  <a:lnTo>
                    <a:pt x="933" y="2223"/>
                  </a:lnTo>
                  <a:lnTo>
                    <a:pt x="948" y="2230"/>
                  </a:lnTo>
                  <a:lnTo>
                    <a:pt x="964" y="2234"/>
                  </a:lnTo>
                  <a:lnTo>
                    <a:pt x="979" y="2239"/>
                  </a:lnTo>
                  <a:lnTo>
                    <a:pt x="996" y="2241"/>
                  </a:lnTo>
                  <a:lnTo>
                    <a:pt x="1014" y="2243"/>
                  </a:lnTo>
                  <a:lnTo>
                    <a:pt x="1031" y="2243"/>
                  </a:lnTo>
                  <a:lnTo>
                    <a:pt x="1049" y="2241"/>
                  </a:lnTo>
                  <a:lnTo>
                    <a:pt x="1060" y="2243"/>
                  </a:lnTo>
                  <a:lnTo>
                    <a:pt x="1069" y="2246"/>
                  </a:lnTo>
                  <a:lnTo>
                    <a:pt x="1079" y="2249"/>
                  </a:lnTo>
                  <a:lnTo>
                    <a:pt x="1088" y="2251"/>
                  </a:lnTo>
                  <a:lnTo>
                    <a:pt x="1098" y="2254"/>
                  </a:lnTo>
                  <a:lnTo>
                    <a:pt x="1108" y="2256"/>
                  </a:lnTo>
                  <a:lnTo>
                    <a:pt x="1117" y="2258"/>
                  </a:lnTo>
                  <a:lnTo>
                    <a:pt x="1128" y="2261"/>
                  </a:lnTo>
                  <a:lnTo>
                    <a:pt x="1115" y="2259"/>
                  </a:lnTo>
                  <a:lnTo>
                    <a:pt x="1102" y="2258"/>
                  </a:lnTo>
                  <a:lnTo>
                    <a:pt x="1090" y="2258"/>
                  </a:lnTo>
                  <a:lnTo>
                    <a:pt x="1078" y="2257"/>
                  </a:lnTo>
                  <a:lnTo>
                    <a:pt x="1065" y="2256"/>
                  </a:lnTo>
                  <a:lnTo>
                    <a:pt x="1053" y="2255"/>
                  </a:lnTo>
                  <a:lnTo>
                    <a:pt x="1040" y="2254"/>
                  </a:lnTo>
                  <a:lnTo>
                    <a:pt x="1027" y="2254"/>
                  </a:lnTo>
                  <a:lnTo>
                    <a:pt x="1016" y="2253"/>
                  </a:lnTo>
                  <a:lnTo>
                    <a:pt x="1003" y="2251"/>
                  </a:lnTo>
                  <a:lnTo>
                    <a:pt x="990" y="2250"/>
                  </a:lnTo>
                  <a:lnTo>
                    <a:pt x="978" y="2250"/>
                  </a:lnTo>
                  <a:lnTo>
                    <a:pt x="965" y="2249"/>
                  </a:lnTo>
                  <a:lnTo>
                    <a:pt x="952" y="2248"/>
                  </a:lnTo>
                  <a:lnTo>
                    <a:pt x="940" y="2248"/>
                  </a:lnTo>
                  <a:lnTo>
                    <a:pt x="927" y="2247"/>
                  </a:lnTo>
                  <a:lnTo>
                    <a:pt x="909" y="2243"/>
                  </a:lnTo>
                  <a:lnTo>
                    <a:pt x="891" y="2239"/>
                  </a:lnTo>
                  <a:lnTo>
                    <a:pt x="874" y="2233"/>
                  </a:lnTo>
                  <a:lnTo>
                    <a:pt x="858" y="2226"/>
                  </a:lnTo>
                  <a:lnTo>
                    <a:pt x="841" y="2218"/>
                  </a:lnTo>
                  <a:lnTo>
                    <a:pt x="825" y="2211"/>
                  </a:lnTo>
                  <a:lnTo>
                    <a:pt x="808" y="2203"/>
                  </a:lnTo>
                  <a:lnTo>
                    <a:pt x="792" y="2195"/>
                  </a:lnTo>
                  <a:lnTo>
                    <a:pt x="776" y="2187"/>
                  </a:lnTo>
                  <a:lnTo>
                    <a:pt x="759" y="2180"/>
                  </a:lnTo>
                  <a:lnTo>
                    <a:pt x="742" y="2174"/>
                  </a:lnTo>
                  <a:lnTo>
                    <a:pt x="724" y="2170"/>
                  </a:lnTo>
                  <a:lnTo>
                    <a:pt x="707" y="2166"/>
                  </a:lnTo>
                  <a:lnTo>
                    <a:pt x="689" y="2164"/>
                  </a:lnTo>
                  <a:lnTo>
                    <a:pt x="669" y="2165"/>
                  </a:lnTo>
                  <a:lnTo>
                    <a:pt x="649" y="2167"/>
                  </a:lnTo>
                  <a:lnTo>
                    <a:pt x="634" y="2173"/>
                  </a:lnTo>
                  <a:lnTo>
                    <a:pt x="620" y="2178"/>
                  </a:lnTo>
                  <a:lnTo>
                    <a:pt x="603" y="2181"/>
                  </a:lnTo>
                  <a:lnTo>
                    <a:pt x="587" y="2185"/>
                  </a:lnTo>
                  <a:lnTo>
                    <a:pt x="571" y="2188"/>
                  </a:lnTo>
                  <a:lnTo>
                    <a:pt x="554" y="2190"/>
                  </a:lnTo>
                  <a:lnTo>
                    <a:pt x="538" y="2193"/>
                  </a:lnTo>
                  <a:lnTo>
                    <a:pt x="520" y="2194"/>
                  </a:lnTo>
                  <a:lnTo>
                    <a:pt x="503" y="2195"/>
                  </a:lnTo>
                  <a:lnTo>
                    <a:pt x="486" y="2195"/>
                  </a:lnTo>
                  <a:lnTo>
                    <a:pt x="469" y="2195"/>
                  </a:lnTo>
                  <a:lnTo>
                    <a:pt x="451" y="2195"/>
                  </a:lnTo>
                  <a:lnTo>
                    <a:pt x="434" y="2195"/>
                  </a:lnTo>
                  <a:lnTo>
                    <a:pt x="417" y="2195"/>
                  </a:lnTo>
                  <a:lnTo>
                    <a:pt x="399" y="2195"/>
                  </a:lnTo>
                  <a:lnTo>
                    <a:pt x="382" y="2194"/>
                  </a:lnTo>
                  <a:lnTo>
                    <a:pt x="397" y="2190"/>
                  </a:lnTo>
                  <a:lnTo>
                    <a:pt x="412" y="2187"/>
                  </a:lnTo>
                  <a:lnTo>
                    <a:pt x="427" y="2183"/>
                  </a:lnTo>
                  <a:lnTo>
                    <a:pt x="441" y="2180"/>
                  </a:lnTo>
                  <a:lnTo>
                    <a:pt x="456" y="2175"/>
                  </a:lnTo>
                  <a:lnTo>
                    <a:pt x="470" y="2171"/>
                  </a:lnTo>
                  <a:lnTo>
                    <a:pt x="485" y="2165"/>
                  </a:lnTo>
                  <a:lnTo>
                    <a:pt x="499" y="2159"/>
                  </a:lnTo>
                  <a:lnTo>
                    <a:pt x="511" y="2154"/>
                  </a:lnTo>
                  <a:lnTo>
                    <a:pt x="525" y="2147"/>
                  </a:lnTo>
                  <a:lnTo>
                    <a:pt x="539" y="2140"/>
                  </a:lnTo>
                  <a:lnTo>
                    <a:pt x="552" y="2133"/>
                  </a:lnTo>
                  <a:lnTo>
                    <a:pt x="564" y="2124"/>
                  </a:lnTo>
                  <a:lnTo>
                    <a:pt x="577" y="2114"/>
                  </a:lnTo>
                  <a:lnTo>
                    <a:pt x="590" y="2105"/>
                  </a:lnTo>
                  <a:lnTo>
                    <a:pt x="601" y="2095"/>
                  </a:lnTo>
                  <a:lnTo>
                    <a:pt x="605" y="2094"/>
                  </a:lnTo>
                  <a:lnTo>
                    <a:pt x="608" y="2092"/>
                  </a:lnTo>
                  <a:lnTo>
                    <a:pt x="610" y="2090"/>
                  </a:lnTo>
                  <a:lnTo>
                    <a:pt x="611" y="2087"/>
                  </a:lnTo>
                  <a:lnTo>
                    <a:pt x="598" y="2084"/>
                  </a:lnTo>
                  <a:lnTo>
                    <a:pt x="584" y="2083"/>
                  </a:lnTo>
                  <a:lnTo>
                    <a:pt x="570" y="2083"/>
                  </a:lnTo>
                  <a:lnTo>
                    <a:pt x="557" y="2086"/>
                  </a:lnTo>
                  <a:lnTo>
                    <a:pt x="545" y="2089"/>
                  </a:lnTo>
                  <a:lnTo>
                    <a:pt x="532" y="2092"/>
                  </a:lnTo>
                  <a:lnTo>
                    <a:pt x="520" y="2097"/>
                  </a:lnTo>
                  <a:lnTo>
                    <a:pt x="508" y="2102"/>
                  </a:lnTo>
                  <a:lnTo>
                    <a:pt x="496" y="2107"/>
                  </a:lnTo>
                  <a:lnTo>
                    <a:pt x="484" y="2112"/>
                  </a:lnTo>
                  <a:lnTo>
                    <a:pt x="472" y="2117"/>
                  </a:lnTo>
                  <a:lnTo>
                    <a:pt x="459" y="2120"/>
                  </a:lnTo>
                  <a:lnTo>
                    <a:pt x="446" y="2124"/>
                  </a:lnTo>
                  <a:lnTo>
                    <a:pt x="433" y="2125"/>
                  </a:lnTo>
                  <a:lnTo>
                    <a:pt x="419" y="2125"/>
                  </a:lnTo>
                  <a:lnTo>
                    <a:pt x="404" y="2124"/>
                  </a:lnTo>
                  <a:lnTo>
                    <a:pt x="383" y="2121"/>
                  </a:lnTo>
                  <a:lnTo>
                    <a:pt x="364" y="2121"/>
                  </a:lnTo>
                  <a:lnTo>
                    <a:pt x="345" y="2124"/>
                  </a:lnTo>
                  <a:lnTo>
                    <a:pt x="326" y="2126"/>
                  </a:lnTo>
                  <a:lnTo>
                    <a:pt x="307" y="2130"/>
                  </a:lnTo>
                  <a:lnTo>
                    <a:pt x="290" y="2135"/>
                  </a:lnTo>
                  <a:lnTo>
                    <a:pt x="272" y="2141"/>
                  </a:lnTo>
                  <a:lnTo>
                    <a:pt x="254" y="2145"/>
                  </a:lnTo>
                  <a:lnTo>
                    <a:pt x="236" y="2151"/>
                  </a:lnTo>
                  <a:lnTo>
                    <a:pt x="219" y="2155"/>
                  </a:lnTo>
                  <a:lnTo>
                    <a:pt x="200" y="2158"/>
                  </a:lnTo>
                  <a:lnTo>
                    <a:pt x="183" y="2160"/>
                  </a:lnTo>
                  <a:lnTo>
                    <a:pt x="164" y="2160"/>
                  </a:lnTo>
                  <a:lnTo>
                    <a:pt x="146" y="2159"/>
                  </a:lnTo>
                  <a:lnTo>
                    <a:pt x="128" y="2156"/>
                  </a:lnTo>
                  <a:lnTo>
                    <a:pt x="108" y="2149"/>
                  </a:lnTo>
                  <a:lnTo>
                    <a:pt x="101" y="2148"/>
                  </a:lnTo>
                  <a:lnTo>
                    <a:pt x="95" y="2147"/>
                  </a:lnTo>
                  <a:lnTo>
                    <a:pt x="88" y="2145"/>
                  </a:lnTo>
                  <a:lnTo>
                    <a:pt x="82" y="2144"/>
                  </a:lnTo>
                  <a:lnTo>
                    <a:pt x="106" y="2144"/>
                  </a:lnTo>
                  <a:lnTo>
                    <a:pt x="131" y="2145"/>
                  </a:lnTo>
                  <a:lnTo>
                    <a:pt x="154" y="2144"/>
                  </a:lnTo>
                  <a:lnTo>
                    <a:pt x="178" y="2142"/>
                  </a:lnTo>
                  <a:lnTo>
                    <a:pt x="200" y="2139"/>
                  </a:lnTo>
                  <a:lnTo>
                    <a:pt x="222" y="2132"/>
                  </a:lnTo>
                  <a:lnTo>
                    <a:pt x="243" y="2122"/>
                  </a:lnTo>
                  <a:lnTo>
                    <a:pt x="261" y="2110"/>
                  </a:lnTo>
                  <a:lnTo>
                    <a:pt x="275" y="2099"/>
                  </a:lnTo>
                  <a:lnTo>
                    <a:pt x="288" y="2089"/>
                  </a:lnTo>
                  <a:lnTo>
                    <a:pt x="302" y="2080"/>
                  </a:lnTo>
                  <a:lnTo>
                    <a:pt x="314" y="2071"/>
                  </a:lnTo>
                  <a:lnTo>
                    <a:pt x="329" y="2063"/>
                  </a:lnTo>
                  <a:lnTo>
                    <a:pt x="344" y="2057"/>
                  </a:lnTo>
                  <a:lnTo>
                    <a:pt x="360" y="2053"/>
                  </a:lnTo>
                  <a:lnTo>
                    <a:pt x="378" y="2052"/>
                  </a:lnTo>
                  <a:lnTo>
                    <a:pt x="387" y="2053"/>
                  </a:lnTo>
                  <a:lnTo>
                    <a:pt x="397" y="2053"/>
                  </a:lnTo>
                  <a:lnTo>
                    <a:pt x="408" y="2054"/>
                  </a:lnTo>
                  <a:lnTo>
                    <a:pt x="418" y="2053"/>
                  </a:lnTo>
                  <a:lnTo>
                    <a:pt x="427" y="2053"/>
                  </a:lnTo>
                  <a:lnTo>
                    <a:pt x="438" y="2051"/>
                  </a:lnTo>
                  <a:lnTo>
                    <a:pt x="447" y="2049"/>
                  </a:lnTo>
                  <a:lnTo>
                    <a:pt x="455" y="2044"/>
                  </a:lnTo>
                  <a:lnTo>
                    <a:pt x="465" y="2031"/>
                  </a:lnTo>
                  <a:lnTo>
                    <a:pt x="477" y="2019"/>
                  </a:lnTo>
                  <a:lnTo>
                    <a:pt x="488" y="2007"/>
                  </a:lnTo>
                  <a:lnTo>
                    <a:pt x="501" y="1997"/>
                  </a:lnTo>
                  <a:lnTo>
                    <a:pt x="514" y="1988"/>
                  </a:lnTo>
                  <a:lnTo>
                    <a:pt x="527" y="1980"/>
                  </a:lnTo>
                  <a:lnTo>
                    <a:pt x="542" y="1974"/>
                  </a:lnTo>
                  <a:lnTo>
                    <a:pt x="558" y="1970"/>
                  </a:lnTo>
                  <a:lnTo>
                    <a:pt x="569" y="1955"/>
                  </a:lnTo>
                  <a:lnTo>
                    <a:pt x="573" y="1938"/>
                  </a:lnTo>
                  <a:lnTo>
                    <a:pt x="575" y="1921"/>
                  </a:lnTo>
                  <a:lnTo>
                    <a:pt x="572" y="1902"/>
                  </a:lnTo>
                  <a:lnTo>
                    <a:pt x="570" y="1883"/>
                  </a:lnTo>
                  <a:lnTo>
                    <a:pt x="569" y="1864"/>
                  </a:lnTo>
                  <a:lnTo>
                    <a:pt x="570" y="1846"/>
                  </a:lnTo>
                  <a:lnTo>
                    <a:pt x="576" y="1828"/>
                  </a:lnTo>
                  <a:lnTo>
                    <a:pt x="580" y="1818"/>
                  </a:lnTo>
                  <a:lnTo>
                    <a:pt x="585" y="1808"/>
                  </a:lnTo>
                  <a:lnTo>
                    <a:pt x="591" y="1799"/>
                  </a:lnTo>
                  <a:lnTo>
                    <a:pt x="596" y="1790"/>
                  </a:lnTo>
                  <a:lnTo>
                    <a:pt x="602" y="1780"/>
                  </a:lnTo>
                  <a:lnTo>
                    <a:pt x="608" y="1770"/>
                  </a:lnTo>
                  <a:lnTo>
                    <a:pt x="613" y="1761"/>
                  </a:lnTo>
                  <a:lnTo>
                    <a:pt x="617" y="1750"/>
                  </a:lnTo>
                  <a:lnTo>
                    <a:pt x="603" y="1726"/>
                  </a:lnTo>
                  <a:lnTo>
                    <a:pt x="599" y="1702"/>
                  </a:lnTo>
                  <a:lnTo>
                    <a:pt x="600" y="1678"/>
                  </a:lnTo>
                  <a:lnTo>
                    <a:pt x="605" y="1652"/>
                  </a:lnTo>
                  <a:lnTo>
                    <a:pt x="610" y="1627"/>
                  </a:lnTo>
                  <a:lnTo>
                    <a:pt x="615" y="1603"/>
                  </a:lnTo>
                  <a:lnTo>
                    <a:pt x="616" y="1578"/>
                  </a:lnTo>
                  <a:lnTo>
                    <a:pt x="610" y="1552"/>
                  </a:lnTo>
                  <a:lnTo>
                    <a:pt x="613" y="1536"/>
                  </a:lnTo>
                  <a:lnTo>
                    <a:pt x="617" y="1522"/>
                  </a:lnTo>
                  <a:lnTo>
                    <a:pt x="624" y="1507"/>
                  </a:lnTo>
                  <a:lnTo>
                    <a:pt x="632" y="1495"/>
                  </a:lnTo>
                  <a:lnTo>
                    <a:pt x="640" y="1481"/>
                  </a:lnTo>
                  <a:lnTo>
                    <a:pt x="647" y="1467"/>
                  </a:lnTo>
                  <a:lnTo>
                    <a:pt x="654" y="1453"/>
                  </a:lnTo>
                  <a:lnTo>
                    <a:pt x="658" y="1438"/>
                  </a:lnTo>
                  <a:lnTo>
                    <a:pt x="652" y="1423"/>
                  </a:lnTo>
                  <a:lnTo>
                    <a:pt x="645" y="1409"/>
                  </a:lnTo>
                  <a:lnTo>
                    <a:pt x="636" y="1396"/>
                  </a:lnTo>
                  <a:lnTo>
                    <a:pt x="625" y="1382"/>
                  </a:lnTo>
                  <a:lnTo>
                    <a:pt x="615" y="1369"/>
                  </a:lnTo>
                  <a:lnTo>
                    <a:pt x="602" y="1358"/>
                  </a:lnTo>
                  <a:lnTo>
                    <a:pt x="591" y="1346"/>
                  </a:lnTo>
                  <a:lnTo>
                    <a:pt x="578" y="1336"/>
                  </a:lnTo>
                  <a:lnTo>
                    <a:pt x="563" y="1328"/>
                  </a:lnTo>
                  <a:lnTo>
                    <a:pt x="548" y="1323"/>
                  </a:lnTo>
                  <a:lnTo>
                    <a:pt x="534" y="1321"/>
                  </a:lnTo>
                  <a:lnTo>
                    <a:pt x="519" y="1320"/>
                  </a:lnTo>
                  <a:lnTo>
                    <a:pt x="505" y="1322"/>
                  </a:lnTo>
                  <a:lnTo>
                    <a:pt x="492" y="1324"/>
                  </a:lnTo>
                  <a:lnTo>
                    <a:pt x="478" y="1329"/>
                  </a:lnTo>
                  <a:lnTo>
                    <a:pt x="465" y="1335"/>
                  </a:lnTo>
                  <a:lnTo>
                    <a:pt x="451" y="1341"/>
                  </a:lnTo>
                  <a:lnTo>
                    <a:pt x="438" y="1350"/>
                  </a:lnTo>
                  <a:lnTo>
                    <a:pt x="425" y="1356"/>
                  </a:lnTo>
                  <a:lnTo>
                    <a:pt x="412" y="1364"/>
                  </a:lnTo>
                  <a:lnTo>
                    <a:pt x="398" y="1371"/>
                  </a:lnTo>
                  <a:lnTo>
                    <a:pt x="386" y="1378"/>
                  </a:lnTo>
                  <a:lnTo>
                    <a:pt x="372" y="1385"/>
                  </a:lnTo>
                  <a:lnTo>
                    <a:pt x="359" y="1390"/>
                  </a:lnTo>
                  <a:lnTo>
                    <a:pt x="478" y="1309"/>
                  </a:lnTo>
                  <a:lnTo>
                    <a:pt x="462" y="1312"/>
                  </a:lnTo>
                  <a:lnTo>
                    <a:pt x="447" y="1316"/>
                  </a:lnTo>
                  <a:lnTo>
                    <a:pt x="431" y="1321"/>
                  </a:lnTo>
                  <a:lnTo>
                    <a:pt x="416" y="1325"/>
                  </a:lnTo>
                  <a:lnTo>
                    <a:pt x="399" y="1331"/>
                  </a:lnTo>
                  <a:lnTo>
                    <a:pt x="383" y="1335"/>
                  </a:lnTo>
                  <a:lnTo>
                    <a:pt x="366" y="1338"/>
                  </a:lnTo>
                  <a:lnTo>
                    <a:pt x="349" y="1339"/>
                  </a:lnTo>
                  <a:lnTo>
                    <a:pt x="334" y="1335"/>
                  </a:lnTo>
                  <a:lnTo>
                    <a:pt x="319" y="1331"/>
                  </a:lnTo>
                  <a:lnTo>
                    <a:pt x="304" y="1329"/>
                  </a:lnTo>
                  <a:lnTo>
                    <a:pt x="289" y="1326"/>
                  </a:lnTo>
                  <a:lnTo>
                    <a:pt x="274" y="1325"/>
                  </a:lnTo>
                  <a:lnTo>
                    <a:pt x="259" y="1325"/>
                  </a:lnTo>
                  <a:lnTo>
                    <a:pt x="243" y="1325"/>
                  </a:lnTo>
                  <a:lnTo>
                    <a:pt x="228" y="1326"/>
                  </a:lnTo>
                  <a:lnTo>
                    <a:pt x="213" y="1328"/>
                  </a:lnTo>
                  <a:lnTo>
                    <a:pt x="198" y="1330"/>
                  </a:lnTo>
                  <a:lnTo>
                    <a:pt x="182" y="1333"/>
                  </a:lnTo>
                  <a:lnTo>
                    <a:pt x="168" y="1336"/>
                  </a:lnTo>
                  <a:lnTo>
                    <a:pt x="153" y="1339"/>
                  </a:lnTo>
                  <a:lnTo>
                    <a:pt x="138" y="1344"/>
                  </a:lnTo>
                  <a:lnTo>
                    <a:pt x="124" y="1348"/>
                  </a:lnTo>
                  <a:lnTo>
                    <a:pt x="110" y="1353"/>
                  </a:lnTo>
                  <a:lnTo>
                    <a:pt x="100" y="1353"/>
                  </a:lnTo>
                  <a:lnTo>
                    <a:pt x="222" y="1307"/>
                  </a:lnTo>
                  <a:lnTo>
                    <a:pt x="216" y="1302"/>
                  </a:lnTo>
                  <a:lnTo>
                    <a:pt x="209" y="1298"/>
                  </a:lnTo>
                  <a:lnTo>
                    <a:pt x="202" y="1293"/>
                  </a:lnTo>
                  <a:lnTo>
                    <a:pt x="196" y="1290"/>
                  </a:lnTo>
                  <a:lnTo>
                    <a:pt x="189" y="1286"/>
                  </a:lnTo>
                  <a:lnTo>
                    <a:pt x="181" y="1282"/>
                  </a:lnTo>
                  <a:lnTo>
                    <a:pt x="174" y="1278"/>
                  </a:lnTo>
                  <a:lnTo>
                    <a:pt x="167" y="1273"/>
                  </a:lnTo>
                  <a:lnTo>
                    <a:pt x="184" y="1284"/>
                  </a:lnTo>
                  <a:lnTo>
                    <a:pt x="201" y="1291"/>
                  </a:lnTo>
                  <a:lnTo>
                    <a:pt x="220" y="1297"/>
                  </a:lnTo>
                  <a:lnTo>
                    <a:pt x="238" y="1301"/>
                  </a:lnTo>
                  <a:lnTo>
                    <a:pt x="258" y="1303"/>
                  </a:lnTo>
                  <a:lnTo>
                    <a:pt x="276" y="1305"/>
                  </a:lnTo>
                  <a:lnTo>
                    <a:pt x="297" y="1305"/>
                  </a:lnTo>
                  <a:lnTo>
                    <a:pt x="317" y="1302"/>
                  </a:lnTo>
                  <a:lnTo>
                    <a:pt x="336" y="1300"/>
                  </a:lnTo>
                  <a:lnTo>
                    <a:pt x="356" y="1297"/>
                  </a:lnTo>
                  <a:lnTo>
                    <a:pt x="375" y="1293"/>
                  </a:lnTo>
                  <a:lnTo>
                    <a:pt x="395" y="1288"/>
                  </a:lnTo>
                  <a:lnTo>
                    <a:pt x="413" y="1283"/>
                  </a:lnTo>
                  <a:lnTo>
                    <a:pt x="433" y="1278"/>
                  </a:lnTo>
                  <a:lnTo>
                    <a:pt x="450" y="1272"/>
                  </a:lnTo>
                  <a:lnTo>
                    <a:pt x="467" y="1268"/>
                  </a:lnTo>
                  <a:lnTo>
                    <a:pt x="451" y="1252"/>
                  </a:lnTo>
                  <a:lnTo>
                    <a:pt x="434" y="1244"/>
                  </a:lnTo>
                  <a:lnTo>
                    <a:pt x="414" y="1241"/>
                  </a:lnTo>
                  <a:lnTo>
                    <a:pt x="394" y="1242"/>
                  </a:lnTo>
                  <a:lnTo>
                    <a:pt x="372" y="1246"/>
                  </a:lnTo>
                  <a:lnTo>
                    <a:pt x="350" y="1247"/>
                  </a:lnTo>
                  <a:lnTo>
                    <a:pt x="329" y="1246"/>
                  </a:lnTo>
                  <a:lnTo>
                    <a:pt x="310" y="1238"/>
                  </a:lnTo>
                  <a:lnTo>
                    <a:pt x="289" y="1230"/>
                  </a:lnTo>
                  <a:lnTo>
                    <a:pt x="266" y="1226"/>
                  </a:lnTo>
                  <a:lnTo>
                    <a:pt x="244" y="1225"/>
                  </a:lnTo>
                  <a:lnTo>
                    <a:pt x="220" y="1227"/>
                  </a:lnTo>
                  <a:lnTo>
                    <a:pt x="197" y="1230"/>
                  </a:lnTo>
                  <a:lnTo>
                    <a:pt x="173" y="1231"/>
                  </a:lnTo>
                  <a:lnTo>
                    <a:pt x="149" y="1231"/>
                  </a:lnTo>
                  <a:lnTo>
                    <a:pt x="126" y="1229"/>
                  </a:lnTo>
                  <a:lnTo>
                    <a:pt x="115" y="1225"/>
                  </a:lnTo>
                  <a:lnTo>
                    <a:pt x="103" y="1223"/>
                  </a:lnTo>
                  <a:lnTo>
                    <a:pt x="92" y="1219"/>
                  </a:lnTo>
                  <a:lnTo>
                    <a:pt x="80" y="1216"/>
                  </a:lnTo>
                  <a:lnTo>
                    <a:pt x="69" y="1212"/>
                  </a:lnTo>
                  <a:lnTo>
                    <a:pt x="57" y="1210"/>
                  </a:lnTo>
                  <a:lnTo>
                    <a:pt x="46" y="1207"/>
                  </a:lnTo>
                  <a:lnTo>
                    <a:pt x="34" y="1204"/>
                  </a:lnTo>
                  <a:lnTo>
                    <a:pt x="52" y="1204"/>
                  </a:lnTo>
                  <a:lnTo>
                    <a:pt x="70" y="1206"/>
                  </a:lnTo>
                  <a:lnTo>
                    <a:pt x="87" y="1208"/>
                  </a:lnTo>
                  <a:lnTo>
                    <a:pt x="105" y="1210"/>
                  </a:lnTo>
                  <a:lnTo>
                    <a:pt x="122" y="1212"/>
                  </a:lnTo>
                  <a:lnTo>
                    <a:pt x="139" y="1211"/>
                  </a:lnTo>
                  <a:lnTo>
                    <a:pt x="156" y="1210"/>
                  </a:lnTo>
                  <a:lnTo>
                    <a:pt x="174" y="1204"/>
                  </a:lnTo>
                  <a:lnTo>
                    <a:pt x="179" y="1203"/>
                  </a:lnTo>
                  <a:lnTo>
                    <a:pt x="185" y="1202"/>
                  </a:lnTo>
                  <a:lnTo>
                    <a:pt x="191" y="1201"/>
                  </a:lnTo>
                  <a:lnTo>
                    <a:pt x="197" y="1200"/>
                  </a:lnTo>
                  <a:lnTo>
                    <a:pt x="202" y="1200"/>
                  </a:lnTo>
                  <a:lnTo>
                    <a:pt x="208" y="1199"/>
                  </a:lnTo>
                  <a:lnTo>
                    <a:pt x="214" y="1199"/>
                  </a:lnTo>
                  <a:lnTo>
                    <a:pt x="220" y="1197"/>
                  </a:lnTo>
                  <a:lnTo>
                    <a:pt x="206" y="1193"/>
                  </a:lnTo>
                  <a:lnTo>
                    <a:pt x="193" y="1188"/>
                  </a:lnTo>
                  <a:lnTo>
                    <a:pt x="179" y="1184"/>
                  </a:lnTo>
                  <a:lnTo>
                    <a:pt x="166" y="1179"/>
                  </a:lnTo>
                  <a:lnTo>
                    <a:pt x="153" y="1174"/>
                  </a:lnTo>
                  <a:lnTo>
                    <a:pt x="139" y="1170"/>
                  </a:lnTo>
                  <a:lnTo>
                    <a:pt x="125" y="1166"/>
                  </a:lnTo>
                  <a:lnTo>
                    <a:pt x="111" y="1162"/>
                  </a:lnTo>
                  <a:lnTo>
                    <a:pt x="98" y="1158"/>
                  </a:lnTo>
                  <a:lnTo>
                    <a:pt x="84" y="1154"/>
                  </a:lnTo>
                  <a:lnTo>
                    <a:pt x="70" y="1150"/>
                  </a:lnTo>
                  <a:lnTo>
                    <a:pt x="56" y="1147"/>
                  </a:lnTo>
                  <a:lnTo>
                    <a:pt x="42" y="1143"/>
                  </a:lnTo>
                  <a:lnTo>
                    <a:pt x="29" y="1140"/>
                  </a:lnTo>
                  <a:lnTo>
                    <a:pt x="14" y="1136"/>
                  </a:lnTo>
                  <a:lnTo>
                    <a:pt x="0" y="1133"/>
                  </a:lnTo>
                  <a:lnTo>
                    <a:pt x="20" y="1133"/>
                  </a:lnTo>
                  <a:lnTo>
                    <a:pt x="40" y="1134"/>
                  </a:lnTo>
                  <a:lnTo>
                    <a:pt x="60" y="1138"/>
                  </a:lnTo>
                  <a:lnTo>
                    <a:pt x="79" y="1141"/>
                  </a:lnTo>
                  <a:lnTo>
                    <a:pt x="98" y="1146"/>
                  </a:lnTo>
                  <a:lnTo>
                    <a:pt x="117" y="1149"/>
                  </a:lnTo>
                  <a:lnTo>
                    <a:pt x="136" y="1153"/>
                  </a:lnTo>
                  <a:lnTo>
                    <a:pt x="154" y="1156"/>
                  </a:lnTo>
                  <a:lnTo>
                    <a:pt x="147" y="1149"/>
                  </a:lnTo>
                  <a:lnTo>
                    <a:pt x="140" y="1142"/>
                  </a:lnTo>
                  <a:lnTo>
                    <a:pt x="133" y="1135"/>
                  </a:lnTo>
                  <a:lnTo>
                    <a:pt x="128" y="1128"/>
                  </a:lnTo>
                  <a:lnTo>
                    <a:pt x="121" y="1121"/>
                  </a:lnTo>
                  <a:lnTo>
                    <a:pt x="115" y="1115"/>
                  </a:lnTo>
                  <a:lnTo>
                    <a:pt x="110" y="1106"/>
                  </a:lnTo>
                  <a:lnTo>
                    <a:pt x="107" y="1098"/>
                  </a:lnTo>
                  <a:lnTo>
                    <a:pt x="124" y="1111"/>
                  </a:lnTo>
                  <a:lnTo>
                    <a:pt x="141" y="1125"/>
                  </a:lnTo>
                  <a:lnTo>
                    <a:pt x="159" y="1140"/>
                  </a:lnTo>
                  <a:lnTo>
                    <a:pt x="176" y="1155"/>
                  </a:lnTo>
                  <a:lnTo>
                    <a:pt x="194" y="1168"/>
                  </a:lnTo>
                  <a:lnTo>
                    <a:pt x="215" y="1177"/>
                  </a:lnTo>
                  <a:lnTo>
                    <a:pt x="237" y="1182"/>
                  </a:lnTo>
                  <a:lnTo>
                    <a:pt x="261" y="1181"/>
                  </a:lnTo>
                  <a:lnTo>
                    <a:pt x="275" y="1180"/>
                  </a:lnTo>
                  <a:lnTo>
                    <a:pt x="288" y="1179"/>
                  </a:lnTo>
                  <a:lnTo>
                    <a:pt x="302" y="1178"/>
                  </a:lnTo>
                  <a:lnTo>
                    <a:pt x="315" y="1176"/>
                  </a:lnTo>
                  <a:lnTo>
                    <a:pt x="329" y="1174"/>
                  </a:lnTo>
                  <a:lnTo>
                    <a:pt x="343" y="1173"/>
                  </a:lnTo>
                  <a:lnTo>
                    <a:pt x="357" y="1172"/>
                  </a:lnTo>
                  <a:lnTo>
                    <a:pt x="371" y="1171"/>
                  </a:lnTo>
                  <a:lnTo>
                    <a:pt x="356" y="1158"/>
                  </a:lnTo>
                  <a:lnTo>
                    <a:pt x="342" y="1143"/>
                  </a:lnTo>
                  <a:lnTo>
                    <a:pt x="329" y="1128"/>
                  </a:lnTo>
                  <a:lnTo>
                    <a:pt x="317" y="1113"/>
                  </a:lnTo>
                  <a:lnTo>
                    <a:pt x="304" y="1098"/>
                  </a:lnTo>
                  <a:lnTo>
                    <a:pt x="291" y="1085"/>
                  </a:lnTo>
                  <a:lnTo>
                    <a:pt x="277" y="1071"/>
                  </a:lnTo>
                  <a:lnTo>
                    <a:pt x="261" y="1058"/>
                  </a:lnTo>
                  <a:lnTo>
                    <a:pt x="282" y="1070"/>
                  </a:lnTo>
                  <a:lnTo>
                    <a:pt x="302" y="1082"/>
                  </a:lnTo>
                  <a:lnTo>
                    <a:pt x="321" y="1097"/>
                  </a:lnTo>
                  <a:lnTo>
                    <a:pt x="341" y="1112"/>
                  </a:lnTo>
                  <a:lnTo>
                    <a:pt x="359" y="1128"/>
                  </a:lnTo>
                  <a:lnTo>
                    <a:pt x="378" y="1146"/>
                  </a:lnTo>
                  <a:lnTo>
                    <a:pt x="396" y="1162"/>
                  </a:lnTo>
                  <a:lnTo>
                    <a:pt x="413" y="1179"/>
                  </a:lnTo>
                  <a:lnTo>
                    <a:pt x="434" y="1180"/>
                  </a:lnTo>
                  <a:lnTo>
                    <a:pt x="455" y="1182"/>
                  </a:lnTo>
                  <a:lnTo>
                    <a:pt x="476" y="1187"/>
                  </a:lnTo>
                  <a:lnTo>
                    <a:pt x="495" y="1192"/>
                  </a:lnTo>
                  <a:lnTo>
                    <a:pt x="515" y="1196"/>
                  </a:lnTo>
                  <a:lnTo>
                    <a:pt x="533" y="1203"/>
                  </a:lnTo>
                  <a:lnTo>
                    <a:pt x="553" y="1210"/>
                  </a:lnTo>
                  <a:lnTo>
                    <a:pt x="571" y="1218"/>
                  </a:lnTo>
                  <a:lnTo>
                    <a:pt x="572" y="1217"/>
                  </a:lnTo>
                  <a:lnTo>
                    <a:pt x="556" y="1196"/>
                  </a:lnTo>
                  <a:lnTo>
                    <a:pt x="540" y="1174"/>
                  </a:lnTo>
                  <a:lnTo>
                    <a:pt x="525" y="1153"/>
                  </a:lnTo>
                  <a:lnTo>
                    <a:pt x="509" y="1131"/>
                  </a:lnTo>
                  <a:lnTo>
                    <a:pt x="490" y="1110"/>
                  </a:lnTo>
                  <a:lnTo>
                    <a:pt x="471" y="1093"/>
                  </a:lnTo>
                  <a:lnTo>
                    <a:pt x="449" y="1079"/>
                  </a:lnTo>
                  <a:lnTo>
                    <a:pt x="424" y="1071"/>
                  </a:lnTo>
                  <a:lnTo>
                    <a:pt x="411" y="1067"/>
                  </a:lnTo>
                  <a:lnTo>
                    <a:pt x="399" y="1064"/>
                  </a:lnTo>
                  <a:lnTo>
                    <a:pt x="387" y="1059"/>
                  </a:lnTo>
                  <a:lnTo>
                    <a:pt x="375" y="1055"/>
                  </a:lnTo>
                  <a:lnTo>
                    <a:pt x="364" y="1050"/>
                  </a:lnTo>
                  <a:lnTo>
                    <a:pt x="353" y="1043"/>
                  </a:lnTo>
                  <a:lnTo>
                    <a:pt x="343" y="1036"/>
                  </a:lnTo>
                  <a:lnTo>
                    <a:pt x="333" y="1027"/>
                  </a:lnTo>
                  <a:lnTo>
                    <a:pt x="343" y="1029"/>
                  </a:lnTo>
                  <a:lnTo>
                    <a:pt x="353" y="1034"/>
                  </a:lnTo>
                  <a:lnTo>
                    <a:pt x="365" y="1037"/>
                  </a:lnTo>
                  <a:lnTo>
                    <a:pt x="376" y="1042"/>
                  </a:lnTo>
                  <a:lnTo>
                    <a:pt x="389" y="1047"/>
                  </a:lnTo>
                  <a:lnTo>
                    <a:pt x="402" y="1050"/>
                  </a:lnTo>
                  <a:lnTo>
                    <a:pt x="414" y="1053"/>
                  </a:lnTo>
                  <a:lnTo>
                    <a:pt x="427" y="1055"/>
                  </a:lnTo>
                  <a:lnTo>
                    <a:pt x="420" y="1040"/>
                  </a:lnTo>
                  <a:lnTo>
                    <a:pt x="411" y="1025"/>
                  </a:lnTo>
                  <a:lnTo>
                    <a:pt x="402" y="1010"/>
                  </a:lnTo>
                  <a:lnTo>
                    <a:pt x="397" y="994"/>
                  </a:lnTo>
                  <a:lnTo>
                    <a:pt x="408" y="1002"/>
                  </a:lnTo>
                  <a:lnTo>
                    <a:pt x="418" y="1012"/>
                  </a:lnTo>
                  <a:lnTo>
                    <a:pt x="426" y="1024"/>
                  </a:lnTo>
                  <a:lnTo>
                    <a:pt x="434" y="1035"/>
                  </a:lnTo>
                  <a:lnTo>
                    <a:pt x="443" y="1047"/>
                  </a:lnTo>
                  <a:lnTo>
                    <a:pt x="454" y="1056"/>
                  </a:lnTo>
                  <a:lnTo>
                    <a:pt x="464" y="1063"/>
                  </a:lnTo>
                  <a:lnTo>
                    <a:pt x="478" y="1066"/>
                  </a:lnTo>
                  <a:lnTo>
                    <a:pt x="496" y="1072"/>
                  </a:lnTo>
                  <a:lnTo>
                    <a:pt x="514" y="1081"/>
                  </a:lnTo>
                  <a:lnTo>
                    <a:pt x="531" y="1093"/>
                  </a:lnTo>
                  <a:lnTo>
                    <a:pt x="546" y="1108"/>
                  </a:lnTo>
                  <a:lnTo>
                    <a:pt x="560" y="1123"/>
                  </a:lnTo>
                  <a:lnTo>
                    <a:pt x="571" y="1140"/>
                  </a:lnTo>
                  <a:lnTo>
                    <a:pt x="582" y="1157"/>
                  </a:lnTo>
                  <a:lnTo>
                    <a:pt x="591" y="1174"/>
                  </a:lnTo>
                  <a:lnTo>
                    <a:pt x="592" y="1153"/>
                  </a:lnTo>
                  <a:lnTo>
                    <a:pt x="593" y="1132"/>
                  </a:lnTo>
                  <a:lnTo>
                    <a:pt x="592" y="1110"/>
                  </a:lnTo>
                  <a:lnTo>
                    <a:pt x="590" y="1089"/>
                  </a:lnTo>
                  <a:lnTo>
                    <a:pt x="585" y="1070"/>
                  </a:lnTo>
                  <a:lnTo>
                    <a:pt x="577" y="1050"/>
                  </a:lnTo>
                  <a:lnTo>
                    <a:pt x="568" y="1032"/>
                  </a:lnTo>
                  <a:lnTo>
                    <a:pt x="555" y="1015"/>
                  </a:lnTo>
                  <a:lnTo>
                    <a:pt x="564" y="1024"/>
                  </a:lnTo>
                  <a:lnTo>
                    <a:pt x="573" y="1034"/>
                  </a:lnTo>
                  <a:lnTo>
                    <a:pt x="582" y="1044"/>
                  </a:lnTo>
                  <a:lnTo>
                    <a:pt x="590" y="1056"/>
                  </a:lnTo>
                  <a:lnTo>
                    <a:pt x="596" y="1068"/>
                  </a:lnTo>
                  <a:lnTo>
                    <a:pt x="602" y="1081"/>
                  </a:lnTo>
                  <a:lnTo>
                    <a:pt x="609" y="1093"/>
                  </a:lnTo>
                  <a:lnTo>
                    <a:pt x="614" y="1105"/>
                  </a:lnTo>
                  <a:lnTo>
                    <a:pt x="621" y="1090"/>
                  </a:lnTo>
                  <a:lnTo>
                    <a:pt x="628" y="1075"/>
                  </a:lnTo>
                  <a:lnTo>
                    <a:pt x="634" y="1060"/>
                  </a:lnTo>
                  <a:lnTo>
                    <a:pt x="641" y="1044"/>
                  </a:lnTo>
                  <a:lnTo>
                    <a:pt x="639" y="1066"/>
                  </a:lnTo>
                  <a:lnTo>
                    <a:pt x="634" y="1087"/>
                  </a:lnTo>
                  <a:lnTo>
                    <a:pt x="629" y="1109"/>
                  </a:lnTo>
                  <a:lnTo>
                    <a:pt x="624" y="1132"/>
                  </a:lnTo>
                  <a:lnTo>
                    <a:pt x="620" y="1154"/>
                  </a:lnTo>
                  <a:lnTo>
                    <a:pt x="618" y="1176"/>
                  </a:lnTo>
                  <a:lnTo>
                    <a:pt x="620" y="1199"/>
                  </a:lnTo>
                  <a:lnTo>
                    <a:pt x="626" y="1221"/>
                  </a:lnTo>
                  <a:lnTo>
                    <a:pt x="632" y="1227"/>
                  </a:lnTo>
                  <a:lnTo>
                    <a:pt x="639" y="1233"/>
                  </a:lnTo>
                  <a:lnTo>
                    <a:pt x="646" y="1239"/>
                  </a:lnTo>
                  <a:lnTo>
                    <a:pt x="653" y="1244"/>
                  </a:lnTo>
                  <a:lnTo>
                    <a:pt x="661" y="1249"/>
                  </a:lnTo>
                  <a:lnTo>
                    <a:pt x="668" y="1254"/>
                  </a:lnTo>
                  <a:lnTo>
                    <a:pt x="676" y="1259"/>
                  </a:lnTo>
                  <a:lnTo>
                    <a:pt x="683" y="1263"/>
                  </a:lnTo>
                  <a:lnTo>
                    <a:pt x="686" y="1263"/>
                  </a:lnTo>
                  <a:lnTo>
                    <a:pt x="690" y="1261"/>
                  </a:lnTo>
                  <a:lnTo>
                    <a:pt x="692" y="1259"/>
                  </a:lnTo>
                  <a:lnTo>
                    <a:pt x="694" y="1255"/>
                  </a:lnTo>
                  <a:lnTo>
                    <a:pt x="698" y="1235"/>
                  </a:lnTo>
                  <a:lnTo>
                    <a:pt x="704" y="1217"/>
                  </a:lnTo>
                  <a:lnTo>
                    <a:pt x="713" y="1201"/>
                  </a:lnTo>
                  <a:lnTo>
                    <a:pt x="727" y="1186"/>
                  </a:lnTo>
                  <a:lnTo>
                    <a:pt x="728" y="1161"/>
                  </a:lnTo>
                  <a:lnTo>
                    <a:pt x="726" y="1134"/>
                  </a:lnTo>
                  <a:lnTo>
                    <a:pt x="726" y="1109"/>
                  </a:lnTo>
                  <a:lnTo>
                    <a:pt x="734" y="1085"/>
                  </a:lnTo>
                  <a:lnTo>
                    <a:pt x="729" y="1072"/>
                  </a:lnTo>
                  <a:lnTo>
                    <a:pt x="722" y="1059"/>
                  </a:lnTo>
                  <a:lnTo>
                    <a:pt x="714" y="1048"/>
                  </a:lnTo>
                  <a:lnTo>
                    <a:pt x="706" y="1036"/>
                  </a:lnTo>
                  <a:lnTo>
                    <a:pt x="696" y="1025"/>
                  </a:lnTo>
                  <a:lnTo>
                    <a:pt x="685" y="1014"/>
                  </a:lnTo>
                  <a:lnTo>
                    <a:pt x="675" y="1005"/>
                  </a:lnTo>
                  <a:lnTo>
                    <a:pt x="663" y="996"/>
                  </a:lnTo>
                  <a:lnTo>
                    <a:pt x="649" y="994"/>
                  </a:lnTo>
                  <a:lnTo>
                    <a:pt x="636" y="991"/>
                  </a:lnTo>
                  <a:lnTo>
                    <a:pt x="622" y="990"/>
                  </a:lnTo>
                  <a:lnTo>
                    <a:pt x="608" y="989"/>
                  </a:lnTo>
                  <a:lnTo>
                    <a:pt x="593" y="988"/>
                  </a:lnTo>
                  <a:lnTo>
                    <a:pt x="580" y="986"/>
                  </a:lnTo>
                  <a:lnTo>
                    <a:pt x="568" y="981"/>
                  </a:lnTo>
                  <a:lnTo>
                    <a:pt x="555" y="975"/>
                  </a:lnTo>
                  <a:lnTo>
                    <a:pt x="545" y="967"/>
                  </a:lnTo>
                  <a:lnTo>
                    <a:pt x="534" y="960"/>
                  </a:lnTo>
                  <a:lnTo>
                    <a:pt x="523" y="956"/>
                  </a:lnTo>
                  <a:lnTo>
                    <a:pt x="511" y="952"/>
                  </a:lnTo>
                  <a:lnTo>
                    <a:pt x="500" y="950"/>
                  </a:lnTo>
                  <a:lnTo>
                    <a:pt x="487" y="949"/>
                  </a:lnTo>
                  <a:lnTo>
                    <a:pt x="474" y="948"/>
                  </a:lnTo>
                  <a:lnTo>
                    <a:pt x="462" y="949"/>
                  </a:lnTo>
                  <a:lnTo>
                    <a:pt x="449" y="950"/>
                  </a:lnTo>
                  <a:lnTo>
                    <a:pt x="436" y="951"/>
                  </a:lnTo>
                  <a:lnTo>
                    <a:pt x="424" y="953"/>
                  </a:lnTo>
                  <a:lnTo>
                    <a:pt x="411" y="956"/>
                  </a:lnTo>
                  <a:lnTo>
                    <a:pt x="398" y="959"/>
                  </a:lnTo>
                  <a:lnTo>
                    <a:pt x="386" y="961"/>
                  </a:lnTo>
                  <a:lnTo>
                    <a:pt x="374" y="964"/>
                  </a:lnTo>
                  <a:lnTo>
                    <a:pt x="363" y="966"/>
                  </a:lnTo>
                  <a:lnTo>
                    <a:pt x="305" y="956"/>
                  </a:lnTo>
                  <a:lnTo>
                    <a:pt x="291" y="962"/>
                  </a:lnTo>
                  <a:lnTo>
                    <a:pt x="277" y="971"/>
                  </a:lnTo>
                  <a:lnTo>
                    <a:pt x="264" y="979"/>
                  </a:lnTo>
                  <a:lnTo>
                    <a:pt x="250" y="987"/>
                  </a:lnTo>
                  <a:lnTo>
                    <a:pt x="236" y="992"/>
                  </a:lnTo>
                  <a:lnTo>
                    <a:pt x="221" y="995"/>
                  </a:lnTo>
                  <a:lnTo>
                    <a:pt x="205" y="994"/>
                  </a:lnTo>
                  <a:lnTo>
                    <a:pt x="189" y="987"/>
                  </a:lnTo>
                  <a:lnTo>
                    <a:pt x="200" y="983"/>
                  </a:lnTo>
                  <a:lnTo>
                    <a:pt x="213" y="980"/>
                  </a:lnTo>
                  <a:lnTo>
                    <a:pt x="224" y="976"/>
                  </a:lnTo>
                  <a:lnTo>
                    <a:pt x="236" y="972"/>
                  </a:lnTo>
                  <a:lnTo>
                    <a:pt x="249" y="968"/>
                  </a:lnTo>
                  <a:lnTo>
                    <a:pt x="260" y="964"/>
                  </a:lnTo>
                  <a:lnTo>
                    <a:pt x="272" y="958"/>
                  </a:lnTo>
                  <a:lnTo>
                    <a:pt x="283" y="953"/>
                  </a:lnTo>
                  <a:lnTo>
                    <a:pt x="267" y="950"/>
                  </a:lnTo>
                  <a:lnTo>
                    <a:pt x="251" y="948"/>
                  </a:lnTo>
                  <a:lnTo>
                    <a:pt x="236" y="945"/>
                  </a:lnTo>
                  <a:lnTo>
                    <a:pt x="220" y="943"/>
                  </a:lnTo>
                  <a:lnTo>
                    <a:pt x="204" y="939"/>
                  </a:lnTo>
                  <a:lnTo>
                    <a:pt x="189" y="936"/>
                  </a:lnTo>
                  <a:lnTo>
                    <a:pt x="175" y="929"/>
                  </a:lnTo>
                  <a:lnTo>
                    <a:pt x="161" y="921"/>
                  </a:lnTo>
                  <a:lnTo>
                    <a:pt x="173" y="923"/>
                  </a:lnTo>
                  <a:lnTo>
                    <a:pt x="184" y="924"/>
                  </a:lnTo>
                  <a:lnTo>
                    <a:pt x="196" y="927"/>
                  </a:lnTo>
                  <a:lnTo>
                    <a:pt x="207" y="929"/>
                  </a:lnTo>
                  <a:lnTo>
                    <a:pt x="220" y="931"/>
                  </a:lnTo>
                  <a:lnTo>
                    <a:pt x="232" y="933"/>
                  </a:lnTo>
                  <a:lnTo>
                    <a:pt x="245" y="935"/>
                  </a:lnTo>
                  <a:lnTo>
                    <a:pt x="258" y="936"/>
                  </a:lnTo>
                  <a:lnTo>
                    <a:pt x="270" y="938"/>
                  </a:lnTo>
                  <a:lnTo>
                    <a:pt x="284" y="939"/>
                  </a:lnTo>
                  <a:lnTo>
                    <a:pt x="297" y="941"/>
                  </a:lnTo>
                  <a:lnTo>
                    <a:pt x="311" y="941"/>
                  </a:lnTo>
                  <a:lnTo>
                    <a:pt x="323" y="941"/>
                  </a:lnTo>
                  <a:lnTo>
                    <a:pt x="336" y="941"/>
                  </a:lnTo>
                  <a:lnTo>
                    <a:pt x="350" y="939"/>
                  </a:lnTo>
                  <a:lnTo>
                    <a:pt x="363" y="938"/>
                  </a:lnTo>
                  <a:lnTo>
                    <a:pt x="366" y="935"/>
                  </a:lnTo>
                  <a:lnTo>
                    <a:pt x="348" y="924"/>
                  </a:lnTo>
                  <a:lnTo>
                    <a:pt x="329" y="913"/>
                  </a:lnTo>
                  <a:lnTo>
                    <a:pt x="312" y="900"/>
                  </a:lnTo>
                  <a:lnTo>
                    <a:pt x="295" y="888"/>
                  </a:lnTo>
                  <a:lnTo>
                    <a:pt x="277" y="874"/>
                  </a:lnTo>
                  <a:lnTo>
                    <a:pt x="261" y="860"/>
                  </a:lnTo>
                  <a:lnTo>
                    <a:pt x="244" y="846"/>
                  </a:lnTo>
                  <a:lnTo>
                    <a:pt x="227" y="833"/>
                  </a:lnTo>
                  <a:lnTo>
                    <a:pt x="246" y="842"/>
                  </a:lnTo>
                  <a:lnTo>
                    <a:pt x="266" y="852"/>
                  </a:lnTo>
                  <a:lnTo>
                    <a:pt x="285" y="865"/>
                  </a:lnTo>
                  <a:lnTo>
                    <a:pt x="305" y="876"/>
                  </a:lnTo>
                  <a:lnTo>
                    <a:pt x="325" y="889"/>
                  </a:lnTo>
                  <a:lnTo>
                    <a:pt x="345" y="899"/>
                  </a:lnTo>
                  <a:lnTo>
                    <a:pt x="366" y="910"/>
                  </a:lnTo>
                  <a:lnTo>
                    <a:pt x="387" y="916"/>
                  </a:lnTo>
                  <a:lnTo>
                    <a:pt x="458" y="913"/>
                  </a:lnTo>
                  <a:lnTo>
                    <a:pt x="454" y="898"/>
                  </a:lnTo>
                  <a:lnTo>
                    <a:pt x="447" y="884"/>
                  </a:lnTo>
                  <a:lnTo>
                    <a:pt x="440" y="870"/>
                  </a:lnTo>
                  <a:lnTo>
                    <a:pt x="431" y="858"/>
                  </a:lnTo>
                  <a:lnTo>
                    <a:pt x="420" y="845"/>
                  </a:lnTo>
                  <a:lnTo>
                    <a:pt x="410" y="833"/>
                  </a:lnTo>
                  <a:lnTo>
                    <a:pt x="397" y="823"/>
                  </a:lnTo>
                  <a:lnTo>
                    <a:pt x="385" y="813"/>
                  </a:lnTo>
                  <a:lnTo>
                    <a:pt x="372" y="802"/>
                  </a:lnTo>
                  <a:lnTo>
                    <a:pt x="358" y="793"/>
                  </a:lnTo>
                  <a:lnTo>
                    <a:pt x="344" y="785"/>
                  </a:lnTo>
                  <a:lnTo>
                    <a:pt x="329" y="778"/>
                  </a:lnTo>
                  <a:lnTo>
                    <a:pt x="315" y="771"/>
                  </a:lnTo>
                  <a:lnTo>
                    <a:pt x="302" y="764"/>
                  </a:lnTo>
                  <a:lnTo>
                    <a:pt x="287" y="759"/>
                  </a:lnTo>
                  <a:lnTo>
                    <a:pt x="273" y="754"/>
                  </a:lnTo>
                  <a:lnTo>
                    <a:pt x="254" y="740"/>
                  </a:lnTo>
                  <a:lnTo>
                    <a:pt x="238" y="725"/>
                  </a:lnTo>
                  <a:lnTo>
                    <a:pt x="222" y="708"/>
                  </a:lnTo>
                  <a:lnTo>
                    <a:pt x="207" y="691"/>
                  </a:lnTo>
                  <a:lnTo>
                    <a:pt x="192" y="673"/>
                  </a:lnTo>
                  <a:lnTo>
                    <a:pt x="178" y="655"/>
                  </a:lnTo>
                  <a:lnTo>
                    <a:pt x="164" y="637"/>
                  </a:lnTo>
                  <a:lnTo>
                    <a:pt x="151" y="619"/>
                  </a:lnTo>
                  <a:lnTo>
                    <a:pt x="162" y="628"/>
                  </a:lnTo>
                  <a:lnTo>
                    <a:pt x="174" y="639"/>
                  </a:lnTo>
                  <a:lnTo>
                    <a:pt x="185" y="649"/>
                  </a:lnTo>
                  <a:lnTo>
                    <a:pt x="196" y="661"/>
                  </a:lnTo>
                  <a:lnTo>
                    <a:pt x="206" y="672"/>
                  </a:lnTo>
                  <a:lnTo>
                    <a:pt x="217" y="684"/>
                  </a:lnTo>
                  <a:lnTo>
                    <a:pt x="228" y="695"/>
                  </a:lnTo>
                  <a:lnTo>
                    <a:pt x="238" y="707"/>
                  </a:lnTo>
                  <a:lnTo>
                    <a:pt x="250" y="718"/>
                  </a:lnTo>
                  <a:lnTo>
                    <a:pt x="260" y="728"/>
                  </a:lnTo>
                  <a:lnTo>
                    <a:pt x="273" y="737"/>
                  </a:lnTo>
                  <a:lnTo>
                    <a:pt x="284" y="745"/>
                  </a:lnTo>
                  <a:lnTo>
                    <a:pt x="297" y="752"/>
                  </a:lnTo>
                  <a:lnTo>
                    <a:pt x="311" y="757"/>
                  </a:lnTo>
                  <a:lnTo>
                    <a:pt x="326" y="761"/>
                  </a:lnTo>
                  <a:lnTo>
                    <a:pt x="341" y="762"/>
                  </a:lnTo>
                  <a:lnTo>
                    <a:pt x="341" y="757"/>
                  </a:lnTo>
                  <a:lnTo>
                    <a:pt x="330" y="738"/>
                  </a:lnTo>
                  <a:lnTo>
                    <a:pt x="320" y="718"/>
                  </a:lnTo>
                  <a:lnTo>
                    <a:pt x="310" y="698"/>
                  </a:lnTo>
                  <a:lnTo>
                    <a:pt x="300" y="678"/>
                  </a:lnTo>
                  <a:lnTo>
                    <a:pt x="290" y="658"/>
                  </a:lnTo>
                  <a:lnTo>
                    <a:pt x="280" y="639"/>
                  </a:lnTo>
                  <a:lnTo>
                    <a:pt x="269" y="619"/>
                  </a:lnTo>
                  <a:lnTo>
                    <a:pt x="258" y="600"/>
                  </a:lnTo>
                  <a:lnTo>
                    <a:pt x="282" y="623"/>
                  </a:lnTo>
                  <a:lnTo>
                    <a:pt x="300" y="650"/>
                  </a:lnTo>
                  <a:lnTo>
                    <a:pt x="315" y="681"/>
                  </a:lnTo>
                  <a:lnTo>
                    <a:pt x="329" y="713"/>
                  </a:lnTo>
                  <a:lnTo>
                    <a:pt x="345" y="741"/>
                  </a:lnTo>
                  <a:lnTo>
                    <a:pt x="365" y="767"/>
                  </a:lnTo>
                  <a:lnTo>
                    <a:pt x="391" y="785"/>
                  </a:lnTo>
                  <a:lnTo>
                    <a:pt x="427" y="795"/>
                  </a:lnTo>
                  <a:lnTo>
                    <a:pt x="449" y="809"/>
                  </a:lnTo>
                  <a:lnTo>
                    <a:pt x="469" y="829"/>
                  </a:lnTo>
                  <a:lnTo>
                    <a:pt x="486" y="850"/>
                  </a:lnTo>
                  <a:lnTo>
                    <a:pt x="504" y="870"/>
                  </a:lnTo>
                  <a:lnTo>
                    <a:pt x="523" y="890"/>
                  </a:lnTo>
                  <a:lnTo>
                    <a:pt x="542" y="906"/>
                  </a:lnTo>
                  <a:lnTo>
                    <a:pt x="565" y="916"/>
                  </a:lnTo>
                  <a:lnTo>
                    <a:pt x="592" y="920"/>
                  </a:lnTo>
                  <a:lnTo>
                    <a:pt x="596" y="920"/>
                  </a:lnTo>
                  <a:lnTo>
                    <a:pt x="602" y="920"/>
                  </a:lnTo>
                  <a:lnTo>
                    <a:pt x="607" y="920"/>
                  </a:lnTo>
                  <a:lnTo>
                    <a:pt x="613" y="920"/>
                  </a:lnTo>
                  <a:lnTo>
                    <a:pt x="617" y="919"/>
                  </a:lnTo>
                  <a:lnTo>
                    <a:pt x="622" y="918"/>
                  </a:lnTo>
                  <a:lnTo>
                    <a:pt x="625" y="916"/>
                  </a:lnTo>
                  <a:lnTo>
                    <a:pt x="630" y="915"/>
                  </a:lnTo>
                  <a:lnTo>
                    <a:pt x="609" y="901"/>
                  </a:lnTo>
                  <a:lnTo>
                    <a:pt x="593" y="884"/>
                  </a:lnTo>
                  <a:lnTo>
                    <a:pt x="582" y="866"/>
                  </a:lnTo>
                  <a:lnTo>
                    <a:pt x="572" y="845"/>
                  </a:lnTo>
                  <a:lnTo>
                    <a:pt x="564" y="824"/>
                  </a:lnTo>
                  <a:lnTo>
                    <a:pt x="555" y="804"/>
                  </a:lnTo>
                  <a:lnTo>
                    <a:pt x="546" y="783"/>
                  </a:lnTo>
                  <a:lnTo>
                    <a:pt x="533" y="764"/>
                  </a:lnTo>
                  <a:lnTo>
                    <a:pt x="516" y="755"/>
                  </a:lnTo>
                  <a:lnTo>
                    <a:pt x="500" y="746"/>
                  </a:lnTo>
                  <a:lnTo>
                    <a:pt x="482" y="737"/>
                  </a:lnTo>
                  <a:lnTo>
                    <a:pt x="466" y="728"/>
                  </a:lnTo>
                  <a:lnTo>
                    <a:pt x="450" y="716"/>
                  </a:lnTo>
                  <a:lnTo>
                    <a:pt x="434" y="704"/>
                  </a:lnTo>
                  <a:lnTo>
                    <a:pt x="419" y="692"/>
                  </a:lnTo>
                  <a:lnTo>
                    <a:pt x="404" y="677"/>
                  </a:lnTo>
                  <a:lnTo>
                    <a:pt x="419" y="683"/>
                  </a:lnTo>
                  <a:lnTo>
                    <a:pt x="434" y="689"/>
                  </a:lnTo>
                  <a:lnTo>
                    <a:pt x="449" y="696"/>
                  </a:lnTo>
                  <a:lnTo>
                    <a:pt x="464" y="703"/>
                  </a:lnTo>
                  <a:lnTo>
                    <a:pt x="478" y="711"/>
                  </a:lnTo>
                  <a:lnTo>
                    <a:pt x="493" y="719"/>
                  </a:lnTo>
                  <a:lnTo>
                    <a:pt x="508" y="726"/>
                  </a:lnTo>
                  <a:lnTo>
                    <a:pt x="522" y="734"/>
                  </a:lnTo>
                  <a:lnTo>
                    <a:pt x="519" y="724"/>
                  </a:lnTo>
                  <a:lnTo>
                    <a:pt x="515" y="714"/>
                  </a:lnTo>
                  <a:lnTo>
                    <a:pt x="509" y="704"/>
                  </a:lnTo>
                  <a:lnTo>
                    <a:pt x="502" y="695"/>
                  </a:lnTo>
                  <a:lnTo>
                    <a:pt x="495" y="686"/>
                  </a:lnTo>
                  <a:lnTo>
                    <a:pt x="488" y="677"/>
                  </a:lnTo>
                  <a:lnTo>
                    <a:pt x="481" y="666"/>
                  </a:lnTo>
                  <a:lnTo>
                    <a:pt x="474" y="657"/>
                  </a:lnTo>
                  <a:lnTo>
                    <a:pt x="464" y="645"/>
                  </a:lnTo>
                  <a:lnTo>
                    <a:pt x="456" y="632"/>
                  </a:lnTo>
                  <a:lnTo>
                    <a:pt x="449" y="618"/>
                  </a:lnTo>
                  <a:lnTo>
                    <a:pt x="443" y="604"/>
                  </a:lnTo>
                  <a:lnTo>
                    <a:pt x="439" y="590"/>
                  </a:lnTo>
                  <a:lnTo>
                    <a:pt x="433" y="575"/>
                  </a:lnTo>
                  <a:lnTo>
                    <a:pt x="428" y="562"/>
                  </a:lnTo>
                  <a:lnTo>
                    <a:pt x="424" y="548"/>
                  </a:lnTo>
                  <a:lnTo>
                    <a:pt x="434" y="560"/>
                  </a:lnTo>
                  <a:lnTo>
                    <a:pt x="442" y="575"/>
                  </a:lnTo>
                  <a:lnTo>
                    <a:pt x="448" y="590"/>
                  </a:lnTo>
                  <a:lnTo>
                    <a:pt x="455" y="605"/>
                  </a:lnTo>
                  <a:lnTo>
                    <a:pt x="461" y="620"/>
                  </a:lnTo>
                  <a:lnTo>
                    <a:pt x="469" y="635"/>
                  </a:lnTo>
                  <a:lnTo>
                    <a:pt x="478" y="650"/>
                  </a:lnTo>
                  <a:lnTo>
                    <a:pt x="490" y="663"/>
                  </a:lnTo>
                  <a:lnTo>
                    <a:pt x="497" y="669"/>
                  </a:lnTo>
                  <a:lnTo>
                    <a:pt x="504" y="675"/>
                  </a:lnTo>
                  <a:lnTo>
                    <a:pt x="511" y="680"/>
                  </a:lnTo>
                  <a:lnTo>
                    <a:pt x="518" y="687"/>
                  </a:lnTo>
                  <a:lnTo>
                    <a:pt x="516" y="661"/>
                  </a:lnTo>
                  <a:lnTo>
                    <a:pt x="514" y="633"/>
                  </a:lnTo>
                  <a:lnTo>
                    <a:pt x="509" y="607"/>
                  </a:lnTo>
                  <a:lnTo>
                    <a:pt x="504" y="580"/>
                  </a:lnTo>
                  <a:lnTo>
                    <a:pt x="512" y="596"/>
                  </a:lnTo>
                  <a:lnTo>
                    <a:pt x="517" y="615"/>
                  </a:lnTo>
                  <a:lnTo>
                    <a:pt x="520" y="634"/>
                  </a:lnTo>
                  <a:lnTo>
                    <a:pt x="524" y="654"/>
                  </a:lnTo>
                  <a:lnTo>
                    <a:pt x="527" y="672"/>
                  </a:lnTo>
                  <a:lnTo>
                    <a:pt x="532" y="692"/>
                  </a:lnTo>
                  <a:lnTo>
                    <a:pt x="540" y="709"/>
                  </a:lnTo>
                  <a:lnTo>
                    <a:pt x="552" y="724"/>
                  </a:lnTo>
                  <a:lnTo>
                    <a:pt x="561" y="738"/>
                  </a:lnTo>
                  <a:lnTo>
                    <a:pt x="570" y="753"/>
                  </a:lnTo>
                  <a:lnTo>
                    <a:pt x="577" y="768"/>
                  </a:lnTo>
                  <a:lnTo>
                    <a:pt x="584" y="783"/>
                  </a:lnTo>
                  <a:lnTo>
                    <a:pt x="591" y="798"/>
                  </a:lnTo>
                  <a:lnTo>
                    <a:pt x="599" y="813"/>
                  </a:lnTo>
                  <a:lnTo>
                    <a:pt x="607" y="828"/>
                  </a:lnTo>
                  <a:lnTo>
                    <a:pt x="616" y="842"/>
                  </a:lnTo>
                  <a:lnTo>
                    <a:pt x="616" y="832"/>
                  </a:lnTo>
                  <a:lnTo>
                    <a:pt x="615" y="822"/>
                  </a:lnTo>
                  <a:lnTo>
                    <a:pt x="613" y="812"/>
                  </a:lnTo>
                  <a:lnTo>
                    <a:pt x="611" y="802"/>
                  </a:lnTo>
                  <a:lnTo>
                    <a:pt x="616" y="769"/>
                  </a:lnTo>
                  <a:lnTo>
                    <a:pt x="618" y="733"/>
                  </a:lnTo>
                  <a:lnTo>
                    <a:pt x="615" y="701"/>
                  </a:lnTo>
                  <a:lnTo>
                    <a:pt x="602" y="671"/>
                  </a:lnTo>
                  <a:lnTo>
                    <a:pt x="618" y="698"/>
                  </a:lnTo>
                  <a:lnTo>
                    <a:pt x="628" y="729"/>
                  </a:lnTo>
                  <a:lnTo>
                    <a:pt x="631" y="761"/>
                  </a:lnTo>
                  <a:lnTo>
                    <a:pt x="633" y="794"/>
                  </a:lnTo>
                  <a:lnTo>
                    <a:pt x="638" y="827"/>
                  </a:lnTo>
                  <a:lnTo>
                    <a:pt x="647" y="857"/>
                  </a:lnTo>
                  <a:lnTo>
                    <a:pt x="664" y="883"/>
                  </a:lnTo>
                  <a:lnTo>
                    <a:pt x="694" y="904"/>
                  </a:lnTo>
                  <a:lnTo>
                    <a:pt x="706" y="903"/>
                  </a:lnTo>
                  <a:lnTo>
                    <a:pt x="719" y="903"/>
                  </a:lnTo>
                  <a:lnTo>
                    <a:pt x="730" y="904"/>
                  </a:lnTo>
                  <a:lnTo>
                    <a:pt x="743" y="906"/>
                  </a:lnTo>
                  <a:lnTo>
                    <a:pt x="754" y="910"/>
                  </a:lnTo>
                  <a:lnTo>
                    <a:pt x="765" y="913"/>
                  </a:lnTo>
                  <a:lnTo>
                    <a:pt x="776" y="918"/>
                  </a:lnTo>
                  <a:lnTo>
                    <a:pt x="787" y="923"/>
                  </a:lnTo>
                  <a:lnTo>
                    <a:pt x="793" y="904"/>
                  </a:lnTo>
                  <a:lnTo>
                    <a:pt x="797" y="883"/>
                  </a:lnTo>
                  <a:lnTo>
                    <a:pt x="797" y="862"/>
                  </a:lnTo>
                  <a:lnTo>
                    <a:pt x="791" y="843"/>
                  </a:lnTo>
                  <a:lnTo>
                    <a:pt x="767" y="822"/>
                  </a:lnTo>
                  <a:lnTo>
                    <a:pt x="751" y="797"/>
                  </a:lnTo>
                  <a:lnTo>
                    <a:pt x="740" y="769"/>
                  </a:lnTo>
                  <a:lnTo>
                    <a:pt x="734" y="739"/>
                  </a:lnTo>
                  <a:lnTo>
                    <a:pt x="724" y="710"/>
                  </a:lnTo>
                  <a:lnTo>
                    <a:pt x="713" y="684"/>
                  </a:lnTo>
                  <a:lnTo>
                    <a:pt x="693" y="661"/>
                  </a:lnTo>
                  <a:lnTo>
                    <a:pt x="664" y="642"/>
                  </a:lnTo>
                  <a:lnTo>
                    <a:pt x="644" y="625"/>
                  </a:lnTo>
                  <a:lnTo>
                    <a:pt x="628" y="605"/>
                  </a:lnTo>
                  <a:lnTo>
                    <a:pt x="616" y="584"/>
                  </a:lnTo>
                  <a:lnTo>
                    <a:pt x="606" y="562"/>
                  </a:lnTo>
                  <a:lnTo>
                    <a:pt x="595" y="539"/>
                  </a:lnTo>
                  <a:lnTo>
                    <a:pt x="584" y="516"/>
                  </a:lnTo>
                  <a:lnTo>
                    <a:pt x="570" y="495"/>
                  </a:lnTo>
                  <a:lnTo>
                    <a:pt x="553" y="475"/>
                  </a:lnTo>
                  <a:lnTo>
                    <a:pt x="558" y="478"/>
                  </a:lnTo>
                  <a:lnTo>
                    <a:pt x="565" y="481"/>
                  </a:lnTo>
                  <a:lnTo>
                    <a:pt x="571" y="487"/>
                  </a:lnTo>
                  <a:lnTo>
                    <a:pt x="577" y="493"/>
                  </a:lnTo>
                  <a:lnTo>
                    <a:pt x="583" y="498"/>
                  </a:lnTo>
                  <a:lnTo>
                    <a:pt x="587" y="505"/>
                  </a:lnTo>
                  <a:lnTo>
                    <a:pt x="593" y="512"/>
                  </a:lnTo>
                  <a:lnTo>
                    <a:pt x="599" y="518"/>
                  </a:lnTo>
                  <a:lnTo>
                    <a:pt x="605" y="526"/>
                  </a:lnTo>
                  <a:lnTo>
                    <a:pt x="609" y="535"/>
                  </a:lnTo>
                  <a:lnTo>
                    <a:pt x="615" y="543"/>
                  </a:lnTo>
                  <a:lnTo>
                    <a:pt x="620" y="552"/>
                  </a:lnTo>
                  <a:lnTo>
                    <a:pt x="625" y="560"/>
                  </a:lnTo>
                  <a:lnTo>
                    <a:pt x="630" y="570"/>
                  </a:lnTo>
                  <a:lnTo>
                    <a:pt x="636" y="578"/>
                  </a:lnTo>
                  <a:lnTo>
                    <a:pt x="640" y="587"/>
                  </a:lnTo>
                  <a:lnTo>
                    <a:pt x="637" y="560"/>
                  </a:lnTo>
                  <a:lnTo>
                    <a:pt x="631" y="534"/>
                  </a:lnTo>
                  <a:lnTo>
                    <a:pt x="625" y="508"/>
                  </a:lnTo>
                  <a:lnTo>
                    <a:pt x="622" y="480"/>
                  </a:lnTo>
                  <a:lnTo>
                    <a:pt x="630" y="495"/>
                  </a:lnTo>
                  <a:lnTo>
                    <a:pt x="637" y="510"/>
                  </a:lnTo>
                  <a:lnTo>
                    <a:pt x="644" y="525"/>
                  </a:lnTo>
                  <a:lnTo>
                    <a:pt x="649" y="541"/>
                  </a:lnTo>
                  <a:lnTo>
                    <a:pt x="654" y="557"/>
                  </a:lnTo>
                  <a:lnTo>
                    <a:pt x="660" y="573"/>
                  </a:lnTo>
                  <a:lnTo>
                    <a:pt x="664" y="589"/>
                  </a:lnTo>
                  <a:lnTo>
                    <a:pt x="669" y="605"/>
                  </a:lnTo>
                  <a:lnTo>
                    <a:pt x="675" y="613"/>
                  </a:lnTo>
                  <a:lnTo>
                    <a:pt x="683" y="622"/>
                  </a:lnTo>
                  <a:lnTo>
                    <a:pt x="691" y="628"/>
                  </a:lnTo>
                  <a:lnTo>
                    <a:pt x="699" y="634"/>
                  </a:lnTo>
                  <a:lnTo>
                    <a:pt x="698" y="602"/>
                  </a:lnTo>
                  <a:lnTo>
                    <a:pt x="694" y="571"/>
                  </a:lnTo>
                  <a:lnTo>
                    <a:pt x="689" y="540"/>
                  </a:lnTo>
                  <a:lnTo>
                    <a:pt x="681" y="510"/>
                  </a:lnTo>
                  <a:lnTo>
                    <a:pt x="670" y="481"/>
                  </a:lnTo>
                  <a:lnTo>
                    <a:pt x="655" y="455"/>
                  </a:lnTo>
                  <a:lnTo>
                    <a:pt x="638" y="428"/>
                  </a:lnTo>
                  <a:lnTo>
                    <a:pt x="616" y="404"/>
                  </a:lnTo>
                  <a:lnTo>
                    <a:pt x="602" y="393"/>
                  </a:lnTo>
                  <a:lnTo>
                    <a:pt x="588" y="383"/>
                  </a:lnTo>
                  <a:lnTo>
                    <a:pt x="576" y="372"/>
                  </a:lnTo>
                  <a:lnTo>
                    <a:pt x="562" y="360"/>
                  </a:lnTo>
                  <a:lnTo>
                    <a:pt x="549" y="349"/>
                  </a:lnTo>
                  <a:lnTo>
                    <a:pt x="535" y="337"/>
                  </a:lnTo>
                  <a:lnTo>
                    <a:pt x="523" y="324"/>
                  </a:lnTo>
                  <a:lnTo>
                    <a:pt x="510" y="313"/>
                  </a:lnTo>
                  <a:lnTo>
                    <a:pt x="497" y="300"/>
                  </a:lnTo>
                  <a:lnTo>
                    <a:pt x="486" y="287"/>
                  </a:lnTo>
                  <a:lnTo>
                    <a:pt x="474" y="274"/>
                  </a:lnTo>
                  <a:lnTo>
                    <a:pt x="463" y="261"/>
                  </a:lnTo>
                  <a:lnTo>
                    <a:pt x="451" y="247"/>
                  </a:lnTo>
                  <a:lnTo>
                    <a:pt x="441" y="233"/>
                  </a:lnTo>
                  <a:lnTo>
                    <a:pt x="431" y="220"/>
                  </a:lnTo>
                  <a:lnTo>
                    <a:pt x="421" y="206"/>
                  </a:lnTo>
                  <a:lnTo>
                    <a:pt x="443" y="222"/>
                  </a:lnTo>
                  <a:lnTo>
                    <a:pt x="463" y="239"/>
                  </a:lnTo>
                  <a:lnTo>
                    <a:pt x="484" y="258"/>
                  </a:lnTo>
                  <a:lnTo>
                    <a:pt x="503" y="277"/>
                  </a:lnTo>
                  <a:lnTo>
                    <a:pt x="524" y="296"/>
                  </a:lnTo>
                  <a:lnTo>
                    <a:pt x="545" y="313"/>
                  </a:lnTo>
                  <a:lnTo>
                    <a:pt x="567" y="327"/>
                  </a:lnTo>
                  <a:lnTo>
                    <a:pt x="590" y="338"/>
                  </a:lnTo>
                  <a:lnTo>
                    <a:pt x="595" y="345"/>
                  </a:lnTo>
                  <a:lnTo>
                    <a:pt x="592" y="321"/>
                  </a:lnTo>
                  <a:lnTo>
                    <a:pt x="587" y="297"/>
                  </a:lnTo>
                  <a:lnTo>
                    <a:pt x="583" y="274"/>
                  </a:lnTo>
                  <a:lnTo>
                    <a:pt x="577" y="249"/>
                  </a:lnTo>
                  <a:lnTo>
                    <a:pt x="571" y="225"/>
                  </a:lnTo>
                  <a:lnTo>
                    <a:pt x="564" y="202"/>
                  </a:lnTo>
                  <a:lnTo>
                    <a:pt x="557" y="179"/>
                  </a:lnTo>
                  <a:lnTo>
                    <a:pt x="548" y="157"/>
                  </a:lnTo>
                  <a:lnTo>
                    <a:pt x="560" y="178"/>
                  </a:lnTo>
                  <a:lnTo>
                    <a:pt x="570" y="198"/>
                  </a:lnTo>
                  <a:lnTo>
                    <a:pt x="582" y="218"/>
                  </a:lnTo>
                  <a:lnTo>
                    <a:pt x="591" y="240"/>
                  </a:lnTo>
                  <a:lnTo>
                    <a:pt x="600" y="262"/>
                  </a:lnTo>
                  <a:lnTo>
                    <a:pt x="606" y="284"/>
                  </a:lnTo>
                  <a:lnTo>
                    <a:pt x="611" y="308"/>
                  </a:lnTo>
                  <a:lnTo>
                    <a:pt x="614" y="332"/>
                  </a:lnTo>
                  <a:lnTo>
                    <a:pt x="617" y="345"/>
                  </a:lnTo>
                  <a:lnTo>
                    <a:pt x="623" y="357"/>
                  </a:lnTo>
                  <a:lnTo>
                    <a:pt x="631" y="367"/>
                  </a:lnTo>
                  <a:lnTo>
                    <a:pt x="640" y="376"/>
                  </a:lnTo>
                  <a:lnTo>
                    <a:pt x="651" y="385"/>
                  </a:lnTo>
                  <a:lnTo>
                    <a:pt x="662" y="393"/>
                  </a:lnTo>
                  <a:lnTo>
                    <a:pt x="673" y="402"/>
                  </a:lnTo>
                  <a:lnTo>
                    <a:pt x="683" y="410"/>
                  </a:lnTo>
                  <a:lnTo>
                    <a:pt x="682" y="384"/>
                  </a:lnTo>
                  <a:lnTo>
                    <a:pt x="682" y="358"/>
                  </a:lnTo>
                  <a:lnTo>
                    <a:pt x="681" y="331"/>
                  </a:lnTo>
                  <a:lnTo>
                    <a:pt x="678" y="306"/>
                  </a:lnTo>
                  <a:lnTo>
                    <a:pt x="674" y="281"/>
                  </a:lnTo>
                  <a:lnTo>
                    <a:pt x="666" y="256"/>
                  </a:lnTo>
                  <a:lnTo>
                    <a:pt x="655" y="235"/>
                  </a:lnTo>
                  <a:lnTo>
                    <a:pt x="640" y="214"/>
                  </a:lnTo>
                  <a:lnTo>
                    <a:pt x="614" y="141"/>
                  </a:lnTo>
                  <a:lnTo>
                    <a:pt x="622" y="154"/>
                  </a:lnTo>
                  <a:lnTo>
                    <a:pt x="629" y="167"/>
                  </a:lnTo>
                  <a:lnTo>
                    <a:pt x="636" y="179"/>
                  </a:lnTo>
                  <a:lnTo>
                    <a:pt x="643" y="193"/>
                  </a:lnTo>
                  <a:lnTo>
                    <a:pt x="649" y="206"/>
                  </a:lnTo>
                  <a:lnTo>
                    <a:pt x="658" y="218"/>
                  </a:lnTo>
                  <a:lnTo>
                    <a:pt x="666" y="231"/>
                  </a:lnTo>
                  <a:lnTo>
                    <a:pt x="675" y="243"/>
                  </a:lnTo>
                  <a:lnTo>
                    <a:pt x="681" y="220"/>
                  </a:lnTo>
                  <a:lnTo>
                    <a:pt x="683" y="196"/>
                  </a:lnTo>
                  <a:lnTo>
                    <a:pt x="681" y="173"/>
                  </a:lnTo>
                  <a:lnTo>
                    <a:pt x="675" y="150"/>
                  </a:lnTo>
                  <a:lnTo>
                    <a:pt x="668" y="129"/>
                  </a:lnTo>
                  <a:lnTo>
                    <a:pt x="661" y="107"/>
                  </a:lnTo>
                  <a:lnTo>
                    <a:pt x="654" y="85"/>
                  </a:lnTo>
                  <a:lnTo>
                    <a:pt x="649" y="63"/>
                  </a:lnTo>
                  <a:lnTo>
                    <a:pt x="659" y="80"/>
                  </a:lnTo>
                  <a:lnTo>
                    <a:pt x="668" y="97"/>
                  </a:lnTo>
                  <a:lnTo>
                    <a:pt x="676" y="115"/>
                  </a:lnTo>
                  <a:lnTo>
                    <a:pt x="683" y="133"/>
                  </a:lnTo>
                  <a:lnTo>
                    <a:pt x="690" y="150"/>
                  </a:lnTo>
                  <a:lnTo>
                    <a:pt x="694" y="169"/>
                  </a:lnTo>
                  <a:lnTo>
                    <a:pt x="699" y="187"/>
                  </a:lnTo>
                  <a:lnTo>
                    <a:pt x="702" y="207"/>
                  </a:lnTo>
                  <a:lnTo>
                    <a:pt x="702" y="247"/>
                  </a:lnTo>
                  <a:lnTo>
                    <a:pt x="704" y="286"/>
                  </a:lnTo>
                  <a:lnTo>
                    <a:pt x="709" y="323"/>
                  </a:lnTo>
                  <a:lnTo>
                    <a:pt x="722" y="359"/>
                  </a:lnTo>
                  <a:lnTo>
                    <a:pt x="732" y="338"/>
                  </a:lnTo>
                  <a:lnTo>
                    <a:pt x="742" y="317"/>
                  </a:lnTo>
                  <a:lnTo>
                    <a:pt x="749" y="294"/>
                  </a:lnTo>
                  <a:lnTo>
                    <a:pt x="754" y="270"/>
                  </a:lnTo>
                  <a:lnTo>
                    <a:pt x="758" y="246"/>
                  </a:lnTo>
                  <a:lnTo>
                    <a:pt x="759" y="222"/>
                  </a:lnTo>
                  <a:lnTo>
                    <a:pt x="759" y="199"/>
                  </a:lnTo>
                  <a:lnTo>
                    <a:pt x="757" y="175"/>
                  </a:lnTo>
                  <a:lnTo>
                    <a:pt x="761" y="199"/>
                  </a:lnTo>
                  <a:lnTo>
                    <a:pt x="765" y="224"/>
                  </a:lnTo>
                  <a:lnTo>
                    <a:pt x="768" y="249"/>
                  </a:lnTo>
                  <a:lnTo>
                    <a:pt x="770" y="276"/>
                  </a:lnTo>
                  <a:lnTo>
                    <a:pt x="769" y="301"/>
                  </a:lnTo>
                  <a:lnTo>
                    <a:pt x="764" y="326"/>
                  </a:lnTo>
                  <a:lnTo>
                    <a:pt x="754" y="349"/>
                  </a:lnTo>
                  <a:lnTo>
                    <a:pt x="738" y="368"/>
                  </a:lnTo>
                  <a:lnTo>
                    <a:pt x="740" y="395"/>
                  </a:lnTo>
                  <a:lnTo>
                    <a:pt x="742" y="422"/>
                  </a:lnTo>
                  <a:lnTo>
                    <a:pt x="742" y="450"/>
                  </a:lnTo>
                  <a:lnTo>
                    <a:pt x="738" y="476"/>
                  </a:lnTo>
                  <a:lnTo>
                    <a:pt x="746" y="498"/>
                  </a:lnTo>
                  <a:lnTo>
                    <a:pt x="753" y="519"/>
                  </a:lnTo>
                  <a:lnTo>
                    <a:pt x="761" y="541"/>
                  </a:lnTo>
                  <a:lnTo>
                    <a:pt x="769" y="562"/>
                  </a:lnTo>
                  <a:lnTo>
                    <a:pt x="775" y="584"/>
                  </a:lnTo>
                  <a:lnTo>
                    <a:pt x="781" y="605"/>
                  </a:lnTo>
                  <a:lnTo>
                    <a:pt x="784" y="628"/>
                  </a:lnTo>
                  <a:lnTo>
                    <a:pt x="787" y="653"/>
                  </a:lnTo>
                  <a:lnTo>
                    <a:pt x="789" y="658"/>
                  </a:lnTo>
                  <a:lnTo>
                    <a:pt x="791" y="665"/>
                  </a:lnTo>
                  <a:lnTo>
                    <a:pt x="793" y="671"/>
                  </a:lnTo>
                  <a:lnTo>
                    <a:pt x="798" y="676"/>
                  </a:lnTo>
                  <a:lnTo>
                    <a:pt x="800" y="665"/>
                  </a:lnTo>
                  <a:lnTo>
                    <a:pt x="802" y="656"/>
                  </a:lnTo>
                  <a:lnTo>
                    <a:pt x="800" y="646"/>
                  </a:lnTo>
                  <a:lnTo>
                    <a:pt x="800" y="634"/>
                  </a:lnTo>
                  <a:lnTo>
                    <a:pt x="812" y="582"/>
                  </a:lnTo>
                  <a:lnTo>
                    <a:pt x="818" y="528"/>
                  </a:lnTo>
                  <a:lnTo>
                    <a:pt x="817" y="474"/>
                  </a:lnTo>
                  <a:lnTo>
                    <a:pt x="806" y="421"/>
                  </a:lnTo>
                  <a:lnTo>
                    <a:pt x="818" y="456"/>
                  </a:lnTo>
                  <a:lnTo>
                    <a:pt x="826" y="491"/>
                  </a:lnTo>
                  <a:lnTo>
                    <a:pt x="833" y="528"/>
                  </a:lnTo>
                  <a:lnTo>
                    <a:pt x="837" y="565"/>
                  </a:lnTo>
                  <a:lnTo>
                    <a:pt x="836" y="581"/>
                  </a:lnTo>
                  <a:lnTo>
                    <a:pt x="833" y="597"/>
                  </a:lnTo>
                  <a:lnTo>
                    <a:pt x="828" y="613"/>
                  </a:lnTo>
                  <a:lnTo>
                    <a:pt x="826" y="630"/>
                  </a:lnTo>
                  <a:lnTo>
                    <a:pt x="829" y="633"/>
                  </a:lnTo>
                  <a:lnTo>
                    <a:pt x="837" y="620"/>
                  </a:lnTo>
                  <a:lnTo>
                    <a:pt x="846" y="607"/>
                  </a:lnTo>
                  <a:lnTo>
                    <a:pt x="855" y="593"/>
                  </a:lnTo>
                  <a:lnTo>
                    <a:pt x="861" y="579"/>
                  </a:lnTo>
                  <a:lnTo>
                    <a:pt x="867" y="564"/>
                  </a:lnTo>
                  <a:lnTo>
                    <a:pt x="871" y="548"/>
                  </a:lnTo>
                  <a:lnTo>
                    <a:pt x="873" y="532"/>
                  </a:lnTo>
                  <a:lnTo>
                    <a:pt x="873" y="514"/>
                  </a:lnTo>
                  <a:lnTo>
                    <a:pt x="879" y="548"/>
                  </a:lnTo>
                  <a:lnTo>
                    <a:pt x="874" y="581"/>
                  </a:lnTo>
                  <a:lnTo>
                    <a:pt x="863" y="612"/>
                  </a:lnTo>
                  <a:lnTo>
                    <a:pt x="850" y="643"/>
                  </a:lnTo>
                  <a:lnTo>
                    <a:pt x="841" y="675"/>
                  </a:lnTo>
                  <a:lnTo>
                    <a:pt x="838" y="706"/>
                  </a:lnTo>
                  <a:lnTo>
                    <a:pt x="848" y="736"/>
                  </a:lnTo>
                  <a:lnTo>
                    <a:pt x="872" y="766"/>
                  </a:lnTo>
                  <a:lnTo>
                    <a:pt x="880" y="772"/>
                  </a:lnTo>
                  <a:lnTo>
                    <a:pt x="888" y="779"/>
                  </a:lnTo>
                  <a:lnTo>
                    <a:pt x="895" y="786"/>
                  </a:lnTo>
                  <a:lnTo>
                    <a:pt x="903" y="794"/>
                  </a:lnTo>
                  <a:lnTo>
                    <a:pt x="919" y="775"/>
                  </a:lnTo>
                  <a:lnTo>
                    <a:pt x="937" y="755"/>
                  </a:lnTo>
                  <a:lnTo>
                    <a:pt x="956" y="736"/>
                  </a:lnTo>
                  <a:lnTo>
                    <a:pt x="972" y="715"/>
                  </a:lnTo>
                  <a:lnTo>
                    <a:pt x="986" y="694"/>
                  </a:lnTo>
                  <a:lnTo>
                    <a:pt x="995" y="671"/>
                  </a:lnTo>
                  <a:lnTo>
                    <a:pt x="996" y="647"/>
                  </a:lnTo>
                  <a:lnTo>
                    <a:pt x="989" y="619"/>
                  </a:lnTo>
                  <a:lnTo>
                    <a:pt x="979" y="594"/>
                  </a:lnTo>
                  <a:lnTo>
                    <a:pt x="963" y="570"/>
                  </a:lnTo>
                  <a:lnTo>
                    <a:pt x="943" y="548"/>
                  </a:lnTo>
                  <a:lnTo>
                    <a:pt x="923" y="526"/>
                  </a:lnTo>
                  <a:lnTo>
                    <a:pt x="903" y="503"/>
                  </a:lnTo>
                  <a:lnTo>
                    <a:pt x="887" y="479"/>
                  </a:lnTo>
                  <a:lnTo>
                    <a:pt x="878" y="452"/>
                  </a:lnTo>
                  <a:lnTo>
                    <a:pt x="876" y="422"/>
                  </a:lnTo>
                  <a:lnTo>
                    <a:pt x="876" y="407"/>
                  </a:lnTo>
                  <a:lnTo>
                    <a:pt x="874" y="392"/>
                  </a:lnTo>
                  <a:lnTo>
                    <a:pt x="870" y="380"/>
                  </a:lnTo>
                  <a:lnTo>
                    <a:pt x="864" y="366"/>
                  </a:lnTo>
                  <a:lnTo>
                    <a:pt x="857" y="354"/>
                  </a:lnTo>
                  <a:lnTo>
                    <a:pt x="849" y="342"/>
                  </a:lnTo>
                  <a:lnTo>
                    <a:pt x="842" y="330"/>
                  </a:lnTo>
                  <a:lnTo>
                    <a:pt x="834" y="317"/>
                  </a:lnTo>
                  <a:lnTo>
                    <a:pt x="798" y="211"/>
                  </a:lnTo>
                  <a:lnTo>
                    <a:pt x="807" y="229"/>
                  </a:lnTo>
                  <a:lnTo>
                    <a:pt x="815" y="246"/>
                  </a:lnTo>
                  <a:lnTo>
                    <a:pt x="823" y="263"/>
                  </a:lnTo>
                  <a:lnTo>
                    <a:pt x="833" y="281"/>
                  </a:lnTo>
                  <a:lnTo>
                    <a:pt x="841" y="298"/>
                  </a:lnTo>
                  <a:lnTo>
                    <a:pt x="850" y="315"/>
                  </a:lnTo>
                  <a:lnTo>
                    <a:pt x="859" y="332"/>
                  </a:lnTo>
                  <a:lnTo>
                    <a:pt x="870" y="349"/>
                  </a:lnTo>
                  <a:lnTo>
                    <a:pt x="876" y="320"/>
                  </a:lnTo>
                  <a:lnTo>
                    <a:pt x="878" y="291"/>
                  </a:lnTo>
                  <a:lnTo>
                    <a:pt x="875" y="263"/>
                  </a:lnTo>
                  <a:lnTo>
                    <a:pt x="870" y="236"/>
                  </a:lnTo>
                  <a:lnTo>
                    <a:pt x="863" y="209"/>
                  </a:lnTo>
                  <a:lnTo>
                    <a:pt x="853" y="183"/>
                  </a:lnTo>
                  <a:lnTo>
                    <a:pt x="844" y="157"/>
                  </a:lnTo>
                  <a:lnTo>
                    <a:pt x="835" y="132"/>
                  </a:lnTo>
                  <a:lnTo>
                    <a:pt x="845" y="146"/>
                  </a:lnTo>
                  <a:lnTo>
                    <a:pt x="856" y="160"/>
                  </a:lnTo>
                  <a:lnTo>
                    <a:pt x="865" y="173"/>
                  </a:lnTo>
                  <a:lnTo>
                    <a:pt x="873" y="188"/>
                  </a:lnTo>
                  <a:lnTo>
                    <a:pt x="881" y="203"/>
                  </a:lnTo>
                  <a:lnTo>
                    <a:pt x="889" y="218"/>
                  </a:lnTo>
                  <a:lnTo>
                    <a:pt x="896" y="233"/>
                  </a:lnTo>
                  <a:lnTo>
                    <a:pt x="904" y="248"/>
                  </a:lnTo>
                  <a:lnTo>
                    <a:pt x="908" y="232"/>
                  </a:lnTo>
                  <a:lnTo>
                    <a:pt x="913" y="216"/>
                  </a:lnTo>
                  <a:lnTo>
                    <a:pt x="919" y="201"/>
                  </a:lnTo>
                  <a:lnTo>
                    <a:pt x="926" y="186"/>
                  </a:lnTo>
                  <a:lnTo>
                    <a:pt x="932" y="170"/>
                  </a:lnTo>
                  <a:lnTo>
                    <a:pt x="934" y="155"/>
                  </a:lnTo>
                  <a:lnTo>
                    <a:pt x="934" y="138"/>
                  </a:lnTo>
                  <a:lnTo>
                    <a:pt x="929" y="119"/>
                  </a:lnTo>
                  <a:lnTo>
                    <a:pt x="906" y="0"/>
                  </a:lnTo>
                  <a:lnTo>
                    <a:pt x="916" y="21"/>
                  </a:lnTo>
                  <a:lnTo>
                    <a:pt x="924" y="44"/>
                  </a:lnTo>
                  <a:lnTo>
                    <a:pt x="929" y="67"/>
                  </a:lnTo>
                  <a:lnTo>
                    <a:pt x="934" y="91"/>
                  </a:lnTo>
                  <a:lnTo>
                    <a:pt x="939" y="115"/>
                  </a:lnTo>
                  <a:lnTo>
                    <a:pt x="944" y="138"/>
                  </a:lnTo>
                  <a:lnTo>
                    <a:pt x="951" y="161"/>
                  </a:lnTo>
                  <a:lnTo>
                    <a:pt x="961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2" name="Freeform 10"/>
            <p:cNvSpPr>
              <a:spLocks/>
            </p:cNvSpPr>
            <p:nvPr/>
          </p:nvSpPr>
          <p:spPr bwMode="auto">
            <a:xfrm>
              <a:off x="4925" y="1995"/>
              <a:ext cx="8" cy="6"/>
            </a:xfrm>
            <a:custGeom>
              <a:avLst/>
              <a:gdLst>
                <a:gd name="T0" fmla="*/ 16 w 16"/>
                <a:gd name="T1" fmla="*/ 0 h 12"/>
                <a:gd name="T2" fmla="*/ 12 w 16"/>
                <a:gd name="T3" fmla="*/ 5 h 12"/>
                <a:gd name="T4" fmla="*/ 9 w 16"/>
                <a:gd name="T5" fmla="*/ 8 h 12"/>
                <a:gd name="T6" fmla="*/ 4 w 16"/>
                <a:gd name="T7" fmla="*/ 11 h 12"/>
                <a:gd name="T8" fmla="*/ 0 w 16"/>
                <a:gd name="T9" fmla="*/ 12 h 12"/>
                <a:gd name="T10" fmla="*/ 1 w 16"/>
                <a:gd name="T11" fmla="*/ 7 h 12"/>
                <a:gd name="T12" fmla="*/ 5 w 16"/>
                <a:gd name="T13" fmla="*/ 4 h 12"/>
                <a:gd name="T14" fmla="*/ 10 w 16"/>
                <a:gd name="T15" fmla="*/ 1 h 12"/>
                <a:gd name="T16" fmla="*/ 16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lnTo>
                    <a:pt x="12" y="5"/>
                  </a:lnTo>
                  <a:lnTo>
                    <a:pt x="9" y="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3" name="Freeform 11"/>
            <p:cNvSpPr>
              <a:spLocks/>
            </p:cNvSpPr>
            <p:nvPr/>
          </p:nvSpPr>
          <p:spPr bwMode="auto">
            <a:xfrm>
              <a:off x="4774" y="2005"/>
              <a:ext cx="28" cy="55"/>
            </a:xfrm>
            <a:custGeom>
              <a:avLst/>
              <a:gdLst>
                <a:gd name="T0" fmla="*/ 55 w 55"/>
                <a:gd name="T1" fmla="*/ 110 h 110"/>
                <a:gd name="T2" fmla="*/ 45 w 55"/>
                <a:gd name="T3" fmla="*/ 98 h 110"/>
                <a:gd name="T4" fmla="*/ 34 w 55"/>
                <a:gd name="T5" fmla="*/ 86 h 110"/>
                <a:gd name="T6" fmla="*/ 25 w 55"/>
                <a:gd name="T7" fmla="*/ 74 h 110"/>
                <a:gd name="T8" fmla="*/ 17 w 55"/>
                <a:gd name="T9" fmla="*/ 60 h 110"/>
                <a:gd name="T10" fmla="*/ 9 w 55"/>
                <a:gd name="T11" fmla="*/ 47 h 110"/>
                <a:gd name="T12" fmla="*/ 4 w 55"/>
                <a:gd name="T13" fmla="*/ 32 h 110"/>
                <a:gd name="T14" fmla="*/ 1 w 55"/>
                <a:gd name="T15" fmla="*/ 16 h 110"/>
                <a:gd name="T16" fmla="*/ 0 w 55"/>
                <a:gd name="T17" fmla="*/ 0 h 110"/>
                <a:gd name="T18" fmla="*/ 4 w 55"/>
                <a:gd name="T19" fmla="*/ 15 h 110"/>
                <a:gd name="T20" fmla="*/ 10 w 55"/>
                <a:gd name="T21" fmla="*/ 29 h 110"/>
                <a:gd name="T22" fmla="*/ 16 w 55"/>
                <a:gd name="T23" fmla="*/ 44 h 110"/>
                <a:gd name="T24" fmla="*/ 24 w 55"/>
                <a:gd name="T25" fmla="*/ 56 h 110"/>
                <a:gd name="T26" fmla="*/ 31 w 55"/>
                <a:gd name="T27" fmla="*/ 70 h 110"/>
                <a:gd name="T28" fmla="*/ 39 w 55"/>
                <a:gd name="T29" fmla="*/ 84 h 110"/>
                <a:gd name="T30" fmla="*/ 47 w 55"/>
                <a:gd name="T31" fmla="*/ 97 h 110"/>
                <a:gd name="T32" fmla="*/ 55 w 55"/>
                <a:gd name="T3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110">
                  <a:moveTo>
                    <a:pt x="55" y="110"/>
                  </a:moveTo>
                  <a:lnTo>
                    <a:pt x="45" y="98"/>
                  </a:lnTo>
                  <a:lnTo>
                    <a:pt x="34" y="86"/>
                  </a:lnTo>
                  <a:lnTo>
                    <a:pt x="25" y="74"/>
                  </a:lnTo>
                  <a:lnTo>
                    <a:pt x="17" y="60"/>
                  </a:lnTo>
                  <a:lnTo>
                    <a:pt x="9" y="47"/>
                  </a:lnTo>
                  <a:lnTo>
                    <a:pt x="4" y="32"/>
                  </a:lnTo>
                  <a:lnTo>
                    <a:pt x="1" y="16"/>
                  </a:lnTo>
                  <a:lnTo>
                    <a:pt x="0" y="0"/>
                  </a:lnTo>
                  <a:lnTo>
                    <a:pt x="4" y="15"/>
                  </a:lnTo>
                  <a:lnTo>
                    <a:pt x="10" y="29"/>
                  </a:lnTo>
                  <a:lnTo>
                    <a:pt x="16" y="44"/>
                  </a:lnTo>
                  <a:lnTo>
                    <a:pt x="24" y="56"/>
                  </a:lnTo>
                  <a:lnTo>
                    <a:pt x="31" y="70"/>
                  </a:lnTo>
                  <a:lnTo>
                    <a:pt x="39" y="84"/>
                  </a:lnTo>
                  <a:lnTo>
                    <a:pt x="47" y="97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4" name="Freeform 12"/>
            <p:cNvSpPr>
              <a:spLocks/>
            </p:cNvSpPr>
            <p:nvPr/>
          </p:nvSpPr>
          <p:spPr bwMode="auto">
            <a:xfrm>
              <a:off x="4853" y="2011"/>
              <a:ext cx="63" cy="66"/>
            </a:xfrm>
            <a:custGeom>
              <a:avLst/>
              <a:gdLst>
                <a:gd name="T0" fmla="*/ 124 w 124"/>
                <a:gd name="T1" fmla="*/ 0 h 132"/>
                <a:gd name="T2" fmla="*/ 107 w 124"/>
                <a:gd name="T3" fmla="*/ 12 h 132"/>
                <a:gd name="T4" fmla="*/ 90 w 124"/>
                <a:gd name="T5" fmla="*/ 26 h 132"/>
                <a:gd name="T6" fmla="*/ 71 w 124"/>
                <a:gd name="T7" fmla="*/ 40 h 132"/>
                <a:gd name="T8" fmla="*/ 55 w 124"/>
                <a:gd name="T9" fmla="*/ 54 h 132"/>
                <a:gd name="T10" fmla="*/ 39 w 124"/>
                <a:gd name="T11" fmla="*/ 70 h 132"/>
                <a:gd name="T12" fmla="*/ 25 w 124"/>
                <a:gd name="T13" fmla="*/ 87 h 132"/>
                <a:gd name="T14" fmla="*/ 15 w 124"/>
                <a:gd name="T15" fmla="*/ 105 h 132"/>
                <a:gd name="T16" fmla="*/ 7 w 124"/>
                <a:gd name="T17" fmla="*/ 125 h 132"/>
                <a:gd name="T18" fmla="*/ 0 w 124"/>
                <a:gd name="T19" fmla="*/ 132 h 132"/>
                <a:gd name="T20" fmla="*/ 7 w 124"/>
                <a:gd name="T21" fmla="*/ 110 h 132"/>
                <a:gd name="T22" fmla="*/ 17 w 124"/>
                <a:gd name="T23" fmla="*/ 89 h 132"/>
                <a:gd name="T24" fmla="*/ 30 w 124"/>
                <a:gd name="T25" fmla="*/ 70 h 132"/>
                <a:gd name="T26" fmla="*/ 46 w 124"/>
                <a:gd name="T27" fmla="*/ 50 h 132"/>
                <a:gd name="T28" fmla="*/ 63 w 124"/>
                <a:gd name="T29" fmla="*/ 34 h 132"/>
                <a:gd name="T30" fmla="*/ 82 w 124"/>
                <a:gd name="T31" fmla="*/ 19 h 132"/>
                <a:gd name="T32" fmla="*/ 102 w 124"/>
                <a:gd name="T33" fmla="*/ 8 h 132"/>
                <a:gd name="T34" fmla="*/ 124 w 124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32">
                  <a:moveTo>
                    <a:pt x="124" y="0"/>
                  </a:moveTo>
                  <a:lnTo>
                    <a:pt x="107" y="12"/>
                  </a:lnTo>
                  <a:lnTo>
                    <a:pt x="90" y="26"/>
                  </a:lnTo>
                  <a:lnTo>
                    <a:pt x="71" y="40"/>
                  </a:lnTo>
                  <a:lnTo>
                    <a:pt x="55" y="54"/>
                  </a:lnTo>
                  <a:lnTo>
                    <a:pt x="39" y="70"/>
                  </a:lnTo>
                  <a:lnTo>
                    <a:pt x="25" y="87"/>
                  </a:lnTo>
                  <a:lnTo>
                    <a:pt x="15" y="105"/>
                  </a:lnTo>
                  <a:lnTo>
                    <a:pt x="7" y="125"/>
                  </a:lnTo>
                  <a:lnTo>
                    <a:pt x="0" y="132"/>
                  </a:lnTo>
                  <a:lnTo>
                    <a:pt x="7" y="110"/>
                  </a:lnTo>
                  <a:lnTo>
                    <a:pt x="17" y="89"/>
                  </a:lnTo>
                  <a:lnTo>
                    <a:pt x="30" y="70"/>
                  </a:lnTo>
                  <a:lnTo>
                    <a:pt x="46" y="50"/>
                  </a:lnTo>
                  <a:lnTo>
                    <a:pt x="63" y="34"/>
                  </a:lnTo>
                  <a:lnTo>
                    <a:pt x="82" y="19"/>
                  </a:lnTo>
                  <a:lnTo>
                    <a:pt x="102" y="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5" name="Freeform 13"/>
            <p:cNvSpPr>
              <a:spLocks/>
            </p:cNvSpPr>
            <p:nvPr/>
          </p:nvSpPr>
          <p:spPr bwMode="auto">
            <a:xfrm>
              <a:off x="4664" y="2023"/>
              <a:ext cx="14" cy="14"/>
            </a:xfrm>
            <a:custGeom>
              <a:avLst/>
              <a:gdLst>
                <a:gd name="T0" fmla="*/ 29 w 29"/>
                <a:gd name="T1" fmla="*/ 8 h 28"/>
                <a:gd name="T2" fmla="*/ 26 w 29"/>
                <a:gd name="T3" fmla="*/ 15 h 28"/>
                <a:gd name="T4" fmla="*/ 21 w 29"/>
                <a:gd name="T5" fmla="*/ 20 h 28"/>
                <a:gd name="T6" fmla="*/ 15 w 29"/>
                <a:gd name="T7" fmla="*/ 25 h 28"/>
                <a:gd name="T8" fmla="*/ 8 w 29"/>
                <a:gd name="T9" fmla="*/ 28 h 28"/>
                <a:gd name="T10" fmla="*/ 0 w 29"/>
                <a:gd name="T11" fmla="*/ 0 h 28"/>
                <a:gd name="T12" fmla="*/ 7 w 29"/>
                <a:gd name="T13" fmla="*/ 1 h 28"/>
                <a:gd name="T14" fmla="*/ 15 w 29"/>
                <a:gd name="T15" fmla="*/ 2 h 28"/>
                <a:gd name="T16" fmla="*/ 22 w 29"/>
                <a:gd name="T17" fmla="*/ 3 h 28"/>
                <a:gd name="T18" fmla="*/ 29 w 29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">
                  <a:moveTo>
                    <a:pt x="29" y="8"/>
                  </a:moveTo>
                  <a:lnTo>
                    <a:pt x="26" y="15"/>
                  </a:lnTo>
                  <a:lnTo>
                    <a:pt x="21" y="20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0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6" name="Freeform 14"/>
            <p:cNvSpPr>
              <a:spLocks/>
            </p:cNvSpPr>
            <p:nvPr/>
          </p:nvSpPr>
          <p:spPr bwMode="auto">
            <a:xfrm>
              <a:off x="4678" y="2060"/>
              <a:ext cx="4" cy="17"/>
            </a:xfrm>
            <a:custGeom>
              <a:avLst/>
              <a:gdLst>
                <a:gd name="T0" fmla="*/ 8 w 8"/>
                <a:gd name="T1" fmla="*/ 34 h 34"/>
                <a:gd name="T2" fmla="*/ 4 w 8"/>
                <a:gd name="T3" fmla="*/ 27 h 34"/>
                <a:gd name="T4" fmla="*/ 2 w 8"/>
                <a:gd name="T5" fmla="*/ 19 h 34"/>
                <a:gd name="T6" fmla="*/ 1 w 8"/>
                <a:gd name="T7" fmla="*/ 10 h 34"/>
                <a:gd name="T8" fmla="*/ 0 w 8"/>
                <a:gd name="T9" fmla="*/ 0 h 34"/>
                <a:gd name="T10" fmla="*/ 5 w 8"/>
                <a:gd name="T11" fmla="*/ 7 h 34"/>
                <a:gd name="T12" fmla="*/ 8 w 8"/>
                <a:gd name="T13" fmla="*/ 15 h 34"/>
                <a:gd name="T14" fmla="*/ 8 w 8"/>
                <a:gd name="T15" fmla="*/ 25 h 34"/>
                <a:gd name="T16" fmla="*/ 8 w 8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4">
                  <a:moveTo>
                    <a:pt x="8" y="34"/>
                  </a:moveTo>
                  <a:lnTo>
                    <a:pt x="4" y="27"/>
                  </a:lnTo>
                  <a:lnTo>
                    <a:pt x="2" y="19"/>
                  </a:lnTo>
                  <a:lnTo>
                    <a:pt x="1" y="10"/>
                  </a:lnTo>
                  <a:lnTo>
                    <a:pt x="0" y="0"/>
                  </a:lnTo>
                  <a:lnTo>
                    <a:pt x="5" y="7"/>
                  </a:lnTo>
                  <a:lnTo>
                    <a:pt x="8" y="15"/>
                  </a:lnTo>
                  <a:lnTo>
                    <a:pt x="8" y="25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7" name="Freeform 15"/>
            <p:cNvSpPr>
              <a:spLocks/>
            </p:cNvSpPr>
            <p:nvPr/>
          </p:nvSpPr>
          <p:spPr bwMode="auto">
            <a:xfrm>
              <a:off x="4819" y="2074"/>
              <a:ext cx="11" cy="14"/>
            </a:xfrm>
            <a:custGeom>
              <a:avLst/>
              <a:gdLst>
                <a:gd name="T0" fmla="*/ 20 w 22"/>
                <a:gd name="T1" fmla="*/ 15 h 29"/>
                <a:gd name="T2" fmla="*/ 20 w 22"/>
                <a:gd name="T3" fmla="*/ 18 h 29"/>
                <a:gd name="T4" fmla="*/ 22 w 22"/>
                <a:gd name="T5" fmla="*/ 23 h 29"/>
                <a:gd name="T6" fmla="*/ 20 w 22"/>
                <a:gd name="T7" fmla="*/ 27 h 29"/>
                <a:gd name="T8" fmla="*/ 18 w 22"/>
                <a:gd name="T9" fmla="*/ 29 h 29"/>
                <a:gd name="T10" fmla="*/ 10 w 22"/>
                <a:gd name="T11" fmla="*/ 25 h 29"/>
                <a:gd name="T12" fmla="*/ 5 w 22"/>
                <a:gd name="T13" fmla="*/ 17 h 29"/>
                <a:gd name="T14" fmla="*/ 3 w 22"/>
                <a:gd name="T15" fmla="*/ 8 h 29"/>
                <a:gd name="T16" fmla="*/ 0 w 22"/>
                <a:gd name="T17" fmla="*/ 0 h 29"/>
                <a:gd name="T18" fmla="*/ 7 w 22"/>
                <a:gd name="T19" fmla="*/ 2 h 29"/>
                <a:gd name="T20" fmla="*/ 12 w 22"/>
                <a:gd name="T21" fmla="*/ 5 h 29"/>
                <a:gd name="T22" fmla="*/ 17 w 22"/>
                <a:gd name="T23" fmla="*/ 9 h 29"/>
                <a:gd name="T24" fmla="*/ 20 w 22"/>
                <a:gd name="T2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9">
                  <a:moveTo>
                    <a:pt x="20" y="15"/>
                  </a:moveTo>
                  <a:lnTo>
                    <a:pt x="20" y="18"/>
                  </a:lnTo>
                  <a:lnTo>
                    <a:pt x="22" y="23"/>
                  </a:lnTo>
                  <a:lnTo>
                    <a:pt x="20" y="27"/>
                  </a:lnTo>
                  <a:lnTo>
                    <a:pt x="18" y="29"/>
                  </a:lnTo>
                  <a:lnTo>
                    <a:pt x="10" y="25"/>
                  </a:lnTo>
                  <a:lnTo>
                    <a:pt x="5" y="17"/>
                  </a:lnTo>
                  <a:lnTo>
                    <a:pt x="3" y="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7" y="9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8" name="Freeform 16"/>
            <p:cNvSpPr>
              <a:spLocks/>
            </p:cNvSpPr>
            <p:nvPr/>
          </p:nvSpPr>
          <p:spPr bwMode="auto">
            <a:xfrm>
              <a:off x="4910" y="2082"/>
              <a:ext cx="21" cy="8"/>
            </a:xfrm>
            <a:custGeom>
              <a:avLst/>
              <a:gdLst>
                <a:gd name="T0" fmla="*/ 41 w 41"/>
                <a:gd name="T1" fmla="*/ 10 h 16"/>
                <a:gd name="T2" fmla="*/ 37 w 41"/>
                <a:gd name="T3" fmla="*/ 13 h 16"/>
                <a:gd name="T4" fmla="*/ 32 w 41"/>
                <a:gd name="T5" fmla="*/ 14 h 16"/>
                <a:gd name="T6" fmla="*/ 26 w 41"/>
                <a:gd name="T7" fmla="*/ 15 h 16"/>
                <a:gd name="T8" fmla="*/ 20 w 41"/>
                <a:gd name="T9" fmla="*/ 15 h 16"/>
                <a:gd name="T10" fmla="*/ 16 w 41"/>
                <a:gd name="T11" fmla="*/ 16 h 16"/>
                <a:gd name="T12" fmla="*/ 10 w 41"/>
                <a:gd name="T13" fmla="*/ 15 h 16"/>
                <a:gd name="T14" fmla="*/ 4 w 41"/>
                <a:gd name="T15" fmla="*/ 15 h 16"/>
                <a:gd name="T16" fmla="*/ 0 w 41"/>
                <a:gd name="T17" fmla="*/ 14 h 16"/>
                <a:gd name="T18" fmla="*/ 3 w 41"/>
                <a:gd name="T19" fmla="*/ 10 h 16"/>
                <a:gd name="T20" fmla="*/ 7 w 41"/>
                <a:gd name="T21" fmla="*/ 7 h 16"/>
                <a:gd name="T22" fmla="*/ 11 w 41"/>
                <a:gd name="T23" fmla="*/ 5 h 16"/>
                <a:gd name="T24" fmla="*/ 16 w 41"/>
                <a:gd name="T25" fmla="*/ 1 h 16"/>
                <a:gd name="T26" fmla="*/ 20 w 41"/>
                <a:gd name="T27" fmla="*/ 0 h 16"/>
                <a:gd name="T28" fmla="*/ 25 w 41"/>
                <a:gd name="T29" fmla="*/ 0 h 16"/>
                <a:gd name="T30" fmla="*/ 30 w 41"/>
                <a:gd name="T31" fmla="*/ 1 h 16"/>
                <a:gd name="T32" fmla="*/ 34 w 41"/>
                <a:gd name="T33" fmla="*/ 3 h 16"/>
                <a:gd name="T34" fmla="*/ 37 w 41"/>
                <a:gd name="T35" fmla="*/ 5 h 16"/>
                <a:gd name="T36" fmla="*/ 38 w 41"/>
                <a:gd name="T37" fmla="*/ 6 h 16"/>
                <a:gd name="T38" fmla="*/ 40 w 41"/>
                <a:gd name="T39" fmla="*/ 8 h 16"/>
                <a:gd name="T40" fmla="*/ 41 w 41"/>
                <a:gd name="T4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16">
                  <a:moveTo>
                    <a:pt x="41" y="10"/>
                  </a:moveTo>
                  <a:lnTo>
                    <a:pt x="37" y="13"/>
                  </a:lnTo>
                  <a:lnTo>
                    <a:pt x="32" y="14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16" y="16"/>
                  </a:lnTo>
                  <a:lnTo>
                    <a:pt x="10" y="15"/>
                  </a:lnTo>
                  <a:lnTo>
                    <a:pt x="4" y="15"/>
                  </a:lnTo>
                  <a:lnTo>
                    <a:pt x="0" y="14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1" y="5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9" name="Freeform 17"/>
            <p:cNvSpPr>
              <a:spLocks/>
            </p:cNvSpPr>
            <p:nvPr/>
          </p:nvSpPr>
          <p:spPr bwMode="auto">
            <a:xfrm>
              <a:off x="4978" y="2084"/>
              <a:ext cx="18" cy="9"/>
            </a:xfrm>
            <a:custGeom>
              <a:avLst/>
              <a:gdLst>
                <a:gd name="T0" fmla="*/ 37 w 37"/>
                <a:gd name="T1" fmla="*/ 5 h 18"/>
                <a:gd name="T2" fmla="*/ 35 w 37"/>
                <a:gd name="T3" fmla="*/ 12 h 18"/>
                <a:gd name="T4" fmla="*/ 33 w 37"/>
                <a:gd name="T5" fmla="*/ 16 h 18"/>
                <a:gd name="T6" fmla="*/ 28 w 37"/>
                <a:gd name="T7" fmla="*/ 18 h 18"/>
                <a:gd name="T8" fmla="*/ 24 w 37"/>
                <a:gd name="T9" fmla="*/ 18 h 18"/>
                <a:gd name="T10" fmla="*/ 18 w 37"/>
                <a:gd name="T11" fmla="*/ 18 h 18"/>
                <a:gd name="T12" fmla="*/ 12 w 37"/>
                <a:gd name="T13" fmla="*/ 18 h 18"/>
                <a:gd name="T14" fmla="*/ 7 w 37"/>
                <a:gd name="T15" fmla="*/ 17 h 18"/>
                <a:gd name="T16" fmla="*/ 2 w 37"/>
                <a:gd name="T17" fmla="*/ 17 h 18"/>
                <a:gd name="T18" fmla="*/ 0 w 37"/>
                <a:gd name="T19" fmla="*/ 15 h 18"/>
                <a:gd name="T20" fmla="*/ 4 w 37"/>
                <a:gd name="T21" fmla="*/ 12 h 18"/>
                <a:gd name="T22" fmla="*/ 9 w 37"/>
                <a:gd name="T23" fmla="*/ 9 h 18"/>
                <a:gd name="T24" fmla="*/ 13 w 37"/>
                <a:gd name="T25" fmla="*/ 5 h 18"/>
                <a:gd name="T26" fmla="*/ 18 w 37"/>
                <a:gd name="T27" fmla="*/ 3 h 18"/>
                <a:gd name="T28" fmla="*/ 23 w 37"/>
                <a:gd name="T29" fmla="*/ 1 h 18"/>
                <a:gd name="T30" fmla="*/ 27 w 37"/>
                <a:gd name="T31" fmla="*/ 0 h 18"/>
                <a:gd name="T32" fmla="*/ 32 w 37"/>
                <a:gd name="T33" fmla="*/ 2 h 18"/>
                <a:gd name="T34" fmla="*/ 37 w 37"/>
                <a:gd name="T3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8">
                  <a:moveTo>
                    <a:pt x="37" y="5"/>
                  </a:moveTo>
                  <a:lnTo>
                    <a:pt x="35" y="12"/>
                  </a:lnTo>
                  <a:lnTo>
                    <a:pt x="33" y="16"/>
                  </a:lnTo>
                  <a:lnTo>
                    <a:pt x="28" y="18"/>
                  </a:lnTo>
                  <a:lnTo>
                    <a:pt x="24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0" name="Freeform 18"/>
            <p:cNvSpPr>
              <a:spLocks/>
            </p:cNvSpPr>
            <p:nvPr/>
          </p:nvSpPr>
          <p:spPr bwMode="auto">
            <a:xfrm>
              <a:off x="4851" y="2086"/>
              <a:ext cx="9" cy="16"/>
            </a:xfrm>
            <a:custGeom>
              <a:avLst/>
              <a:gdLst>
                <a:gd name="T0" fmla="*/ 18 w 20"/>
                <a:gd name="T1" fmla="*/ 14 h 33"/>
                <a:gd name="T2" fmla="*/ 20 w 20"/>
                <a:gd name="T3" fmla="*/ 19 h 33"/>
                <a:gd name="T4" fmla="*/ 20 w 20"/>
                <a:gd name="T5" fmla="*/ 24 h 33"/>
                <a:gd name="T6" fmla="*/ 18 w 20"/>
                <a:gd name="T7" fmla="*/ 29 h 33"/>
                <a:gd name="T8" fmla="*/ 14 w 20"/>
                <a:gd name="T9" fmla="*/ 33 h 33"/>
                <a:gd name="T10" fmla="*/ 7 w 20"/>
                <a:gd name="T11" fmla="*/ 27 h 33"/>
                <a:gd name="T12" fmla="*/ 4 w 20"/>
                <a:gd name="T13" fmla="*/ 19 h 33"/>
                <a:gd name="T14" fmla="*/ 1 w 20"/>
                <a:gd name="T15" fmla="*/ 9 h 33"/>
                <a:gd name="T16" fmla="*/ 0 w 20"/>
                <a:gd name="T17" fmla="*/ 0 h 33"/>
                <a:gd name="T18" fmla="*/ 6 w 20"/>
                <a:gd name="T19" fmla="*/ 2 h 33"/>
                <a:gd name="T20" fmla="*/ 12 w 20"/>
                <a:gd name="T21" fmla="*/ 5 h 33"/>
                <a:gd name="T22" fmla="*/ 16 w 20"/>
                <a:gd name="T23" fmla="*/ 9 h 33"/>
                <a:gd name="T24" fmla="*/ 18 w 20"/>
                <a:gd name="T2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3">
                  <a:moveTo>
                    <a:pt x="18" y="14"/>
                  </a:moveTo>
                  <a:lnTo>
                    <a:pt x="20" y="19"/>
                  </a:lnTo>
                  <a:lnTo>
                    <a:pt x="20" y="24"/>
                  </a:lnTo>
                  <a:lnTo>
                    <a:pt x="18" y="29"/>
                  </a:lnTo>
                  <a:lnTo>
                    <a:pt x="14" y="33"/>
                  </a:lnTo>
                  <a:lnTo>
                    <a:pt x="7" y="27"/>
                  </a:lnTo>
                  <a:lnTo>
                    <a:pt x="4" y="19"/>
                  </a:lnTo>
                  <a:lnTo>
                    <a:pt x="1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6" y="9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1" name="Freeform 19"/>
            <p:cNvSpPr>
              <a:spLocks/>
            </p:cNvSpPr>
            <p:nvPr/>
          </p:nvSpPr>
          <p:spPr bwMode="auto">
            <a:xfrm>
              <a:off x="4684" y="2088"/>
              <a:ext cx="58" cy="108"/>
            </a:xfrm>
            <a:custGeom>
              <a:avLst/>
              <a:gdLst>
                <a:gd name="T0" fmla="*/ 115 w 116"/>
                <a:gd name="T1" fmla="*/ 207 h 214"/>
                <a:gd name="T2" fmla="*/ 116 w 116"/>
                <a:gd name="T3" fmla="*/ 214 h 214"/>
                <a:gd name="T4" fmla="*/ 108 w 116"/>
                <a:gd name="T5" fmla="*/ 209 h 214"/>
                <a:gd name="T6" fmla="*/ 99 w 116"/>
                <a:gd name="T7" fmla="*/ 204 h 214"/>
                <a:gd name="T8" fmla="*/ 91 w 116"/>
                <a:gd name="T9" fmla="*/ 196 h 214"/>
                <a:gd name="T10" fmla="*/ 82 w 116"/>
                <a:gd name="T11" fmla="*/ 188 h 214"/>
                <a:gd name="T12" fmla="*/ 73 w 116"/>
                <a:gd name="T13" fmla="*/ 180 h 214"/>
                <a:gd name="T14" fmla="*/ 62 w 116"/>
                <a:gd name="T15" fmla="*/ 171 h 214"/>
                <a:gd name="T16" fmla="*/ 52 w 116"/>
                <a:gd name="T17" fmla="*/ 165 h 214"/>
                <a:gd name="T18" fmla="*/ 42 w 116"/>
                <a:gd name="T19" fmla="*/ 160 h 214"/>
                <a:gd name="T20" fmla="*/ 31 w 116"/>
                <a:gd name="T21" fmla="*/ 142 h 214"/>
                <a:gd name="T22" fmla="*/ 23 w 116"/>
                <a:gd name="T23" fmla="*/ 123 h 214"/>
                <a:gd name="T24" fmla="*/ 17 w 116"/>
                <a:gd name="T25" fmla="*/ 104 h 214"/>
                <a:gd name="T26" fmla="*/ 12 w 116"/>
                <a:gd name="T27" fmla="*/ 83 h 214"/>
                <a:gd name="T28" fmla="*/ 8 w 116"/>
                <a:gd name="T29" fmla="*/ 63 h 214"/>
                <a:gd name="T30" fmla="*/ 5 w 116"/>
                <a:gd name="T31" fmla="*/ 42 h 214"/>
                <a:gd name="T32" fmla="*/ 2 w 116"/>
                <a:gd name="T33" fmla="*/ 21 h 214"/>
                <a:gd name="T34" fmla="*/ 0 w 116"/>
                <a:gd name="T35" fmla="*/ 0 h 214"/>
                <a:gd name="T36" fmla="*/ 8 w 116"/>
                <a:gd name="T37" fmla="*/ 29 h 214"/>
                <a:gd name="T38" fmla="*/ 17 w 116"/>
                <a:gd name="T39" fmla="*/ 56 h 214"/>
                <a:gd name="T40" fmla="*/ 29 w 116"/>
                <a:gd name="T41" fmla="*/ 84 h 214"/>
                <a:gd name="T42" fmla="*/ 43 w 116"/>
                <a:gd name="T43" fmla="*/ 110 h 214"/>
                <a:gd name="T44" fmla="*/ 58 w 116"/>
                <a:gd name="T45" fmla="*/ 136 h 214"/>
                <a:gd name="T46" fmla="*/ 75 w 116"/>
                <a:gd name="T47" fmla="*/ 160 h 214"/>
                <a:gd name="T48" fmla="*/ 93 w 116"/>
                <a:gd name="T49" fmla="*/ 184 h 214"/>
                <a:gd name="T50" fmla="*/ 115 w 116"/>
                <a:gd name="T51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214">
                  <a:moveTo>
                    <a:pt x="115" y="207"/>
                  </a:moveTo>
                  <a:lnTo>
                    <a:pt x="116" y="214"/>
                  </a:lnTo>
                  <a:lnTo>
                    <a:pt x="108" y="209"/>
                  </a:lnTo>
                  <a:lnTo>
                    <a:pt x="99" y="204"/>
                  </a:lnTo>
                  <a:lnTo>
                    <a:pt x="91" y="196"/>
                  </a:lnTo>
                  <a:lnTo>
                    <a:pt x="82" y="188"/>
                  </a:lnTo>
                  <a:lnTo>
                    <a:pt x="73" y="180"/>
                  </a:lnTo>
                  <a:lnTo>
                    <a:pt x="62" y="171"/>
                  </a:lnTo>
                  <a:lnTo>
                    <a:pt x="52" y="165"/>
                  </a:lnTo>
                  <a:lnTo>
                    <a:pt x="42" y="160"/>
                  </a:lnTo>
                  <a:lnTo>
                    <a:pt x="31" y="142"/>
                  </a:lnTo>
                  <a:lnTo>
                    <a:pt x="23" y="123"/>
                  </a:lnTo>
                  <a:lnTo>
                    <a:pt x="17" y="104"/>
                  </a:lnTo>
                  <a:lnTo>
                    <a:pt x="12" y="83"/>
                  </a:lnTo>
                  <a:lnTo>
                    <a:pt x="8" y="63"/>
                  </a:lnTo>
                  <a:lnTo>
                    <a:pt x="5" y="42"/>
                  </a:lnTo>
                  <a:lnTo>
                    <a:pt x="2" y="21"/>
                  </a:lnTo>
                  <a:lnTo>
                    <a:pt x="0" y="0"/>
                  </a:lnTo>
                  <a:lnTo>
                    <a:pt x="8" y="29"/>
                  </a:lnTo>
                  <a:lnTo>
                    <a:pt x="17" y="56"/>
                  </a:lnTo>
                  <a:lnTo>
                    <a:pt x="29" y="84"/>
                  </a:lnTo>
                  <a:lnTo>
                    <a:pt x="43" y="110"/>
                  </a:lnTo>
                  <a:lnTo>
                    <a:pt x="58" y="136"/>
                  </a:lnTo>
                  <a:lnTo>
                    <a:pt x="75" y="160"/>
                  </a:lnTo>
                  <a:lnTo>
                    <a:pt x="93" y="184"/>
                  </a:lnTo>
                  <a:lnTo>
                    <a:pt x="115" y="20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2" name="Freeform 20"/>
            <p:cNvSpPr>
              <a:spLocks/>
            </p:cNvSpPr>
            <p:nvPr/>
          </p:nvSpPr>
          <p:spPr bwMode="auto">
            <a:xfrm>
              <a:off x="4783" y="2107"/>
              <a:ext cx="53" cy="112"/>
            </a:xfrm>
            <a:custGeom>
              <a:avLst/>
              <a:gdLst>
                <a:gd name="T0" fmla="*/ 73 w 107"/>
                <a:gd name="T1" fmla="*/ 148 h 223"/>
                <a:gd name="T2" fmla="*/ 67 w 107"/>
                <a:gd name="T3" fmla="*/ 153 h 223"/>
                <a:gd name="T4" fmla="*/ 61 w 107"/>
                <a:gd name="T5" fmla="*/ 159 h 223"/>
                <a:gd name="T6" fmla="*/ 55 w 107"/>
                <a:gd name="T7" fmla="*/ 163 h 223"/>
                <a:gd name="T8" fmla="*/ 48 w 107"/>
                <a:gd name="T9" fmla="*/ 169 h 223"/>
                <a:gd name="T10" fmla="*/ 43 w 107"/>
                <a:gd name="T11" fmla="*/ 175 h 223"/>
                <a:gd name="T12" fmla="*/ 37 w 107"/>
                <a:gd name="T13" fmla="*/ 179 h 223"/>
                <a:gd name="T14" fmla="*/ 31 w 107"/>
                <a:gd name="T15" fmla="*/ 186 h 223"/>
                <a:gd name="T16" fmla="*/ 27 w 107"/>
                <a:gd name="T17" fmla="*/ 192 h 223"/>
                <a:gd name="T18" fmla="*/ 31 w 107"/>
                <a:gd name="T19" fmla="*/ 192 h 223"/>
                <a:gd name="T20" fmla="*/ 35 w 107"/>
                <a:gd name="T21" fmla="*/ 191 h 223"/>
                <a:gd name="T22" fmla="*/ 39 w 107"/>
                <a:gd name="T23" fmla="*/ 191 h 223"/>
                <a:gd name="T24" fmla="*/ 45 w 107"/>
                <a:gd name="T25" fmla="*/ 190 h 223"/>
                <a:gd name="T26" fmla="*/ 50 w 107"/>
                <a:gd name="T27" fmla="*/ 189 h 223"/>
                <a:gd name="T28" fmla="*/ 54 w 107"/>
                <a:gd name="T29" fmla="*/ 189 h 223"/>
                <a:gd name="T30" fmla="*/ 60 w 107"/>
                <a:gd name="T31" fmla="*/ 187 h 223"/>
                <a:gd name="T32" fmla="*/ 65 w 107"/>
                <a:gd name="T33" fmla="*/ 187 h 223"/>
                <a:gd name="T34" fmla="*/ 0 w 107"/>
                <a:gd name="T35" fmla="*/ 223 h 223"/>
                <a:gd name="T36" fmla="*/ 8 w 107"/>
                <a:gd name="T37" fmla="*/ 205 h 223"/>
                <a:gd name="T38" fmla="*/ 21 w 107"/>
                <a:gd name="T39" fmla="*/ 187 h 223"/>
                <a:gd name="T40" fmla="*/ 35 w 107"/>
                <a:gd name="T41" fmla="*/ 171 h 223"/>
                <a:gd name="T42" fmla="*/ 50 w 107"/>
                <a:gd name="T43" fmla="*/ 155 h 223"/>
                <a:gd name="T44" fmla="*/ 63 w 107"/>
                <a:gd name="T45" fmla="*/ 139 h 223"/>
                <a:gd name="T46" fmla="*/ 75 w 107"/>
                <a:gd name="T47" fmla="*/ 122 h 223"/>
                <a:gd name="T48" fmla="*/ 84 w 107"/>
                <a:gd name="T49" fmla="*/ 103 h 223"/>
                <a:gd name="T50" fmla="*/ 89 w 107"/>
                <a:gd name="T51" fmla="*/ 83 h 223"/>
                <a:gd name="T52" fmla="*/ 92 w 107"/>
                <a:gd name="T53" fmla="*/ 62 h 223"/>
                <a:gd name="T54" fmla="*/ 96 w 107"/>
                <a:gd name="T55" fmla="*/ 41 h 223"/>
                <a:gd name="T56" fmla="*/ 100 w 107"/>
                <a:gd name="T57" fmla="*/ 20 h 223"/>
                <a:gd name="T58" fmla="*/ 107 w 107"/>
                <a:gd name="T59" fmla="*/ 0 h 223"/>
                <a:gd name="T60" fmla="*/ 105 w 107"/>
                <a:gd name="T61" fmla="*/ 19 h 223"/>
                <a:gd name="T62" fmla="*/ 105 w 107"/>
                <a:gd name="T63" fmla="*/ 40 h 223"/>
                <a:gd name="T64" fmla="*/ 106 w 107"/>
                <a:gd name="T65" fmla="*/ 61 h 223"/>
                <a:gd name="T66" fmla="*/ 107 w 107"/>
                <a:gd name="T67" fmla="*/ 80 h 223"/>
                <a:gd name="T68" fmla="*/ 106 w 107"/>
                <a:gd name="T69" fmla="*/ 100 h 223"/>
                <a:gd name="T70" fmla="*/ 100 w 107"/>
                <a:gd name="T71" fmla="*/ 118 h 223"/>
                <a:gd name="T72" fmla="*/ 90 w 107"/>
                <a:gd name="T73" fmla="*/ 134 h 223"/>
                <a:gd name="T74" fmla="*/ 73 w 107"/>
                <a:gd name="T75" fmla="*/ 14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223">
                  <a:moveTo>
                    <a:pt x="73" y="148"/>
                  </a:moveTo>
                  <a:lnTo>
                    <a:pt x="67" y="153"/>
                  </a:lnTo>
                  <a:lnTo>
                    <a:pt x="61" y="159"/>
                  </a:lnTo>
                  <a:lnTo>
                    <a:pt x="55" y="163"/>
                  </a:lnTo>
                  <a:lnTo>
                    <a:pt x="48" y="169"/>
                  </a:lnTo>
                  <a:lnTo>
                    <a:pt x="43" y="175"/>
                  </a:lnTo>
                  <a:lnTo>
                    <a:pt x="37" y="179"/>
                  </a:lnTo>
                  <a:lnTo>
                    <a:pt x="31" y="186"/>
                  </a:lnTo>
                  <a:lnTo>
                    <a:pt x="27" y="192"/>
                  </a:lnTo>
                  <a:lnTo>
                    <a:pt x="31" y="192"/>
                  </a:lnTo>
                  <a:lnTo>
                    <a:pt x="35" y="191"/>
                  </a:lnTo>
                  <a:lnTo>
                    <a:pt x="39" y="191"/>
                  </a:lnTo>
                  <a:lnTo>
                    <a:pt x="45" y="190"/>
                  </a:lnTo>
                  <a:lnTo>
                    <a:pt x="50" y="189"/>
                  </a:lnTo>
                  <a:lnTo>
                    <a:pt x="54" y="189"/>
                  </a:lnTo>
                  <a:lnTo>
                    <a:pt x="60" y="187"/>
                  </a:lnTo>
                  <a:lnTo>
                    <a:pt x="65" y="187"/>
                  </a:lnTo>
                  <a:lnTo>
                    <a:pt x="0" y="223"/>
                  </a:lnTo>
                  <a:lnTo>
                    <a:pt x="8" y="205"/>
                  </a:lnTo>
                  <a:lnTo>
                    <a:pt x="21" y="187"/>
                  </a:lnTo>
                  <a:lnTo>
                    <a:pt x="35" y="171"/>
                  </a:lnTo>
                  <a:lnTo>
                    <a:pt x="50" y="155"/>
                  </a:lnTo>
                  <a:lnTo>
                    <a:pt x="63" y="139"/>
                  </a:lnTo>
                  <a:lnTo>
                    <a:pt x="75" y="122"/>
                  </a:lnTo>
                  <a:lnTo>
                    <a:pt x="84" y="103"/>
                  </a:lnTo>
                  <a:lnTo>
                    <a:pt x="89" y="83"/>
                  </a:lnTo>
                  <a:lnTo>
                    <a:pt x="92" y="62"/>
                  </a:lnTo>
                  <a:lnTo>
                    <a:pt x="96" y="41"/>
                  </a:lnTo>
                  <a:lnTo>
                    <a:pt x="100" y="20"/>
                  </a:lnTo>
                  <a:lnTo>
                    <a:pt x="107" y="0"/>
                  </a:lnTo>
                  <a:lnTo>
                    <a:pt x="105" y="19"/>
                  </a:lnTo>
                  <a:lnTo>
                    <a:pt x="105" y="40"/>
                  </a:lnTo>
                  <a:lnTo>
                    <a:pt x="106" y="61"/>
                  </a:lnTo>
                  <a:lnTo>
                    <a:pt x="107" y="80"/>
                  </a:lnTo>
                  <a:lnTo>
                    <a:pt x="106" y="100"/>
                  </a:lnTo>
                  <a:lnTo>
                    <a:pt x="100" y="118"/>
                  </a:lnTo>
                  <a:lnTo>
                    <a:pt x="90" y="134"/>
                  </a:lnTo>
                  <a:lnTo>
                    <a:pt x="73" y="14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3" name="Freeform 21"/>
            <p:cNvSpPr>
              <a:spLocks/>
            </p:cNvSpPr>
            <p:nvPr/>
          </p:nvSpPr>
          <p:spPr bwMode="auto">
            <a:xfrm>
              <a:off x="4857" y="2122"/>
              <a:ext cx="4" cy="14"/>
            </a:xfrm>
            <a:custGeom>
              <a:avLst/>
              <a:gdLst>
                <a:gd name="T0" fmla="*/ 4 w 7"/>
                <a:gd name="T1" fmla="*/ 27 h 27"/>
                <a:gd name="T2" fmla="*/ 1 w 7"/>
                <a:gd name="T3" fmla="*/ 23 h 27"/>
                <a:gd name="T4" fmla="*/ 0 w 7"/>
                <a:gd name="T5" fmla="*/ 15 h 27"/>
                <a:gd name="T6" fmla="*/ 1 w 7"/>
                <a:gd name="T7" fmla="*/ 7 h 27"/>
                <a:gd name="T8" fmla="*/ 3 w 7"/>
                <a:gd name="T9" fmla="*/ 0 h 27"/>
                <a:gd name="T10" fmla="*/ 7 w 7"/>
                <a:gd name="T11" fmla="*/ 7 h 27"/>
                <a:gd name="T12" fmla="*/ 7 w 7"/>
                <a:gd name="T13" fmla="*/ 14 h 27"/>
                <a:gd name="T14" fmla="*/ 6 w 7"/>
                <a:gd name="T15" fmla="*/ 21 h 27"/>
                <a:gd name="T16" fmla="*/ 4 w 7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7">
                  <a:moveTo>
                    <a:pt x="4" y="27"/>
                  </a:moveTo>
                  <a:lnTo>
                    <a:pt x="1" y="23"/>
                  </a:lnTo>
                  <a:lnTo>
                    <a:pt x="0" y="15"/>
                  </a:lnTo>
                  <a:lnTo>
                    <a:pt x="1" y="7"/>
                  </a:lnTo>
                  <a:lnTo>
                    <a:pt x="3" y="0"/>
                  </a:lnTo>
                  <a:lnTo>
                    <a:pt x="7" y="7"/>
                  </a:lnTo>
                  <a:lnTo>
                    <a:pt x="7" y="14"/>
                  </a:lnTo>
                  <a:lnTo>
                    <a:pt x="6" y="2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4" name="Freeform 22"/>
            <p:cNvSpPr>
              <a:spLocks/>
            </p:cNvSpPr>
            <p:nvPr/>
          </p:nvSpPr>
          <p:spPr bwMode="auto">
            <a:xfrm>
              <a:off x="4730" y="2213"/>
              <a:ext cx="13" cy="8"/>
            </a:xfrm>
            <a:custGeom>
              <a:avLst/>
              <a:gdLst>
                <a:gd name="T0" fmla="*/ 28 w 28"/>
                <a:gd name="T1" fmla="*/ 4 h 16"/>
                <a:gd name="T2" fmla="*/ 27 w 28"/>
                <a:gd name="T3" fmla="*/ 10 h 16"/>
                <a:gd name="T4" fmla="*/ 22 w 28"/>
                <a:gd name="T5" fmla="*/ 12 h 16"/>
                <a:gd name="T6" fmla="*/ 17 w 28"/>
                <a:gd name="T7" fmla="*/ 13 h 16"/>
                <a:gd name="T8" fmla="*/ 13 w 28"/>
                <a:gd name="T9" fmla="*/ 16 h 16"/>
                <a:gd name="T10" fmla="*/ 9 w 28"/>
                <a:gd name="T11" fmla="*/ 16 h 16"/>
                <a:gd name="T12" fmla="*/ 6 w 28"/>
                <a:gd name="T13" fmla="*/ 16 h 16"/>
                <a:gd name="T14" fmla="*/ 2 w 28"/>
                <a:gd name="T15" fmla="*/ 15 h 16"/>
                <a:gd name="T16" fmla="*/ 0 w 28"/>
                <a:gd name="T17" fmla="*/ 13 h 16"/>
                <a:gd name="T18" fmla="*/ 0 w 28"/>
                <a:gd name="T19" fmla="*/ 8 h 16"/>
                <a:gd name="T20" fmla="*/ 5 w 28"/>
                <a:gd name="T21" fmla="*/ 4 h 16"/>
                <a:gd name="T22" fmla="*/ 9 w 28"/>
                <a:gd name="T23" fmla="*/ 2 h 16"/>
                <a:gd name="T24" fmla="*/ 14 w 28"/>
                <a:gd name="T25" fmla="*/ 0 h 16"/>
                <a:gd name="T26" fmla="*/ 19 w 28"/>
                <a:gd name="T27" fmla="*/ 0 h 16"/>
                <a:gd name="T28" fmla="*/ 22 w 28"/>
                <a:gd name="T29" fmla="*/ 0 h 16"/>
                <a:gd name="T30" fmla="*/ 25 w 28"/>
                <a:gd name="T31" fmla="*/ 2 h 16"/>
                <a:gd name="T32" fmla="*/ 28 w 28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6">
                  <a:moveTo>
                    <a:pt x="28" y="4"/>
                  </a:moveTo>
                  <a:lnTo>
                    <a:pt x="27" y="10"/>
                  </a:lnTo>
                  <a:lnTo>
                    <a:pt x="22" y="12"/>
                  </a:lnTo>
                  <a:lnTo>
                    <a:pt x="17" y="13"/>
                  </a:lnTo>
                  <a:lnTo>
                    <a:pt x="13" y="16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5" name="Freeform 23"/>
            <p:cNvSpPr>
              <a:spLocks/>
            </p:cNvSpPr>
            <p:nvPr/>
          </p:nvSpPr>
          <p:spPr bwMode="auto">
            <a:xfrm>
              <a:off x="4731" y="2230"/>
              <a:ext cx="29" cy="10"/>
            </a:xfrm>
            <a:custGeom>
              <a:avLst/>
              <a:gdLst>
                <a:gd name="T0" fmla="*/ 58 w 58"/>
                <a:gd name="T1" fmla="*/ 6 h 21"/>
                <a:gd name="T2" fmla="*/ 51 w 58"/>
                <a:gd name="T3" fmla="*/ 9 h 21"/>
                <a:gd name="T4" fmla="*/ 44 w 58"/>
                <a:gd name="T5" fmla="*/ 12 h 21"/>
                <a:gd name="T6" fmla="*/ 37 w 58"/>
                <a:gd name="T7" fmla="*/ 15 h 21"/>
                <a:gd name="T8" fmla="*/ 30 w 58"/>
                <a:gd name="T9" fmla="*/ 17 h 21"/>
                <a:gd name="T10" fmla="*/ 23 w 58"/>
                <a:gd name="T11" fmla="*/ 19 h 21"/>
                <a:gd name="T12" fmla="*/ 15 w 58"/>
                <a:gd name="T13" fmla="*/ 20 h 21"/>
                <a:gd name="T14" fmla="*/ 8 w 58"/>
                <a:gd name="T15" fmla="*/ 21 h 21"/>
                <a:gd name="T16" fmla="*/ 0 w 58"/>
                <a:gd name="T17" fmla="*/ 20 h 21"/>
                <a:gd name="T18" fmla="*/ 5 w 58"/>
                <a:gd name="T19" fmla="*/ 13 h 21"/>
                <a:gd name="T20" fmla="*/ 13 w 58"/>
                <a:gd name="T21" fmla="*/ 8 h 21"/>
                <a:gd name="T22" fmla="*/ 21 w 58"/>
                <a:gd name="T23" fmla="*/ 5 h 21"/>
                <a:gd name="T24" fmla="*/ 29 w 58"/>
                <a:gd name="T25" fmla="*/ 0 h 21"/>
                <a:gd name="T26" fmla="*/ 37 w 58"/>
                <a:gd name="T27" fmla="*/ 0 h 21"/>
                <a:gd name="T28" fmla="*/ 44 w 58"/>
                <a:gd name="T29" fmla="*/ 1 h 21"/>
                <a:gd name="T30" fmla="*/ 51 w 58"/>
                <a:gd name="T31" fmla="*/ 3 h 21"/>
                <a:gd name="T32" fmla="*/ 58 w 58"/>
                <a:gd name="T3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21">
                  <a:moveTo>
                    <a:pt x="58" y="6"/>
                  </a:moveTo>
                  <a:lnTo>
                    <a:pt x="51" y="9"/>
                  </a:lnTo>
                  <a:lnTo>
                    <a:pt x="44" y="12"/>
                  </a:lnTo>
                  <a:lnTo>
                    <a:pt x="37" y="15"/>
                  </a:lnTo>
                  <a:lnTo>
                    <a:pt x="30" y="17"/>
                  </a:lnTo>
                  <a:lnTo>
                    <a:pt x="23" y="19"/>
                  </a:lnTo>
                  <a:lnTo>
                    <a:pt x="15" y="20"/>
                  </a:lnTo>
                  <a:lnTo>
                    <a:pt x="8" y="21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3" y="8"/>
                  </a:lnTo>
                  <a:lnTo>
                    <a:pt x="21" y="5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6" name="Freeform 24"/>
            <p:cNvSpPr>
              <a:spLocks/>
            </p:cNvSpPr>
            <p:nvPr/>
          </p:nvSpPr>
          <p:spPr bwMode="auto">
            <a:xfrm>
              <a:off x="4726" y="2244"/>
              <a:ext cx="41" cy="15"/>
            </a:xfrm>
            <a:custGeom>
              <a:avLst/>
              <a:gdLst>
                <a:gd name="T0" fmla="*/ 83 w 83"/>
                <a:gd name="T1" fmla="*/ 6 h 30"/>
                <a:gd name="T2" fmla="*/ 74 w 83"/>
                <a:gd name="T3" fmla="*/ 10 h 30"/>
                <a:gd name="T4" fmla="*/ 65 w 83"/>
                <a:gd name="T5" fmla="*/ 15 h 30"/>
                <a:gd name="T6" fmla="*/ 54 w 83"/>
                <a:gd name="T7" fmla="*/ 19 h 30"/>
                <a:gd name="T8" fmla="*/ 44 w 83"/>
                <a:gd name="T9" fmla="*/ 23 h 30"/>
                <a:gd name="T10" fmla="*/ 33 w 83"/>
                <a:gd name="T11" fmla="*/ 26 h 30"/>
                <a:gd name="T12" fmla="*/ 23 w 83"/>
                <a:gd name="T13" fmla="*/ 28 h 30"/>
                <a:gd name="T14" fmla="*/ 12 w 83"/>
                <a:gd name="T15" fmla="*/ 30 h 30"/>
                <a:gd name="T16" fmla="*/ 0 w 83"/>
                <a:gd name="T17" fmla="*/ 30 h 30"/>
                <a:gd name="T18" fmla="*/ 2 w 83"/>
                <a:gd name="T19" fmla="*/ 23 h 30"/>
                <a:gd name="T20" fmla="*/ 8 w 83"/>
                <a:gd name="T21" fmla="*/ 18 h 30"/>
                <a:gd name="T22" fmla="*/ 15 w 83"/>
                <a:gd name="T23" fmla="*/ 13 h 30"/>
                <a:gd name="T24" fmla="*/ 22 w 83"/>
                <a:gd name="T25" fmla="*/ 8 h 30"/>
                <a:gd name="T26" fmla="*/ 29 w 83"/>
                <a:gd name="T27" fmla="*/ 7 h 30"/>
                <a:gd name="T28" fmla="*/ 37 w 83"/>
                <a:gd name="T29" fmla="*/ 4 h 30"/>
                <a:gd name="T30" fmla="*/ 45 w 83"/>
                <a:gd name="T31" fmla="*/ 2 h 30"/>
                <a:gd name="T32" fmla="*/ 53 w 83"/>
                <a:gd name="T33" fmla="*/ 1 h 30"/>
                <a:gd name="T34" fmla="*/ 60 w 83"/>
                <a:gd name="T35" fmla="*/ 0 h 30"/>
                <a:gd name="T36" fmla="*/ 68 w 83"/>
                <a:gd name="T37" fmla="*/ 1 h 30"/>
                <a:gd name="T38" fmla="*/ 76 w 83"/>
                <a:gd name="T39" fmla="*/ 2 h 30"/>
                <a:gd name="T40" fmla="*/ 83 w 83"/>
                <a:gd name="T4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30">
                  <a:moveTo>
                    <a:pt x="83" y="6"/>
                  </a:moveTo>
                  <a:lnTo>
                    <a:pt x="74" y="10"/>
                  </a:lnTo>
                  <a:lnTo>
                    <a:pt x="65" y="15"/>
                  </a:lnTo>
                  <a:lnTo>
                    <a:pt x="54" y="19"/>
                  </a:lnTo>
                  <a:lnTo>
                    <a:pt x="44" y="23"/>
                  </a:lnTo>
                  <a:lnTo>
                    <a:pt x="33" y="26"/>
                  </a:lnTo>
                  <a:lnTo>
                    <a:pt x="23" y="28"/>
                  </a:lnTo>
                  <a:lnTo>
                    <a:pt x="12" y="30"/>
                  </a:lnTo>
                  <a:lnTo>
                    <a:pt x="0" y="30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5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4"/>
                  </a:lnTo>
                  <a:lnTo>
                    <a:pt x="45" y="2"/>
                  </a:lnTo>
                  <a:lnTo>
                    <a:pt x="53" y="1"/>
                  </a:lnTo>
                  <a:lnTo>
                    <a:pt x="60" y="0"/>
                  </a:lnTo>
                  <a:lnTo>
                    <a:pt x="68" y="1"/>
                  </a:lnTo>
                  <a:lnTo>
                    <a:pt x="76" y="2"/>
                  </a:lnTo>
                  <a:lnTo>
                    <a:pt x="83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7" name="Freeform 25"/>
            <p:cNvSpPr>
              <a:spLocks/>
            </p:cNvSpPr>
            <p:nvPr/>
          </p:nvSpPr>
          <p:spPr bwMode="auto">
            <a:xfrm>
              <a:off x="4778" y="2244"/>
              <a:ext cx="17" cy="21"/>
            </a:xfrm>
            <a:custGeom>
              <a:avLst/>
              <a:gdLst>
                <a:gd name="T0" fmla="*/ 32 w 33"/>
                <a:gd name="T1" fmla="*/ 15 h 41"/>
                <a:gd name="T2" fmla="*/ 33 w 33"/>
                <a:gd name="T3" fmla="*/ 22 h 41"/>
                <a:gd name="T4" fmla="*/ 32 w 33"/>
                <a:gd name="T5" fmla="*/ 29 h 41"/>
                <a:gd name="T6" fmla="*/ 28 w 33"/>
                <a:gd name="T7" fmla="*/ 36 h 41"/>
                <a:gd name="T8" fmla="*/ 24 w 33"/>
                <a:gd name="T9" fmla="*/ 41 h 41"/>
                <a:gd name="T10" fmla="*/ 16 w 33"/>
                <a:gd name="T11" fmla="*/ 31 h 41"/>
                <a:gd name="T12" fmla="*/ 7 w 33"/>
                <a:gd name="T13" fmla="*/ 22 h 41"/>
                <a:gd name="T14" fmla="*/ 1 w 33"/>
                <a:gd name="T15" fmla="*/ 11 h 41"/>
                <a:gd name="T16" fmla="*/ 0 w 33"/>
                <a:gd name="T17" fmla="*/ 0 h 41"/>
                <a:gd name="T18" fmla="*/ 8 w 33"/>
                <a:gd name="T19" fmla="*/ 2 h 41"/>
                <a:gd name="T20" fmla="*/ 16 w 33"/>
                <a:gd name="T21" fmla="*/ 7 h 41"/>
                <a:gd name="T22" fmla="*/ 24 w 33"/>
                <a:gd name="T23" fmla="*/ 11 h 41"/>
                <a:gd name="T24" fmla="*/ 32 w 33"/>
                <a:gd name="T25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1">
                  <a:moveTo>
                    <a:pt x="32" y="15"/>
                  </a:moveTo>
                  <a:lnTo>
                    <a:pt x="33" y="22"/>
                  </a:lnTo>
                  <a:lnTo>
                    <a:pt x="32" y="29"/>
                  </a:lnTo>
                  <a:lnTo>
                    <a:pt x="28" y="36"/>
                  </a:lnTo>
                  <a:lnTo>
                    <a:pt x="24" y="41"/>
                  </a:lnTo>
                  <a:lnTo>
                    <a:pt x="16" y="31"/>
                  </a:lnTo>
                  <a:lnTo>
                    <a:pt x="7" y="22"/>
                  </a:lnTo>
                  <a:lnTo>
                    <a:pt x="1" y="11"/>
                  </a:lnTo>
                  <a:lnTo>
                    <a:pt x="0" y="0"/>
                  </a:lnTo>
                  <a:lnTo>
                    <a:pt x="8" y="2"/>
                  </a:lnTo>
                  <a:lnTo>
                    <a:pt x="16" y="7"/>
                  </a:lnTo>
                  <a:lnTo>
                    <a:pt x="24" y="11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8" name="Freeform 26"/>
            <p:cNvSpPr>
              <a:spLocks/>
            </p:cNvSpPr>
            <p:nvPr/>
          </p:nvSpPr>
          <p:spPr bwMode="auto">
            <a:xfrm>
              <a:off x="4582" y="2269"/>
              <a:ext cx="25" cy="9"/>
            </a:xfrm>
            <a:custGeom>
              <a:avLst/>
              <a:gdLst>
                <a:gd name="T0" fmla="*/ 51 w 52"/>
                <a:gd name="T1" fmla="*/ 8 h 19"/>
                <a:gd name="T2" fmla="*/ 52 w 52"/>
                <a:gd name="T3" fmla="*/ 11 h 19"/>
                <a:gd name="T4" fmla="*/ 52 w 52"/>
                <a:gd name="T5" fmla="*/ 14 h 19"/>
                <a:gd name="T6" fmla="*/ 50 w 52"/>
                <a:gd name="T7" fmla="*/ 17 h 19"/>
                <a:gd name="T8" fmla="*/ 47 w 52"/>
                <a:gd name="T9" fmla="*/ 19 h 19"/>
                <a:gd name="T10" fmla="*/ 40 w 52"/>
                <a:gd name="T11" fmla="*/ 19 h 19"/>
                <a:gd name="T12" fmla="*/ 33 w 52"/>
                <a:gd name="T13" fmla="*/ 19 h 19"/>
                <a:gd name="T14" fmla="*/ 28 w 52"/>
                <a:gd name="T15" fmla="*/ 18 h 19"/>
                <a:gd name="T16" fmla="*/ 22 w 52"/>
                <a:gd name="T17" fmla="*/ 17 h 19"/>
                <a:gd name="T18" fmla="*/ 16 w 52"/>
                <a:gd name="T19" fmla="*/ 13 h 19"/>
                <a:gd name="T20" fmla="*/ 10 w 52"/>
                <a:gd name="T21" fmla="*/ 10 h 19"/>
                <a:gd name="T22" fmla="*/ 5 w 52"/>
                <a:gd name="T23" fmla="*/ 6 h 19"/>
                <a:gd name="T24" fmla="*/ 0 w 52"/>
                <a:gd name="T25" fmla="*/ 0 h 19"/>
                <a:gd name="T26" fmla="*/ 51 w 52"/>
                <a:gd name="T2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9">
                  <a:moveTo>
                    <a:pt x="51" y="8"/>
                  </a:moveTo>
                  <a:lnTo>
                    <a:pt x="52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47" y="19"/>
                  </a:lnTo>
                  <a:lnTo>
                    <a:pt x="40" y="19"/>
                  </a:lnTo>
                  <a:lnTo>
                    <a:pt x="33" y="19"/>
                  </a:lnTo>
                  <a:lnTo>
                    <a:pt x="28" y="18"/>
                  </a:lnTo>
                  <a:lnTo>
                    <a:pt x="22" y="17"/>
                  </a:lnTo>
                  <a:lnTo>
                    <a:pt x="16" y="13"/>
                  </a:lnTo>
                  <a:lnTo>
                    <a:pt x="10" y="10"/>
                  </a:lnTo>
                  <a:lnTo>
                    <a:pt x="5" y="6"/>
                  </a:lnTo>
                  <a:lnTo>
                    <a:pt x="0" y="0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9" name="Freeform 27"/>
            <p:cNvSpPr>
              <a:spLocks/>
            </p:cNvSpPr>
            <p:nvPr/>
          </p:nvSpPr>
          <p:spPr bwMode="auto">
            <a:xfrm>
              <a:off x="4720" y="2269"/>
              <a:ext cx="42" cy="15"/>
            </a:xfrm>
            <a:custGeom>
              <a:avLst/>
              <a:gdLst>
                <a:gd name="T0" fmla="*/ 84 w 84"/>
                <a:gd name="T1" fmla="*/ 4 h 30"/>
                <a:gd name="T2" fmla="*/ 75 w 84"/>
                <a:gd name="T3" fmla="*/ 10 h 30"/>
                <a:gd name="T4" fmla="*/ 65 w 84"/>
                <a:gd name="T5" fmla="*/ 14 h 30"/>
                <a:gd name="T6" fmla="*/ 55 w 84"/>
                <a:gd name="T7" fmla="*/ 19 h 30"/>
                <a:gd name="T8" fmla="*/ 45 w 84"/>
                <a:gd name="T9" fmla="*/ 22 h 30"/>
                <a:gd name="T10" fmla="*/ 33 w 84"/>
                <a:gd name="T11" fmla="*/ 26 h 30"/>
                <a:gd name="T12" fmla="*/ 23 w 84"/>
                <a:gd name="T13" fmla="*/ 28 h 30"/>
                <a:gd name="T14" fmla="*/ 11 w 84"/>
                <a:gd name="T15" fmla="*/ 29 h 30"/>
                <a:gd name="T16" fmla="*/ 0 w 84"/>
                <a:gd name="T17" fmla="*/ 30 h 30"/>
                <a:gd name="T18" fmla="*/ 2 w 84"/>
                <a:gd name="T19" fmla="*/ 22 h 30"/>
                <a:gd name="T20" fmla="*/ 9 w 84"/>
                <a:gd name="T21" fmla="*/ 17 h 30"/>
                <a:gd name="T22" fmla="*/ 17 w 84"/>
                <a:gd name="T23" fmla="*/ 12 h 30"/>
                <a:gd name="T24" fmla="*/ 24 w 84"/>
                <a:gd name="T25" fmla="*/ 7 h 30"/>
                <a:gd name="T26" fmla="*/ 31 w 84"/>
                <a:gd name="T27" fmla="*/ 5 h 30"/>
                <a:gd name="T28" fmla="*/ 38 w 84"/>
                <a:gd name="T29" fmla="*/ 3 h 30"/>
                <a:gd name="T30" fmla="*/ 46 w 84"/>
                <a:gd name="T31" fmla="*/ 2 h 30"/>
                <a:gd name="T32" fmla="*/ 54 w 84"/>
                <a:gd name="T33" fmla="*/ 0 h 30"/>
                <a:gd name="T34" fmla="*/ 61 w 84"/>
                <a:gd name="T35" fmla="*/ 0 h 30"/>
                <a:gd name="T36" fmla="*/ 69 w 84"/>
                <a:gd name="T37" fmla="*/ 2 h 30"/>
                <a:gd name="T38" fmla="*/ 77 w 84"/>
                <a:gd name="T39" fmla="*/ 2 h 30"/>
                <a:gd name="T40" fmla="*/ 84 w 84"/>
                <a:gd name="T4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0">
                  <a:moveTo>
                    <a:pt x="84" y="4"/>
                  </a:moveTo>
                  <a:lnTo>
                    <a:pt x="75" y="10"/>
                  </a:lnTo>
                  <a:lnTo>
                    <a:pt x="65" y="14"/>
                  </a:lnTo>
                  <a:lnTo>
                    <a:pt x="55" y="19"/>
                  </a:lnTo>
                  <a:lnTo>
                    <a:pt x="45" y="22"/>
                  </a:lnTo>
                  <a:lnTo>
                    <a:pt x="33" y="26"/>
                  </a:lnTo>
                  <a:lnTo>
                    <a:pt x="23" y="28"/>
                  </a:lnTo>
                  <a:lnTo>
                    <a:pt x="11" y="29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9" y="17"/>
                  </a:lnTo>
                  <a:lnTo>
                    <a:pt x="17" y="12"/>
                  </a:lnTo>
                  <a:lnTo>
                    <a:pt x="24" y="7"/>
                  </a:lnTo>
                  <a:lnTo>
                    <a:pt x="31" y="5"/>
                  </a:lnTo>
                  <a:lnTo>
                    <a:pt x="38" y="3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7" y="2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0" name="Freeform 28"/>
            <p:cNvSpPr>
              <a:spLocks/>
            </p:cNvSpPr>
            <p:nvPr/>
          </p:nvSpPr>
          <p:spPr bwMode="auto">
            <a:xfrm>
              <a:off x="4674" y="2271"/>
              <a:ext cx="31" cy="47"/>
            </a:xfrm>
            <a:custGeom>
              <a:avLst/>
              <a:gdLst>
                <a:gd name="T0" fmla="*/ 56 w 61"/>
                <a:gd name="T1" fmla="*/ 33 h 94"/>
                <a:gd name="T2" fmla="*/ 59 w 61"/>
                <a:gd name="T3" fmla="*/ 47 h 94"/>
                <a:gd name="T4" fmla="*/ 61 w 61"/>
                <a:gd name="T5" fmla="*/ 63 h 94"/>
                <a:gd name="T6" fmla="*/ 57 w 61"/>
                <a:gd name="T7" fmla="*/ 79 h 94"/>
                <a:gd name="T8" fmla="*/ 53 w 61"/>
                <a:gd name="T9" fmla="*/ 94 h 94"/>
                <a:gd name="T10" fmla="*/ 44 w 61"/>
                <a:gd name="T11" fmla="*/ 84 h 94"/>
                <a:gd name="T12" fmla="*/ 36 w 61"/>
                <a:gd name="T13" fmla="*/ 73 h 94"/>
                <a:gd name="T14" fmla="*/ 31 w 61"/>
                <a:gd name="T15" fmla="*/ 61 h 94"/>
                <a:gd name="T16" fmla="*/ 25 w 61"/>
                <a:gd name="T17" fmla="*/ 48 h 94"/>
                <a:gd name="T18" fmla="*/ 20 w 61"/>
                <a:gd name="T19" fmla="*/ 36 h 94"/>
                <a:gd name="T20" fmla="*/ 15 w 61"/>
                <a:gd name="T21" fmla="*/ 24 h 94"/>
                <a:gd name="T22" fmla="*/ 8 w 61"/>
                <a:gd name="T23" fmla="*/ 12 h 94"/>
                <a:gd name="T24" fmla="*/ 0 w 61"/>
                <a:gd name="T25" fmla="*/ 0 h 94"/>
                <a:gd name="T26" fmla="*/ 8 w 61"/>
                <a:gd name="T27" fmla="*/ 1 h 94"/>
                <a:gd name="T28" fmla="*/ 16 w 61"/>
                <a:gd name="T29" fmla="*/ 3 h 94"/>
                <a:gd name="T30" fmla="*/ 24 w 61"/>
                <a:gd name="T31" fmla="*/ 6 h 94"/>
                <a:gd name="T32" fmla="*/ 32 w 61"/>
                <a:gd name="T33" fmla="*/ 9 h 94"/>
                <a:gd name="T34" fmla="*/ 40 w 61"/>
                <a:gd name="T35" fmla="*/ 14 h 94"/>
                <a:gd name="T36" fmla="*/ 46 w 61"/>
                <a:gd name="T37" fmla="*/ 20 h 94"/>
                <a:gd name="T38" fmla="*/ 51 w 61"/>
                <a:gd name="T39" fmla="*/ 26 h 94"/>
                <a:gd name="T40" fmla="*/ 56 w 61"/>
                <a:gd name="T41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94">
                  <a:moveTo>
                    <a:pt x="56" y="33"/>
                  </a:moveTo>
                  <a:lnTo>
                    <a:pt x="59" y="47"/>
                  </a:lnTo>
                  <a:lnTo>
                    <a:pt x="61" y="63"/>
                  </a:lnTo>
                  <a:lnTo>
                    <a:pt x="57" y="79"/>
                  </a:lnTo>
                  <a:lnTo>
                    <a:pt x="53" y="94"/>
                  </a:lnTo>
                  <a:lnTo>
                    <a:pt x="44" y="84"/>
                  </a:lnTo>
                  <a:lnTo>
                    <a:pt x="36" y="73"/>
                  </a:lnTo>
                  <a:lnTo>
                    <a:pt x="31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4"/>
                  </a:lnTo>
                  <a:lnTo>
                    <a:pt x="8" y="12"/>
                  </a:lnTo>
                  <a:lnTo>
                    <a:pt x="0" y="0"/>
                  </a:lnTo>
                  <a:lnTo>
                    <a:pt x="8" y="1"/>
                  </a:lnTo>
                  <a:lnTo>
                    <a:pt x="16" y="3"/>
                  </a:lnTo>
                  <a:lnTo>
                    <a:pt x="24" y="6"/>
                  </a:lnTo>
                  <a:lnTo>
                    <a:pt x="32" y="9"/>
                  </a:lnTo>
                  <a:lnTo>
                    <a:pt x="40" y="14"/>
                  </a:lnTo>
                  <a:lnTo>
                    <a:pt x="46" y="20"/>
                  </a:lnTo>
                  <a:lnTo>
                    <a:pt x="51" y="26"/>
                  </a:lnTo>
                  <a:lnTo>
                    <a:pt x="56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1" name="Freeform 29"/>
            <p:cNvSpPr>
              <a:spLocks/>
            </p:cNvSpPr>
            <p:nvPr/>
          </p:nvSpPr>
          <p:spPr bwMode="auto">
            <a:xfrm>
              <a:off x="4651" y="2272"/>
              <a:ext cx="19" cy="16"/>
            </a:xfrm>
            <a:custGeom>
              <a:avLst/>
              <a:gdLst>
                <a:gd name="T0" fmla="*/ 38 w 38"/>
                <a:gd name="T1" fmla="*/ 23 h 33"/>
                <a:gd name="T2" fmla="*/ 38 w 38"/>
                <a:gd name="T3" fmla="*/ 33 h 33"/>
                <a:gd name="T4" fmla="*/ 0 w 38"/>
                <a:gd name="T5" fmla="*/ 0 h 33"/>
                <a:gd name="T6" fmla="*/ 7 w 38"/>
                <a:gd name="T7" fmla="*/ 0 h 33"/>
                <a:gd name="T8" fmla="*/ 13 w 38"/>
                <a:gd name="T9" fmla="*/ 1 h 33"/>
                <a:gd name="T10" fmla="*/ 19 w 38"/>
                <a:gd name="T11" fmla="*/ 3 h 33"/>
                <a:gd name="T12" fmla="*/ 23 w 38"/>
                <a:gd name="T13" fmla="*/ 5 h 33"/>
                <a:gd name="T14" fmla="*/ 28 w 38"/>
                <a:gd name="T15" fmla="*/ 8 h 33"/>
                <a:gd name="T16" fmla="*/ 33 w 38"/>
                <a:gd name="T17" fmla="*/ 13 h 33"/>
                <a:gd name="T18" fmla="*/ 36 w 38"/>
                <a:gd name="T19" fmla="*/ 18 h 33"/>
                <a:gd name="T20" fmla="*/ 38 w 38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33">
                  <a:moveTo>
                    <a:pt x="38" y="23"/>
                  </a:moveTo>
                  <a:lnTo>
                    <a:pt x="38" y="33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19" y="3"/>
                  </a:lnTo>
                  <a:lnTo>
                    <a:pt x="23" y="5"/>
                  </a:lnTo>
                  <a:lnTo>
                    <a:pt x="28" y="8"/>
                  </a:lnTo>
                  <a:lnTo>
                    <a:pt x="33" y="13"/>
                  </a:lnTo>
                  <a:lnTo>
                    <a:pt x="36" y="18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2" name="Freeform 30"/>
            <p:cNvSpPr>
              <a:spLocks/>
            </p:cNvSpPr>
            <p:nvPr/>
          </p:nvSpPr>
          <p:spPr bwMode="auto">
            <a:xfrm>
              <a:off x="4637" y="2277"/>
              <a:ext cx="10" cy="5"/>
            </a:xfrm>
            <a:custGeom>
              <a:avLst/>
              <a:gdLst>
                <a:gd name="T0" fmla="*/ 18 w 18"/>
                <a:gd name="T1" fmla="*/ 10 h 10"/>
                <a:gd name="T2" fmla="*/ 14 w 18"/>
                <a:gd name="T3" fmla="*/ 10 h 10"/>
                <a:gd name="T4" fmla="*/ 9 w 18"/>
                <a:gd name="T5" fmla="*/ 6 h 10"/>
                <a:gd name="T6" fmla="*/ 4 w 18"/>
                <a:gd name="T7" fmla="*/ 3 h 10"/>
                <a:gd name="T8" fmla="*/ 0 w 18"/>
                <a:gd name="T9" fmla="*/ 0 h 10"/>
                <a:gd name="T10" fmla="*/ 4 w 18"/>
                <a:gd name="T11" fmla="*/ 1 h 10"/>
                <a:gd name="T12" fmla="*/ 9 w 18"/>
                <a:gd name="T13" fmla="*/ 3 h 10"/>
                <a:gd name="T14" fmla="*/ 14 w 18"/>
                <a:gd name="T15" fmla="*/ 6 h 10"/>
                <a:gd name="T16" fmla="*/ 1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lnTo>
                    <a:pt x="14" y="10"/>
                  </a:lnTo>
                  <a:lnTo>
                    <a:pt x="9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1"/>
                  </a:lnTo>
                  <a:lnTo>
                    <a:pt x="9" y="3"/>
                  </a:lnTo>
                  <a:lnTo>
                    <a:pt x="14" y="6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3" name="Freeform 31"/>
            <p:cNvSpPr>
              <a:spLocks/>
            </p:cNvSpPr>
            <p:nvPr/>
          </p:nvSpPr>
          <p:spPr bwMode="auto">
            <a:xfrm>
              <a:off x="4721" y="2296"/>
              <a:ext cx="47" cy="16"/>
            </a:xfrm>
            <a:custGeom>
              <a:avLst/>
              <a:gdLst>
                <a:gd name="T0" fmla="*/ 94 w 94"/>
                <a:gd name="T1" fmla="*/ 6 h 32"/>
                <a:gd name="T2" fmla="*/ 84 w 94"/>
                <a:gd name="T3" fmla="*/ 11 h 32"/>
                <a:gd name="T4" fmla="*/ 72 w 94"/>
                <a:gd name="T5" fmla="*/ 17 h 32"/>
                <a:gd name="T6" fmla="*/ 62 w 94"/>
                <a:gd name="T7" fmla="*/ 21 h 32"/>
                <a:gd name="T8" fmla="*/ 51 w 94"/>
                <a:gd name="T9" fmla="*/ 26 h 32"/>
                <a:gd name="T10" fmla="*/ 39 w 94"/>
                <a:gd name="T11" fmla="*/ 29 h 32"/>
                <a:gd name="T12" fmla="*/ 26 w 94"/>
                <a:gd name="T13" fmla="*/ 32 h 32"/>
                <a:gd name="T14" fmla="*/ 14 w 94"/>
                <a:gd name="T15" fmla="*/ 32 h 32"/>
                <a:gd name="T16" fmla="*/ 0 w 94"/>
                <a:gd name="T17" fmla="*/ 29 h 32"/>
                <a:gd name="T18" fmla="*/ 3 w 94"/>
                <a:gd name="T19" fmla="*/ 21 h 32"/>
                <a:gd name="T20" fmla="*/ 9 w 94"/>
                <a:gd name="T21" fmla="*/ 16 h 32"/>
                <a:gd name="T22" fmla="*/ 16 w 94"/>
                <a:gd name="T23" fmla="*/ 11 h 32"/>
                <a:gd name="T24" fmla="*/ 24 w 94"/>
                <a:gd name="T25" fmla="*/ 9 h 32"/>
                <a:gd name="T26" fmla="*/ 33 w 94"/>
                <a:gd name="T27" fmla="*/ 6 h 32"/>
                <a:gd name="T28" fmla="*/ 41 w 94"/>
                <a:gd name="T29" fmla="*/ 4 h 32"/>
                <a:gd name="T30" fmla="*/ 49 w 94"/>
                <a:gd name="T31" fmla="*/ 2 h 32"/>
                <a:gd name="T32" fmla="*/ 57 w 94"/>
                <a:gd name="T33" fmla="*/ 0 h 32"/>
                <a:gd name="T34" fmla="*/ 62 w 94"/>
                <a:gd name="T35" fmla="*/ 0 h 32"/>
                <a:gd name="T36" fmla="*/ 67 w 94"/>
                <a:gd name="T37" fmla="*/ 0 h 32"/>
                <a:gd name="T38" fmla="*/ 71 w 94"/>
                <a:gd name="T39" fmla="*/ 0 h 32"/>
                <a:gd name="T40" fmla="*/ 76 w 94"/>
                <a:gd name="T41" fmla="*/ 1 h 32"/>
                <a:gd name="T42" fmla="*/ 80 w 94"/>
                <a:gd name="T43" fmla="*/ 2 h 32"/>
                <a:gd name="T44" fmla="*/ 85 w 94"/>
                <a:gd name="T45" fmla="*/ 3 h 32"/>
                <a:gd name="T46" fmla="*/ 90 w 94"/>
                <a:gd name="T47" fmla="*/ 4 h 32"/>
                <a:gd name="T48" fmla="*/ 94 w 94"/>
                <a:gd name="T4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32">
                  <a:moveTo>
                    <a:pt x="94" y="6"/>
                  </a:moveTo>
                  <a:lnTo>
                    <a:pt x="84" y="11"/>
                  </a:lnTo>
                  <a:lnTo>
                    <a:pt x="72" y="17"/>
                  </a:lnTo>
                  <a:lnTo>
                    <a:pt x="62" y="21"/>
                  </a:lnTo>
                  <a:lnTo>
                    <a:pt x="51" y="26"/>
                  </a:lnTo>
                  <a:lnTo>
                    <a:pt x="39" y="29"/>
                  </a:lnTo>
                  <a:lnTo>
                    <a:pt x="26" y="32"/>
                  </a:lnTo>
                  <a:lnTo>
                    <a:pt x="14" y="32"/>
                  </a:lnTo>
                  <a:lnTo>
                    <a:pt x="0" y="29"/>
                  </a:lnTo>
                  <a:lnTo>
                    <a:pt x="3" y="21"/>
                  </a:lnTo>
                  <a:lnTo>
                    <a:pt x="9" y="16"/>
                  </a:lnTo>
                  <a:lnTo>
                    <a:pt x="16" y="11"/>
                  </a:lnTo>
                  <a:lnTo>
                    <a:pt x="24" y="9"/>
                  </a:lnTo>
                  <a:lnTo>
                    <a:pt x="33" y="6"/>
                  </a:lnTo>
                  <a:lnTo>
                    <a:pt x="41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6" y="1"/>
                  </a:lnTo>
                  <a:lnTo>
                    <a:pt x="80" y="2"/>
                  </a:lnTo>
                  <a:lnTo>
                    <a:pt x="85" y="3"/>
                  </a:lnTo>
                  <a:lnTo>
                    <a:pt x="90" y="4"/>
                  </a:lnTo>
                  <a:lnTo>
                    <a:pt x="94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4" name="Freeform 32"/>
            <p:cNvSpPr>
              <a:spLocks/>
            </p:cNvSpPr>
            <p:nvPr/>
          </p:nvSpPr>
          <p:spPr bwMode="auto">
            <a:xfrm>
              <a:off x="4554" y="2317"/>
              <a:ext cx="229" cy="195"/>
            </a:xfrm>
            <a:custGeom>
              <a:avLst/>
              <a:gdLst>
                <a:gd name="T0" fmla="*/ 365 w 456"/>
                <a:gd name="T1" fmla="*/ 30 h 389"/>
                <a:gd name="T2" fmla="*/ 413 w 456"/>
                <a:gd name="T3" fmla="*/ 31 h 389"/>
                <a:gd name="T4" fmla="*/ 392 w 456"/>
                <a:gd name="T5" fmla="*/ 38 h 389"/>
                <a:gd name="T6" fmla="*/ 350 w 456"/>
                <a:gd name="T7" fmla="*/ 57 h 389"/>
                <a:gd name="T8" fmla="*/ 367 w 456"/>
                <a:gd name="T9" fmla="*/ 63 h 389"/>
                <a:gd name="T10" fmla="*/ 401 w 456"/>
                <a:gd name="T11" fmla="*/ 70 h 389"/>
                <a:gd name="T12" fmla="*/ 380 w 456"/>
                <a:gd name="T13" fmla="*/ 73 h 389"/>
                <a:gd name="T14" fmla="*/ 343 w 456"/>
                <a:gd name="T15" fmla="*/ 90 h 389"/>
                <a:gd name="T16" fmla="*/ 370 w 456"/>
                <a:gd name="T17" fmla="*/ 99 h 389"/>
                <a:gd name="T18" fmla="*/ 411 w 456"/>
                <a:gd name="T19" fmla="*/ 110 h 389"/>
                <a:gd name="T20" fmla="*/ 388 w 456"/>
                <a:gd name="T21" fmla="*/ 111 h 389"/>
                <a:gd name="T22" fmla="*/ 348 w 456"/>
                <a:gd name="T23" fmla="*/ 128 h 389"/>
                <a:gd name="T24" fmla="*/ 380 w 456"/>
                <a:gd name="T25" fmla="*/ 137 h 389"/>
                <a:gd name="T26" fmla="*/ 432 w 456"/>
                <a:gd name="T27" fmla="*/ 150 h 389"/>
                <a:gd name="T28" fmla="*/ 405 w 456"/>
                <a:gd name="T29" fmla="*/ 150 h 389"/>
                <a:gd name="T30" fmla="*/ 349 w 456"/>
                <a:gd name="T31" fmla="*/ 157 h 389"/>
                <a:gd name="T32" fmla="*/ 354 w 456"/>
                <a:gd name="T33" fmla="*/ 178 h 389"/>
                <a:gd name="T34" fmla="*/ 415 w 456"/>
                <a:gd name="T35" fmla="*/ 190 h 389"/>
                <a:gd name="T36" fmla="*/ 405 w 456"/>
                <a:gd name="T37" fmla="*/ 196 h 389"/>
                <a:gd name="T38" fmla="*/ 329 w 456"/>
                <a:gd name="T39" fmla="*/ 197 h 389"/>
                <a:gd name="T40" fmla="*/ 299 w 456"/>
                <a:gd name="T41" fmla="*/ 224 h 389"/>
                <a:gd name="T42" fmla="*/ 332 w 456"/>
                <a:gd name="T43" fmla="*/ 224 h 389"/>
                <a:gd name="T44" fmla="*/ 402 w 456"/>
                <a:gd name="T45" fmla="*/ 233 h 389"/>
                <a:gd name="T46" fmla="*/ 402 w 456"/>
                <a:gd name="T47" fmla="*/ 240 h 389"/>
                <a:gd name="T48" fmla="*/ 326 w 456"/>
                <a:gd name="T49" fmla="*/ 243 h 389"/>
                <a:gd name="T50" fmla="*/ 322 w 456"/>
                <a:gd name="T51" fmla="*/ 264 h 389"/>
                <a:gd name="T52" fmla="*/ 379 w 456"/>
                <a:gd name="T53" fmla="*/ 264 h 389"/>
                <a:gd name="T54" fmla="*/ 439 w 456"/>
                <a:gd name="T55" fmla="*/ 288 h 389"/>
                <a:gd name="T56" fmla="*/ 363 w 456"/>
                <a:gd name="T57" fmla="*/ 278 h 389"/>
                <a:gd name="T58" fmla="*/ 303 w 456"/>
                <a:gd name="T59" fmla="*/ 300 h 389"/>
                <a:gd name="T60" fmla="*/ 278 w 456"/>
                <a:gd name="T61" fmla="*/ 334 h 389"/>
                <a:gd name="T62" fmla="*/ 268 w 456"/>
                <a:gd name="T63" fmla="*/ 360 h 389"/>
                <a:gd name="T64" fmla="*/ 290 w 456"/>
                <a:gd name="T65" fmla="*/ 346 h 389"/>
                <a:gd name="T66" fmla="*/ 324 w 456"/>
                <a:gd name="T67" fmla="*/ 330 h 389"/>
                <a:gd name="T68" fmla="*/ 389 w 456"/>
                <a:gd name="T69" fmla="*/ 335 h 389"/>
                <a:gd name="T70" fmla="*/ 424 w 456"/>
                <a:gd name="T71" fmla="*/ 349 h 389"/>
                <a:gd name="T72" fmla="*/ 374 w 456"/>
                <a:gd name="T73" fmla="*/ 351 h 389"/>
                <a:gd name="T74" fmla="*/ 326 w 456"/>
                <a:gd name="T75" fmla="*/ 362 h 389"/>
                <a:gd name="T76" fmla="*/ 279 w 456"/>
                <a:gd name="T77" fmla="*/ 377 h 389"/>
                <a:gd name="T78" fmla="*/ 245 w 456"/>
                <a:gd name="T79" fmla="*/ 372 h 389"/>
                <a:gd name="T80" fmla="*/ 221 w 456"/>
                <a:gd name="T81" fmla="*/ 312 h 389"/>
                <a:gd name="T82" fmla="*/ 190 w 456"/>
                <a:gd name="T83" fmla="*/ 290 h 389"/>
                <a:gd name="T84" fmla="*/ 187 w 456"/>
                <a:gd name="T85" fmla="*/ 326 h 389"/>
                <a:gd name="T86" fmla="*/ 160 w 456"/>
                <a:gd name="T87" fmla="*/ 267 h 389"/>
                <a:gd name="T88" fmla="*/ 116 w 456"/>
                <a:gd name="T89" fmla="*/ 243 h 389"/>
                <a:gd name="T90" fmla="*/ 140 w 456"/>
                <a:gd name="T91" fmla="*/ 300 h 389"/>
                <a:gd name="T92" fmla="*/ 111 w 456"/>
                <a:gd name="T93" fmla="*/ 258 h 389"/>
                <a:gd name="T94" fmla="*/ 70 w 456"/>
                <a:gd name="T95" fmla="*/ 231 h 389"/>
                <a:gd name="T96" fmla="*/ 72 w 456"/>
                <a:gd name="T97" fmla="*/ 256 h 389"/>
                <a:gd name="T98" fmla="*/ 37 w 456"/>
                <a:gd name="T99" fmla="*/ 222 h 389"/>
                <a:gd name="T100" fmla="*/ 0 w 456"/>
                <a:gd name="T101" fmla="*/ 189 h 389"/>
                <a:gd name="T102" fmla="*/ 63 w 456"/>
                <a:gd name="T103" fmla="*/ 212 h 389"/>
                <a:gd name="T104" fmla="*/ 131 w 456"/>
                <a:gd name="T105" fmla="*/ 228 h 389"/>
                <a:gd name="T106" fmla="*/ 193 w 456"/>
                <a:gd name="T107" fmla="*/ 252 h 389"/>
                <a:gd name="T108" fmla="*/ 244 w 456"/>
                <a:gd name="T109" fmla="*/ 302 h 389"/>
                <a:gd name="T110" fmla="*/ 267 w 456"/>
                <a:gd name="T111" fmla="*/ 220 h 389"/>
                <a:gd name="T112" fmla="*/ 308 w 456"/>
                <a:gd name="T113" fmla="*/ 146 h 389"/>
                <a:gd name="T114" fmla="*/ 324 w 456"/>
                <a:gd name="T115" fmla="*/ 0 h 389"/>
                <a:gd name="T116" fmla="*/ 332 w 456"/>
                <a:gd name="T117" fmla="*/ 3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6" h="389">
                  <a:moveTo>
                    <a:pt x="332" y="37"/>
                  </a:moveTo>
                  <a:lnTo>
                    <a:pt x="342" y="35"/>
                  </a:lnTo>
                  <a:lnTo>
                    <a:pt x="354" y="31"/>
                  </a:lnTo>
                  <a:lnTo>
                    <a:pt x="365" y="30"/>
                  </a:lnTo>
                  <a:lnTo>
                    <a:pt x="378" y="29"/>
                  </a:lnTo>
                  <a:lnTo>
                    <a:pt x="389" y="29"/>
                  </a:lnTo>
                  <a:lnTo>
                    <a:pt x="402" y="30"/>
                  </a:lnTo>
                  <a:lnTo>
                    <a:pt x="413" y="31"/>
                  </a:lnTo>
                  <a:lnTo>
                    <a:pt x="425" y="35"/>
                  </a:lnTo>
                  <a:lnTo>
                    <a:pt x="413" y="35"/>
                  </a:lnTo>
                  <a:lnTo>
                    <a:pt x="402" y="36"/>
                  </a:lnTo>
                  <a:lnTo>
                    <a:pt x="392" y="38"/>
                  </a:lnTo>
                  <a:lnTo>
                    <a:pt x="380" y="40"/>
                  </a:lnTo>
                  <a:lnTo>
                    <a:pt x="370" y="45"/>
                  </a:lnTo>
                  <a:lnTo>
                    <a:pt x="360" y="50"/>
                  </a:lnTo>
                  <a:lnTo>
                    <a:pt x="350" y="57"/>
                  </a:lnTo>
                  <a:lnTo>
                    <a:pt x="342" y="65"/>
                  </a:lnTo>
                  <a:lnTo>
                    <a:pt x="350" y="63"/>
                  </a:lnTo>
                  <a:lnTo>
                    <a:pt x="358" y="62"/>
                  </a:lnTo>
                  <a:lnTo>
                    <a:pt x="367" y="63"/>
                  </a:lnTo>
                  <a:lnTo>
                    <a:pt x="375" y="63"/>
                  </a:lnTo>
                  <a:lnTo>
                    <a:pt x="384" y="66"/>
                  </a:lnTo>
                  <a:lnTo>
                    <a:pt x="393" y="67"/>
                  </a:lnTo>
                  <a:lnTo>
                    <a:pt x="401" y="70"/>
                  </a:lnTo>
                  <a:lnTo>
                    <a:pt x="409" y="73"/>
                  </a:lnTo>
                  <a:lnTo>
                    <a:pt x="400" y="72"/>
                  </a:lnTo>
                  <a:lnTo>
                    <a:pt x="390" y="72"/>
                  </a:lnTo>
                  <a:lnTo>
                    <a:pt x="380" y="73"/>
                  </a:lnTo>
                  <a:lnTo>
                    <a:pt x="371" y="76"/>
                  </a:lnTo>
                  <a:lnTo>
                    <a:pt x="360" y="80"/>
                  </a:lnTo>
                  <a:lnTo>
                    <a:pt x="352" y="84"/>
                  </a:lnTo>
                  <a:lnTo>
                    <a:pt x="343" y="90"/>
                  </a:lnTo>
                  <a:lnTo>
                    <a:pt x="336" y="97"/>
                  </a:lnTo>
                  <a:lnTo>
                    <a:pt x="348" y="97"/>
                  </a:lnTo>
                  <a:lnTo>
                    <a:pt x="359" y="98"/>
                  </a:lnTo>
                  <a:lnTo>
                    <a:pt x="370" y="99"/>
                  </a:lnTo>
                  <a:lnTo>
                    <a:pt x="381" y="102"/>
                  </a:lnTo>
                  <a:lnTo>
                    <a:pt x="392" y="104"/>
                  </a:lnTo>
                  <a:lnTo>
                    <a:pt x="402" y="106"/>
                  </a:lnTo>
                  <a:lnTo>
                    <a:pt x="411" y="110"/>
                  </a:lnTo>
                  <a:lnTo>
                    <a:pt x="422" y="114"/>
                  </a:lnTo>
                  <a:lnTo>
                    <a:pt x="410" y="111"/>
                  </a:lnTo>
                  <a:lnTo>
                    <a:pt x="400" y="110"/>
                  </a:lnTo>
                  <a:lnTo>
                    <a:pt x="388" y="111"/>
                  </a:lnTo>
                  <a:lnTo>
                    <a:pt x="378" y="113"/>
                  </a:lnTo>
                  <a:lnTo>
                    <a:pt x="367" y="116"/>
                  </a:lnTo>
                  <a:lnTo>
                    <a:pt x="357" y="122"/>
                  </a:lnTo>
                  <a:lnTo>
                    <a:pt x="348" y="128"/>
                  </a:lnTo>
                  <a:lnTo>
                    <a:pt x="340" y="135"/>
                  </a:lnTo>
                  <a:lnTo>
                    <a:pt x="354" y="135"/>
                  </a:lnTo>
                  <a:lnTo>
                    <a:pt x="367" y="136"/>
                  </a:lnTo>
                  <a:lnTo>
                    <a:pt x="380" y="137"/>
                  </a:lnTo>
                  <a:lnTo>
                    <a:pt x="394" y="140"/>
                  </a:lnTo>
                  <a:lnTo>
                    <a:pt x="407" y="143"/>
                  </a:lnTo>
                  <a:lnTo>
                    <a:pt x="419" y="146"/>
                  </a:lnTo>
                  <a:lnTo>
                    <a:pt x="432" y="150"/>
                  </a:lnTo>
                  <a:lnTo>
                    <a:pt x="443" y="156"/>
                  </a:lnTo>
                  <a:lnTo>
                    <a:pt x="432" y="152"/>
                  </a:lnTo>
                  <a:lnTo>
                    <a:pt x="419" y="151"/>
                  </a:lnTo>
                  <a:lnTo>
                    <a:pt x="405" y="150"/>
                  </a:lnTo>
                  <a:lnTo>
                    <a:pt x="392" y="150"/>
                  </a:lnTo>
                  <a:lnTo>
                    <a:pt x="377" y="151"/>
                  </a:lnTo>
                  <a:lnTo>
                    <a:pt x="363" y="153"/>
                  </a:lnTo>
                  <a:lnTo>
                    <a:pt x="349" y="157"/>
                  </a:lnTo>
                  <a:lnTo>
                    <a:pt x="336" y="163"/>
                  </a:lnTo>
                  <a:lnTo>
                    <a:pt x="321" y="178"/>
                  </a:lnTo>
                  <a:lnTo>
                    <a:pt x="337" y="176"/>
                  </a:lnTo>
                  <a:lnTo>
                    <a:pt x="354" y="178"/>
                  </a:lnTo>
                  <a:lnTo>
                    <a:pt x="370" y="179"/>
                  </a:lnTo>
                  <a:lnTo>
                    <a:pt x="385" y="181"/>
                  </a:lnTo>
                  <a:lnTo>
                    <a:pt x="400" y="184"/>
                  </a:lnTo>
                  <a:lnTo>
                    <a:pt x="415" y="190"/>
                  </a:lnTo>
                  <a:lnTo>
                    <a:pt x="428" y="196"/>
                  </a:lnTo>
                  <a:lnTo>
                    <a:pt x="441" y="204"/>
                  </a:lnTo>
                  <a:lnTo>
                    <a:pt x="424" y="201"/>
                  </a:lnTo>
                  <a:lnTo>
                    <a:pt x="405" y="196"/>
                  </a:lnTo>
                  <a:lnTo>
                    <a:pt x="386" y="194"/>
                  </a:lnTo>
                  <a:lnTo>
                    <a:pt x="366" y="191"/>
                  </a:lnTo>
                  <a:lnTo>
                    <a:pt x="348" y="193"/>
                  </a:lnTo>
                  <a:lnTo>
                    <a:pt x="329" y="197"/>
                  </a:lnTo>
                  <a:lnTo>
                    <a:pt x="313" y="206"/>
                  </a:lnTo>
                  <a:lnTo>
                    <a:pt x="298" y="220"/>
                  </a:lnTo>
                  <a:lnTo>
                    <a:pt x="298" y="222"/>
                  </a:lnTo>
                  <a:lnTo>
                    <a:pt x="299" y="224"/>
                  </a:lnTo>
                  <a:lnTo>
                    <a:pt x="298" y="226"/>
                  </a:lnTo>
                  <a:lnTo>
                    <a:pt x="297" y="227"/>
                  </a:lnTo>
                  <a:lnTo>
                    <a:pt x="314" y="225"/>
                  </a:lnTo>
                  <a:lnTo>
                    <a:pt x="332" y="224"/>
                  </a:lnTo>
                  <a:lnTo>
                    <a:pt x="349" y="224"/>
                  </a:lnTo>
                  <a:lnTo>
                    <a:pt x="367" y="226"/>
                  </a:lnTo>
                  <a:lnTo>
                    <a:pt x="385" y="228"/>
                  </a:lnTo>
                  <a:lnTo>
                    <a:pt x="402" y="233"/>
                  </a:lnTo>
                  <a:lnTo>
                    <a:pt x="419" y="239"/>
                  </a:lnTo>
                  <a:lnTo>
                    <a:pt x="435" y="245"/>
                  </a:lnTo>
                  <a:lnTo>
                    <a:pt x="419" y="243"/>
                  </a:lnTo>
                  <a:lnTo>
                    <a:pt x="402" y="240"/>
                  </a:lnTo>
                  <a:lnTo>
                    <a:pt x="382" y="237"/>
                  </a:lnTo>
                  <a:lnTo>
                    <a:pt x="364" y="237"/>
                  </a:lnTo>
                  <a:lnTo>
                    <a:pt x="344" y="239"/>
                  </a:lnTo>
                  <a:lnTo>
                    <a:pt x="326" y="243"/>
                  </a:lnTo>
                  <a:lnTo>
                    <a:pt x="310" y="252"/>
                  </a:lnTo>
                  <a:lnTo>
                    <a:pt x="296" y="266"/>
                  </a:lnTo>
                  <a:lnTo>
                    <a:pt x="309" y="265"/>
                  </a:lnTo>
                  <a:lnTo>
                    <a:pt x="322" y="264"/>
                  </a:lnTo>
                  <a:lnTo>
                    <a:pt x="336" y="263"/>
                  </a:lnTo>
                  <a:lnTo>
                    <a:pt x="350" y="263"/>
                  </a:lnTo>
                  <a:lnTo>
                    <a:pt x="364" y="263"/>
                  </a:lnTo>
                  <a:lnTo>
                    <a:pt x="379" y="264"/>
                  </a:lnTo>
                  <a:lnTo>
                    <a:pt x="392" y="266"/>
                  </a:lnTo>
                  <a:lnTo>
                    <a:pt x="405" y="270"/>
                  </a:lnTo>
                  <a:lnTo>
                    <a:pt x="456" y="292"/>
                  </a:lnTo>
                  <a:lnTo>
                    <a:pt x="439" y="288"/>
                  </a:lnTo>
                  <a:lnTo>
                    <a:pt x="420" y="284"/>
                  </a:lnTo>
                  <a:lnTo>
                    <a:pt x="401" y="280"/>
                  </a:lnTo>
                  <a:lnTo>
                    <a:pt x="382" y="278"/>
                  </a:lnTo>
                  <a:lnTo>
                    <a:pt x="363" y="278"/>
                  </a:lnTo>
                  <a:lnTo>
                    <a:pt x="344" y="279"/>
                  </a:lnTo>
                  <a:lnTo>
                    <a:pt x="326" y="284"/>
                  </a:lnTo>
                  <a:lnTo>
                    <a:pt x="310" y="292"/>
                  </a:lnTo>
                  <a:lnTo>
                    <a:pt x="303" y="300"/>
                  </a:lnTo>
                  <a:lnTo>
                    <a:pt x="296" y="308"/>
                  </a:lnTo>
                  <a:lnTo>
                    <a:pt x="289" y="316"/>
                  </a:lnTo>
                  <a:lnTo>
                    <a:pt x="283" y="325"/>
                  </a:lnTo>
                  <a:lnTo>
                    <a:pt x="278" y="334"/>
                  </a:lnTo>
                  <a:lnTo>
                    <a:pt x="273" y="343"/>
                  </a:lnTo>
                  <a:lnTo>
                    <a:pt x="267" y="353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3" y="356"/>
                  </a:lnTo>
                  <a:lnTo>
                    <a:pt x="279" y="353"/>
                  </a:lnTo>
                  <a:lnTo>
                    <a:pt x="284" y="349"/>
                  </a:lnTo>
                  <a:lnTo>
                    <a:pt x="290" y="346"/>
                  </a:lnTo>
                  <a:lnTo>
                    <a:pt x="296" y="341"/>
                  </a:lnTo>
                  <a:lnTo>
                    <a:pt x="302" y="339"/>
                  </a:lnTo>
                  <a:lnTo>
                    <a:pt x="308" y="335"/>
                  </a:lnTo>
                  <a:lnTo>
                    <a:pt x="324" y="330"/>
                  </a:lnTo>
                  <a:lnTo>
                    <a:pt x="340" y="327"/>
                  </a:lnTo>
                  <a:lnTo>
                    <a:pt x="357" y="327"/>
                  </a:lnTo>
                  <a:lnTo>
                    <a:pt x="373" y="331"/>
                  </a:lnTo>
                  <a:lnTo>
                    <a:pt x="389" y="335"/>
                  </a:lnTo>
                  <a:lnTo>
                    <a:pt x="405" y="340"/>
                  </a:lnTo>
                  <a:lnTo>
                    <a:pt x="420" y="346"/>
                  </a:lnTo>
                  <a:lnTo>
                    <a:pt x="437" y="350"/>
                  </a:lnTo>
                  <a:lnTo>
                    <a:pt x="424" y="349"/>
                  </a:lnTo>
                  <a:lnTo>
                    <a:pt x="411" y="348"/>
                  </a:lnTo>
                  <a:lnTo>
                    <a:pt x="399" y="349"/>
                  </a:lnTo>
                  <a:lnTo>
                    <a:pt x="386" y="349"/>
                  </a:lnTo>
                  <a:lnTo>
                    <a:pt x="374" y="351"/>
                  </a:lnTo>
                  <a:lnTo>
                    <a:pt x="362" y="353"/>
                  </a:lnTo>
                  <a:lnTo>
                    <a:pt x="350" y="356"/>
                  </a:lnTo>
                  <a:lnTo>
                    <a:pt x="337" y="358"/>
                  </a:lnTo>
                  <a:lnTo>
                    <a:pt x="326" y="362"/>
                  </a:lnTo>
                  <a:lnTo>
                    <a:pt x="314" y="365"/>
                  </a:lnTo>
                  <a:lnTo>
                    <a:pt x="302" y="370"/>
                  </a:lnTo>
                  <a:lnTo>
                    <a:pt x="290" y="373"/>
                  </a:lnTo>
                  <a:lnTo>
                    <a:pt x="279" y="377"/>
                  </a:lnTo>
                  <a:lnTo>
                    <a:pt x="267" y="381"/>
                  </a:lnTo>
                  <a:lnTo>
                    <a:pt x="256" y="386"/>
                  </a:lnTo>
                  <a:lnTo>
                    <a:pt x="244" y="389"/>
                  </a:lnTo>
                  <a:lnTo>
                    <a:pt x="245" y="372"/>
                  </a:lnTo>
                  <a:lnTo>
                    <a:pt x="243" y="356"/>
                  </a:lnTo>
                  <a:lnTo>
                    <a:pt x="237" y="341"/>
                  </a:lnTo>
                  <a:lnTo>
                    <a:pt x="230" y="326"/>
                  </a:lnTo>
                  <a:lnTo>
                    <a:pt x="221" y="312"/>
                  </a:lnTo>
                  <a:lnTo>
                    <a:pt x="212" y="298"/>
                  </a:lnTo>
                  <a:lnTo>
                    <a:pt x="200" y="286"/>
                  </a:lnTo>
                  <a:lnTo>
                    <a:pt x="190" y="273"/>
                  </a:lnTo>
                  <a:lnTo>
                    <a:pt x="190" y="290"/>
                  </a:lnTo>
                  <a:lnTo>
                    <a:pt x="192" y="307"/>
                  </a:lnTo>
                  <a:lnTo>
                    <a:pt x="193" y="324"/>
                  </a:lnTo>
                  <a:lnTo>
                    <a:pt x="190" y="340"/>
                  </a:lnTo>
                  <a:lnTo>
                    <a:pt x="187" y="326"/>
                  </a:lnTo>
                  <a:lnTo>
                    <a:pt x="182" y="311"/>
                  </a:lnTo>
                  <a:lnTo>
                    <a:pt x="176" y="296"/>
                  </a:lnTo>
                  <a:lnTo>
                    <a:pt x="169" y="281"/>
                  </a:lnTo>
                  <a:lnTo>
                    <a:pt x="160" y="267"/>
                  </a:lnTo>
                  <a:lnTo>
                    <a:pt x="149" y="256"/>
                  </a:lnTo>
                  <a:lnTo>
                    <a:pt x="135" y="247"/>
                  </a:lnTo>
                  <a:lnTo>
                    <a:pt x="119" y="242"/>
                  </a:lnTo>
                  <a:lnTo>
                    <a:pt x="116" y="243"/>
                  </a:lnTo>
                  <a:lnTo>
                    <a:pt x="125" y="256"/>
                  </a:lnTo>
                  <a:lnTo>
                    <a:pt x="132" y="270"/>
                  </a:lnTo>
                  <a:lnTo>
                    <a:pt x="137" y="285"/>
                  </a:lnTo>
                  <a:lnTo>
                    <a:pt x="140" y="300"/>
                  </a:lnTo>
                  <a:lnTo>
                    <a:pt x="132" y="290"/>
                  </a:lnTo>
                  <a:lnTo>
                    <a:pt x="124" y="280"/>
                  </a:lnTo>
                  <a:lnTo>
                    <a:pt x="117" y="270"/>
                  </a:lnTo>
                  <a:lnTo>
                    <a:pt x="111" y="258"/>
                  </a:lnTo>
                  <a:lnTo>
                    <a:pt x="102" y="249"/>
                  </a:lnTo>
                  <a:lnTo>
                    <a:pt x="93" y="241"/>
                  </a:lnTo>
                  <a:lnTo>
                    <a:pt x="83" y="234"/>
                  </a:lnTo>
                  <a:lnTo>
                    <a:pt x="70" y="231"/>
                  </a:lnTo>
                  <a:lnTo>
                    <a:pt x="68" y="236"/>
                  </a:lnTo>
                  <a:lnTo>
                    <a:pt x="70" y="243"/>
                  </a:lnTo>
                  <a:lnTo>
                    <a:pt x="74" y="250"/>
                  </a:lnTo>
                  <a:lnTo>
                    <a:pt x="72" y="256"/>
                  </a:lnTo>
                  <a:lnTo>
                    <a:pt x="64" y="247"/>
                  </a:lnTo>
                  <a:lnTo>
                    <a:pt x="55" y="239"/>
                  </a:lnTo>
                  <a:lnTo>
                    <a:pt x="46" y="231"/>
                  </a:lnTo>
                  <a:lnTo>
                    <a:pt x="37" y="222"/>
                  </a:lnTo>
                  <a:lnTo>
                    <a:pt x="26" y="214"/>
                  </a:lnTo>
                  <a:lnTo>
                    <a:pt x="17" y="206"/>
                  </a:lnTo>
                  <a:lnTo>
                    <a:pt x="8" y="197"/>
                  </a:lnTo>
                  <a:lnTo>
                    <a:pt x="0" y="189"/>
                  </a:lnTo>
                  <a:lnTo>
                    <a:pt x="15" y="196"/>
                  </a:lnTo>
                  <a:lnTo>
                    <a:pt x="31" y="203"/>
                  </a:lnTo>
                  <a:lnTo>
                    <a:pt x="47" y="207"/>
                  </a:lnTo>
                  <a:lnTo>
                    <a:pt x="63" y="212"/>
                  </a:lnTo>
                  <a:lnTo>
                    <a:pt x="81" y="216"/>
                  </a:lnTo>
                  <a:lnTo>
                    <a:pt x="98" y="220"/>
                  </a:lnTo>
                  <a:lnTo>
                    <a:pt x="114" y="224"/>
                  </a:lnTo>
                  <a:lnTo>
                    <a:pt x="131" y="228"/>
                  </a:lnTo>
                  <a:lnTo>
                    <a:pt x="147" y="233"/>
                  </a:lnTo>
                  <a:lnTo>
                    <a:pt x="163" y="237"/>
                  </a:lnTo>
                  <a:lnTo>
                    <a:pt x="178" y="244"/>
                  </a:lnTo>
                  <a:lnTo>
                    <a:pt x="193" y="252"/>
                  </a:lnTo>
                  <a:lnTo>
                    <a:pt x="208" y="262"/>
                  </a:lnTo>
                  <a:lnTo>
                    <a:pt x="221" y="273"/>
                  </a:lnTo>
                  <a:lnTo>
                    <a:pt x="233" y="286"/>
                  </a:lnTo>
                  <a:lnTo>
                    <a:pt x="244" y="302"/>
                  </a:lnTo>
                  <a:lnTo>
                    <a:pt x="251" y="282"/>
                  </a:lnTo>
                  <a:lnTo>
                    <a:pt x="256" y="262"/>
                  </a:lnTo>
                  <a:lnTo>
                    <a:pt x="261" y="241"/>
                  </a:lnTo>
                  <a:lnTo>
                    <a:pt x="267" y="220"/>
                  </a:lnTo>
                  <a:lnTo>
                    <a:pt x="273" y="201"/>
                  </a:lnTo>
                  <a:lnTo>
                    <a:pt x="282" y="181"/>
                  </a:lnTo>
                  <a:lnTo>
                    <a:pt x="293" y="164"/>
                  </a:lnTo>
                  <a:lnTo>
                    <a:pt x="308" y="146"/>
                  </a:lnTo>
                  <a:lnTo>
                    <a:pt x="310" y="110"/>
                  </a:lnTo>
                  <a:lnTo>
                    <a:pt x="312" y="73"/>
                  </a:lnTo>
                  <a:lnTo>
                    <a:pt x="317" y="37"/>
                  </a:lnTo>
                  <a:lnTo>
                    <a:pt x="324" y="0"/>
                  </a:lnTo>
                  <a:lnTo>
                    <a:pt x="326" y="9"/>
                  </a:lnTo>
                  <a:lnTo>
                    <a:pt x="329" y="19"/>
                  </a:lnTo>
                  <a:lnTo>
                    <a:pt x="332" y="27"/>
                  </a:lnTo>
                  <a:lnTo>
                    <a:pt x="332" y="3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5" name="Freeform 33"/>
            <p:cNvSpPr>
              <a:spLocks/>
            </p:cNvSpPr>
            <p:nvPr/>
          </p:nvSpPr>
          <p:spPr bwMode="auto">
            <a:xfrm>
              <a:off x="4931" y="2317"/>
              <a:ext cx="16" cy="4"/>
            </a:xfrm>
            <a:custGeom>
              <a:avLst/>
              <a:gdLst>
                <a:gd name="T0" fmla="*/ 30 w 31"/>
                <a:gd name="T1" fmla="*/ 0 h 7"/>
                <a:gd name="T2" fmla="*/ 30 w 31"/>
                <a:gd name="T3" fmla="*/ 2 h 7"/>
                <a:gd name="T4" fmla="*/ 30 w 31"/>
                <a:gd name="T5" fmla="*/ 4 h 7"/>
                <a:gd name="T6" fmla="*/ 30 w 31"/>
                <a:gd name="T7" fmla="*/ 6 h 7"/>
                <a:gd name="T8" fmla="*/ 31 w 31"/>
                <a:gd name="T9" fmla="*/ 7 h 7"/>
                <a:gd name="T10" fmla="*/ 23 w 31"/>
                <a:gd name="T11" fmla="*/ 7 h 7"/>
                <a:gd name="T12" fmla="*/ 15 w 31"/>
                <a:gd name="T13" fmla="*/ 6 h 7"/>
                <a:gd name="T14" fmla="*/ 7 w 31"/>
                <a:gd name="T15" fmla="*/ 5 h 7"/>
                <a:gd name="T16" fmla="*/ 0 w 31"/>
                <a:gd name="T17" fmla="*/ 2 h 7"/>
                <a:gd name="T18" fmla="*/ 7 w 31"/>
                <a:gd name="T19" fmla="*/ 0 h 7"/>
                <a:gd name="T20" fmla="*/ 15 w 31"/>
                <a:gd name="T21" fmla="*/ 0 h 7"/>
                <a:gd name="T22" fmla="*/ 22 w 31"/>
                <a:gd name="T23" fmla="*/ 0 h 7"/>
                <a:gd name="T24" fmla="*/ 30 w 31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7">
                  <a:moveTo>
                    <a:pt x="30" y="0"/>
                  </a:moveTo>
                  <a:lnTo>
                    <a:pt x="30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23" y="7"/>
                  </a:lnTo>
                  <a:lnTo>
                    <a:pt x="15" y="6"/>
                  </a:lnTo>
                  <a:lnTo>
                    <a:pt x="7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6" name="Freeform 34"/>
            <p:cNvSpPr>
              <a:spLocks/>
            </p:cNvSpPr>
            <p:nvPr/>
          </p:nvSpPr>
          <p:spPr bwMode="auto">
            <a:xfrm>
              <a:off x="4917" y="2329"/>
              <a:ext cx="18" cy="8"/>
            </a:xfrm>
            <a:custGeom>
              <a:avLst/>
              <a:gdLst>
                <a:gd name="T0" fmla="*/ 35 w 35"/>
                <a:gd name="T1" fmla="*/ 6 h 16"/>
                <a:gd name="T2" fmla="*/ 0 w 35"/>
                <a:gd name="T3" fmla="*/ 16 h 16"/>
                <a:gd name="T4" fmla="*/ 2 w 35"/>
                <a:gd name="T5" fmla="*/ 12 h 16"/>
                <a:gd name="T6" fmla="*/ 7 w 35"/>
                <a:gd name="T7" fmla="*/ 7 h 16"/>
                <a:gd name="T8" fmla="*/ 15 w 35"/>
                <a:gd name="T9" fmla="*/ 4 h 16"/>
                <a:gd name="T10" fmla="*/ 20 w 35"/>
                <a:gd name="T11" fmla="*/ 0 h 16"/>
                <a:gd name="T12" fmla="*/ 25 w 35"/>
                <a:gd name="T13" fmla="*/ 0 h 16"/>
                <a:gd name="T14" fmla="*/ 30 w 35"/>
                <a:gd name="T15" fmla="*/ 0 h 16"/>
                <a:gd name="T16" fmla="*/ 33 w 35"/>
                <a:gd name="T17" fmla="*/ 2 h 16"/>
                <a:gd name="T18" fmla="*/ 35 w 35"/>
                <a:gd name="T1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6">
                  <a:moveTo>
                    <a:pt x="35" y="6"/>
                  </a:moveTo>
                  <a:lnTo>
                    <a:pt x="0" y="16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5" y="4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7" name="Freeform 35"/>
            <p:cNvSpPr>
              <a:spLocks/>
            </p:cNvSpPr>
            <p:nvPr/>
          </p:nvSpPr>
          <p:spPr bwMode="auto">
            <a:xfrm>
              <a:off x="4818" y="2345"/>
              <a:ext cx="94" cy="128"/>
            </a:xfrm>
            <a:custGeom>
              <a:avLst/>
              <a:gdLst>
                <a:gd name="T0" fmla="*/ 178 w 188"/>
                <a:gd name="T1" fmla="*/ 15 h 254"/>
                <a:gd name="T2" fmla="*/ 159 w 188"/>
                <a:gd name="T3" fmla="*/ 33 h 254"/>
                <a:gd name="T4" fmla="*/ 141 w 188"/>
                <a:gd name="T5" fmla="*/ 50 h 254"/>
                <a:gd name="T6" fmla="*/ 126 w 188"/>
                <a:gd name="T7" fmla="*/ 70 h 254"/>
                <a:gd name="T8" fmla="*/ 125 w 188"/>
                <a:gd name="T9" fmla="*/ 79 h 254"/>
                <a:gd name="T10" fmla="*/ 136 w 188"/>
                <a:gd name="T11" fmla="*/ 74 h 254"/>
                <a:gd name="T12" fmla="*/ 147 w 188"/>
                <a:gd name="T13" fmla="*/ 69 h 254"/>
                <a:gd name="T14" fmla="*/ 158 w 188"/>
                <a:gd name="T15" fmla="*/ 64 h 254"/>
                <a:gd name="T16" fmla="*/ 157 w 188"/>
                <a:gd name="T17" fmla="*/ 70 h 254"/>
                <a:gd name="T18" fmla="*/ 142 w 188"/>
                <a:gd name="T19" fmla="*/ 85 h 254"/>
                <a:gd name="T20" fmla="*/ 129 w 188"/>
                <a:gd name="T21" fmla="*/ 101 h 254"/>
                <a:gd name="T22" fmla="*/ 120 w 188"/>
                <a:gd name="T23" fmla="*/ 119 h 254"/>
                <a:gd name="T24" fmla="*/ 125 w 188"/>
                <a:gd name="T25" fmla="*/ 127 h 254"/>
                <a:gd name="T26" fmla="*/ 137 w 188"/>
                <a:gd name="T27" fmla="*/ 121 h 254"/>
                <a:gd name="T28" fmla="*/ 150 w 188"/>
                <a:gd name="T29" fmla="*/ 111 h 254"/>
                <a:gd name="T30" fmla="*/ 163 w 188"/>
                <a:gd name="T31" fmla="*/ 102 h 254"/>
                <a:gd name="T32" fmla="*/ 164 w 188"/>
                <a:gd name="T33" fmla="*/ 108 h 254"/>
                <a:gd name="T34" fmla="*/ 147 w 188"/>
                <a:gd name="T35" fmla="*/ 127 h 254"/>
                <a:gd name="T36" fmla="*/ 128 w 188"/>
                <a:gd name="T37" fmla="*/ 147 h 254"/>
                <a:gd name="T38" fmla="*/ 112 w 188"/>
                <a:gd name="T39" fmla="*/ 168 h 254"/>
                <a:gd name="T40" fmla="*/ 142 w 188"/>
                <a:gd name="T41" fmla="*/ 179 h 254"/>
                <a:gd name="T42" fmla="*/ 125 w 188"/>
                <a:gd name="T43" fmla="*/ 188 h 254"/>
                <a:gd name="T44" fmla="*/ 108 w 188"/>
                <a:gd name="T45" fmla="*/ 195 h 254"/>
                <a:gd name="T46" fmla="*/ 90 w 188"/>
                <a:gd name="T47" fmla="*/ 203 h 254"/>
                <a:gd name="T48" fmla="*/ 74 w 188"/>
                <a:gd name="T49" fmla="*/ 214 h 254"/>
                <a:gd name="T50" fmla="*/ 112 w 188"/>
                <a:gd name="T51" fmla="*/ 224 h 254"/>
                <a:gd name="T52" fmla="*/ 82 w 188"/>
                <a:gd name="T53" fmla="*/ 236 h 254"/>
                <a:gd name="T54" fmla="*/ 50 w 188"/>
                <a:gd name="T55" fmla="*/ 244 h 254"/>
                <a:gd name="T56" fmla="*/ 18 w 188"/>
                <a:gd name="T57" fmla="*/ 252 h 254"/>
                <a:gd name="T58" fmla="*/ 11 w 188"/>
                <a:gd name="T59" fmla="*/ 236 h 254"/>
                <a:gd name="T60" fmla="*/ 43 w 188"/>
                <a:gd name="T61" fmla="*/ 208 h 254"/>
                <a:gd name="T62" fmla="*/ 80 w 188"/>
                <a:gd name="T63" fmla="*/ 183 h 254"/>
                <a:gd name="T64" fmla="*/ 101 w 188"/>
                <a:gd name="T65" fmla="*/ 147 h 254"/>
                <a:gd name="T66" fmla="*/ 99 w 188"/>
                <a:gd name="T67" fmla="*/ 102 h 254"/>
                <a:gd name="T68" fmla="*/ 112 w 188"/>
                <a:gd name="T69" fmla="*/ 65 h 254"/>
                <a:gd name="T70" fmla="*/ 137 w 188"/>
                <a:gd name="T71" fmla="*/ 35 h 254"/>
                <a:gd name="T72" fmla="*/ 169 w 188"/>
                <a:gd name="T73" fmla="*/ 11 h 254"/>
                <a:gd name="T74" fmla="*/ 188 w 188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254">
                  <a:moveTo>
                    <a:pt x="186" y="5"/>
                  </a:moveTo>
                  <a:lnTo>
                    <a:pt x="178" y="15"/>
                  </a:lnTo>
                  <a:lnTo>
                    <a:pt x="169" y="24"/>
                  </a:lnTo>
                  <a:lnTo>
                    <a:pt x="159" y="33"/>
                  </a:lnTo>
                  <a:lnTo>
                    <a:pt x="150" y="42"/>
                  </a:lnTo>
                  <a:lnTo>
                    <a:pt x="141" y="50"/>
                  </a:lnTo>
                  <a:lnTo>
                    <a:pt x="133" y="59"/>
                  </a:lnTo>
                  <a:lnTo>
                    <a:pt x="126" y="70"/>
                  </a:lnTo>
                  <a:lnTo>
                    <a:pt x="119" y="79"/>
                  </a:lnTo>
                  <a:lnTo>
                    <a:pt x="125" y="79"/>
                  </a:lnTo>
                  <a:lnTo>
                    <a:pt x="131" y="77"/>
                  </a:lnTo>
                  <a:lnTo>
                    <a:pt x="136" y="74"/>
                  </a:lnTo>
                  <a:lnTo>
                    <a:pt x="142" y="72"/>
                  </a:lnTo>
                  <a:lnTo>
                    <a:pt x="147" y="69"/>
                  </a:lnTo>
                  <a:lnTo>
                    <a:pt x="152" y="66"/>
                  </a:lnTo>
                  <a:lnTo>
                    <a:pt x="158" y="64"/>
                  </a:lnTo>
                  <a:lnTo>
                    <a:pt x="164" y="62"/>
                  </a:lnTo>
                  <a:lnTo>
                    <a:pt x="157" y="70"/>
                  </a:lnTo>
                  <a:lnTo>
                    <a:pt x="149" y="77"/>
                  </a:lnTo>
                  <a:lnTo>
                    <a:pt x="142" y="85"/>
                  </a:lnTo>
                  <a:lnTo>
                    <a:pt x="135" y="93"/>
                  </a:lnTo>
                  <a:lnTo>
                    <a:pt x="129" y="101"/>
                  </a:lnTo>
                  <a:lnTo>
                    <a:pt x="125" y="110"/>
                  </a:lnTo>
                  <a:lnTo>
                    <a:pt x="120" y="119"/>
                  </a:lnTo>
                  <a:lnTo>
                    <a:pt x="118" y="129"/>
                  </a:lnTo>
                  <a:lnTo>
                    <a:pt x="125" y="127"/>
                  </a:lnTo>
                  <a:lnTo>
                    <a:pt x="132" y="125"/>
                  </a:lnTo>
                  <a:lnTo>
                    <a:pt x="137" y="121"/>
                  </a:lnTo>
                  <a:lnTo>
                    <a:pt x="144" y="117"/>
                  </a:lnTo>
                  <a:lnTo>
                    <a:pt x="150" y="111"/>
                  </a:lnTo>
                  <a:lnTo>
                    <a:pt x="157" y="107"/>
                  </a:lnTo>
                  <a:lnTo>
                    <a:pt x="163" y="102"/>
                  </a:lnTo>
                  <a:lnTo>
                    <a:pt x="170" y="99"/>
                  </a:lnTo>
                  <a:lnTo>
                    <a:pt x="164" y="108"/>
                  </a:lnTo>
                  <a:lnTo>
                    <a:pt x="156" y="117"/>
                  </a:lnTo>
                  <a:lnTo>
                    <a:pt x="147" y="127"/>
                  </a:lnTo>
                  <a:lnTo>
                    <a:pt x="137" y="137"/>
                  </a:lnTo>
                  <a:lnTo>
                    <a:pt x="128" y="147"/>
                  </a:lnTo>
                  <a:lnTo>
                    <a:pt x="120" y="157"/>
                  </a:lnTo>
                  <a:lnTo>
                    <a:pt x="112" y="168"/>
                  </a:lnTo>
                  <a:lnTo>
                    <a:pt x="108" y="179"/>
                  </a:lnTo>
                  <a:lnTo>
                    <a:pt x="142" y="179"/>
                  </a:lnTo>
                  <a:lnTo>
                    <a:pt x="134" y="184"/>
                  </a:lnTo>
                  <a:lnTo>
                    <a:pt x="125" y="188"/>
                  </a:lnTo>
                  <a:lnTo>
                    <a:pt x="117" y="192"/>
                  </a:lnTo>
                  <a:lnTo>
                    <a:pt x="108" y="195"/>
                  </a:lnTo>
                  <a:lnTo>
                    <a:pt x="99" y="200"/>
                  </a:lnTo>
                  <a:lnTo>
                    <a:pt x="90" y="203"/>
                  </a:lnTo>
                  <a:lnTo>
                    <a:pt x="82" y="208"/>
                  </a:lnTo>
                  <a:lnTo>
                    <a:pt x="74" y="214"/>
                  </a:lnTo>
                  <a:lnTo>
                    <a:pt x="127" y="217"/>
                  </a:lnTo>
                  <a:lnTo>
                    <a:pt x="112" y="224"/>
                  </a:lnTo>
                  <a:lnTo>
                    <a:pt x="97" y="230"/>
                  </a:lnTo>
                  <a:lnTo>
                    <a:pt x="82" y="236"/>
                  </a:lnTo>
                  <a:lnTo>
                    <a:pt x="66" y="240"/>
                  </a:lnTo>
                  <a:lnTo>
                    <a:pt x="50" y="244"/>
                  </a:lnTo>
                  <a:lnTo>
                    <a:pt x="34" y="248"/>
                  </a:lnTo>
                  <a:lnTo>
                    <a:pt x="18" y="252"/>
                  </a:lnTo>
                  <a:lnTo>
                    <a:pt x="0" y="254"/>
                  </a:lnTo>
                  <a:lnTo>
                    <a:pt x="11" y="236"/>
                  </a:lnTo>
                  <a:lnTo>
                    <a:pt x="26" y="222"/>
                  </a:lnTo>
                  <a:lnTo>
                    <a:pt x="43" y="208"/>
                  </a:lnTo>
                  <a:lnTo>
                    <a:pt x="63" y="195"/>
                  </a:lnTo>
                  <a:lnTo>
                    <a:pt x="80" y="183"/>
                  </a:lnTo>
                  <a:lnTo>
                    <a:pt x="93" y="167"/>
                  </a:lnTo>
                  <a:lnTo>
                    <a:pt x="101" y="147"/>
                  </a:lnTo>
                  <a:lnTo>
                    <a:pt x="101" y="123"/>
                  </a:lnTo>
                  <a:lnTo>
                    <a:pt x="99" y="102"/>
                  </a:lnTo>
                  <a:lnTo>
                    <a:pt x="104" y="83"/>
                  </a:lnTo>
                  <a:lnTo>
                    <a:pt x="112" y="65"/>
                  </a:lnTo>
                  <a:lnTo>
                    <a:pt x="124" y="50"/>
                  </a:lnTo>
                  <a:lnTo>
                    <a:pt x="137" y="35"/>
                  </a:lnTo>
                  <a:lnTo>
                    <a:pt x="154" y="23"/>
                  </a:lnTo>
                  <a:lnTo>
                    <a:pt x="169" y="11"/>
                  </a:lnTo>
                  <a:lnTo>
                    <a:pt x="185" y="0"/>
                  </a:lnTo>
                  <a:lnTo>
                    <a:pt x="188" y="0"/>
                  </a:lnTo>
                  <a:lnTo>
                    <a:pt x="186" y="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8" name="Freeform 36"/>
            <p:cNvSpPr>
              <a:spLocks/>
            </p:cNvSpPr>
            <p:nvPr/>
          </p:nvSpPr>
          <p:spPr bwMode="auto">
            <a:xfrm>
              <a:off x="4792" y="2388"/>
              <a:ext cx="15" cy="64"/>
            </a:xfrm>
            <a:custGeom>
              <a:avLst/>
              <a:gdLst>
                <a:gd name="T0" fmla="*/ 29 w 31"/>
                <a:gd name="T1" fmla="*/ 77 h 129"/>
                <a:gd name="T2" fmla="*/ 26 w 31"/>
                <a:gd name="T3" fmla="*/ 91 h 129"/>
                <a:gd name="T4" fmla="*/ 21 w 31"/>
                <a:gd name="T5" fmla="*/ 103 h 129"/>
                <a:gd name="T6" fmla="*/ 16 w 31"/>
                <a:gd name="T7" fmla="*/ 116 h 129"/>
                <a:gd name="T8" fmla="*/ 9 w 31"/>
                <a:gd name="T9" fmla="*/ 129 h 129"/>
                <a:gd name="T10" fmla="*/ 13 w 31"/>
                <a:gd name="T11" fmla="*/ 97 h 129"/>
                <a:gd name="T12" fmla="*/ 16 w 31"/>
                <a:gd name="T13" fmla="*/ 62 h 129"/>
                <a:gd name="T14" fmla="*/ 12 w 31"/>
                <a:gd name="T15" fmla="*/ 30 h 129"/>
                <a:gd name="T16" fmla="*/ 0 w 31"/>
                <a:gd name="T17" fmla="*/ 0 h 129"/>
                <a:gd name="T18" fmla="*/ 9 w 31"/>
                <a:gd name="T19" fmla="*/ 7 h 129"/>
                <a:gd name="T20" fmla="*/ 16 w 31"/>
                <a:gd name="T21" fmla="*/ 16 h 129"/>
                <a:gd name="T22" fmla="*/ 21 w 31"/>
                <a:gd name="T23" fmla="*/ 24 h 129"/>
                <a:gd name="T24" fmla="*/ 26 w 31"/>
                <a:gd name="T25" fmla="*/ 34 h 129"/>
                <a:gd name="T26" fmla="*/ 28 w 31"/>
                <a:gd name="T27" fmla="*/ 45 h 129"/>
                <a:gd name="T28" fmla="*/ 31 w 31"/>
                <a:gd name="T29" fmla="*/ 55 h 129"/>
                <a:gd name="T30" fmla="*/ 31 w 31"/>
                <a:gd name="T31" fmla="*/ 65 h 129"/>
                <a:gd name="T32" fmla="*/ 29 w 31"/>
                <a:gd name="T33" fmla="*/ 7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29">
                  <a:moveTo>
                    <a:pt x="29" y="77"/>
                  </a:moveTo>
                  <a:lnTo>
                    <a:pt x="26" y="91"/>
                  </a:lnTo>
                  <a:lnTo>
                    <a:pt x="21" y="103"/>
                  </a:lnTo>
                  <a:lnTo>
                    <a:pt x="16" y="116"/>
                  </a:lnTo>
                  <a:lnTo>
                    <a:pt x="9" y="129"/>
                  </a:lnTo>
                  <a:lnTo>
                    <a:pt x="13" y="97"/>
                  </a:lnTo>
                  <a:lnTo>
                    <a:pt x="16" y="62"/>
                  </a:lnTo>
                  <a:lnTo>
                    <a:pt x="12" y="30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6"/>
                  </a:lnTo>
                  <a:lnTo>
                    <a:pt x="21" y="24"/>
                  </a:lnTo>
                  <a:lnTo>
                    <a:pt x="26" y="34"/>
                  </a:lnTo>
                  <a:lnTo>
                    <a:pt x="28" y="45"/>
                  </a:lnTo>
                  <a:lnTo>
                    <a:pt x="31" y="55"/>
                  </a:lnTo>
                  <a:lnTo>
                    <a:pt x="31" y="65"/>
                  </a:lnTo>
                  <a:lnTo>
                    <a:pt x="29" y="7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9" name="Freeform 37"/>
            <p:cNvSpPr>
              <a:spLocks/>
            </p:cNvSpPr>
            <p:nvPr/>
          </p:nvSpPr>
          <p:spPr bwMode="auto">
            <a:xfrm>
              <a:off x="4485" y="2404"/>
              <a:ext cx="10" cy="7"/>
            </a:xfrm>
            <a:custGeom>
              <a:avLst/>
              <a:gdLst>
                <a:gd name="T0" fmla="*/ 18 w 18"/>
                <a:gd name="T1" fmla="*/ 14 h 14"/>
                <a:gd name="T2" fmla="*/ 12 w 18"/>
                <a:gd name="T3" fmla="*/ 13 h 14"/>
                <a:gd name="T4" fmla="*/ 8 w 18"/>
                <a:gd name="T5" fmla="*/ 9 h 14"/>
                <a:gd name="T6" fmla="*/ 3 w 18"/>
                <a:gd name="T7" fmla="*/ 5 h 14"/>
                <a:gd name="T8" fmla="*/ 0 w 18"/>
                <a:gd name="T9" fmla="*/ 0 h 14"/>
                <a:gd name="T10" fmla="*/ 5 w 18"/>
                <a:gd name="T11" fmla="*/ 1 h 14"/>
                <a:gd name="T12" fmla="*/ 11 w 18"/>
                <a:gd name="T13" fmla="*/ 4 h 14"/>
                <a:gd name="T14" fmla="*/ 16 w 18"/>
                <a:gd name="T15" fmla="*/ 8 h 14"/>
                <a:gd name="T16" fmla="*/ 18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8" y="14"/>
                  </a:moveTo>
                  <a:lnTo>
                    <a:pt x="12" y="13"/>
                  </a:lnTo>
                  <a:lnTo>
                    <a:pt x="8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5" y="1"/>
                  </a:lnTo>
                  <a:lnTo>
                    <a:pt x="11" y="4"/>
                  </a:lnTo>
                  <a:lnTo>
                    <a:pt x="16" y="8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0" name="Freeform 38"/>
            <p:cNvSpPr>
              <a:spLocks/>
            </p:cNvSpPr>
            <p:nvPr/>
          </p:nvSpPr>
          <p:spPr bwMode="auto">
            <a:xfrm>
              <a:off x="4508" y="2406"/>
              <a:ext cx="16" cy="6"/>
            </a:xfrm>
            <a:custGeom>
              <a:avLst/>
              <a:gdLst>
                <a:gd name="T0" fmla="*/ 31 w 31"/>
                <a:gd name="T1" fmla="*/ 12 h 12"/>
                <a:gd name="T2" fmla="*/ 23 w 31"/>
                <a:gd name="T3" fmla="*/ 11 h 12"/>
                <a:gd name="T4" fmla="*/ 15 w 31"/>
                <a:gd name="T5" fmla="*/ 10 h 12"/>
                <a:gd name="T6" fmla="*/ 7 w 31"/>
                <a:gd name="T7" fmla="*/ 8 h 12"/>
                <a:gd name="T8" fmla="*/ 0 w 31"/>
                <a:gd name="T9" fmla="*/ 4 h 12"/>
                <a:gd name="T10" fmla="*/ 7 w 31"/>
                <a:gd name="T11" fmla="*/ 0 h 12"/>
                <a:gd name="T12" fmla="*/ 17 w 31"/>
                <a:gd name="T13" fmla="*/ 0 h 12"/>
                <a:gd name="T14" fmla="*/ 26 w 31"/>
                <a:gd name="T15" fmla="*/ 3 h 12"/>
                <a:gd name="T16" fmla="*/ 31 w 3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">
                  <a:moveTo>
                    <a:pt x="31" y="12"/>
                  </a:moveTo>
                  <a:lnTo>
                    <a:pt x="23" y="11"/>
                  </a:lnTo>
                  <a:lnTo>
                    <a:pt x="15" y="10"/>
                  </a:lnTo>
                  <a:lnTo>
                    <a:pt x="7" y="8"/>
                  </a:lnTo>
                  <a:lnTo>
                    <a:pt x="0" y="4"/>
                  </a:lnTo>
                  <a:lnTo>
                    <a:pt x="7" y="0"/>
                  </a:lnTo>
                  <a:lnTo>
                    <a:pt x="17" y="0"/>
                  </a:lnTo>
                  <a:lnTo>
                    <a:pt x="26" y="3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1" name="Freeform 39"/>
            <p:cNvSpPr>
              <a:spLocks/>
            </p:cNvSpPr>
            <p:nvPr/>
          </p:nvSpPr>
          <p:spPr bwMode="auto">
            <a:xfrm>
              <a:off x="4790" y="2481"/>
              <a:ext cx="8" cy="17"/>
            </a:xfrm>
            <a:custGeom>
              <a:avLst/>
              <a:gdLst>
                <a:gd name="T0" fmla="*/ 16 w 16"/>
                <a:gd name="T1" fmla="*/ 32 h 34"/>
                <a:gd name="T2" fmla="*/ 15 w 16"/>
                <a:gd name="T3" fmla="*/ 34 h 34"/>
                <a:gd name="T4" fmla="*/ 9 w 16"/>
                <a:gd name="T5" fmla="*/ 27 h 34"/>
                <a:gd name="T6" fmla="*/ 5 w 16"/>
                <a:gd name="T7" fmla="*/ 19 h 34"/>
                <a:gd name="T8" fmla="*/ 2 w 16"/>
                <a:gd name="T9" fmla="*/ 10 h 34"/>
                <a:gd name="T10" fmla="*/ 0 w 16"/>
                <a:gd name="T11" fmla="*/ 0 h 34"/>
                <a:gd name="T12" fmla="*/ 8 w 16"/>
                <a:gd name="T13" fmla="*/ 6 h 34"/>
                <a:gd name="T14" fmla="*/ 14 w 16"/>
                <a:gd name="T15" fmla="*/ 14 h 34"/>
                <a:gd name="T16" fmla="*/ 16 w 16"/>
                <a:gd name="T17" fmla="*/ 22 h 34"/>
                <a:gd name="T18" fmla="*/ 16 w 16"/>
                <a:gd name="T1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4">
                  <a:moveTo>
                    <a:pt x="16" y="32"/>
                  </a:moveTo>
                  <a:lnTo>
                    <a:pt x="15" y="34"/>
                  </a:lnTo>
                  <a:lnTo>
                    <a:pt x="9" y="27"/>
                  </a:lnTo>
                  <a:lnTo>
                    <a:pt x="5" y="19"/>
                  </a:lnTo>
                  <a:lnTo>
                    <a:pt x="2" y="10"/>
                  </a:lnTo>
                  <a:lnTo>
                    <a:pt x="0" y="0"/>
                  </a:lnTo>
                  <a:lnTo>
                    <a:pt x="8" y="6"/>
                  </a:lnTo>
                  <a:lnTo>
                    <a:pt x="14" y="14"/>
                  </a:lnTo>
                  <a:lnTo>
                    <a:pt x="16" y="2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2" name="Freeform 40"/>
            <p:cNvSpPr>
              <a:spLocks/>
            </p:cNvSpPr>
            <p:nvPr/>
          </p:nvSpPr>
          <p:spPr bwMode="auto">
            <a:xfrm>
              <a:off x="4815" y="2483"/>
              <a:ext cx="20" cy="13"/>
            </a:xfrm>
            <a:custGeom>
              <a:avLst/>
              <a:gdLst>
                <a:gd name="T0" fmla="*/ 38 w 39"/>
                <a:gd name="T1" fmla="*/ 8 h 25"/>
                <a:gd name="T2" fmla="*/ 39 w 39"/>
                <a:gd name="T3" fmla="*/ 14 h 25"/>
                <a:gd name="T4" fmla="*/ 37 w 39"/>
                <a:gd name="T5" fmla="*/ 18 h 25"/>
                <a:gd name="T6" fmla="*/ 32 w 39"/>
                <a:gd name="T7" fmla="*/ 22 h 25"/>
                <a:gd name="T8" fmla="*/ 27 w 39"/>
                <a:gd name="T9" fmla="*/ 25 h 25"/>
                <a:gd name="T10" fmla="*/ 19 w 39"/>
                <a:gd name="T11" fmla="*/ 24 h 25"/>
                <a:gd name="T12" fmla="*/ 11 w 39"/>
                <a:gd name="T13" fmla="*/ 23 h 25"/>
                <a:gd name="T14" fmla="*/ 4 w 39"/>
                <a:gd name="T15" fmla="*/ 19 h 25"/>
                <a:gd name="T16" fmla="*/ 0 w 39"/>
                <a:gd name="T17" fmla="*/ 13 h 25"/>
                <a:gd name="T18" fmla="*/ 2 w 39"/>
                <a:gd name="T19" fmla="*/ 8 h 25"/>
                <a:gd name="T20" fmla="*/ 6 w 39"/>
                <a:gd name="T21" fmla="*/ 4 h 25"/>
                <a:gd name="T22" fmla="*/ 11 w 39"/>
                <a:gd name="T23" fmla="*/ 1 h 25"/>
                <a:gd name="T24" fmla="*/ 17 w 39"/>
                <a:gd name="T25" fmla="*/ 0 h 25"/>
                <a:gd name="T26" fmla="*/ 23 w 39"/>
                <a:gd name="T27" fmla="*/ 0 h 25"/>
                <a:gd name="T28" fmla="*/ 30 w 39"/>
                <a:gd name="T29" fmla="*/ 1 h 25"/>
                <a:gd name="T30" fmla="*/ 34 w 39"/>
                <a:gd name="T31" fmla="*/ 3 h 25"/>
                <a:gd name="T32" fmla="*/ 38 w 39"/>
                <a:gd name="T3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lnTo>
                    <a:pt x="39" y="14"/>
                  </a:lnTo>
                  <a:lnTo>
                    <a:pt x="37" y="18"/>
                  </a:lnTo>
                  <a:lnTo>
                    <a:pt x="32" y="22"/>
                  </a:lnTo>
                  <a:lnTo>
                    <a:pt x="27" y="25"/>
                  </a:lnTo>
                  <a:lnTo>
                    <a:pt x="19" y="24"/>
                  </a:lnTo>
                  <a:lnTo>
                    <a:pt x="11" y="23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3" name="Freeform 41"/>
            <p:cNvSpPr>
              <a:spLocks/>
            </p:cNvSpPr>
            <p:nvPr/>
          </p:nvSpPr>
          <p:spPr bwMode="auto">
            <a:xfrm>
              <a:off x="4658" y="2492"/>
              <a:ext cx="7" cy="17"/>
            </a:xfrm>
            <a:custGeom>
              <a:avLst/>
              <a:gdLst>
                <a:gd name="T0" fmla="*/ 13 w 15"/>
                <a:gd name="T1" fmla="*/ 33 h 35"/>
                <a:gd name="T2" fmla="*/ 12 w 15"/>
                <a:gd name="T3" fmla="*/ 34 h 35"/>
                <a:gd name="T4" fmla="*/ 10 w 15"/>
                <a:gd name="T5" fmla="*/ 35 h 35"/>
                <a:gd name="T6" fmla="*/ 8 w 15"/>
                <a:gd name="T7" fmla="*/ 35 h 35"/>
                <a:gd name="T8" fmla="*/ 7 w 15"/>
                <a:gd name="T9" fmla="*/ 35 h 35"/>
                <a:gd name="T10" fmla="*/ 4 w 15"/>
                <a:gd name="T11" fmla="*/ 27 h 35"/>
                <a:gd name="T12" fmla="*/ 1 w 15"/>
                <a:gd name="T13" fmla="*/ 18 h 35"/>
                <a:gd name="T14" fmla="*/ 0 w 15"/>
                <a:gd name="T15" fmla="*/ 10 h 35"/>
                <a:gd name="T16" fmla="*/ 0 w 15"/>
                <a:gd name="T17" fmla="*/ 0 h 35"/>
                <a:gd name="T18" fmla="*/ 7 w 15"/>
                <a:gd name="T19" fmla="*/ 7 h 35"/>
                <a:gd name="T20" fmla="*/ 12 w 15"/>
                <a:gd name="T21" fmla="*/ 15 h 35"/>
                <a:gd name="T22" fmla="*/ 15 w 15"/>
                <a:gd name="T23" fmla="*/ 23 h 35"/>
                <a:gd name="T24" fmla="*/ 13 w 15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3" y="33"/>
                  </a:moveTo>
                  <a:lnTo>
                    <a:pt x="12" y="34"/>
                  </a:lnTo>
                  <a:lnTo>
                    <a:pt x="10" y="35"/>
                  </a:lnTo>
                  <a:lnTo>
                    <a:pt x="8" y="35"/>
                  </a:lnTo>
                  <a:lnTo>
                    <a:pt x="7" y="35"/>
                  </a:lnTo>
                  <a:lnTo>
                    <a:pt x="4" y="27"/>
                  </a:lnTo>
                  <a:lnTo>
                    <a:pt x="1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5" y="23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4" name="Freeform 42"/>
            <p:cNvSpPr>
              <a:spLocks/>
            </p:cNvSpPr>
            <p:nvPr/>
          </p:nvSpPr>
          <p:spPr bwMode="auto">
            <a:xfrm>
              <a:off x="4686" y="2507"/>
              <a:ext cx="102" cy="26"/>
            </a:xfrm>
            <a:custGeom>
              <a:avLst/>
              <a:gdLst>
                <a:gd name="T0" fmla="*/ 202 w 202"/>
                <a:gd name="T1" fmla="*/ 27 h 52"/>
                <a:gd name="T2" fmla="*/ 191 w 202"/>
                <a:gd name="T3" fmla="*/ 27 h 52"/>
                <a:gd name="T4" fmla="*/ 178 w 202"/>
                <a:gd name="T5" fmla="*/ 28 h 52"/>
                <a:gd name="T6" fmla="*/ 167 w 202"/>
                <a:gd name="T7" fmla="*/ 28 h 52"/>
                <a:gd name="T8" fmla="*/ 154 w 202"/>
                <a:gd name="T9" fmla="*/ 29 h 52"/>
                <a:gd name="T10" fmla="*/ 143 w 202"/>
                <a:gd name="T11" fmla="*/ 30 h 52"/>
                <a:gd name="T12" fmla="*/ 131 w 202"/>
                <a:gd name="T13" fmla="*/ 30 h 52"/>
                <a:gd name="T14" fmla="*/ 118 w 202"/>
                <a:gd name="T15" fmla="*/ 31 h 52"/>
                <a:gd name="T16" fmla="*/ 107 w 202"/>
                <a:gd name="T17" fmla="*/ 33 h 52"/>
                <a:gd name="T18" fmla="*/ 95 w 202"/>
                <a:gd name="T19" fmla="*/ 35 h 52"/>
                <a:gd name="T20" fmla="*/ 84 w 202"/>
                <a:gd name="T21" fmla="*/ 36 h 52"/>
                <a:gd name="T22" fmla="*/ 73 w 202"/>
                <a:gd name="T23" fmla="*/ 38 h 52"/>
                <a:gd name="T24" fmla="*/ 62 w 202"/>
                <a:gd name="T25" fmla="*/ 41 h 52"/>
                <a:gd name="T26" fmla="*/ 50 w 202"/>
                <a:gd name="T27" fmla="*/ 43 h 52"/>
                <a:gd name="T28" fmla="*/ 40 w 202"/>
                <a:gd name="T29" fmla="*/ 45 h 52"/>
                <a:gd name="T30" fmla="*/ 29 w 202"/>
                <a:gd name="T31" fmla="*/ 49 h 52"/>
                <a:gd name="T32" fmla="*/ 18 w 202"/>
                <a:gd name="T33" fmla="*/ 52 h 52"/>
                <a:gd name="T34" fmla="*/ 0 w 202"/>
                <a:gd name="T35" fmla="*/ 52 h 52"/>
                <a:gd name="T36" fmla="*/ 16 w 202"/>
                <a:gd name="T37" fmla="*/ 42 h 52"/>
                <a:gd name="T38" fmla="*/ 32 w 202"/>
                <a:gd name="T39" fmla="*/ 30 h 52"/>
                <a:gd name="T40" fmla="*/ 49 w 202"/>
                <a:gd name="T41" fmla="*/ 20 h 52"/>
                <a:gd name="T42" fmla="*/ 65 w 202"/>
                <a:gd name="T43" fmla="*/ 11 h 52"/>
                <a:gd name="T44" fmla="*/ 84 w 202"/>
                <a:gd name="T45" fmla="*/ 4 h 52"/>
                <a:gd name="T46" fmla="*/ 101 w 202"/>
                <a:gd name="T47" fmla="*/ 0 h 52"/>
                <a:gd name="T48" fmla="*/ 121 w 202"/>
                <a:gd name="T49" fmla="*/ 0 h 52"/>
                <a:gd name="T50" fmla="*/ 141 w 202"/>
                <a:gd name="T51" fmla="*/ 5 h 52"/>
                <a:gd name="T52" fmla="*/ 149 w 202"/>
                <a:gd name="T53" fmla="*/ 6 h 52"/>
                <a:gd name="T54" fmla="*/ 158 w 202"/>
                <a:gd name="T55" fmla="*/ 8 h 52"/>
                <a:gd name="T56" fmla="*/ 166 w 202"/>
                <a:gd name="T57" fmla="*/ 9 h 52"/>
                <a:gd name="T58" fmla="*/ 174 w 202"/>
                <a:gd name="T59" fmla="*/ 12 h 52"/>
                <a:gd name="T60" fmla="*/ 181 w 202"/>
                <a:gd name="T61" fmla="*/ 15 h 52"/>
                <a:gd name="T62" fmla="*/ 189 w 202"/>
                <a:gd name="T63" fmla="*/ 19 h 52"/>
                <a:gd name="T64" fmla="*/ 196 w 202"/>
                <a:gd name="T65" fmla="*/ 22 h 52"/>
                <a:gd name="T66" fmla="*/ 202 w 202"/>
                <a:gd name="T6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" h="52">
                  <a:moveTo>
                    <a:pt x="202" y="27"/>
                  </a:moveTo>
                  <a:lnTo>
                    <a:pt x="191" y="27"/>
                  </a:lnTo>
                  <a:lnTo>
                    <a:pt x="178" y="28"/>
                  </a:lnTo>
                  <a:lnTo>
                    <a:pt x="167" y="28"/>
                  </a:lnTo>
                  <a:lnTo>
                    <a:pt x="154" y="29"/>
                  </a:lnTo>
                  <a:lnTo>
                    <a:pt x="143" y="30"/>
                  </a:lnTo>
                  <a:lnTo>
                    <a:pt x="131" y="30"/>
                  </a:lnTo>
                  <a:lnTo>
                    <a:pt x="118" y="31"/>
                  </a:lnTo>
                  <a:lnTo>
                    <a:pt x="107" y="33"/>
                  </a:lnTo>
                  <a:lnTo>
                    <a:pt x="95" y="35"/>
                  </a:lnTo>
                  <a:lnTo>
                    <a:pt x="84" y="36"/>
                  </a:lnTo>
                  <a:lnTo>
                    <a:pt x="73" y="38"/>
                  </a:lnTo>
                  <a:lnTo>
                    <a:pt x="62" y="41"/>
                  </a:lnTo>
                  <a:lnTo>
                    <a:pt x="50" y="43"/>
                  </a:lnTo>
                  <a:lnTo>
                    <a:pt x="40" y="45"/>
                  </a:lnTo>
                  <a:lnTo>
                    <a:pt x="29" y="49"/>
                  </a:lnTo>
                  <a:lnTo>
                    <a:pt x="18" y="52"/>
                  </a:lnTo>
                  <a:lnTo>
                    <a:pt x="0" y="52"/>
                  </a:lnTo>
                  <a:lnTo>
                    <a:pt x="16" y="42"/>
                  </a:lnTo>
                  <a:lnTo>
                    <a:pt x="32" y="30"/>
                  </a:lnTo>
                  <a:lnTo>
                    <a:pt x="49" y="20"/>
                  </a:lnTo>
                  <a:lnTo>
                    <a:pt x="65" y="11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41" y="5"/>
                  </a:lnTo>
                  <a:lnTo>
                    <a:pt x="149" y="6"/>
                  </a:lnTo>
                  <a:lnTo>
                    <a:pt x="158" y="8"/>
                  </a:lnTo>
                  <a:lnTo>
                    <a:pt x="166" y="9"/>
                  </a:lnTo>
                  <a:lnTo>
                    <a:pt x="174" y="12"/>
                  </a:lnTo>
                  <a:lnTo>
                    <a:pt x="181" y="15"/>
                  </a:lnTo>
                  <a:lnTo>
                    <a:pt x="189" y="19"/>
                  </a:lnTo>
                  <a:lnTo>
                    <a:pt x="196" y="22"/>
                  </a:lnTo>
                  <a:lnTo>
                    <a:pt x="202" y="2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5" name="Freeform 43"/>
            <p:cNvSpPr>
              <a:spLocks/>
            </p:cNvSpPr>
            <p:nvPr/>
          </p:nvSpPr>
          <p:spPr bwMode="auto">
            <a:xfrm>
              <a:off x="4640" y="2527"/>
              <a:ext cx="28" cy="89"/>
            </a:xfrm>
            <a:custGeom>
              <a:avLst/>
              <a:gdLst>
                <a:gd name="T0" fmla="*/ 7 w 57"/>
                <a:gd name="T1" fmla="*/ 177 h 177"/>
                <a:gd name="T2" fmla="*/ 2 w 57"/>
                <a:gd name="T3" fmla="*/ 152 h 177"/>
                <a:gd name="T4" fmla="*/ 0 w 57"/>
                <a:gd name="T5" fmla="*/ 127 h 177"/>
                <a:gd name="T6" fmla="*/ 4 w 57"/>
                <a:gd name="T7" fmla="*/ 104 h 177"/>
                <a:gd name="T8" fmla="*/ 11 w 57"/>
                <a:gd name="T9" fmla="*/ 83 h 177"/>
                <a:gd name="T10" fmla="*/ 20 w 57"/>
                <a:gd name="T11" fmla="*/ 61 h 177"/>
                <a:gd name="T12" fmla="*/ 32 w 57"/>
                <a:gd name="T13" fmla="*/ 40 h 177"/>
                <a:gd name="T14" fmla="*/ 44 w 57"/>
                <a:gd name="T15" fmla="*/ 19 h 177"/>
                <a:gd name="T16" fmla="*/ 57 w 57"/>
                <a:gd name="T17" fmla="*/ 0 h 177"/>
                <a:gd name="T18" fmla="*/ 57 w 57"/>
                <a:gd name="T19" fmla="*/ 24 h 177"/>
                <a:gd name="T20" fmla="*/ 51 w 57"/>
                <a:gd name="T21" fmla="*/ 47 h 177"/>
                <a:gd name="T22" fmla="*/ 42 w 57"/>
                <a:gd name="T23" fmla="*/ 68 h 177"/>
                <a:gd name="T24" fmla="*/ 30 w 57"/>
                <a:gd name="T25" fmla="*/ 88 h 177"/>
                <a:gd name="T26" fmla="*/ 20 w 57"/>
                <a:gd name="T27" fmla="*/ 108 h 177"/>
                <a:gd name="T28" fmla="*/ 12 w 57"/>
                <a:gd name="T29" fmla="*/ 130 h 177"/>
                <a:gd name="T30" fmla="*/ 7 w 57"/>
                <a:gd name="T31" fmla="*/ 152 h 177"/>
                <a:gd name="T32" fmla="*/ 7 w 57"/>
                <a:gd name="T3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77">
                  <a:moveTo>
                    <a:pt x="7" y="177"/>
                  </a:moveTo>
                  <a:lnTo>
                    <a:pt x="2" y="152"/>
                  </a:lnTo>
                  <a:lnTo>
                    <a:pt x="0" y="127"/>
                  </a:lnTo>
                  <a:lnTo>
                    <a:pt x="4" y="104"/>
                  </a:lnTo>
                  <a:lnTo>
                    <a:pt x="11" y="83"/>
                  </a:lnTo>
                  <a:lnTo>
                    <a:pt x="20" y="61"/>
                  </a:lnTo>
                  <a:lnTo>
                    <a:pt x="32" y="40"/>
                  </a:lnTo>
                  <a:lnTo>
                    <a:pt x="44" y="19"/>
                  </a:lnTo>
                  <a:lnTo>
                    <a:pt x="57" y="0"/>
                  </a:lnTo>
                  <a:lnTo>
                    <a:pt x="57" y="24"/>
                  </a:lnTo>
                  <a:lnTo>
                    <a:pt x="51" y="47"/>
                  </a:lnTo>
                  <a:lnTo>
                    <a:pt x="42" y="68"/>
                  </a:lnTo>
                  <a:lnTo>
                    <a:pt x="30" y="88"/>
                  </a:lnTo>
                  <a:lnTo>
                    <a:pt x="20" y="108"/>
                  </a:lnTo>
                  <a:lnTo>
                    <a:pt x="12" y="130"/>
                  </a:lnTo>
                  <a:lnTo>
                    <a:pt x="7" y="152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6" name="Freeform 44"/>
            <p:cNvSpPr>
              <a:spLocks/>
            </p:cNvSpPr>
            <p:nvPr/>
          </p:nvSpPr>
          <p:spPr bwMode="auto">
            <a:xfrm>
              <a:off x="4592" y="2534"/>
              <a:ext cx="193" cy="272"/>
            </a:xfrm>
            <a:custGeom>
              <a:avLst/>
              <a:gdLst>
                <a:gd name="T0" fmla="*/ 161 w 386"/>
                <a:gd name="T1" fmla="*/ 197 h 545"/>
                <a:gd name="T2" fmla="*/ 185 w 386"/>
                <a:gd name="T3" fmla="*/ 220 h 545"/>
                <a:gd name="T4" fmla="*/ 216 w 386"/>
                <a:gd name="T5" fmla="*/ 223 h 545"/>
                <a:gd name="T6" fmla="*/ 194 w 386"/>
                <a:gd name="T7" fmla="*/ 232 h 545"/>
                <a:gd name="T8" fmla="*/ 163 w 386"/>
                <a:gd name="T9" fmla="*/ 254 h 545"/>
                <a:gd name="T10" fmla="*/ 211 w 386"/>
                <a:gd name="T11" fmla="*/ 254 h 545"/>
                <a:gd name="T12" fmla="*/ 284 w 386"/>
                <a:gd name="T13" fmla="*/ 265 h 545"/>
                <a:gd name="T14" fmla="*/ 266 w 386"/>
                <a:gd name="T15" fmla="*/ 271 h 545"/>
                <a:gd name="T16" fmla="*/ 177 w 386"/>
                <a:gd name="T17" fmla="*/ 285 h 545"/>
                <a:gd name="T18" fmla="*/ 163 w 386"/>
                <a:gd name="T19" fmla="*/ 305 h 545"/>
                <a:gd name="T20" fmla="*/ 213 w 386"/>
                <a:gd name="T21" fmla="*/ 299 h 545"/>
                <a:gd name="T22" fmla="*/ 271 w 386"/>
                <a:gd name="T23" fmla="*/ 307 h 545"/>
                <a:gd name="T24" fmla="*/ 334 w 386"/>
                <a:gd name="T25" fmla="*/ 324 h 545"/>
                <a:gd name="T26" fmla="*/ 340 w 386"/>
                <a:gd name="T27" fmla="*/ 331 h 545"/>
                <a:gd name="T28" fmla="*/ 287 w 386"/>
                <a:gd name="T29" fmla="*/ 326 h 545"/>
                <a:gd name="T30" fmla="*/ 233 w 386"/>
                <a:gd name="T31" fmla="*/ 324 h 545"/>
                <a:gd name="T32" fmla="*/ 182 w 386"/>
                <a:gd name="T33" fmla="*/ 331 h 545"/>
                <a:gd name="T34" fmla="*/ 151 w 386"/>
                <a:gd name="T35" fmla="*/ 346 h 545"/>
                <a:gd name="T36" fmla="*/ 186 w 386"/>
                <a:gd name="T37" fmla="*/ 352 h 545"/>
                <a:gd name="T38" fmla="*/ 272 w 386"/>
                <a:gd name="T39" fmla="*/ 357 h 545"/>
                <a:gd name="T40" fmla="*/ 273 w 386"/>
                <a:gd name="T41" fmla="*/ 367 h 545"/>
                <a:gd name="T42" fmla="*/ 198 w 386"/>
                <a:gd name="T43" fmla="*/ 364 h 545"/>
                <a:gd name="T44" fmla="*/ 118 w 386"/>
                <a:gd name="T45" fmla="*/ 411 h 545"/>
                <a:gd name="T46" fmla="*/ 144 w 386"/>
                <a:gd name="T47" fmla="*/ 407 h 545"/>
                <a:gd name="T48" fmla="*/ 180 w 386"/>
                <a:gd name="T49" fmla="*/ 402 h 545"/>
                <a:gd name="T50" fmla="*/ 235 w 386"/>
                <a:gd name="T51" fmla="*/ 406 h 545"/>
                <a:gd name="T52" fmla="*/ 289 w 386"/>
                <a:gd name="T53" fmla="*/ 417 h 545"/>
                <a:gd name="T54" fmla="*/ 343 w 386"/>
                <a:gd name="T55" fmla="*/ 425 h 545"/>
                <a:gd name="T56" fmla="*/ 370 w 386"/>
                <a:gd name="T57" fmla="*/ 430 h 545"/>
                <a:gd name="T58" fmla="*/ 304 w 386"/>
                <a:gd name="T59" fmla="*/ 429 h 545"/>
                <a:gd name="T60" fmla="*/ 235 w 386"/>
                <a:gd name="T61" fmla="*/ 426 h 545"/>
                <a:gd name="T62" fmla="*/ 167 w 386"/>
                <a:gd name="T63" fmla="*/ 439 h 545"/>
                <a:gd name="T64" fmla="*/ 141 w 386"/>
                <a:gd name="T65" fmla="*/ 461 h 545"/>
                <a:gd name="T66" fmla="*/ 233 w 386"/>
                <a:gd name="T67" fmla="*/ 477 h 545"/>
                <a:gd name="T68" fmla="*/ 280 w 386"/>
                <a:gd name="T69" fmla="*/ 494 h 545"/>
                <a:gd name="T70" fmla="*/ 198 w 386"/>
                <a:gd name="T71" fmla="*/ 484 h 545"/>
                <a:gd name="T72" fmla="*/ 95 w 386"/>
                <a:gd name="T73" fmla="*/ 502 h 545"/>
                <a:gd name="T74" fmla="*/ 147 w 386"/>
                <a:gd name="T75" fmla="*/ 511 h 545"/>
                <a:gd name="T76" fmla="*/ 198 w 386"/>
                <a:gd name="T77" fmla="*/ 522 h 545"/>
                <a:gd name="T78" fmla="*/ 249 w 386"/>
                <a:gd name="T79" fmla="*/ 535 h 545"/>
                <a:gd name="T80" fmla="*/ 299 w 386"/>
                <a:gd name="T81" fmla="*/ 545 h 545"/>
                <a:gd name="T82" fmla="*/ 244 w 386"/>
                <a:gd name="T83" fmla="*/ 540 h 545"/>
                <a:gd name="T84" fmla="*/ 181 w 386"/>
                <a:gd name="T85" fmla="*/ 532 h 545"/>
                <a:gd name="T86" fmla="*/ 90 w 386"/>
                <a:gd name="T87" fmla="*/ 532 h 545"/>
                <a:gd name="T88" fmla="*/ 0 w 386"/>
                <a:gd name="T89" fmla="*/ 539 h 545"/>
                <a:gd name="T90" fmla="*/ 56 w 386"/>
                <a:gd name="T91" fmla="*/ 508 h 545"/>
                <a:gd name="T92" fmla="*/ 92 w 386"/>
                <a:gd name="T93" fmla="*/ 459 h 545"/>
                <a:gd name="T94" fmla="*/ 95 w 386"/>
                <a:gd name="T95" fmla="*/ 318 h 545"/>
                <a:gd name="T96" fmla="*/ 130 w 386"/>
                <a:gd name="T97" fmla="*/ 239 h 545"/>
                <a:gd name="T98" fmla="*/ 125 w 386"/>
                <a:gd name="T99" fmla="*/ 150 h 545"/>
                <a:gd name="T100" fmla="*/ 148 w 386"/>
                <a:gd name="T101" fmla="*/ 74 h 545"/>
                <a:gd name="T102" fmla="*/ 177 w 386"/>
                <a:gd name="T103" fmla="*/ 0 h 545"/>
                <a:gd name="T104" fmla="*/ 158 w 386"/>
                <a:gd name="T105" fmla="*/ 11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6" h="545">
                  <a:moveTo>
                    <a:pt x="158" y="115"/>
                  </a:moveTo>
                  <a:lnTo>
                    <a:pt x="155" y="143"/>
                  </a:lnTo>
                  <a:lnTo>
                    <a:pt x="158" y="170"/>
                  </a:lnTo>
                  <a:lnTo>
                    <a:pt x="161" y="197"/>
                  </a:lnTo>
                  <a:lnTo>
                    <a:pt x="163" y="224"/>
                  </a:lnTo>
                  <a:lnTo>
                    <a:pt x="170" y="223"/>
                  </a:lnTo>
                  <a:lnTo>
                    <a:pt x="177" y="221"/>
                  </a:lnTo>
                  <a:lnTo>
                    <a:pt x="185" y="220"/>
                  </a:lnTo>
                  <a:lnTo>
                    <a:pt x="193" y="220"/>
                  </a:lnTo>
                  <a:lnTo>
                    <a:pt x="201" y="220"/>
                  </a:lnTo>
                  <a:lnTo>
                    <a:pt x="209" y="221"/>
                  </a:lnTo>
                  <a:lnTo>
                    <a:pt x="216" y="223"/>
                  </a:lnTo>
                  <a:lnTo>
                    <a:pt x="223" y="224"/>
                  </a:lnTo>
                  <a:lnTo>
                    <a:pt x="213" y="226"/>
                  </a:lnTo>
                  <a:lnTo>
                    <a:pt x="204" y="228"/>
                  </a:lnTo>
                  <a:lnTo>
                    <a:pt x="194" y="232"/>
                  </a:lnTo>
                  <a:lnTo>
                    <a:pt x="186" y="236"/>
                  </a:lnTo>
                  <a:lnTo>
                    <a:pt x="177" y="241"/>
                  </a:lnTo>
                  <a:lnTo>
                    <a:pt x="170" y="247"/>
                  </a:lnTo>
                  <a:lnTo>
                    <a:pt x="163" y="254"/>
                  </a:lnTo>
                  <a:lnTo>
                    <a:pt x="156" y="262"/>
                  </a:lnTo>
                  <a:lnTo>
                    <a:pt x="174" y="257"/>
                  </a:lnTo>
                  <a:lnTo>
                    <a:pt x="192" y="255"/>
                  </a:lnTo>
                  <a:lnTo>
                    <a:pt x="211" y="254"/>
                  </a:lnTo>
                  <a:lnTo>
                    <a:pt x="230" y="254"/>
                  </a:lnTo>
                  <a:lnTo>
                    <a:pt x="249" y="256"/>
                  </a:lnTo>
                  <a:lnTo>
                    <a:pt x="267" y="259"/>
                  </a:lnTo>
                  <a:lnTo>
                    <a:pt x="284" y="265"/>
                  </a:lnTo>
                  <a:lnTo>
                    <a:pt x="300" y="274"/>
                  </a:lnTo>
                  <a:lnTo>
                    <a:pt x="312" y="274"/>
                  </a:lnTo>
                  <a:lnTo>
                    <a:pt x="289" y="272"/>
                  </a:lnTo>
                  <a:lnTo>
                    <a:pt x="266" y="271"/>
                  </a:lnTo>
                  <a:lnTo>
                    <a:pt x="243" y="271"/>
                  </a:lnTo>
                  <a:lnTo>
                    <a:pt x="220" y="273"/>
                  </a:lnTo>
                  <a:lnTo>
                    <a:pt x="198" y="277"/>
                  </a:lnTo>
                  <a:lnTo>
                    <a:pt x="177" y="285"/>
                  </a:lnTo>
                  <a:lnTo>
                    <a:pt x="158" y="295"/>
                  </a:lnTo>
                  <a:lnTo>
                    <a:pt x="140" y="309"/>
                  </a:lnTo>
                  <a:lnTo>
                    <a:pt x="152" y="308"/>
                  </a:lnTo>
                  <a:lnTo>
                    <a:pt x="163" y="305"/>
                  </a:lnTo>
                  <a:lnTo>
                    <a:pt x="175" y="303"/>
                  </a:lnTo>
                  <a:lnTo>
                    <a:pt x="188" y="301"/>
                  </a:lnTo>
                  <a:lnTo>
                    <a:pt x="200" y="300"/>
                  </a:lnTo>
                  <a:lnTo>
                    <a:pt x="213" y="299"/>
                  </a:lnTo>
                  <a:lnTo>
                    <a:pt x="226" y="299"/>
                  </a:lnTo>
                  <a:lnTo>
                    <a:pt x="238" y="301"/>
                  </a:lnTo>
                  <a:lnTo>
                    <a:pt x="254" y="303"/>
                  </a:lnTo>
                  <a:lnTo>
                    <a:pt x="271" y="307"/>
                  </a:lnTo>
                  <a:lnTo>
                    <a:pt x="287" y="310"/>
                  </a:lnTo>
                  <a:lnTo>
                    <a:pt x="303" y="315"/>
                  </a:lnTo>
                  <a:lnTo>
                    <a:pt x="318" y="319"/>
                  </a:lnTo>
                  <a:lnTo>
                    <a:pt x="334" y="324"/>
                  </a:lnTo>
                  <a:lnTo>
                    <a:pt x="349" y="327"/>
                  </a:lnTo>
                  <a:lnTo>
                    <a:pt x="365" y="332"/>
                  </a:lnTo>
                  <a:lnTo>
                    <a:pt x="352" y="331"/>
                  </a:lnTo>
                  <a:lnTo>
                    <a:pt x="340" y="331"/>
                  </a:lnTo>
                  <a:lnTo>
                    <a:pt x="326" y="330"/>
                  </a:lnTo>
                  <a:lnTo>
                    <a:pt x="313" y="329"/>
                  </a:lnTo>
                  <a:lnTo>
                    <a:pt x="299" y="327"/>
                  </a:lnTo>
                  <a:lnTo>
                    <a:pt x="287" y="326"/>
                  </a:lnTo>
                  <a:lnTo>
                    <a:pt x="273" y="325"/>
                  </a:lnTo>
                  <a:lnTo>
                    <a:pt x="259" y="324"/>
                  </a:lnTo>
                  <a:lnTo>
                    <a:pt x="245" y="324"/>
                  </a:lnTo>
                  <a:lnTo>
                    <a:pt x="233" y="324"/>
                  </a:lnTo>
                  <a:lnTo>
                    <a:pt x="220" y="325"/>
                  </a:lnTo>
                  <a:lnTo>
                    <a:pt x="206" y="326"/>
                  </a:lnTo>
                  <a:lnTo>
                    <a:pt x="193" y="327"/>
                  </a:lnTo>
                  <a:lnTo>
                    <a:pt x="182" y="331"/>
                  </a:lnTo>
                  <a:lnTo>
                    <a:pt x="169" y="334"/>
                  </a:lnTo>
                  <a:lnTo>
                    <a:pt x="158" y="339"/>
                  </a:lnTo>
                  <a:lnTo>
                    <a:pt x="154" y="342"/>
                  </a:lnTo>
                  <a:lnTo>
                    <a:pt x="151" y="346"/>
                  </a:lnTo>
                  <a:lnTo>
                    <a:pt x="147" y="349"/>
                  </a:lnTo>
                  <a:lnTo>
                    <a:pt x="145" y="354"/>
                  </a:lnTo>
                  <a:lnTo>
                    <a:pt x="166" y="353"/>
                  </a:lnTo>
                  <a:lnTo>
                    <a:pt x="186" y="352"/>
                  </a:lnTo>
                  <a:lnTo>
                    <a:pt x="208" y="352"/>
                  </a:lnTo>
                  <a:lnTo>
                    <a:pt x="229" y="353"/>
                  </a:lnTo>
                  <a:lnTo>
                    <a:pt x="250" y="355"/>
                  </a:lnTo>
                  <a:lnTo>
                    <a:pt x="272" y="357"/>
                  </a:lnTo>
                  <a:lnTo>
                    <a:pt x="291" y="361"/>
                  </a:lnTo>
                  <a:lnTo>
                    <a:pt x="311" y="367"/>
                  </a:lnTo>
                  <a:lnTo>
                    <a:pt x="292" y="367"/>
                  </a:lnTo>
                  <a:lnTo>
                    <a:pt x="273" y="367"/>
                  </a:lnTo>
                  <a:lnTo>
                    <a:pt x="253" y="365"/>
                  </a:lnTo>
                  <a:lnTo>
                    <a:pt x="235" y="363"/>
                  </a:lnTo>
                  <a:lnTo>
                    <a:pt x="215" y="363"/>
                  </a:lnTo>
                  <a:lnTo>
                    <a:pt x="198" y="364"/>
                  </a:lnTo>
                  <a:lnTo>
                    <a:pt x="180" y="368"/>
                  </a:lnTo>
                  <a:lnTo>
                    <a:pt x="163" y="375"/>
                  </a:lnTo>
                  <a:lnTo>
                    <a:pt x="112" y="411"/>
                  </a:lnTo>
                  <a:lnTo>
                    <a:pt x="118" y="411"/>
                  </a:lnTo>
                  <a:lnTo>
                    <a:pt x="124" y="410"/>
                  </a:lnTo>
                  <a:lnTo>
                    <a:pt x="131" y="409"/>
                  </a:lnTo>
                  <a:lnTo>
                    <a:pt x="138" y="408"/>
                  </a:lnTo>
                  <a:lnTo>
                    <a:pt x="144" y="407"/>
                  </a:lnTo>
                  <a:lnTo>
                    <a:pt x="151" y="406"/>
                  </a:lnTo>
                  <a:lnTo>
                    <a:pt x="158" y="405"/>
                  </a:lnTo>
                  <a:lnTo>
                    <a:pt x="165" y="403"/>
                  </a:lnTo>
                  <a:lnTo>
                    <a:pt x="180" y="402"/>
                  </a:lnTo>
                  <a:lnTo>
                    <a:pt x="193" y="401"/>
                  </a:lnTo>
                  <a:lnTo>
                    <a:pt x="207" y="402"/>
                  </a:lnTo>
                  <a:lnTo>
                    <a:pt x="221" y="403"/>
                  </a:lnTo>
                  <a:lnTo>
                    <a:pt x="235" y="406"/>
                  </a:lnTo>
                  <a:lnTo>
                    <a:pt x="249" y="408"/>
                  </a:lnTo>
                  <a:lnTo>
                    <a:pt x="261" y="410"/>
                  </a:lnTo>
                  <a:lnTo>
                    <a:pt x="275" y="414"/>
                  </a:lnTo>
                  <a:lnTo>
                    <a:pt x="289" y="417"/>
                  </a:lnTo>
                  <a:lnTo>
                    <a:pt x="302" y="420"/>
                  </a:lnTo>
                  <a:lnTo>
                    <a:pt x="315" y="422"/>
                  </a:lnTo>
                  <a:lnTo>
                    <a:pt x="329" y="424"/>
                  </a:lnTo>
                  <a:lnTo>
                    <a:pt x="343" y="425"/>
                  </a:lnTo>
                  <a:lnTo>
                    <a:pt x="357" y="426"/>
                  </a:lnTo>
                  <a:lnTo>
                    <a:pt x="371" y="425"/>
                  </a:lnTo>
                  <a:lnTo>
                    <a:pt x="386" y="424"/>
                  </a:lnTo>
                  <a:lnTo>
                    <a:pt x="370" y="430"/>
                  </a:lnTo>
                  <a:lnTo>
                    <a:pt x="353" y="432"/>
                  </a:lnTo>
                  <a:lnTo>
                    <a:pt x="337" y="432"/>
                  </a:lnTo>
                  <a:lnTo>
                    <a:pt x="321" y="431"/>
                  </a:lnTo>
                  <a:lnTo>
                    <a:pt x="304" y="429"/>
                  </a:lnTo>
                  <a:lnTo>
                    <a:pt x="287" y="426"/>
                  </a:lnTo>
                  <a:lnTo>
                    <a:pt x="271" y="425"/>
                  </a:lnTo>
                  <a:lnTo>
                    <a:pt x="253" y="425"/>
                  </a:lnTo>
                  <a:lnTo>
                    <a:pt x="235" y="426"/>
                  </a:lnTo>
                  <a:lnTo>
                    <a:pt x="218" y="429"/>
                  </a:lnTo>
                  <a:lnTo>
                    <a:pt x="200" y="431"/>
                  </a:lnTo>
                  <a:lnTo>
                    <a:pt x="183" y="434"/>
                  </a:lnTo>
                  <a:lnTo>
                    <a:pt x="167" y="439"/>
                  </a:lnTo>
                  <a:lnTo>
                    <a:pt x="151" y="444"/>
                  </a:lnTo>
                  <a:lnTo>
                    <a:pt x="135" y="451"/>
                  </a:lnTo>
                  <a:lnTo>
                    <a:pt x="118" y="458"/>
                  </a:lnTo>
                  <a:lnTo>
                    <a:pt x="141" y="461"/>
                  </a:lnTo>
                  <a:lnTo>
                    <a:pt x="165" y="464"/>
                  </a:lnTo>
                  <a:lnTo>
                    <a:pt x="188" y="468"/>
                  </a:lnTo>
                  <a:lnTo>
                    <a:pt x="211" y="473"/>
                  </a:lnTo>
                  <a:lnTo>
                    <a:pt x="233" y="477"/>
                  </a:lnTo>
                  <a:lnTo>
                    <a:pt x="256" y="482"/>
                  </a:lnTo>
                  <a:lnTo>
                    <a:pt x="277" y="487"/>
                  </a:lnTo>
                  <a:lnTo>
                    <a:pt x="299" y="494"/>
                  </a:lnTo>
                  <a:lnTo>
                    <a:pt x="280" y="494"/>
                  </a:lnTo>
                  <a:lnTo>
                    <a:pt x="260" y="492"/>
                  </a:lnTo>
                  <a:lnTo>
                    <a:pt x="239" y="489"/>
                  </a:lnTo>
                  <a:lnTo>
                    <a:pt x="219" y="486"/>
                  </a:lnTo>
                  <a:lnTo>
                    <a:pt x="198" y="484"/>
                  </a:lnTo>
                  <a:lnTo>
                    <a:pt x="176" y="483"/>
                  </a:lnTo>
                  <a:lnTo>
                    <a:pt x="154" y="485"/>
                  </a:lnTo>
                  <a:lnTo>
                    <a:pt x="133" y="489"/>
                  </a:lnTo>
                  <a:lnTo>
                    <a:pt x="95" y="502"/>
                  </a:lnTo>
                  <a:lnTo>
                    <a:pt x="109" y="504"/>
                  </a:lnTo>
                  <a:lnTo>
                    <a:pt x="122" y="506"/>
                  </a:lnTo>
                  <a:lnTo>
                    <a:pt x="135" y="508"/>
                  </a:lnTo>
                  <a:lnTo>
                    <a:pt x="147" y="511"/>
                  </a:lnTo>
                  <a:lnTo>
                    <a:pt x="160" y="514"/>
                  </a:lnTo>
                  <a:lnTo>
                    <a:pt x="173" y="516"/>
                  </a:lnTo>
                  <a:lnTo>
                    <a:pt x="185" y="520"/>
                  </a:lnTo>
                  <a:lnTo>
                    <a:pt x="198" y="522"/>
                  </a:lnTo>
                  <a:lnTo>
                    <a:pt x="211" y="525"/>
                  </a:lnTo>
                  <a:lnTo>
                    <a:pt x="223" y="529"/>
                  </a:lnTo>
                  <a:lnTo>
                    <a:pt x="236" y="531"/>
                  </a:lnTo>
                  <a:lnTo>
                    <a:pt x="249" y="535"/>
                  </a:lnTo>
                  <a:lnTo>
                    <a:pt x="261" y="537"/>
                  </a:lnTo>
                  <a:lnTo>
                    <a:pt x="274" y="540"/>
                  </a:lnTo>
                  <a:lnTo>
                    <a:pt x="287" y="543"/>
                  </a:lnTo>
                  <a:lnTo>
                    <a:pt x="299" y="545"/>
                  </a:lnTo>
                  <a:lnTo>
                    <a:pt x="288" y="545"/>
                  </a:lnTo>
                  <a:lnTo>
                    <a:pt x="274" y="545"/>
                  </a:lnTo>
                  <a:lnTo>
                    <a:pt x="259" y="543"/>
                  </a:lnTo>
                  <a:lnTo>
                    <a:pt x="244" y="540"/>
                  </a:lnTo>
                  <a:lnTo>
                    <a:pt x="228" y="538"/>
                  </a:lnTo>
                  <a:lnTo>
                    <a:pt x="212" y="536"/>
                  </a:lnTo>
                  <a:lnTo>
                    <a:pt x="196" y="534"/>
                  </a:lnTo>
                  <a:lnTo>
                    <a:pt x="181" y="532"/>
                  </a:lnTo>
                  <a:lnTo>
                    <a:pt x="158" y="531"/>
                  </a:lnTo>
                  <a:lnTo>
                    <a:pt x="135" y="531"/>
                  </a:lnTo>
                  <a:lnTo>
                    <a:pt x="113" y="531"/>
                  </a:lnTo>
                  <a:lnTo>
                    <a:pt x="90" y="532"/>
                  </a:lnTo>
                  <a:lnTo>
                    <a:pt x="68" y="534"/>
                  </a:lnTo>
                  <a:lnTo>
                    <a:pt x="45" y="536"/>
                  </a:lnTo>
                  <a:lnTo>
                    <a:pt x="23" y="537"/>
                  </a:lnTo>
                  <a:lnTo>
                    <a:pt x="0" y="539"/>
                  </a:lnTo>
                  <a:lnTo>
                    <a:pt x="14" y="531"/>
                  </a:lnTo>
                  <a:lnTo>
                    <a:pt x="27" y="523"/>
                  </a:lnTo>
                  <a:lnTo>
                    <a:pt x="42" y="516"/>
                  </a:lnTo>
                  <a:lnTo>
                    <a:pt x="56" y="508"/>
                  </a:lnTo>
                  <a:lnTo>
                    <a:pt x="69" y="499"/>
                  </a:lnTo>
                  <a:lnTo>
                    <a:pt x="79" y="489"/>
                  </a:lnTo>
                  <a:lnTo>
                    <a:pt x="87" y="475"/>
                  </a:lnTo>
                  <a:lnTo>
                    <a:pt x="92" y="459"/>
                  </a:lnTo>
                  <a:lnTo>
                    <a:pt x="91" y="422"/>
                  </a:lnTo>
                  <a:lnTo>
                    <a:pt x="86" y="386"/>
                  </a:lnTo>
                  <a:lnTo>
                    <a:pt x="85" y="352"/>
                  </a:lnTo>
                  <a:lnTo>
                    <a:pt x="95" y="318"/>
                  </a:lnTo>
                  <a:lnTo>
                    <a:pt x="109" y="301"/>
                  </a:lnTo>
                  <a:lnTo>
                    <a:pt x="120" y="281"/>
                  </a:lnTo>
                  <a:lnTo>
                    <a:pt x="127" y="261"/>
                  </a:lnTo>
                  <a:lnTo>
                    <a:pt x="130" y="239"/>
                  </a:lnTo>
                  <a:lnTo>
                    <a:pt x="131" y="217"/>
                  </a:lnTo>
                  <a:lnTo>
                    <a:pt x="131" y="195"/>
                  </a:lnTo>
                  <a:lnTo>
                    <a:pt x="129" y="172"/>
                  </a:lnTo>
                  <a:lnTo>
                    <a:pt x="125" y="150"/>
                  </a:lnTo>
                  <a:lnTo>
                    <a:pt x="129" y="130"/>
                  </a:lnTo>
                  <a:lnTo>
                    <a:pt x="135" y="111"/>
                  </a:lnTo>
                  <a:lnTo>
                    <a:pt x="141" y="92"/>
                  </a:lnTo>
                  <a:lnTo>
                    <a:pt x="148" y="74"/>
                  </a:lnTo>
                  <a:lnTo>
                    <a:pt x="156" y="57"/>
                  </a:lnTo>
                  <a:lnTo>
                    <a:pt x="165" y="38"/>
                  </a:lnTo>
                  <a:lnTo>
                    <a:pt x="171" y="20"/>
                  </a:lnTo>
                  <a:lnTo>
                    <a:pt x="177" y="0"/>
                  </a:lnTo>
                  <a:lnTo>
                    <a:pt x="176" y="30"/>
                  </a:lnTo>
                  <a:lnTo>
                    <a:pt x="169" y="59"/>
                  </a:lnTo>
                  <a:lnTo>
                    <a:pt x="162" y="87"/>
                  </a:lnTo>
                  <a:lnTo>
                    <a:pt x="158" y="1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7" name="Freeform 45"/>
            <p:cNvSpPr>
              <a:spLocks/>
            </p:cNvSpPr>
            <p:nvPr/>
          </p:nvSpPr>
          <p:spPr bwMode="auto">
            <a:xfrm>
              <a:off x="4751" y="2539"/>
              <a:ext cx="26" cy="19"/>
            </a:xfrm>
            <a:custGeom>
              <a:avLst/>
              <a:gdLst>
                <a:gd name="T0" fmla="*/ 47 w 52"/>
                <a:gd name="T1" fmla="*/ 19 h 39"/>
                <a:gd name="T2" fmla="*/ 49 w 52"/>
                <a:gd name="T3" fmla="*/ 24 h 39"/>
                <a:gd name="T4" fmla="*/ 52 w 52"/>
                <a:gd name="T5" fmla="*/ 28 h 39"/>
                <a:gd name="T6" fmla="*/ 52 w 52"/>
                <a:gd name="T7" fmla="*/ 34 h 39"/>
                <a:gd name="T8" fmla="*/ 49 w 52"/>
                <a:gd name="T9" fmla="*/ 39 h 39"/>
                <a:gd name="T10" fmla="*/ 43 w 52"/>
                <a:gd name="T11" fmla="*/ 36 h 39"/>
                <a:gd name="T12" fmla="*/ 36 w 52"/>
                <a:gd name="T13" fmla="*/ 32 h 39"/>
                <a:gd name="T14" fmla="*/ 30 w 52"/>
                <a:gd name="T15" fmla="*/ 27 h 39"/>
                <a:gd name="T16" fmla="*/ 23 w 52"/>
                <a:gd name="T17" fmla="*/ 23 h 39"/>
                <a:gd name="T18" fmla="*/ 17 w 52"/>
                <a:gd name="T19" fmla="*/ 17 h 39"/>
                <a:gd name="T20" fmla="*/ 11 w 52"/>
                <a:gd name="T21" fmla="*/ 11 h 39"/>
                <a:gd name="T22" fmla="*/ 6 w 52"/>
                <a:gd name="T23" fmla="*/ 5 h 39"/>
                <a:gd name="T24" fmla="*/ 0 w 52"/>
                <a:gd name="T25" fmla="*/ 0 h 39"/>
                <a:gd name="T26" fmla="*/ 7 w 52"/>
                <a:gd name="T27" fmla="*/ 1 h 39"/>
                <a:gd name="T28" fmla="*/ 13 w 52"/>
                <a:gd name="T29" fmla="*/ 2 h 39"/>
                <a:gd name="T30" fmla="*/ 19 w 52"/>
                <a:gd name="T31" fmla="*/ 3 h 39"/>
                <a:gd name="T32" fmla="*/ 25 w 52"/>
                <a:gd name="T33" fmla="*/ 5 h 39"/>
                <a:gd name="T34" fmla="*/ 31 w 52"/>
                <a:gd name="T35" fmla="*/ 8 h 39"/>
                <a:gd name="T36" fmla="*/ 37 w 52"/>
                <a:gd name="T37" fmla="*/ 11 h 39"/>
                <a:gd name="T38" fmla="*/ 41 w 52"/>
                <a:gd name="T39" fmla="*/ 15 h 39"/>
                <a:gd name="T40" fmla="*/ 47 w 52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9">
                  <a:moveTo>
                    <a:pt x="47" y="19"/>
                  </a:moveTo>
                  <a:lnTo>
                    <a:pt x="49" y="24"/>
                  </a:lnTo>
                  <a:lnTo>
                    <a:pt x="52" y="28"/>
                  </a:lnTo>
                  <a:lnTo>
                    <a:pt x="52" y="34"/>
                  </a:lnTo>
                  <a:lnTo>
                    <a:pt x="49" y="39"/>
                  </a:lnTo>
                  <a:lnTo>
                    <a:pt x="43" y="36"/>
                  </a:lnTo>
                  <a:lnTo>
                    <a:pt x="36" y="32"/>
                  </a:lnTo>
                  <a:lnTo>
                    <a:pt x="30" y="27"/>
                  </a:lnTo>
                  <a:lnTo>
                    <a:pt x="23" y="23"/>
                  </a:lnTo>
                  <a:lnTo>
                    <a:pt x="17" y="17"/>
                  </a:lnTo>
                  <a:lnTo>
                    <a:pt x="11" y="11"/>
                  </a:lnTo>
                  <a:lnTo>
                    <a:pt x="6" y="5"/>
                  </a:lnTo>
                  <a:lnTo>
                    <a:pt x="0" y="0"/>
                  </a:lnTo>
                  <a:lnTo>
                    <a:pt x="7" y="1"/>
                  </a:lnTo>
                  <a:lnTo>
                    <a:pt x="13" y="2"/>
                  </a:lnTo>
                  <a:lnTo>
                    <a:pt x="19" y="3"/>
                  </a:lnTo>
                  <a:lnTo>
                    <a:pt x="25" y="5"/>
                  </a:lnTo>
                  <a:lnTo>
                    <a:pt x="31" y="8"/>
                  </a:lnTo>
                  <a:lnTo>
                    <a:pt x="37" y="11"/>
                  </a:lnTo>
                  <a:lnTo>
                    <a:pt x="41" y="15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8" name="Freeform 46"/>
            <p:cNvSpPr>
              <a:spLocks/>
            </p:cNvSpPr>
            <p:nvPr/>
          </p:nvSpPr>
          <p:spPr bwMode="auto">
            <a:xfrm>
              <a:off x="4700" y="2549"/>
              <a:ext cx="64" cy="98"/>
            </a:xfrm>
            <a:custGeom>
              <a:avLst/>
              <a:gdLst>
                <a:gd name="T0" fmla="*/ 126 w 129"/>
                <a:gd name="T1" fmla="*/ 76 h 197"/>
                <a:gd name="T2" fmla="*/ 125 w 129"/>
                <a:gd name="T3" fmla="*/ 146 h 197"/>
                <a:gd name="T4" fmla="*/ 107 w 129"/>
                <a:gd name="T5" fmla="*/ 182 h 197"/>
                <a:gd name="T6" fmla="*/ 98 w 129"/>
                <a:gd name="T7" fmla="*/ 189 h 197"/>
                <a:gd name="T8" fmla="*/ 89 w 129"/>
                <a:gd name="T9" fmla="*/ 195 h 197"/>
                <a:gd name="T10" fmla="*/ 79 w 129"/>
                <a:gd name="T11" fmla="*/ 197 h 197"/>
                <a:gd name="T12" fmla="*/ 62 w 129"/>
                <a:gd name="T13" fmla="*/ 196 h 197"/>
                <a:gd name="T14" fmla="*/ 43 w 129"/>
                <a:gd name="T15" fmla="*/ 186 h 197"/>
                <a:gd name="T16" fmla="*/ 28 w 129"/>
                <a:gd name="T17" fmla="*/ 171 h 197"/>
                <a:gd name="T18" fmla="*/ 15 w 129"/>
                <a:gd name="T19" fmla="*/ 152 h 197"/>
                <a:gd name="T20" fmla="*/ 4 w 129"/>
                <a:gd name="T21" fmla="*/ 119 h 197"/>
                <a:gd name="T22" fmla="*/ 3 w 129"/>
                <a:gd name="T23" fmla="*/ 69 h 197"/>
                <a:gd name="T24" fmla="*/ 19 w 129"/>
                <a:gd name="T25" fmla="*/ 41 h 197"/>
                <a:gd name="T26" fmla="*/ 35 w 129"/>
                <a:gd name="T27" fmla="*/ 34 h 197"/>
                <a:gd name="T28" fmla="*/ 53 w 129"/>
                <a:gd name="T29" fmla="*/ 35 h 197"/>
                <a:gd name="T30" fmla="*/ 69 w 129"/>
                <a:gd name="T31" fmla="*/ 50 h 197"/>
                <a:gd name="T32" fmla="*/ 79 w 129"/>
                <a:gd name="T33" fmla="*/ 75 h 197"/>
                <a:gd name="T34" fmla="*/ 76 w 129"/>
                <a:gd name="T35" fmla="*/ 110 h 197"/>
                <a:gd name="T36" fmla="*/ 66 w 129"/>
                <a:gd name="T37" fmla="*/ 128 h 197"/>
                <a:gd name="T38" fmla="*/ 53 w 129"/>
                <a:gd name="T39" fmla="*/ 129 h 197"/>
                <a:gd name="T40" fmla="*/ 37 w 129"/>
                <a:gd name="T41" fmla="*/ 120 h 197"/>
                <a:gd name="T42" fmla="*/ 31 w 129"/>
                <a:gd name="T43" fmla="*/ 99 h 197"/>
                <a:gd name="T44" fmla="*/ 36 w 129"/>
                <a:gd name="T45" fmla="*/ 82 h 197"/>
                <a:gd name="T46" fmla="*/ 42 w 129"/>
                <a:gd name="T47" fmla="*/ 74 h 197"/>
                <a:gd name="T48" fmla="*/ 47 w 129"/>
                <a:gd name="T49" fmla="*/ 76 h 197"/>
                <a:gd name="T50" fmla="*/ 50 w 129"/>
                <a:gd name="T51" fmla="*/ 93 h 197"/>
                <a:gd name="T52" fmla="*/ 45 w 129"/>
                <a:gd name="T53" fmla="*/ 96 h 197"/>
                <a:gd name="T54" fmla="*/ 43 w 129"/>
                <a:gd name="T55" fmla="*/ 81 h 197"/>
                <a:gd name="T56" fmla="*/ 35 w 129"/>
                <a:gd name="T57" fmla="*/ 98 h 197"/>
                <a:gd name="T58" fmla="*/ 47 w 129"/>
                <a:gd name="T59" fmla="*/ 117 h 197"/>
                <a:gd name="T60" fmla="*/ 64 w 129"/>
                <a:gd name="T61" fmla="*/ 105 h 197"/>
                <a:gd name="T62" fmla="*/ 61 w 129"/>
                <a:gd name="T63" fmla="*/ 60 h 197"/>
                <a:gd name="T64" fmla="*/ 47 w 129"/>
                <a:gd name="T65" fmla="*/ 38 h 197"/>
                <a:gd name="T66" fmla="*/ 36 w 129"/>
                <a:gd name="T67" fmla="*/ 41 h 197"/>
                <a:gd name="T68" fmla="*/ 21 w 129"/>
                <a:gd name="T69" fmla="*/ 52 h 197"/>
                <a:gd name="T70" fmla="*/ 14 w 129"/>
                <a:gd name="T71" fmla="*/ 77 h 197"/>
                <a:gd name="T72" fmla="*/ 19 w 129"/>
                <a:gd name="T73" fmla="*/ 110 h 197"/>
                <a:gd name="T74" fmla="*/ 32 w 129"/>
                <a:gd name="T75" fmla="*/ 142 h 197"/>
                <a:gd name="T76" fmla="*/ 53 w 129"/>
                <a:gd name="T77" fmla="*/ 156 h 197"/>
                <a:gd name="T78" fmla="*/ 67 w 129"/>
                <a:gd name="T79" fmla="*/ 153 h 197"/>
                <a:gd name="T80" fmla="*/ 77 w 129"/>
                <a:gd name="T81" fmla="*/ 146 h 197"/>
                <a:gd name="T82" fmla="*/ 85 w 129"/>
                <a:gd name="T83" fmla="*/ 137 h 197"/>
                <a:gd name="T84" fmla="*/ 96 w 129"/>
                <a:gd name="T85" fmla="*/ 108 h 197"/>
                <a:gd name="T86" fmla="*/ 95 w 129"/>
                <a:gd name="T87" fmla="*/ 58 h 197"/>
                <a:gd name="T88" fmla="*/ 75 w 129"/>
                <a:gd name="T89" fmla="*/ 28 h 197"/>
                <a:gd name="T90" fmla="*/ 57 w 129"/>
                <a:gd name="T91" fmla="*/ 17 h 197"/>
                <a:gd name="T92" fmla="*/ 36 w 129"/>
                <a:gd name="T93" fmla="*/ 15 h 197"/>
                <a:gd name="T94" fmla="*/ 14 w 129"/>
                <a:gd name="T95" fmla="*/ 17 h 197"/>
                <a:gd name="T96" fmla="*/ 8 w 129"/>
                <a:gd name="T97" fmla="*/ 13 h 197"/>
                <a:gd name="T98" fmla="*/ 21 w 129"/>
                <a:gd name="T99" fmla="*/ 5 h 197"/>
                <a:gd name="T100" fmla="*/ 42 w 129"/>
                <a:gd name="T101" fmla="*/ 0 h 197"/>
                <a:gd name="T102" fmla="*/ 67 w 129"/>
                <a:gd name="T103" fmla="*/ 5 h 197"/>
                <a:gd name="T104" fmla="*/ 89 w 129"/>
                <a:gd name="T105" fmla="*/ 15 h 197"/>
                <a:gd name="T106" fmla="*/ 106 w 129"/>
                <a:gd name="T10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197">
                  <a:moveTo>
                    <a:pt x="113" y="45"/>
                  </a:moveTo>
                  <a:lnTo>
                    <a:pt x="126" y="76"/>
                  </a:lnTo>
                  <a:lnTo>
                    <a:pt x="129" y="112"/>
                  </a:lnTo>
                  <a:lnTo>
                    <a:pt x="125" y="146"/>
                  </a:lnTo>
                  <a:lnTo>
                    <a:pt x="111" y="178"/>
                  </a:lnTo>
                  <a:lnTo>
                    <a:pt x="107" y="182"/>
                  </a:lnTo>
                  <a:lnTo>
                    <a:pt x="103" y="186"/>
                  </a:lnTo>
                  <a:lnTo>
                    <a:pt x="98" y="189"/>
                  </a:lnTo>
                  <a:lnTo>
                    <a:pt x="94" y="193"/>
                  </a:lnTo>
                  <a:lnTo>
                    <a:pt x="89" y="195"/>
                  </a:lnTo>
                  <a:lnTo>
                    <a:pt x="84" y="196"/>
                  </a:lnTo>
                  <a:lnTo>
                    <a:pt x="79" y="197"/>
                  </a:lnTo>
                  <a:lnTo>
                    <a:pt x="73" y="197"/>
                  </a:lnTo>
                  <a:lnTo>
                    <a:pt x="62" y="196"/>
                  </a:lnTo>
                  <a:lnTo>
                    <a:pt x="52" y="191"/>
                  </a:lnTo>
                  <a:lnTo>
                    <a:pt x="43" y="186"/>
                  </a:lnTo>
                  <a:lnTo>
                    <a:pt x="35" y="179"/>
                  </a:lnTo>
                  <a:lnTo>
                    <a:pt x="28" y="171"/>
                  </a:lnTo>
                  <a:lnTo>
                    <a:pt x="21" y="161"/>
                  </a:lnTo>
                  <a:lnTo>
                    <a:pt x="15" y="152"/>
                  </a:lnTo>
                  <a:lnTo>
                    <a:pt x="11" y="143"/>
                  </a:lnTo>
                  <a:lnTo>
                    <a:pt x="4" y="119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2" y="46"/>
                  </a:lnTo>
                  <a:lnTo>
                    <a:pt x="19" y="41"/>
                  </a:lnTo>
                  <a:lnTo>
                    <a:pt x="27" y="36"/>
                  </a:lnTo>
                  <a:lnTo>
                    <a:pt x="35" y="34"/>
                  </a:lnTo>
                  <a:lnTo>
                    <a:pt x="43" y="31"/>
                  </a:lnTo>
                  <a:lnTo>
                    <a:pt x="53" y="35"/>
                  </a:lnTo>
                  <a:lnTo>
                    <a:pt x="62" y="42"/>
                  </a:lnTo>
                  <a:lnTo>
                    <a:pt x="69" y="50"/>
                  </a:lnTo>
                  <a:lnTo>
                    <a:pt x="74" y="59"/>
                  </a:lnTo>
                  <a:lnTo>
                    <a:pt x="79" y="75"/>
                  </a:lnTo>
                  <a:lnTo>
                    <a:pt x="80" y="92"/>
                  </a:lnTo>
                  <a:lnTo>
                    <a:pt x="76" y="110"/>
                  </a:lnTo>
                  <a:lnTo>
                    <a:pt x="72" y="125"/>
                  </a:lnTo>
                  <a:lnTo>
                    <a:pt x="66" y="128"/>
                  </a:lnTo>
                  <a:lnTo>
                    <a:pt x="59" y="129"/>
                  </a:lnTo>
                  <a:lnTo>
                    <a:pt x="53" y="129"/>
                  </a:lnTo>
                  <a:lnTo>
                    <a:pt x="46" y="128"/>
                  </a:lnTo>
                  <a:lnTo>
                    <a:pt x="37" y="120"/>
                  </a:lnTo>
                  <a:lnTo>
                    <a:pt x="32" y="111"/>
                  </a:lnTo>
                  <a:lnTo>
                    <a:pt x="31" y="99"/>
                  </a:lnTo>
                  <a:lnTo>
                    <a:pt x="34" y="87"/>
                  </a:lnTo>
                  <a:lnTo>
                    <a:pt x="36" y="82"/>
                  </a:lnTo>
                  <a:lnTo>
                    <a:pt x="38" y="77"/>
                  </a:lnTo>
                  <a:lnTo>
                    <a:pt x="42" y="74"/>
                  </a:lnTo>
                  <a:lnTo>
                    <a:pt x="45" y="69"/>
                  </a:lnTo>
                  <a:lnTo>
                    <a:pt x="47" y="76"/>
                  </a:lnTo>
                  <a:lnTo>
                    <a:pt x="50" y="84"/>
                  </a:lnTo>
                  <a:lnTo>
                    <a:pt x="50" y="93"/>
                  </a:lnTo>
                  <a:lnTo>
                    <a:pt x="50" y="102"/>
                  </a:lnTo>
                  <a:lnTo>
                    <a:pt x="45" y="96"/>
                  </a:lnTo>
                  <a:lnTo>
                    <a:pt x="44" y="85"/>
                  </a:lnTo>
                  <a:lnTo>
                    <a:pt x="43" y="81"/>
                  </a:lnTo>
                  <a:lnTo>
                    <a:pt x="35" y="87"/>
                  </a:lnTo>
                  <a:lnTo>
                    <a:pt x="35" y="98"/>
                  </a:lnTo>
                  <a:lnTo>
                    <a:pt x="41" y="108"/>
                  </a:lnTo>
                  <a:lnTo>
                    <a:pt x="47" y="117"/>
                  </a:lnTo>
                  <a:lnTo>
                    <a:pt x="57" y="125"/>
                  </a:lnTo>
                  <a:lnTo>
                    <a:pt x="64" y="105"/>
                  </a:lnTo>
                  <a:lnTo>
                    <a:pt x="65" y="83"/>
                  </a:lnTo>
                  <a:lnTo>
                    <a:pt x="61" y="60"/>
                  </a:lnTo>
                  <a:lnTo>
                    <a:pt x="53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36" y="41"/>
                  </a:lnTo>
                  <a:lnTo>
                    <a:pt x="30" y="42"/>
                  </a:lnTo>
                  <a:lnTo>
                    <a:pt x="21" y="52"/>
                  </a:lnTo>
                  <a:lnTo>
                    <a:pt x="15" y="64"/>
                  </a:lnTo>
                  <a:lnTo>
                    <a:pt x="14" y="77"/>
                  </a:lnTo>
                  <a:lnTo>
                    <a:pt x="14" y="92"/>
                  </a:lnTo>
                  <a:lnTo>
                    <a:pt x="19" y="110"/>
                  </a:lnTo>
                  <a:lnTo>
                    <a:pt x="24" y="127"/>
                  </a:lnTo>
                  <a:lnTo>
                    <a:pt x="32" y="142"/>
                  </a:lnTo>
                  <a:lnTo>
                    <a:pt x="46" y="155"/>
                  </a:lnTo>
                  <a:lnTo>
                    <a:pt x="53" y="156"/>
                  </a:lnTo>
                  <a:lnTo>
                    <a:pt x="60" y="156"/>
                  </a:lnTo>
                  <a:lnTo>
                    <a:pt x="67" y="153"/>
                  </a:lnTo>
                  <a:lnTo>
                    <a:pt x="73" y="151"/>
                  </a:lnTo>
                  <a:lnTo>
                    <a:pt x="77" y="146"/>
                  </a:lnTo>
                  <a:lnTo>
                    <a:pt x="82" y="142"/>
                  </a:lnTo>
                  <a:lnTo>
                    <a:pt x="85" y="137"/>
                  </a:lnTo>
                  <a:lnTo>
                    <a:pt x="89" y="132"/>
                  </a:lnTo>
                  <a:lnTo>
                    <a:pt x="96" y="108"/>
                  </a:lnTo>
                  <a:lnTo>
                    <a:pt x="98" y="82"/>
                  </a:lnTo>
                  <a:lnTo>
                    <a:pt x="95" y="58"/>
                  </a:lnTo>
                  <a:lnTo>
                    <a:pt x="83" y="36"/>
                  </a:lnTo>
                  <a:lnTo>
                    <a:pt x="75" y="28"/>
                  </a:lnTo>
                  <a:lnTo>
                    <a:pt x="67" y="21"/>
                  </a:lnTo>
                  <a:lnTo>
                    <a:pt x="57" y="17"/>
                  </a:lnTo>
                  <a:lnTo>
                    <a:pt x="46" y="15"/>
                  </a:lnTo>
                  <a:lnTo>
                    <a:pt x="36" y="15"/>
                  </a:lnTo>
                  <a:lnTo>
                    <a:pt x="24" y="15"/>
                  </a:lnTo>
                  <a:lnTo>
                    <a:pt x="14" y="17"/>
                  </a:lnTo>
                  <a:lnTo>
                    <a:pt x="4" y="19"/>
                  </a:lnTo>
                  <a:lnTo>
                    <a:pt x="8" y="13"/>
                  </a:lnTo>
                  <a:lnTo>
                    <a:pt x="14" y="8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42" y="0"/>
                  </a:lnTo>
                  <a:lnTo>
                    <a:pt x="56" y="1"/>
                  </a:lnTo>
                  <a:lnTo>
                    <a:pt x="67" y="5"/>
                  </a:lnTo>
                  <a:lnTo>
                    <a:pt x="79" y="9"/>
                  </a:lnTo>
                  <a:lnTo>
                    <a:pt x="89" y="15"/>
                  </a:lnTo>
                  <a:lnTo>
                    <a:pt x="98" y="23"/>
                  </a:lnTo>
                  <a:lnTo>
                    <a:pt x="106" y="34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9" name="Freeform 47"/>
            <p:cNvSpPr>
              <a:spLocks/>
            </p:cNvSpPr>
            <p:nvPr/>
          </p:nvSpPr>
          <p:spPr bwMode="auto">
            <a:xfrm>
              <a:off x="4778" y="2571"/>
              <a:ext cx="22" cy="46"/>
            </a:xfrm>
            <a:custGeom>
              <a:avLst/>
              <a:gdLst>
                <a:gd name="T0" fmla="*/ 44 w 45"/>
                <a:gd name="T1" fmla="*/ 46 h 91"/>
                <a:gd name="T2" fmla="*/ 40 w 45"/>
                <a:gd name="T3" fmla="*/ 53 h 91"/>
                <a:gd name="T4" fmla="*/ 37 w 45"/>
                <a:gd name="T5" fmla="*/ 60 h 91"/>
                <a:gd name="T6" fmla="*/ 32 w 45"/>
                <a:gd name="T7" fmla="*/ 67 h 91"/>
                <a:gd name="T8" fmla="*/ 26 w 45"/>
                <a:gd name="T9" fmla="*/ 73 h 91"/>
                <a:gd name="T10" fmla="*/ 19 w 45"/>
                <a:gd name="T11" fmla="*/ 78 h 91"/>
                <a:gd name="T12" fmla="*/ 14 w 45"/>
                <a:gd name="T13" fmla="*/ 83 h 91"/>
                <a:gd name="T14" fmla="*/ 7 w 45"/>
                <a:gd name="T15" fmla="*/ 88 h 91"/>
                <a:gd name="T16" fmla="*/ 0 w 45"/>
                <a:gd name="T17" fmla="*/ 91 h 91"/>
                <a:gd name="T18" fmla="*/ 10 w 45"/>
                <a:gd name="T19" fmla="*/ 73 h 91"/>
                <a:gd name="T20" fmla="*/ 21 w 45"/>
                <a:gd name="T21" fmla="*/ 51 h 91"/>
                <a:gd name="T22" fmla="*/ 28 w 45"/>
                <a:gd name="T23" fmla="*/ 27 h 91"/>
                <a:gd name="T24" fmla="*/ 29 w 45"/>
                <a:gd name="T25" fmla="*/ 0 h 91"/>
                <a:gd name="T26" fmla="*/ 38 w 45"/>
                <a:gd name="T27" fmla="*/ 9 h 91"/>
                <a:gd name="T28" fmla="*/ 44 w 45"/>
                <a:gd name="T29" fmla="*/ 20 h 91"/>
                <a:gd name="T30" fmla="*/ 45 w 45"/>
                <a:gd name="T31" fmla="*/ 34 h 91"/>
                <a:gd name="T32" fmla="*/ 44 w 45"/>
                <a:gd name="T33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91">
                  <a:moveTo>
                    <a:pt x="44" y="46"/>
                  </a:moveTo>
                  <a:lnTo>
                    <a:pt x="40" y="53"/>
                  </a:lnTo>
                  <a:lnTo>
                    <a:pt x="37" y="60"/>
                  </a:lnTo>
                  <a:lnTo>
                    <a:pt x="32" y="67"/>
                  </a:lnTo>
                  <a:lnTo>
                    <a:pt x="26" y="73"/>
                  </a:lnTo>
                  <a:lnTo>
                    <a:pt x="19" y="78"/>
                  </a:lnTo>
                  <a:lnTo>
                    <a:pt x="14" y="83"/>
                  </a:lnTo>
                  <a:lnTo>
                    <a:pt x="7" y="88"/>
                  </a:lnTo>
                  <a:lnTo>
                    <a:pt x="0" y="91"/>
                  </a:lnTo>
                  <a:lnTo>
                    <a:pt x="10" y="73"/>
                  </a:lnTo>
                  <a:lnTo>
                    <a:pt x="21" y="51"/>
                  </a:lnTo>
                  <a:lnTo>
                    <a:pt x="28" y="27"/>
                  </a:lnTo>
                  <a:lnTo>
                    <a:pt x="29" y="0"/>
                  </a:lnTo>
                  <a:lnTo>
                    <a:pt x="38" y="9"/>
                  </a:lnTo>
                  <a:lnTo>
                    <a:pt x="44" y="20"/>
                  </a:lnTo>
                  <a:lnTo>
                    <a:pt x="45" y="34"/>
                  </a:lnTo>
                  <a:lnTo>
                    <a:pt x="44" y="4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0" name="Freeform 48"/>
            <p:cNvSpPr>
              <a:spLocks/>
            </p:cNvSpPr>
            <p:nvPr/>
          </p:nvSpPr>
          <p:spPr bwMode="auto">
            <a:xfrm>
              <a:off x="4641" y="2628"/>
              <a:ext cx="7" cy="25"/>
            </a:xfrm>
            <a:custGeom>
              <a:avLst/>
              <a:gdLst>
                <a:gd name="T0" fmla="*/ 12 w 15"/>
                <a:gd name="T1" fmla="*/ 30 h 51"/>
                <a:gd name="T2" fmla="*/ 9 w 15"/>
                <a:gd name="T3" fmla="*/ 36 h 51"/>
                <a:gd name="T4" fmla="*/ 7 w 15"/>
                <a:gd name="T5" fmla="*/ 42 h 51"/>
                <a:gd name="T6" fmla="*/ 4 w 15"/>
                <a:gd name="T7" fmla="*/ 46 h 51"/>
                <a:gd name="T8" fmla="*/ 1 w 15"/>
                <a:gd name="T9" fmla="*/ 51 h 51"/>
                <a:gd name="T10" fmla="*/ 0 w 15"/>
                <a:gd name="T11" fmla="*/ 38 h 51"/>
                <a:gd name="T12" fmla="*/ 0 w 15"/>
                <a:gd name="T13" fmla="*/ 25 h 51"/>
                <a:gd name="T14" fmla="*/ 2 w 15"/>
                <a:gd name="T15" fmla="*/ 13 h 51"/>
                <a:gd name="T16" fmla="*/ 4 w 15"/>
                <a:gd name="T17" fmla="*/ 0 h 51"/>
                <a:gd name="T18" fmla="*/ 8 w 15"/>
                <a:gd name="T19" fmla="*/ 7 h 51"/>
                <a:gd name="T20" fmla="*/ 12 w 15"/>
                <a:gd name="T21" fmla="*/ 14 h 51"/>
                <a:gd name="T22" fmla="*/ 15 w 15"/>
                <a:gd name="T23" fmla="*/ 22 h 51"/>
                <a:gd name="T24" fmla="*/ 12 w 15"/>
                <a:gd name="T25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51">
                  <a:moveTo>
                    <a:pt x="12" y="30"/>
                  </a:moveTo>
                  <a:lnTo>
                    <a:pt x="9" y="36"/>
                  </a:lnTo>
                  <a:lnTo>
                    <a:pt x="7" y="42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4" y="0"/>
                  </a:lnTo>
                  <a:lnTo>
                    <a:pt x="8" y="7"/>
                  </a:lnTo>
                  <a:lnTo>
                    <a:pt x="12" y="14"/>
                  </a:lnTo>
                  <a:lnTo>
                    <a:pt x="15" y="22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1" name="Freeform 49"/>
            <p:cNvSpPr>
              <a:spLocks/>
            </p:cNvSpPr>
            <p:nvPr/>
          </p:nvSpPr>
          <p:spPr bwMode="auto">
            <a:xfrm>
              <a:off x="4762" y="2634"/>
              <a:ext cx="12" cy="19"/>
            </a:xfrm>
            <a:custGeom>
              <a:avLst/>
              <a:gdLst>
                <a:gd name="T0" fmla="*/ 24 w 24"/>
                <a:gd name="T1" fmla="*/ 26 h 39"/>
                <a:gd name="T2" fmla="*/ 18 w 24"/>
                <a:gd name="T3" fmla="*/ 32 h 39"/>
                <a:gd name="T4" fmla="*/ 12 w 24"/>
                <a:gd name="T5" fmla="*/ 35 h 39"/>
                <a:gd name="T6" fmla="*/ 7 w 24"/>
                <a:gd name="T7" fmla="*/ 39 h 39"/>
                <a:gd name="T8" fmla="*/ 0 w 24"/>
                <a:gd name="T9" fmla="*/ 39 h 39"/>
                <a:gd name="T10" fmla="*/ 2 w 24"/>
                <a:gd name="T11" fmla="*/ 28 h 39"/>
                <a:gd name="T12" fmla="*/ 7 w 24"/>
                <a:gd name="T13" fmla="*/ 18 h 39"/>
                <a:gd name="T14" fmla="*/ 12 w 24"/>
                <a:gd name="T15" fmla="*/ 9 h 39"/>
                <a:gd name="T16" fmla="*/ 17 w 24"/>
                <a:gd name="T17" fmla="*/ 0 h 39"/>
                <a:gd name="T18" fmla="*/ 21 w 24"/>
                <a:gd name="T19" fmla="*/ 5 h 39"/>
                <a:gd name="T20" fmla="*/ 23 w 24"/>
                <a:gd name="T21" fmla="*/ 12 h 39"/>
                <a:gd name="T22" fmla="*/ 24 w 24"/>
                <a:gd name="T23" fmla="*/ 19 h 39"/>
                <a:gd name="T24" fmla="*/ 24 w 24"/>
                <a:gd name="T2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9">
                  <a:moveTo>
                    <a:pt x="24" y="26"/>
                  </a:moveTo>
                  <a:lnTo>
                    <a:pt x="18" y="32"/>
                  </a:lnTo>
                  <a:lnTo>
                    <a:pt x="12" y="35"/>
                  </a:lnTo>
                  <a:lnTo>
                    <a:pt x="7" y="39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7" y="18"/>
                  </a:lnTo>
                  <a:lnTo>
                    <a:pt x="12" y="9"/>
                  </a:lnTo>
                  <a:lnTo>
                    <a:pt x="17" y="0"/>
                  </a:lnTo>
                  <a:lnTo>
                    <a:pt x="21" y="5"/>
                  </a:lnTo>
                  <a:lnTo>
                    <a:pt x="23" y="12"/>
                  </a:lnTo>
                  <a:lnTo>
                    <a:pt x="24" y="19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2" name="Freeform 50"/>
            <p:cNvSpPr>
              <a:spLocks/>
            </p:cNvSpPr>
            <p:nvPr/>
          </p:nvSpPr>
          <p:spPr bwMode="auto">
            <a:xfrm>
              <a:off x="4787" y="2636"/>
              <a:ext cx="32" cy="104"/>
            </a:xfrm>
            <a:custGeom>
              <a:avLst/>
              <a:gdLst>
                <a:gd name="T0" fmla="*/ 60 w 65"/>
                <a:gd name="T1" fmla="*/ 146 h 209"/>
                <a:gd name="T2" fmla="*/ 65 w 65"/>
                <a:gd name="T3" fmla="*/ 161 h 209"/>
                <a:gd name="T4" fmla="*/ 64 w 65"/>
                <a:gd name="T5" fmla="*/ 179 h 209"/>
                <a:gd name="T6" fmla="*/ 60 w 65"/>
                <a:gd name="T7" fmla="*/ 195 h 209"/>
                <a:gd name="T8" fmla="*/ 53 w 65"/>
                <a:gd name="T9" fmla="*/ 209 h 209"/>
                <a:gd name="T10" fmla="*/ 50 w 65"/>
                <a:gd name="T11" fmla="*/ 198 h 209"/>
                <a:gd name="T12" fmla="*/ 50 w 65"/>
                <a:gd name="T13" fmla="*/ 184 h 209"/>
                <a:gd name="T14" fmla="*/ 50 w 65"/>
                <a:gd name="T15" fmla="*/ 171 h 209"/>
                <a:gd name="T16" fmla="*/ 49 w 65"/>
                <a:gd name="T17" fmla="*/ 158 h 209"/>
                <a:gd name="T18" fmla="*/ 35 w 65"/>
                <a:gd name="T19" fmla="*/ 142 h 209"/>
                <a:gd name="T20" fmla="*/ 22 w 65"/>
                <a:gd name="T21" fmla="*/ 123 h 209"/>
                <a:gd name="T22" fmla="*/ 13 w 65"/>
                <a:gd name="T23" fmla="*/ 105 h 209"/>
                <a:gd name="T24" fmla="*/ 6 w 65"/>
                <a:gd name="T25" fmla="*/ 84 h 209"/>
                <a:gd name="T26" fmla="*/ 1 w 65"/>
                <a:gd name="T27" fmla="*/ 63 h 209"/>
                <a:gd name="T28" fmla="*/ 0 w 65"/>
                <a:gd name="T29" fmla="*/ 43 h 209"/>
                <a:gd name="T30" fmla="*/ 4 w 65"/>
                <a:gd name="T31" fmla="*/ 21 h 209"/>
                <a:gd name="T32" fmla="*/ 11 w 65"/>
                <a:gd name="T33" fmla="*/ 0 h 209"/>
                <a:gd name="T34" fmla="*/ 9 w 65"/>
                <a:gd name="T35" fmla="*/ 21 h 209"/>
                <a:gd name="T36" fmla="*/ 11 w 65"/>
                <a:gd name="T37" fmla="*/ 40 h 209"/>
                <a:gd name="T38" fmla="*/ 14 w 65"/>
                <a:gd name="T39" fmla="*/ 60 h 209"/>
                <a:gd name="T40" fmla="*/ 21 w 65"/>
                <a:gd name="T41" fmla="*/ 78 h 209"/>
                <a:gd name="T42" fmla="*/ 29 w 65"/>
                <a:gd name="T43" fmla="*/ 96 h 209"/>
                <a:gd name="T44" fmla="*/ 38 w 65"/>
                <a:gd name="T45" fmla="*/ 113 h 209"/>
                <a:gd name="T46" fmla="*/ 49 w 65"/>
                <a:gd name="T47" fmla="*/ 130 h 209"/>
                <a:gd name="T48" fmla="*/ 60 w 65"/>
                <a:gd name="T49" fmla="*/ 14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209">
                  <a:moveTo>
                    <a:pt x="60" y="146"/>
                  </a:moveTo>
                  <a:lnTo>
                    <a:pt x="65" y="161"/>
                  </a:lnTo>
                  <a:lnTo>
                    <a:pt x="64" y="179"/>
                  </a:lnTo>
                  <a:lnTo>
                    <a:pt x="60" y="195"/>
                  </a:lnTo>
                  <a:lnTo>
                    <a:pt x="53" y="209"/>
                  </a:lnTo>
                  <a:lnTo>
                    <a:pt x="50" y="198"/>
                  </a:lnTo>
                  <a:lnTo>
                    <a:pt x="50" y="184"/>
                  </a:lnTo>
                  <a:lnTo>
                    <a:pt x="50" y="171"/>
                  </a:lnTo>
                  <a:lnTo>
                    <a:pt x="49" y="158"/>
                  </a:lnTo>
                  <a:lnTo>
                    <a:pt x="35" y="142"/>
                  </a:lnTo>
                  <a:lnTo>
                    <a:pt x="22" y="123"/>
                  </a:lnTo>
                  <a:lnTo>
                    <a:pt x="13" y="105"/>
                  </a:lnTo>
                  <a:lnTo>
                    <a:pt x="6" y="84"/>
                  </a:lnTo>
                  <a:lnTo>
                    <a:pt x="1" y="63"/>
                  </a:lnTo>
                  <a:lnTo>
                    <a:pt x="0" y="43"/>
                  </a:lnTo>
                  <a:lnTo>
                    <a:pt x="4" y="21"/>
                  </a:lnTo>
                  <a:lnTo>
                    <a:pt x="11" y="0"/>
                  </a:lnTo>
                  <a:lnTo>
                    <a:pt x="9" y="21"/>
                  </a:lnTo>
                  <a:lnTo>
                    <a:pt x="11" y="40"/>
                  </a:lnTo>
                  <a:lnTo>
                    <a:pt x="14" y="60"/>
                  </a:lnTo>
                  <a:lnTo>
                    <a:pt x="21" y="78"/>
                  </a:lnTo>
                  <a:lnTo>
                    <a:pt x="29" y="96"/>
                  </a:lnTo>
                  <a:lnTo>
                    <a:pt x="38" y="113"/>
                  </a:lnTo>
                  <a:lnTo>
                    <a:pt x="49" y="130"/>
                  </a:lnTo>
                  <a:lnTo>
                    <a:pt x="60" y="14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3" name="Freeform 51"/>
            <p:cNvSpPr>
              <a:spLocks/>
            </p:cNvSpPr>
            <p:nvPr/>
          </p:nvSpPr>
          <p:spPr bwMode="auto">
            <a:xfrm>
              <a:off x="4769" y="2720"/>
              <a:ext cx="19" cy="4"/>
            </a:xfrm>
            <a:custGeom>
              <a:avLst/>
              <a:gdLst>
                <a:gd name="T0" fmla="*/ 38 w 38"/>
                <a:gd name="T1" fmla="*/ 2 h 9"/>
                <a:gd name="T2" fmla="*/ 35 w 38"/>
                <a:gd name="T3" fmla="*/ 4 h 9"/>
                <a:gd name="T4" fmla="*/ 30 w 38"/>
                <a:gd name="T5" fmla="*/ 5 h 9"/>
                <a:gd name="T6" fmla="*/ 26 w 38"/>
                <a:gd name="T7" fmla="*/ 7 h 9"/>
                <a:gd name="T8" fmla="*/ 21 w 38"/>
                <a:gd name="T9" fmla="*/ 7 h 9"/>
                <a:gd name="T10" fmla="*/ 17 w 38"/>
                <a:gd name="T11" fmla="*/ 9 h 9"/>
                <a:gd name="T12" fmla="*/ 11 w 38"/>
                <a:gd name="T13" fmla="*/ 9 h 9"/>
                <a:gd name="T14" fmla="*/ 6 w 38"/>
                <a:gd name="T15" fmla="*/ 9 h 9"/>
                <a:gd name="T16" fmla="*/ 0 w 38"/>
                <a:gd name="T17" fmla="*/ 9 h 9"/>
                <a:gd name="T18" fmla="*/ 5 w 38"/>
                <a:gd name="T19" fmla="*/ 6 h 9"/>
                <a:gd name="T20" fmla="*/ 9 w 38"/>
                <a:gd name="T21" fmla="*/ 5 h 9"/>
                <a:gd name="T22" fmla="*/ 13 w 38"/>
                <a:gd name="T23" fmla="*/ 3 h 9"/>
                <a:gd name="T24" fmla="*/ 18 w 38"/>
                <a:gd name="T25" fmla="*/ 2 h 9"/>
                <a:gd name="T26" fmla="*/ 24 w 38"/>
                <a:gd name="T27" fmla="*/ 0 h 9"/>
                <a:gd name="T28" fmla="*/ 28 w 38"/>
                <a:gd name="T29" fmla="*/ 0 h 9"/>
                <a:gd name="T30" fmla="*/ 34 w 38"/>
                <a:gd name="T31" fmla="*/ 0 h 9"/>
                <a:gd name="T32" fmla="*/ 38 w 38"/>
                <a:gd name="T3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9">
                  <a:moveTo>
                    <a:pt x="38" y="2"/>
                  </a:moveTo>
                  <a:lnTo>
                    <a:pt x="35" y="4"/>
                  </a:lnTo>
                  <a:lnTo>
                    <a:pt x="30" y="5"/>
                  </a:lnTo>
                  <a:lnTo>
                    <a:pt x="26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6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9" y="5"/>
                  </a:lnTo>
                  <a:lnTo>
                    <a:pt x="13" y="3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4" name="Freeform 52"/>
            <p:cNvSpPr>
              <a:spLocks/>
            </p:cNvSpPr>
            <p:nvPr/>
          </p:nvSpPr>
          <p:spPr bwMode="auto">
            <a:xfrm>
              <a:off x="4817" y="2746"/>
              <a:ext cx="8" cy="20"/>
            </a:xfrm>
            <a:custGeom>
              <a:avLst/>
              <a:gdLst>
                <a:gd name="T0" fmla="*/ 16 w 17"/>
                <a:gd name="T1" fmla="*/ 39 h 42"/>
                <a:gd name="T2" fmla="*/ 10 w 17"/>
                <a:gd name="T3" fmla="*/ 42 h 42"/>
                <a:gd name="T4" fmla="*/ 7 w 17"/>
                <a:gd name="T5" fmla="*/ 39 h 42"/>
                <a:gd name="T6" fmla="*/ 4 w 17"/>
                <a:gd name="T7" fmla="*/ 35 h 42"/>
                <a:gd name="T8" fmla="*/ 1 w 17"/>
                <a:gd name="T9" fmla="*/ 30 h 42"/>
                <a:gd name="T10" fmla="*/ 0 w 17"/>
                <a:gd name="T11" fmla="*/ 21 h 42"/>
                <a:gd name="T12" fmla="*/ 2 w 17"/>
                <a:gd name="T13" fmla="*/ 14 h 42"/>
                <a:gd name="T14" fmla="*/ 6 w 17"/>
                <a:gd name="T15" fmla="*/ 7 h 42"/>
                <a:gd name="T16" fmla="*/ 8 w 17"/>
                <a:gd name="T17" fmla="*/ 0 h 42"/>
                <a:gd name="T18" fmla="*/ 13 w 17"/>
                <a:gd name="T19" fmla="*/ 8 h 42"/>
                <a:gd name="T20" fmla="*/ 16 w 17"/>
                <a:gd name="T21" fmla="*/ 17 h 42"/>
                <a:gd name="T22" fmla="*/ 17 w 17"/>
                <a:gd name="T23" fmla="*/ 29 h 42"/>
                <a:gd name="T24" fmla="*/ 16 w 17"/>
                <a:gd name="T25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2">
                  <a:moveTo>
                    <a:pt x="16" y="39"/>
                  </a:moveTo>
                  <a:lnTo>
                    <a:pt x="10" y="42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6" y="7"/>
                  </a:lnTo>
                  <a:lnTo>
                    <a:pt x="8" y="0"/>
                  </a:lnTo>
                  <a:lnTo>
                    <a:pt x="13" y="8"/>
                  </a:lnTo>
                  <a:lnTo>
                    <a:pt x="16" y="17"/>
                  </a:lnTo>
                  <a:lnTo>
                    <a:pt x="17" y="29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5" name="Freeform 53"/>
            <p:cNvSpPr>
              <a:spLocks/>
            </p:cNvSpPr>
            <p:nvPr/>
          </p:nvSpPr>
          <p:spPr bwMode="auto">
            <a:xfrm>
              <a:off x="4772" y="2759"/>
              <a:ext cx="19" cy="14"/>
            </a:xfrm>
            <a:custGeom>
              <a:avLst/>
              <a:gdLst>
                <a:gd name="T0" fmla="*/ 38 w 38"/>
                <a:gd name="T1" fmla="*/ 0 h 28"/>
                <a:gd name="T2" fmla="*/ 37 w 38"/>
                <a:gd name="T3" fmla="*/ 9 h 28"/>
                <a:gd name="T4" fmla="*/ 35 w 38"/>
                <a:gd name="T5" fmla="*/ 17 h 28"/>
                <a:gd name="T6" fmla="*/ 31 w 38"/>
                <a:gd name="T7" fmla="*/ 25 h 28"/>
                <a:gd name="T8" fmla="*/ 23 w 38"/>
                <a:gd name="T9" fmla="*/ 28 h 28"/>
                <a:gd name="T10" fmla="*/ 17 w 38"/>
                <a:gd name="T11" fmla="*/ 28 h 28"/>
                <a:gd name="T12" fmla="*/ 11 w 38"/>
                <a:gd name="T13" fmla="*/ 28 h 28"/>
                <a:gd name="T14" fmla="*/ 5 w 38"/>
                <a:gd name="T15" fmla="*/ 26 h 28"/>
                <a:gd name="T16" fmla="*/ 0 w 38"/>
                <a:gd name="T17" fmla="*/ 24 h 28"/>
                <a:gd name="T18" fmla="*/ 3 w 38"/>
                <a:gd name="T19" fmla="*/ 19 h 28"/>
                <a:gd name="T20" fmla="*/ 6 w 38"/>
                <a:gd name="T21" fmla="*/ 15 h 28"/>
                <a:gd name="T22" fmla="*/ 11 w 38"/>
                <a:gd name="T23" fmla="*/ 11 h 28"/>
                <a:gd name="T24" fmla="*/ 15 w 38"/>
                <a:gd name="T25" fmla="*/ 8 h 28"/>
                <a:gd name="T26" fmla="*/ 21 w 38"/>
                <a:gd name="T27" fmla="*/ 5 h 28"/>
                <a:gd name="T28" fmla="*/ 27 w 38"/>
                <a:gd name="T29" fmla="*/ 3 h 28"/>
                <a:gd name="T30" fmla="*/ 33 w 38"/>
                <a:gd name="T31" fmla="*/ 2 h 28"/>
                <a:gd name="T32" fmla="*/ 38 w 3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7" y="9"/>
                  </a:lnTo>
                  <a:lnTo>
                    <a:pt x="35" y="17"/>
                  </a:lnTo>
                  <a:lnTo>
                    <a:pt x="31" y="25"/>
                  </a:lnTo>
                  <a:lnTo>
                    <a:pt x="23" y="28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5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1" y="5"/>
                  </a:lnTo>
                  <a:lnTo>
                    <a:pt x="27" y="3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6" name="Freeform 54"/>
            <p:cNvSpPr>
              <a:spLocks/>
            </p:cNvSpPr>
            <p:nvPr/>
          </p:nvSpPr>
          <p:spPr bwMode="auto">
            <a:xfrm>
              <a:off x="4759" y="2790"/>
              <a:ext cx="43" cy="6"/>
            </a:xfrm>
            <a:custGeom>
              <a:avLst/>
              <a:gdLst>
                <a:gd name="T0" fmla="*/ 86 w 86"/>
                <a:gd name="T1" fmla="*/ 2 h 12"/>
                <a:gd name="T2" fmla="*/ 77 w 86"/>
                <a:gd name="T3" fmla="*/ 7 h 12"/>
                <a:gd name="T4" fmla="*/ 67 w 86"/>
                <a:gd name="T5" fmla="*/ 10 h 12"/>
                <a:gd name="T6" fmla="*/ 56 w 86"/>
                <a:gd name="T7" fmla="*/ 12 h 12"/>
                <a:gd name="T8" fmla="*/ 45 w 86"/>
                <a:gd name="T9" fmla="*/ 12 h 12"/>
                <a:gd name="T10" fmla="*/ 32 w 86"/>
                <a:gd name="T11" fmla="*/ 12 h 12"/>
                <a:gd name="T12" fmla="*/ 21 w 86"/>
                <a:gd name="T13" fmla="*/ 10 h 12"/>
                <a:gd name="T14" fmla="*/ 10 w 86"/>
                <a:gd name="T15" fmla="*/ 8 h 12"/>
                <a:gd name="T16" fmla="*/ 0 w 86"/>
                <a:gd name="T17" fmla="*/ 4 h 12"/>
                <a:gd name="T18" fmla="*/ 10 w 86"/>
                <a:gd name="T19" fmla="*/ 2 h 12"/>
                <a:gd name="T20" fmla="*/ 21 w 86"/>
                <a:gd name="T21" fmla="*/ 0 h 12"/>
                <a:gd name="T22" fmla="*/ 31 w 86"/>
                <a:gd name="T23" fmla="*/ 0 h 12"/>
                <a:gd name="T24" fmla="*/ 43 w 86"/>
                <a:gd name="T25" fmla="*/ 0 h 12"/>
                <a:gd name="T26" fmla="*/ 54 w 86"/>
                <a:gd name="T27" fmla="*/ 0 h 12"/>
                <a:gd name="T28" fmla="*/ 64 w 86"/>
                <a:gd name="T29" fmla="*/ 0 h 12"/>
                <a:gd name="T30" fmla="*/ 76 w 86"/>
                <a:gd name="T31" fmla="*/ 1 h 12"/>
                <a:gd name="T32" fmla="*/ 86 w 86"/>
                <a:gd name="T3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">
                  <a:moveTo>
                    <a:pt x="86" y="2"/>
                  </a:moveTo>
                  <a:lnTo>
                    <a:pt x="77" y="7"/>
                  </a:lnTo>
                  <a:lnTo>
                    <a:pt x="67" y="10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32" y="12"/>
                  </a:lnTo>
                  <a:lnTo>
                    <a:pt x="21" y="10"/>
                  </a:lnTo>
                  <a:lnTo>
                    <a:pt x="1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7" name="Freeform 55"/>
            <p:cNvSpPr>
              <a:spLocks/>
            </p:cNvSpPr>
            <p:nvPr/>
          </p:nvSpPr>
          <p:spPr bwMode="auto">
            <a:xfrm>
              <a:off x="4577" y="2808"/>
              <a:ext cx="111" cy="22"/>
            </a:xfrm>
            <a:custGeom>
              <a:avLst/>
              <a:gdLst>
                <a:gd name="T0" fmla="*/ 220 w 220"/>
                <a:gd name="T1" fmla="*/ 44 h 44"/>
                <a:gd name="T2" fmla="*/ 207 w 220"/>
                <a:gd name="T3" fmla="*/ 42 h 44"/>
                <a:gd name="T4" fmla="*/ 194 w 220"/>
                <a:gd name="T5" fmla="*/ 41 h 44"/>
                <a:gd name="T6" fmla="*/ 181 w 220"/>
                <a:gd name="T7" fmla="*/ 38 h 44"/>
                <a:gd name="T8" fmla="*/ 168 w 220"/>
                <a:gd name="T9" fmla="*/ 35 h 44"/>
                <a:gd name="T10" fmla="*/ 154 w 220"/>
                <a:gd name="T11" fmla="*/ 32 h 44"/>
                <a:gd name="T12" fmla="*/ 142 w 220"/>
                <a:gd name="T13" fmla="*/ 29 h 44"/>
                <a:gd name="T14" fmla="*/ 128 w 220"/>
                <a:gd name="T15" fmla="*/ 26 h 44"/>
                <a:gd name="T16" fmla="*/ 115 w 220"/>
                <a:gd name="T17" fmla="*/ 23 h 44"/>
                <a:gd name="T18" fmla="*/ 101 w 220"/>
                <a:gd name="T19" fmla="*/ 20 h 44"/>
                <a:gd name="T20" fmla="*/ 88 w 220"/>
                <a:gd name="T21" fmla="*/ 18 h 44"/>
                <a:gd name="T22" fmla="*/ 74 w 220"/>
                <a:gd name="T23" fmla="*/ 16 h 44"/>
                <a:gd name="T24" fmla="*/ 59 w 220"/>
                <a:gd name="T25" fmla="*/ 15 h 44"/>
                <a:gd name="T26" fmla="*/ 45 w 220"/>
                <a:gd name="T27" fmla="*/ 13 h 44"/>
                <a:gd name="T28" fmla="*/ 30 w 220"/>
                <a:gd name="T29" fmla="*/ 13 h 44"/>
                <a:gd name="T30" fmla="*/ 15 w 220"/>
                <a:gd name="T31" fmla="*/ 13 h 44"/>
                <a:gd name="T32" fmla="*/ 0 w 220"/>
                <a:gd name="T33" fmla="*/ 15 h 44"/>
                <a:gd name="T34" fmla="*/ 14 w 220"/>
                <a:gd name="T35" fmla="*/ 9 h 44"/>
                <a:gd name="T36" fmla="*/ 28 w 220"/>
                <a:gd name="T37" fmla="*/ 5 h 44"/>
                <a:gd name="T38" fmla="*/ 41 w 220"/>
                <a:gd name="T39" fmla="*/ 2 h 44"/>
                <a:gd name="T40" fmla="*/ 56 w 220"/>
                <a:gd name="T41" fmla="*/ 1 h 44"/>
                <a:gd name="T42" fmla="*/ 70 w 220"/>
                <a:gd name="T43" fmla="*/ 0 h 44"/>
                <a:gd name="T44" fmla="*/ 84 w 220"/>
                <a:gd name="T45" fmla="*/ 1 h 44"/>
                <a:gd name="T46" fmla="*/ 99 w 220"/>
                <a:gd name="T47" fmla="*/ 2 h 44"/>
                <a:gd name="T48" fmla="*/ 113 w 220"/>
                <a:gd name="T49" fmla="*/ 4 h 44"/>
                <a:gd name="T50" fmla="*/ 127 w 220"/>
                <a:gd name="T51" fmla="*/ 8 h 44"/>
                <a:gd name="T52" fmla="*/ 142 w 220"/>
                <a:gd name="T53" fmla="*/ 11 h 44"/>
                <a:gd name="T54" fmla="*/ 156 w 220"/>
                <a:gd name="T55" fmla="*/ 16 h 44"/>
                <a:gd name="T56" fmla="*/ 168 w 220"/>
                <a:gd name="T57" fmla="*/ 21 h 44"/>
                <a:gd name="T58" fmla="*/ 182 w 220"/>
                <a:gd name="T59" fmla="*/ 26 h 44"/>
                <a:gd name="T60" fmla="*/ 195 w 220"/>
                <a:gd name="T61" fmla="*/ 32 h 44"/>
                <a:gd name="T62" fmla="*/ 207 w 220"/>
                <a:gd name="T63" fmla="*/ 39 h 44"/>
                <a:gd name="T64" fmla="*/ 220 w 220"/>
                <a:gd name="T6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44">
                  <a:moveTo>
                    <a:pt x="220" y="44"/>
                  </a:moveTo>
                  <a:lnTo>
                    <a:pt x="207" y="42"/>
                  </a:lnTo>
                  <a:lnTo>
                    <a:pt x="194" y="41"/>
                  </a:lnTo>
                  <a:lnTo>
                    <a:pt x="181" y="38"/>
                  </a:lnTo>
                  <a:lnTo>
                    <a:pt x="168" y="35"/>
                  </a:lnTo>
                  <a:lnTo>
                    <a:pt x="154" y="32"/>
                  </a:lnTo>
                  <a:lnTo>
                    <a:pt x="142" y="29"/>
                  </a:lnTo>
                  <a:lnTo>
                    <a:pt x="128" y="26"/>
                  </a:lnTo>
                  <a:lnTo>
                    <a:pt x="115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4" y="16"/>
                  </a:lnTo>
                  <a:lnTo>
                    <a:pt x="59" y="15"/>
                  </a:lnTo>
                  <a:lnTo>
                    <a:pt x="45" y="13"/>
                  </a:lnTo>
                  <a:lnTo>
                    <a:pt x="30" y="13"/>
                  </a:lnTo>
                  <a:lnTo>
                    <a:pt x="15" y="13"/>
                  </a:lnTo>
                  <a:lnTo>
                    <a:pt x="0" y="15"/>
                  </a:lnTo>
                  <a:lnTo>
                    <a:pt x="14" y="9"/>
                  </a:lnTo>
                  <a:lnTo>
                    <a:pt x="28" y="5"/>
                  </a:lnTo>
                  <a:lnTo>
                    <a:pt x="41" y="2"/>
                  </a:lnTo>
                  <a:lnTo>
                    <a:pt x="56" y="1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9" y="2"/>
                  </a:lnTo>
                  <a:lnTo>
                    <a:pt x="113" y="4"/>
                  </a:lnTo>
                  <a:lnTo>
                    <a:pt x="127" y="8"/>
                  </a:lnTo>
                  <a:lnTo>
                    <a:pt x="142" y="11"/>
                  </a:lnTo>
                  <a:lnTo>
                    <a:pt x="156" y="16"/>
                  </a:lnTo>
                  <a:lnTo>
                    <a:pt x="168" y="21"/>
                  </a:lnTo>
                  <a:lnTo>
                    <a:pt x="182" y="26"/>
                  </a:lnTo>
                  <a:lnTo>
                    <a:pt x="195" y="32"/>
                  </a:lnTo>
                  <a:lnTo>
                    <a:pt x="207" y="39"/>
                  </a:lnTo>
                  <a:lnTo>
                    <a:pt x="220" y="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8" name="Freeform 56"/>
            <p:cNvSpPr>
              <a:spLocks/>
            </p:cNvSpPr>
            <p:nvPr/>
          </p:nvSpPr>
          <p:spPr bwMode="auto">
            <a:xfrm>
              <a:off x="4788" y="2812"/>
              <a:ext cx="111" cy="20"/>
            </a:xfrm>
            <a:custGeom>
              <a:avLst/>
              <a:gdLst>
                <a:gd name="T0" fmla="*/ 224 w 224"/>
                <a:gd name="T1" fmla="*/ 15 h 40"/>
                <a:gd name="T2" fmla="*/ 212 w 224"/>
                <a:gd name="T3" fmla="*/ 15 h 40"/>
                <a:gd name="T4" fmla="*/ 200 w 224"/>
                <a:gd name="T5" fmla="*/ 13 h 40"/>
                <a:gd name="T6" fmla="*/ 188 w 224"/>
                <a:gd name="T7" fmla="*/ 13 h 40"/>
                <a:gd name="T8" fmla="*/ 176 w 224"/>
                <a:gd name="T9" fmla="*/ 15 h 40"/>
                <a:gd name="T10" fmla="*/ 163 w 224"/>
                <a:gd name="T11" fmla="*/ 15 h 40"/>
                <a:gd name="T12" fmla="*/ 150 w 224"/>
                <a:gd name="T13" fmla="*/ 16 h 40"/>
                <a:gd name="T14" fmla="*/ 136 w 224"/>
                <a:gd name="T15" fmla="*/ 17 h 40"/>
                <a:gd name="T16" fmla="*/ 124 w 224"/>
                <a:gd name="T17" fmla="*/ 18 h 40"/>
                <a:gd name="T18" fmla="*/ 111 w 224"/>
                <a:gd name="T19" fmla="*/ 20 h 40"/>
                <a:gd name="T20" fmla="*/ 98 w 224"/>
                <a:gd name="T21" fmla="*/ 21 h 40"/>
                <a:gd name="T22" fmla="*/ 86 w 224"/>
                <a:gd name="T23" fmla="*/ 24 h 40"/>
                <a:gd name="T24" fmla="*/ 73 w 224"/>
                <a:gd name="T25" fmla="*/ 27 h 40"/>
                <a:gd name="T26" fmla="*/ 60 w 224"/>
                <a:gd name="T27" fmla="*/ 30 h 40"/>
                <a:gd name="T28" fmla="*/ 48 w 224"/>
                <a:gd name="T29" fmla="*/ 33 h 40"/>
                <a:gd name="T30" fmla="*/ 36 w 224"/>
                <a:gd name="T31" fmla="*/ 36 h 40"/>
                <a:gd name="T32" fmla="*/ 25 w 224"/>
                <a:gd name="T33" fmla="*/ 40 h 40"/>
                <a:gd name="T34" fmla="*/ 0 w 224"/>
                <a:gd name="T35" fmla="*/ 36 h 40"/>
                <a:gd name="T36" fmla="*/ 12 w 224"/>
                <a:gd name="T37" fmla="*/ 30 h 40"/>
                <a:gd name="T38" fmla="*/ 25 w 224"/>
                <a:gd name="T39" fmla="*/ 24 h 40"/>
                <a:gd name="T40" fmla="*/ 36 w 224"/>
                <a:gd name="T41" fmla="*/ 18 h 40"/>
                <a:gd name="T42" fmla="*/ 50 w 224"/>
                <a:gd name="T43" fmla="*/ 13 h 40"/>
                <a:gd name="T44" fmla="*/ 63 w 224"/>
                <a:gd name="T45" fmla="*/ 10 h 40"/>
                <a:gd name="T46" fmla="*/ 77 w 224"/>
                <a:gd name="T47" fmla="*/ 7 h 40"/>
                <a:gd name="T48" fmla="*/ 90 w 224"/>
                <a:gd name="T49" fmla="*/ 3 h 40"/>
                <a:gd name="T50" fmla="*/ 104 w 224"/>
                <a:gd name="T51" fmla="*/ 0 h 40"/>
                <a:gd name="T52" fmla="*/ 119 w 224"/>
                <a:gd name="T53" fmla="*/ 0 h 40"/>
                <a:gd name="T54" fmla="*/ 135 w 224"/>
                <a:gd name="T55" fmla="*/ 1 h 40"/>
                <a:gd name="T56" fmla="*/ 150 w 224"/>
                <a:gd name="T57" fmla="*/ 2 h 40"/>
                <a:gd name="T58" fmla="*/ 165 w 224"/>
                <a:gd name="T59" fmla="*/ 3 h 40"/>
                <a:gd name="T60" fmla="*/ 180 w 224"/>
                <a:gd name="T61" fmla="*/ 5 h 40"/>
                <a:gd name="T62" fmla="*/ 195 w 224"/>
                <a:gd name="T63" fmla="*/ 9 h 40"/>
                <a:gd name="T64" fmla="*/ 210 w 224"/>
                <a:gd name="T65" fmla="*/ 11 h 40"/>
                <a:gd name="T66" fmla="*/ 224 w 224"/>
                <a:gd name="T6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" h="40">
                  <a:moveTo>
                    <a:pt x="224" y="15"/>
                  </a:moveTo>
                  <a:lnTo>
                    <a:pt x="212" y="15"/>
                  </a:lnTo>
                  <a:lnTo>
                    <a:pt x="200" y="13"/>
                  </a:lnTo>
                  <a:lnTo>
                    <a:pt x="188" y="13"/>
                  </a:lnTo>
                  <a:lnTo>
                    <a:pt x="176" y="15"/>
                  </a:lnTo>
                  <a:lnTo>
                    <a:pt x="163" y="15"/>
                  </a:lnTo>
                  <a:lnTo>
                    <a:pt x="150" y="16"/>
                  </a:lnTo>
                  <a:lnTo>
                    <a:pt x="136" y="17"/>
                  </a:lnTo>
                  <a:lnTo>
                    <a:pt x="124" y="18"/>
                  </a:lnTo>
                  <a:lnTo>
                    <a:pt x="111" y="20"/>
                  </a:lnTo>
                  <a:lnTo>
                    <a:pt x="98" y="21"/>
                  </a:lnTo>
                  <a:lnTo>
                    <a:pt x="86" y="24"/>
                  </a:lnTo>
                  <a:lnTo>
                    <a:pt x="73" y="27"/>
                  </a:lnTo>
                  <a:lnTo>
                    <a:pt x="60" y="30"/>
                  </a:lnTo>
                  <a:lnTo>
                    <a:pt x="48" y="33"/>
                  </a:lnTo>
                  <a:lnTo>
                    <a:pt x="36" y="36"/>
                  </a:lnTo>
                  <a:lnTo>
                    <a:pt x="25" y="40"/>
                  </a:lnTo>
                  <a:lnTo>
                    <a:pt x="0" y="36"/>
                  </a:lnTo>
                  <a:lnTo>
                    <a:pt x="12" y="30"/>
                  </a:lnTo>
                  <a:lnTo>
                    <a:pt x="25" y="24"/>
                  </a:lnTo>
                  <a:lnTo>
                    <a:pt x="36" y="18"/>
                  </a:lnTo>
                  <a:lnTo>
                    <a:pt x="50" y="13"/>
                  </a:lnTo>
                  <a:lnTo>
                    <a:pt x="63" y="10"/>
                  </a:lnTo>
                  <a:lnTo>
                    <a:pt x="77" y="7"/>
                  </a:lnTo>
                  <a:lnTo>
                    <a:pt x="90" y="3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5" y="1"/>
                  </a:lnTo>
                  <a:lnTo>
                    <a:pt x="150" y="2"/>
                  </a:lnTo>
                  <a:lnTo>
                    <a:pt x="165" y="3"/>
                  </a:lnTo>
                  <a:lnTo>
                    <a:pt x="180" y="5"/>
                  </a:lnTo>
                  <a:lnTo>
                    <a:pt x="195" y="9"/>
                  </a:lnTo>
                  <a:lnTo>
                    <a:pt x="210" y="11"/>
                  </a:lnTo>
                  <a:lnTo>
                    <a:pt x="224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9" name="Freeform 57"/>
            <p:cNvSpPr>
              <a:spLocks/>
            </p:cNvSpPr>
            <p:nvPr/>
          </p:nvSpPr>
          <p:spPr bwMode="auto">
            <a:xfrm>
              <a:off x="4685" y="2814"/>
              <a:ext cx="19" cy="3"/>
            </a:xfrm>
            <a:custGeom>
              <a:avLst/>
              <a:gdLst>
                <a:gd name="T0" fmla="*/ 37 w 37"/>
                <a:gd name="T1" fmla="*/ 7 h 7"/>
                <a:gd name="T2" fmla="*/ 34 w 37"/>
                <a:gd name="T3" fmla="*/ 7 h 7"/>
                <a:gd name="T4" fmla="*/ 29 w 37"/>
                <a:gd name="T5" fmla="*/ 7 h 7"/>
                <a:gd name="T6" fmla="*/ 25 w 37"/>
                <a:gd name="T7" fmla="*/ 7 h 7"/>
                <a:gd name="T8" fmla="*/ 20 w 37"/>
                <a:gd name="T9" fmla="*/ 6 h 7"/>
                <a:gd name="T10" fmla="*/ 14 w 37"/>
                <a:gd name="T11" fmla="*/ 6 h 7"/>
                <a:gd name="T12" fmla="*/ 10 w 37"/>
                <a:gd name="T13" fmla="*/ 4 h 7"/>
                <a:gd name="T14" fmla="*/ 5 w 37"/>
                <a:gd name="T15" fmla="*/ 2 h 7"/>
                <a:gd name="T16" fmla="*/ 0 w 37"/>
                <a:gd name="T17" fmla="*/ 0 h 7"/>
                <a:gd name="T18" fmla="*/ 5 w 37"/>
                <a:gd name="T19" fmla="*/ 0 h 7"/>
                <a:gd name="T20" fmla="*/ 11 w 37"/>
                <a:gd name="T21" fmla="*/ 0 h 7"/>
                <a:gd name="T22" fmla="*/ 15 w 37"/>
                <a:gd name="T23" fmla="*/ 1 h 7"/>
                <a:gd name="T24" fmla="*/ 20 w 37"/>
                <a:gd name="T25" fmla="*/ 1 h 7"/>
                <a:gd name="T26" fmla="*/ 25 w 37"/>
                <a:gd name="T27" fmla="*/ 4 h 7"/>
                <a:gd name="T28" fmla="*/ 28 w 37"/>
                <a:gd name="T29" fmla="*/ 5 h 7"/>
                <a:gd name="T30" fmla="*/ 33 w 37"/>
                <a:gd name="T31" fmla="*/ 6 h 7"/>
                <a:gd name="T32" fmla="*/ 37 w 37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">
                  <a:moveTo>
                    <a:pt x="37" y="7"/>
                  </a:moveTo>
                  <a:lnTo>
                    <a:pt x="34" y="7"/>
                  </a:lnTo>
                  <a:lnTo>
                    <a:pt x="29" y="7"/>
                  </a:lnTo>
                  <a:lnTo>
                    <a:pt x="25" y="7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33" y="6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0" name="Freeform 58"/>
            <p:cNvSpPr>
              <a:spLocks/>
            </p:cNvSpPr>
            <p:nvPr/>
          </p:nvSpPr>
          <p:spPr bwMode="auto">
            <a:xfrm>
              <a:off x="4552" y="2824"/>
              <a:ext cx="35" cy="10"/>
            </a:xfrm>
            <a:custGeom>
              <a:avLst/>
              <a:gdLst>
                <a:gd name="T0" fmla="*/ 71 w 71"/>
                <a:gd name="T1" fmla="*/ 8 h 20"/>
                <a:gd name="T2" fmla="*/ 63 w 71"/>
                <a:gd name="T3" fmla="*/ 11 h 20"/>
                <a:gd name="T4" fmla="*/ 54 w 71"/>
                <a:gd name="T5" fmla="*/ 15 h 20"/>
                <a:gd name="T6" fmla="*/ 45 w 71"/>
                <a:gd name="T7" fmla="*/ 17 h 20"/>
                <a:gd name="T8" fmla="*/ 36 w 71"/>
                <a:gd name="T9" fmla="*/ 18 h 20"/>
                <a:gd name="T10" fmla="*/ 27 w 71"/>
                <a:gd name="T11" fmla="*/ 20 h 20"/>
                <a:gd name="T12" fmla="*/ 18 w 71"/>
                <a:gd name="T13" fmla="*/ 20 h 20"/>
                <a:gd name="T14" fmla="*/ 8 w 71"/>
                <a:gd name="T15" fmla="*/ 18 h 20"/>
                <a:gd name="T16" fmla="*/ 0 w 71"/>
                <a:gd name="T17" fmla="*/ 15 h 20"/>
                <a:gd name="T18" fmla="*/ 1 w 71"/>
                <a:gd name="T19" fmla="*/ 9 h 20"/>
                <a:gd name="T20" fmla="*/ 4 w 71"/>
                <a:gd name="T21" fmla="*/ 6 h 20"/>
                <a:gd name="T22" fmla="*/ 7 w 71"/>
                <a:gd name="T23" fmla="*/ 2 h 20"/>
                <a:gd name="T24" fmla="*/ 12 w 71"/>
                <a:gd name="T25" fmla="*/ 0 h 20"/>
                <a:gd name="T26" fmla="*/ 20 w 71"/>
                <a:gd name="T27" fmla="*/ 0 h 20"/>
                <a:gd name="T28" fmla="*/ 28 w 71"/>
                <a:gd name="T29" fmla="*/ 0 h 20"/>
                <a:gd name="T30" fmla="*/ 35 w 71"/>
                <a:gd name="T31" fmla="*/ 0 h 20"/>
                <a:gd name="T32" fmla="*/ 42 w 71"/>
                <a:gd name="T33" fmla="*/ 1 h 20"/>
                <a:gd name="T34" fmla="*/ 49 w 71"/>
                <a:gd name="T35" fmla="*/ 2 h 20"/>
                <a:gd name="T36" fmla="*/ 57 w 71"/>
                <a:gd name="T37" fmla="*/ 5 h 20"/>
                <a:gd name="T38" fmla="*/ 64 w 71"/>
                <a:gd name="T39" fmla="*/ 6 h 20"/>
                <a:gd name="T40" fmla="*/ 71 w 71"/>
                <a:gd name="T4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0">
                  <a:moveTo>
                    <a:pt x="71" y="8"/>
                  </a:moveTo>
                  <a:lnTo>
                    <a:pt x="63" y="11"/>
                  </a:lnTo>
                  <a:lnTo>
                    <a:pt x="54" y="15"/>
                  </a:lnTo>
                  <a:lnTo>
                    <a:pt x="45" y="17"/>
                  </a:lnTo>
                  <a:lnTo>
                    <a:pt x="36" y="18"/>
                  </a:lnTo>
                  <a:lnTo>
                    <a:pt x="27" y="20"/>
                  </a:lnTo>
                  <a:lnTo>
                    <a:pt x="18" y="20"/>
                  </a:lnTo>
                  <a:lnTo>
                    <a:pt x="8" y="18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6"/>
                  </a:lnTo>
                  <a:lnTo>
                    <a:pt x="7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2"/>
                  </a:lnTo>
                  <a:lnTo>
                    <a:pt x="57" y="5"/>
                  </a:lnTo>
                  <a:lnTo>
                    <a:pt x="64" y="6"/>
                  </a:lnTo>
                  <a:lnTo>
                    <a:pt x="71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1" name="Freeform 59"/>
            <p:cNvSpPr>
              <a:spLocks/>
            </p:cNvSpPr>
            <p:nvPr/>
          </p:nvSpPr>
          <p:spPr bwMode="auto">
            <a:xfrm>
              <a:off x="4859" y="2825"/>
              <a:ext cx="66" cy="14"/>
            </a:xfrm>
            <a:custGeom>
              <a:avLst/>
              <a:gdLst>
                <a:gd name="T0" fmla="*/ 132 w 132"/>
                <a:gd name="T1" fmla="*/ 4 h 28"/>
                <a:gd name="T2" fmla="*/ 116 w 132"/>
                <a:gd name="T3" fmla="*/ 8 h 28"/>
                <a:gd name="T4" fmla="*/ 99 w 132"/>
                <a:gd name="T5" fmla="*/ 14 h 28"/>
                <a:gd name="T6" fmla="*/ 83 w 132"/>
                <a:gd name="T7" fmla="*/ 19 h 28"/>
                <a:gd name="T8" fmla="*/ 67 w 132"/>
                <a:gd name="T9" fmla="*/ 23 h 28"/>
                <a:gd name="T10" fmla="*/ 50 w 132"/>
                <a:gd name="T11" fmla="*/ 27 h 28"/>
                <a:gd name="T12" fmla="*/ 34 w 132"/>
                <a:gd name="T13" fmla="*/ 28 h 28"/>
                <a:gd name="T14" fmla="*/ 16 w 132"/>
                <a:gd name="T15" fmla="*/ 27 h 28"/>
                <a:gd name="T16" fmla="*/ 0 w 132"/>
                <a:gd name="T17" fmla="*/ 23 h 28"/>
                <a:gd name="T18" fmla="*/ 14 w 132"/>
                <a:gd name="T19" fmla="*/ 16 h 28"/>
                <a:gd name="T20" fmla="*/ 30 w 132"/>
                <a:gd name="T21" fmla="*/ 10 h 28"/>
                <a:gd name="T22" fmla="*/ 46 w 132"/>
                <a:gd name="T23" fmla="*/ 6 h 28"/>
                <a:gd name="T24" fmla="*/ 63 w 132"/>
                <a:gd name="T25" fmla="*/ 2 h 28"/>
                <a:gd name="T26" fmla="*/ 80 w 132"/>
                <a:gd name="T27" fmla="*/ 1 h 28"/>
                <a:gd name="T28" fmla="*/ 97 w 132"/>
                <a:gd name="T29" fmla="*/ 0 h 28"/>
                <a:gd name="T30" fmla="*/ 114 w 132"/>
                <a:gd name="T31" fmla="*/ 1 h 28"/>
                <a:gd name="T32" fmla="*/ 132 w 132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28">
                  <a:moveTo>
                    <a:pt x="132" y="4"/>
                  </a:moveTo>
                  <a:lnTo>
                    <a:pt x="116" y="8"/>
                  </a:lnTo>
                  <a:lnTo>
                    <a:pt x="99" y="14"/>
                  </a:lnTo>
                  <a:lnTo>
                    <a:pt x="83" y="19"/>
                  </a:lnTo>
                  <a:lnTo>
                    <a:pt x="67" y="23"/>
                  </a:lnTo>
                  <a:lnTo>
                    <a:pt x="50" y="27"/>
                  </a:lnTo>
                  <a:lnTo>
                    <a:pt x="34" y="28"/>
                  </a:lnTo>
                  <a:lnTo>
                    <a:pt x="16" y="27"/>
                  </a:lnTo>
                  <a:lnTo>
                    <a:pt x="0" y="23"/>
                  </a:lnTo>
                  <a:lnTo>
                    <a:pt x="14" y="16"/>
                  </a:lnTo>
                  <a:lnTo>
                    <a:pt x="30" y="10"/>
                  </a:lnTo>
                  <a:lnTo>
                    <a:pt x="46" y="6"/>
                  </a:lnTo>
                  <a:lnTo>
                    <a:pt x="63" y="2"/>
                  </a:lnTo>
                  <a:lnTo>
                    <a:pt x="80" y="1"/>
                  </a:lnTo>
                  <a:lnTo>
                    <a:pt x="97" y="0"/>
                  </a:lnTo>
                  <a:lnTo>
                    <a:pt x="114" y="1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2" name="Freeform 60"/>
            <p:cNvSpPr>
              <a:spLocks/>
            </p:cNvSpPr>
            <p:nvPr/>
          </p:nvSpPr>
          <p:spPr bwMode="auto">
            <a:xfrm>
              <a:off x="4938" y="2833"/>
              <a:ext cx="17" cy="5"/>
            </a:xfrm>
            <a:custGeom>
              <a:avLst/>
              <a:gdLst>
                <a:gd name="T0" fmla="*/ 35 w 35"/>
                <a:gd name="T1" fmla="*/ 7 h 12"/>
                <a:gd name="T2" fmla="*/ 29 w 35"/>
                <a:gd name="T3" fmla="*/ 12 h 12"/>
                <a:gd name="T4" fmla="*/ 21 w 35"/>
                <a:gd name="T5" fmla="*/ 12 h 12"/>
                <a:gd name="T6" fmla="*/ 13 w 35"/>
                <a:gd name="T7" fmla="*/ 10 h 12"/>
                <a:gd name="T8" fmla="*/ 6 w 35"/>
                <a:gd name="T9" fmla="*/ 8 h 12"/>
                <a:gd name="T10" fmla="*/ 5 w 35"/>
                <a:gd name="T11" fmla="*/ 7 h 12"/>
                <a:gd name="T12" fmla="*/ 2 w 35"/>
                <a:gd name="T13" fmla="*/ 7 h 12"/>
                <a:gd name="T14" fmla="*/ 1 w 35"/>
                <a:gd name="T15" fmla="*/ 6 h 12"/>
                <a:gd name="T16" fmla="*/ 0 w 35"/>
                <a:gd name="T17" fmla="*/ 4 h 12"/>
                <a:gd name="T18" fmla="*/ 4 w 35"/>
                <a:gd name="T19" fmla="*/ 1 h 12"/>
                <a:gd name="T20" fmla="*/ 7 w 35"/>
                <a:gd name="T21" fmla="*/ 1 h 12"/>
                <a:gd name="T22" fmla="*/ 12 w 35"/>
                <a:gd name="T23" fmla="*/ 0 h 12"/>
                <a:gd name="T24" fmla="*/ 16 w 35"/>
                <a:gd name="T25" fmla="*/ 0 h 12"/>
                <a:gd name="T26" fmla="*/ 21 w 35"/>
                <a:gd name="T27" fmla="*/ 1 h 12"/>
                <a:gd name="T28" fmla="*/ 27 w 35"/>
                <a:gd name="T29" fmla="*/ 2 h 12"/>
                <a:gd name="T30" fmla="*/ 30 w 35"/>
                <a:gd name="T31" fmla="*/ 5 h 12"/>
                <a:gd name="T32" fmla="*/ 35 w 35"/>
                <a:gd name="T3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2">
                  <a:moveTo>
                    <a:pt x="35" y="7"/>
                  </a:moveTo>
                  <a:lnTo>
                    <a:pt x="29" y="12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6" y="8"/>
                  </a:lnTo>
                  <a:lnTo>
                    <a:pt x="5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4" y="1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5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3" name="Freeform 61"/>
            <p:cNvSpPr>
              <a:spLocks/>
            </p:cNvSpPr>
            <p:nvPr/>
          </p:nvSpPr>
          <p:spPr bwMode="auto">
            <a:xfrm>
              <a:off x="4526" y="2834"/>
              <a:ext cx="20" cy="14"/>
            </a:xfrm>
            <a:custGeom>
              <a:avLst/>
              <a:gdLst>
                <a:gd name="T0" fmla="*/ 41 w 41"/>
                <a:gd name="T1" fmla="*/ 19 h 27"/>
                <a:gd name="T2" fmla="*/ 41 w 41"/>
                <a:gd name="T3" fmla="*/ 21 h 27"/>
                <a:gd name="T4" fmla="*/ 40 w 41"/>
                <a:gd name="T5" fmla="*/ 24 h 27"/>
                <a:gd name="T6" fmla="*/ 38 w 41"/>
                <a:gd name="T7" fmla="*/ 25 h 27"/>
                <a:gd name="T8" fmla="*/ 37 w 41"/>
                <a:gd name="T9" fmla="*/ 27 h 27"/>
                <a:gd name="T10" fmla="*/ 32 w 41"/>
                <a:gd name="T11" fmla="*/ 26 h 27"/>
                <a:gd name="T12" fmla="*/ 26 w 41"/>
                <a:gd name="T13" fmla="*/ 25 h 27"/>
                <a:gd name="T14" fmla="*/ 21 w 41"/>
                <a:gd name="T15" fmla="*/ 21 h 27"/>
                <a:gd name="T16" fmla="*/ 17 w 41"/>
                <a:gd name="T17" fmla="*/ 18 h 27"/>
                <a:gd name="T18" fmla="*/ 12 w 41"/>
                <a:gd name="T19" fmla="*/ 14 h 27"/>
                <a:gd name="T20" fmla="*/ 9 w 41"/>
                <a:gd name="T21" fmla="*/ 10 h 27"/>
                <a:gd name="T22" fmla="*/ 4 w 41"/>
                <a:gd name="T23" fmla="*/ 5 h 27"/>
                <a:gd name="T24" fmla="*/ 0 w 41"/>
                <a:gd name="T25" fmla="*/ 1 h 27"/>
                <a:gd name="T26" fmla="*/ 10 w 41"/>
                <a:gd name="T27" fmla="*/ 0 h 27"/>
                <a:gd name="T28" fmla="*/ 18 w 41"/>
                <a:gd name="T29" fmla="*/ 1 h 27"/>
                <a:gd name="T30" fmla="*/ 26 w 41"/>
                <a:gd name="T31" fmla="*/ 4 h 27"/>
                <a:gd name="T32" fmla="*/ 33 w 41"/>
                <a:gd name="T33" fmla="*/ 9 h 27"/>
                <a:gd name="T34" fmla="*/ 41 w 41"/>
                <a:gd name="T3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27">
                  <a:moveTo>
                    <a:pt x="41" y="19"/>
                  </a:moveTo>
                  <a:lnTo>
                    <a:pt x="41" y="21"/>
                  </a:lnTo>
                  <a:lnTo>
                    <a:pt x="40" y="24"/>
                  </a:lnTo>
                  <a:lnTo>
                    <a:pt x="38" y="25"/>
                  </a:lnTo>
                  <a:lnTo>
                    <a:pt x="37" y="27"/>
                  </a:lnTo>
                  <a:lnTo>
                    <a:pt x="32" y="26"/>
                  </a:lnTo>
                  <a:lnTo>
                    <a:pt x="26" y="25"/>
                  </a:lnTo>
                  <a:lnTo>
                    <a:pt x="21" y="21"/>
                  </a:lnTo>
                  <a:lnTo>
                    <a:pt x="17" y="18"/>
                  </a:lnTo>
                  <a:lnTo>
                    <a:pt x="12" y="14"/>
                  </a:lnTo>
                  <a:lnTo>
                    <a:pt x="9" y="10"/>
                  </a:lnTo>
                  <a:lnTo>
                    <a:pt x="4" y="5"/>
                  </a:lnTo>
                  <a:lnTo>
                    <a:pt x="0" y="1"/>
                  </a:lnTo>
                  <a:lnTo>
                    <a:pt x="10" y="0"/>
                  </a:lnTo>
                  <a:lnTo>
                    <a:pt x="18" y="1"/>
                  </a:lnTo>
                  <a:lnTo>
                    <a:pt x="26" y="4"/>
                  </a:lnTo>
                  <a:lnTo>
                    <a:pt x="33" y="9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4" name="Freeform 62"/>
            <p:cNvSpPr>
              <a:spLocks/>
            </p:cNvSpPr>
            <p:nvPr/>
          </p:nvSpPr>
          <p:spPr bwMode="auto">
            <a:xfrm>
              <a:off x="4610" y="2834"/>
              <a:ext cx="143" cy="45"/>
            </a:xfrm>
            <a:custGeom>
              <a:avLst/>
              <a:gdLst>
                <a:gd name="T0" fmla="*/ 285 w 285"/>
                <a:gd name="T1" fmla="*/ 3 h 90"/>
                <a:gd name="T2" fmla="*/ 275 w 285"/>
                <a:gd name="T3" fmla="*/ 6 h 90"/>
                <a:gd name="T4" fmla="*/ 265 w 285"/>
                <a:gd name="T5" fmla="*/ 10 h 90"/>
                <a:gd name="T6" fmla="*/ 254 w 285"/>
                <a:gd name="T7" fmla="*/ 12 h 90"/>
                <a:gd name="T8" fmla="*/ 244 w 285"/>
                <a:gd name="T9" fmla="*/ 14 h 90"/>
                <a:gd name="T10" fmla="*/ 234 w 285"/>
                <a:gd name="T11" fmla="*/ 15 h 90"/>
                <a:gd name="T12" fmla="*/ 223 w 285"/>
                <a:gd name="T13" fmla="*/ 18 h 90"/>
                <a:gd name="T14" fmla="*/ 212 w 285"/>
                <a:gd name="T15" fmla="*/ 19 h 90"/>
                <a:gd name="T16" fmla="*/ 201 w 285"/>
                <a:gd name="T17" fmla="*/ 21 h 90"/>
                <a:gd name="T18" fmla="*/ 250 w 285"/>
                <a:gd name="T19" fmla="*/ 33 h 90"/>
                <a:gd name="T20" fmla="*/ 231 w 285"/>
                <a:gd name="T21" fmla="*/ 35 h 90"/>
                <a:gd name="T22" fmla="*/ 213 w 285"/>
                <a:gd name="T23" fmla="*/ 35 h 90"/>
                <a:gd name="T24" fmla="*/ 193 w 285"/>
                <a:gd name="T25" fmla="*/ 34 h 90"/>
                <a:gd name="T26" fmla="*/ 174 w 285"/>
                <a:gd name="T27" fmla="*/ 33 h 90"/>
                <a:gd name="T28" fmla="*/ 155 w 285"/>
                <a:gd name="T29" fmla="*/ 33 h 90"/>
                <a:gd name="T30" fmla="*/ 138 w 285"/>
                <a:gd name="T31" fmla="*/ 34 h 90"/>
                <a:gd name="T32" fmla="*/ 121 w 285"/>
                <a:gd name="T33" fmla="*/ 38 h 90"/>
                <a:gd name="T34" fmla="*/ 104 w 285"/>
                <a:gd name="T35" fmla="*/ 48 h 90"/>
                <a:gd name="T36" fmla="*/ 117 w 285"/>
                <a:gd name="T37" fmla="*/ 49 h 90"/>
                <a:gd name="T38" fmla="*/ 130 w 285"/>
                <a:gd name="T39" fmla="*/ 49 h 90"/>
                <a:gd name="T40" fmla="*/ 143 w 285"/>
                <a:gd name="T41" fmla="*/ 49 h 90"/>
                <a:gd name="T42" fmla="*/ 155 w 285"/>
                <a:gd name="T43" fmla="*/ 50 h 90"/>
                <a:gd name="T44" fmla="*/ 167 w 285"/>
                <a:gd name="T45" fmla="*/ 50 h 90"/>
                <a:gd name="T46" fmla="*/ 179 w 285"/>
                <a:gd name="T47" fmla="*/ 52 h 90"/>
                <a:gd name="T48" fmla="*/ 191 w 285"/>
                <a:gd name="T49" fmla="*/ 55 h 90"/>
                <a:gd name="T50" fmla="*/ 201 w 285"/>
                <a:gd name="T51" fmla="*/ 59 h 90"/>
                <a:gd name="T52" fmla="*/ 189 w 285"/>
                <a:gd name="T53" fmla="*/ 60 h 90"/>
                <a:gd name="T54" fmla="*/ 176 w 285"/>
                <a:gd name="T55" fmla="*/ 61 h 90"/>
                <a:gd name="T56" fmla="*/ 162 w 285"/>
                <a:gd name="T57" fmla="*/ 63 h 90"/>
                <a:gd name="T58" fmla="*/ 149 w 285"/>
                <a:gd name="T59" fmla="*/ 64 h 90"/>
                <a:gd name="T60" fmla="*/ 137 w 285"/>
                <a:gd name="T61" fmla="*/ 65 h 90"/>
                <a:gd name="T62" fmla="*/ 124 w 285"/>
                <a:gd name="T63" fmla="*/ 66 h 90"/>
                <a:gd name="T64" fmla="*/ 111 w 285"/>
                <a:gd name="T65" fmla="*/ 68 h 90"/>
                <a:gd name="T66" fmla="*/ 99 w 285"/>
                <a:gd name="T67" fmla="*/ 69 h 90"/>
                <a:gd name="T68" fmla="*/ 86 w 285"/>
                <a:gd name="T69" fmla="*/ 72 h 90"/>
                <a:gd name="T70" fmla="*/ 73 w 285"/>
                <a:gd name="T71" fmla="*/ 74 h 90"/>
                <a:gd name="T72" fmla="*/ 61 w 285"/>
                <a:gd name="T73" fmla="*/ 76 h 90"/>
                <a:gd name="T74" fmla="*/ 49 w 285"/>
                <a:gd name="T75" fmla="*/ 79 h 90"/>
                <a:gd name="T76" fmla="*/ 37 w 285"/>
                <a:gd name="T77" fmla="*/ 81 h 90"/>
                <a:gd name="T78" fmla="*/ 24 w 285"/>
                <a:gd name="T79" fmla="*/ 84 h 90"/>
                <a:gd name="T80" fmla="*/ 12 w 285"/>
                <a:gd name="T81" fmla="*/ 87 h 90"/>
                <a:gd name="T82" fmla="*/ 0 w 285"/>
                <a:gd name="T83" fmla="*/ 90 h 90"/>
                <a:gd name="T84" fmla="*/ 13 w 285"/>
                <a:gd name="T85" fmla="*/ 79 h 90"/>
                <a:gd name="T86" fmla="*/ 28 w 285"/>
                <a:gd name="T87" fmla="*/ 67 h 90"/>
                <a:gd name="T88" fmla="*/ 45 w 285"/>
                <a:gd name="T89" fmla="*/ 57 h 90"/>
                <a:gd name="T90" fmla="*/ 61 w 285"/>
                <a:gd name="T91" fmla="*/ 48 h 90"/>
                <a:gd name="T92" fmla="*/ 78 w 285"/>
                <a:gd name="T93" fmla="*/ 40 h 90"/>
                <a:gd name="T94" fmla="*/ 95 w 285"/>
                <a:gd name="T95" fmla="*/ 31 h 90"/>
                <a:gd name="T96" fmla="*/ 113 w 285"/>
                <a:gd name="T97" fmla="*/ 25 h 90"/>
                <a:gd name="T98" fmla="*/ 131 w 285"/>
                <a:gd name="T99" fmla="*/ 19 h 90"/>
                <a:gd name="T100" fmla="*/ 149 w 285"/>
                <a:gd name="T101" fmla="*/ 13 h 90"/>
                <a:gd name="T102" fmla="*/ 168 w 285"/>
                <a:gd name="T103" fmla="*/ 8 h 90"/>
                <a:gd name="T104" fmla="*/ 187 w 285"/>
                <a:gd name="T105" fmla="*/ 5 h 90"/>
                <a:gd name="T106" fmla="*/ 207 w 285"/>
                <a:gd name="T107" fmla="*/ 3 h 90"/>
                <a:gd name="T108" fmla="*/ 227 w 285"/>
                <a:gd name="T109" fmla="*/ 2 h 90"/>
                <a:gd name="T110" fmla="*/ 246 w 285"/>
                <a:gd name="T111" fmla="*/ 0 h 90"/>
                <a:gd name="T112" fmla="*/ 266 w 285"/>
                <a:gd name="T113" fmla="*/ 2 h 90"/>
                <a:gd name="T114" fmla="*/ 285 w 285"/>
                <a:gd name="T1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5" h="90">
                  <a:moveTo>
                    <a:pt x="285" y="3"/>
                  </a:moveTo>
                  <a:lnTo>
                    <a:pt x="275" y="6"/>
                  </a:lnTo>
                  <a:lnTo>
                    <a:pt x="265" y="10"/>
                  </a:lnTo>
                  <a:lnTo>
                    <a:pt x="254" y="12"/>
                  </a:lnTo>
                  <a:lnTo>
                    <a:pt x="244" y="14"/>
                  </a:lnTo>
                  <a:lnTo>
                    <a:pt x="234" y="15"/>
                  </a:lnTo>
                  <a:lnTo>
                    <a:pt x="223" y="18"/>
                  </a:lnTo>
                  <a:lnTo>
                    <a:pt x="212" y="19"/>
                  </a:lnTo>
                  <a:lnTo>
                    <a:pt x="201" y="21"/>
                  </a:lnTo>
                  <a:lnTo>
                    <a:pt x="250" y="33"/>
                  </a:lnTo>
                  <a:lnTo>
                    <a:pt x="231" y="35"/>
                  </a:lnTo>
                  <a:lnTo>
                    <a:pt x="213" y="35"/>
                  </a:lnTo>
                  <a:lnTo>
                    <a:pt x="193" y="34"/>
                  </a:lnTo>
                  <a:lnTo>
                    <a:pt x="174" y="33"/>
                  </a:lnTo>
                  <a:lnTo>
                    <a:pt x="155" y="33"/>
                  </a:lnTo>
                  <a:lnTo>
                    <a:pt x="138" y="34"/>
                  </a:lnTo>
                  <a:lnTo>
                    <a:pt x="121" y="38"/>
                  </a:lnTo>
                  <a:lnTo>
                    <a:pt x="104" y="48"/>
                  </a:lnTo>
                  <a:lnTo>
                    <a:pt x="117" y="49"/>
                  </a:lnTo>
                  <a:lnTo>
                    <a:pt x="130" y="49"/>
                  </a:lnTo>
                  <a:lnTo>
                    <a:pt x="143" y="49"/>
                  </a:lnTo>
                  <a:lnTo>
                    <a:pt x="155" y="50"/>
                  </a:lnTo>
                  <a:lnTo>
                    <a:pt x="167" y="50"/>
                  </a:lnTo>
                  <a:lnTo>
                    <a:pt x="179" y="52"/>
                  </a:lnTo>
                  <a:lnTo>
                    <a:pt x="191" y="55"/>
                  </a:lnTo>
                  <a:lnTo>
                    <a:pt x="201" y="59"/>
                  </a:lnTo>
                  <a:lnTo>
                    <a:pt x="189" y="60"/>
                  </a:lnTo>
                  <a:lnTo>
                    <a:pt x="176" y="61"/>
                  </a:lnTo>
                  <a:lnTo>
                    <a:pt x="162" y="63"/>
                  </a:lnTo>
                  <a:lnTo>
                    <a:pt x="149" y="64"/>
                  </a:lnTo>
                  <a:lnTo>
                    <a:pt x="137" y="65"/>
                  </a:lnTo>
                  <a:lnTo>
                    <a:pt x="124" y="66"/>
                  </a:lnTo>
                  <a:lnTo>
                    <a:pt x="111" y="68"/>
                  </a:lnTo>
                  <a:lnTo>
                    <a:pt x="99" y="69"/>
                  </a:lnTo>
                  <a:lnTo>
                    <a:pt x="86" y="72"/>
                  </a:lnTo>
                  <a:lnTo>
                    <a:pt x="73" y="74"/>
                  </a:lnTo>
                  <a:lnTo>
                    <a:pt x="61" y="76"/>
                  </a:lnTo>
                  <a:lnTo>
                    <a:pt x="49" y="79"/>
                  </a:lnTo>
                  <a:lnTo>
                    <a:pt x="37" y="81"/>
                  </a:lnTo>
                  <a:lnTo>
                    <a:pt x="24" y="84"/>
                  </a:lnTo>
                  <a:lnTo>
                    <a:pt x="12" y="87"/>
                  </a:lnTo>
                  <a:lnTo>
                    <a:pt x="0" y="90"/>
                  </a:lnTo>
                  <a:lnTo>
                    <a:pt x="13" y="79"/>
                  </a:lnTo>
                  <a:lnTo>
                    <a:pt x="28" y="67"/>
                  </a:lnTo>
                  <a:lnTo>
                    <a:pt x="45" y="57"/>
                  </a:lnTo>
                  <a:lnTo>
                    <a:pt x="61" y="48"/>
                  </a:lnTo>
                  <a:lnTo>
                    <a:pt x="78" y="40"/>
                  </a:lnTo>
                  <a:lnTo>
                    <a:pt x="95" y="31"/>
                  </a:lnTo>
                  <a:lnTo>
                    <a:pt x="113" y="25"/>
                  </a:lnTo>
                  <a:lnTo>
                    <a:pt x="131" y="19"/>
                  </a:lnTo>
                  <a:lnTo>
                    <a:pt x="149" y="13"/>
                  </a:lnTo>
                  <a:lnTo>
                    <a:pt x="168" y="8"/>
                  </a:lnTo>
                  <a:lnTo>
                    <a:pt x="187" y="5"/>
                  </a:lnTo>
                  <a:lnTo>
                    <a:pt x="207" y="3"/>
                  </a:lnTo>
                  <a:lnTo>
                    <a:pt x="227" y="2"/>
                  </a:lnTo>
                  <a:lnTo>
                    <a:pt x="246" y="0"/>
                  </a:lnTo>
                  <a:lnTo>
                    <a:pt x="266" y="2"/>
                  </a:lnTo>
                  <a:lnTo>
                    <a:pt x="285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5" name="Freeform 63"/>
            <p:cNvSpPr>
              <a:spLocks/>
            </p:cNvSpPr>
            <p:nvPr/>
          </p:nvSpPr>
          <p:spPr bwMode="auto">
            <a:xfrm>
              <a:off x="4512" y="2840"/>
              <a:ext cx="14" cy="6"/>
            </a:xfrm>
            <a:custGeom>
              <a:avLst/>
              <a:gdLst>
                <a:gd name="T0" fmla="*/ 26 w 26"/>
                <a:gd name="T1" fmla="*/ 12 h 12"/>
                <a:gd name="T2" fmla="*/ 19 w 26"/>
                <a:gd name="T3" fmla="*/ 12 h 12"/>
                <a:gd name="T4" fmla="*/ 14 w 26"/>
                <a:gd name="T5" fmla="*/ 9 h 12"/>
                <a:gd name="T6" fmla="*/ 7 w 26"/>
                <a:gd name="T7" fmla="*/ 5 h 12"/>
                <a:gd name="T8" fmla="*/ 0 w 26"/>
                <a:gd name="T9" fmla="*/ 0 h 12"/>
                <a:gd name="T10" fmla="*/ 8 w 26"/>
                <a:gd name="T11" fmla="*/ 1 h 12"/>
                <a:gd name="T12" fmla="*/ 15 w 26"/>
                <a:gd name="T13" fmla="*/ 2 h 12"/>
                <a:gd name="T14" fmla="*/ 22 w 26"/>
                <a:gd name="T15" fmla="*/ 6 h 12"/>
                <a:gd name="T16" fmla="*/ 26 w 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2">
                  <a:moveTo>
                    <a:pt x="26" y="12"/>
                  </a:moveTo>
                  <a:lnTo>
                    <a:pt x="19" y="12"/>
                  </a:lnTo>
                  <a:lnTo>
                    <a:pt x="14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8" y="1"/>
                  </a:lnTo>
                  <a:lnTo>
                    <a:pt x="15" y="2"/>
                  </a:lnTo>
                  <a:lnTo>
                    <a:pt x="22" y="6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6" name="Freeform 64"/>
            <p:cNvSpPr>
              <a:spLocks/>
            </p:cNvSpPr>
            <p:nvPr/>
          </p:nvSpPr>
          <p:spPr bwMode="auto">
            <a:xfrm>
              <a:off x="4495" y="2841"/>
              <a:ext cx="15" cy="9"/>
            </a:xfrm>
            <a:custGeom>
              <a:avLst/>
              <a:gdLst>
                <a:gd name="T0" fmla="*/ 30 w 30"/>
                <a:gd name="T1" fmla="*/ 15 h 19"/>
                <a:gd name="T2" fmla="*/ 27 w 30"/>
                <a:gd name="T3" fmla="*/ 19 h 19"/>
                <a:gd name="T4" fmla="*/ 22 w 30"/>
                <a:gd name="T5" fmla="*/ 19 h 19"/>
                <a:gd name="T6" fmla="*/ 17 w 30"/>
                <a:gd name="T7" fmla="*/ 17 h 19"/>
                <a:gd name="T8" fmla="*/ 13 w 30"/>
                <a:gd name="T9" fmla="*/ 16 h 19"/>
                <a:gd name="T10" fmla="*/ 0 w 30"/>
                <a:gd name="T11" fmla="*/ 0 h 19"/>
                <a:gd name="T12" fmla="*/ 8 w 30"/>
                <a:gd name="T13" fmla="*/ 2 h 19"/>
                <a:gd name="T14" fmla="*/ 17 w 30"/>
                <a:gd name="T15" fmla="*/ 5 h 19"/>
                <a:gd name="T16" fmla="*/ 24 w 30"/>
                <a:gd name="T17" fmla="*/ 9 h 19"/>
                <a:gd name="T18" fmla="*/ 30 w 30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30" y="15"/>
                  </a:moveTo>
                  <a:lnTo>
                    <a:pt x="27" y="19"/>
                  </a:lnTo>
                  <a:lnTo>
                    <a:pt x="22" y="19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7" name="Freeform 65"/>
            <p:cNvSpPr>
              <a:spLocks/>
            </p:cNvSpPr>
            <p:nvPr/>
          </p:nvSpPr>
          <p:spPr bwMode="auto">
            <a:xfrm>
              <a:off x="4780" y="2842"/>
              <a:ext cx="33" cy="15"/>
            </a:xfrm>
            <a:custGeom>
              <a:avLst/>
              <a:gdLst>
                <a:gd name="T0" fmla="*/ 65 w 65"/>
                <a:gd name="T1" fmla="*/ 24 h 32"/>
                <a:gd name="T2" fmla="*/ 59 w 65"/>
                <a:gd name="T3" fmla="*/ 30 h 32"/>
                <a:gd name="T4" fmla="*/ 52 w 65"/>
                <a:gd name="T5" fmla="*/ 32 h 32"/>
                <a:gd name="T6" fmla="*/ 43 w 65"/>
                <a:gd name="T7" fmla="*/ 30 h 32"/>
                <a:gd name="T8" fmla="*/ 35 w 65"/>
                <a:gd name="T9" fmla="*/ 28 h 32"/>
                <a:gd name="T10" fmla="*/ 31 w 65"/>
                <a:gd name="T11" fmla="*/ 26 h 32"/>
                <a:gd name="T12" fmla="*/ 26 w 65"/>
                <a:gd name="T13" fmla="*/ 24 h 32"/>
                <a:gd name="T14" fmla="*/ 21 w 65"/>
                <a:gd name="T15" fmla="*/ 21 h 32"/>
                <a:gd name="T16" fmla="*/ 17 w 65"/>
                <a:gd name="T17" fmla="*/ 19 h 32"/>
                <a:gd name="T18" fmla="*/ 12 w 65"/>
                <a:gd name="T19" fmla="*/ 15 h 32"/>
                <a:gd name="T20" fmla="*/ 8 w 65"/>
                <a:gd name="T21" fmla="*/ 13 h 32"/>
                <a:gd name="T22" fmla="*/ 3 w 65"/>
                <a:gd name="T23" fmla="*/ 10 h 32"/>
                <a:gd name="T24" fmla="*/ 0 w 65"/>
                <a:gd name="T25" fmla="*/ 5 h 32"/>
                <a:gd name="T26" fmla="*/ 5 w 65"/>
                <a:gd name="T27" fmla="*/ 0 h 32"/>
                <a:gd name="T28" fmla="*/ 14 w 65"/>
                <a:gd name="T29" fmla="*/ 0 h 32"/>
                <a:gd name="T30" fmla="*/ 24 w 65"/>
                <a:gd name="T31" fmla="*/ 3 h 32"/>
                <a:gd name="T32" fmla="*/ 32 w 65"/>
                <a:gd name="T33" fmla="*/ 4 h 32"/>
                <a:gd name="T34" fmla="*/ 41 w 65"/>
                <a:gd name="T35" fmla="*/ 7 h 32"/>
                <a:gd name="T36" fmla="*/ 50 w 65"/>
                <a:gd name="T37" fmla="*/ 11 h 32"/>
                <a:gd name="T38" fmla="*/ 58 w 65"/>
                <a:gd name="T39" fmla="*/ 15 h 32"/>
                <a:gd name="T40" fmla="*/ 65 w 65"/>
                <a:gd name="T4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32">
                  <a:moveTo>
                    <a:pt x="65" y="24"/>
                  </a:moveTo>
                  <a:lnTo>
                    <a:pt x="59" y="30"/>
                  </a:lnTo>
                  <a:lnTo>
                    <a:pt x="52" y="32"/>
                  </a:lnTo>
                  <a:lnTo>
                    <a:pt x="43" y="30"/>
                  </a:lnTo>
                  <a:lnTo>
                    <a:pt x="35" y="28"/>
                  </a:lnTo>
                  <a:lnTo>
                    <a:pt x="31" y="26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7" y="19"/>
                  </a:lnTo>
                  <a:lnTo>
                    <a:pt x="12" y="15"/>
                  </a:lnTo>
                  <a:lnTo>
                    <a:pt x="8" y="13"/>
                  </a:lnTo>
                  <a:lnTo>
                    <a:pt x="3" y="1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2" y="4"/>
                  </a:lnTo>
                  <a:lnTo>
                    <a:pt x="41" y="7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8" name="Freeform 66"/>
            <p:cNvSpPr>
              <a:spLocks/>
            </p:cNvSpPr>
            <p:nvPr/>
          </p:nvSpPr>
          <p:spPr bwMode="auto">
            <a:xfrm>
              <a:off x="4829" y="2846"/>
              <a:ext cx="15" cy="13"/>
            </a:xfrm>
            <a:custGeom>
              <a:avLst/>
              <a:gdLst>
                <a:gd name="T0" fmla="*/ 30 w 30"/>
                <a:gd name="T1" fmla="*/ 12 h 26"/>
                <a:gd name="T2" fmla="*/ 30 w 30"/>
                <a:gd name="T3" fmla="*/ 17 h 26"/>
                <a:gd name="T4" fmla="*/ 28 w 30"/>
                <a:gd name="T5" fmla="*/ 20 h 26"/>
                <a:gd name="T6" fmla="*/ 26 w 30"/>
                <a:gd name="T7" fmla="*/ 24 h 26"/>
                <a:gd name="T8" fmla="*/ 22 w 30"/>
                <a:gd name="T9" fmla="*/ 26 h 26"/>
                <a:gd name="T10" fmla="*/ 15 w 30"/>
                <a:gd name="T11" fmla="*/ 26 h 26"/>
                <a:gd name="T12" fmla="*/ 10 w 30"/>
                <a:gd name="T13" fmla="*/ 21 h 26"/>
                <a:gd name="T14" fmla="*/ 6 w 30"/>
                <a:gd name="T15" fmla="*/ 17 h 26"/>
                <a:gd name="T16" fmla="*/ 3 w 30"/>
                <a:gd name="T17" fmla="*/ 11 h 26"/>
                <a:gd name="T18" fmla="*/ 0 w 30"/>
                <a:gd name="T19" fmla="*/ 0 h 26"/>
                <a:gd name="T20" fmla="*/ 10 w 30"/>
                <a:gd name="T21" fmla="*/ 1 h 26"/>
                <a:gd name="T22" fmla="*/ 18 w 30"/>
                <a:gd name="T23" fmla="*/ 2 h 26"/>
                <a:gd name="T24" fmla="*/ 25 w 30"/>
                <a:gd name="T25" fmla="*/ 6 h 26"/>
                <a:gd name="T26" fmla="*/ 30 w 30"/>
                <a:gd name="T2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6">
                  <a:moveTo>
                    <a:pt x="30" y="12"/>
                  </a:moveTo>
                  <a:lnTo>
                    <a:pt x="30" y="17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0" y="21"/>
                  </a:lnTo>
                  <a:lnTo>
                    <a:pt x="6" y="17"/>
                  </a:lnTo>
                  <a:lnTo>
                    <a:pt x="3" y="11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8" y="2"/>
                  </a:lnTo>
                  <a:lnTo>
                    <a:pt x="25" y="6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9" name="Freeform 67"/>
            <p:cNvSpPr>
              <a:spLocks/>
            </p:cNvSpPr>
            <p:nvPr/>
          </p:nvSpPr>
          <p:spPr bwMode="auto">
            <a:xfrm>
              <a:off x="4892" y="2858"/>
              <a:ext cx="68" cy="19"/>
            </a:xfrm>
            <a:custGeom>
              <a:avLst/>
              <a:gdLst>
                <a:gd name="T0" fmla="*/ 136 w 136"/>
                <a:gd name="T1" fmla="*/ 10 h 38"/>
                <a:gd name="T2" fmla="*/ 124 w 136"/>
                <a:gd name="T3" fmla="*/ 12 h 38"/>
                <a:gd name="T4" fmla="*/ 113 w 136"/>
                <a:gd name="T5" fmla="*/ 15 h 38"/>
                <a:gd name="T6" fmla="*/ 101 w 136"/>
                <a:gd name="T7" fmla="*/ 17 h 38"/>
                <a:gd name="T8" fmla="*/ 90 w 136"/>
                <a:gd name="T9" fmla="*/ 19 h 38"/>
                <a:gd name="T10" fmla="*/ 78 w 136"/>
                <a:gd name="T11" fmla="*/ 23 h 38"/>
                <a:gd name="T12" fmla="*/ 68 w 136"/>
                <a:gd name="T13" fmla="*/ 26 h 38"/>
                <a:gd name="T14" fmla="*/ 58 w 136"/>
                <a:gd name="T15" fmla="*/ 31 h 38"/>
                <a:gd name="T16" fmla="*/ 47 w 136"/>
                <a:gd name="T17" fmla="*/ 37 h 38"/>
                <a:gd name="T18" fmla="*/ 40 w 136"/>
                <a:gd name="T19" fmla="*/ 38 h 38"/>
                <a:gd name="T20" fmla="*/ 35 w 136"/>
                <a:gd name="T21" fmla="*/ 37 h 38"/>
                <a:gd name="T22" fmla="*/ 29 w 136"/>
                <a:gd name="T23" fmla="*/ 35 h 38"/>
                <a:gd name="T24" fmla="*/ 23 w 136"/>
                <a:gd name="T25" fmla="*/ 34 h 38"/>
                <a:gd name="T26" fmla="*/ 17 w 136"/>
                <a:gd name="T27" fmla="*/ 33 h 38"/>
                <a:gd name="T28" fmla="*/ 12 w 136"/>
                <a:gd name="T29" fmla="*/ 31 h 38"/>
                <a:gd name="T30" fmla="*/ 6 w 136"/>
                <a:gd name="T31" fmla="*/ 30 h 38"/>
                <a:gd name="T32" fmla="*/ 0 w 136"/>
                <a:gd name="T33" fmla="*/ 30 h 38"/>
                <a:gd name="T34" fmla="*/ 14 w 136"/>
                <a:gd name="T35" fmla="*/ 19 h 38"/>
                <a:gd name="T36" fmla="*/ 30 w 136"/>
                <a:gd name="T37" fmla="*/ 11 h 38"/>
                <a:gd name="T38" fmla="*/ 47 w 136"/>
                <a:gd name="T39" fmla="*/ 6 h 38"/>
                <a:gd name="T40" fmla="*/ 66 w 136"/>
                <a:gd name="T41" fmla="*/ 1 h 38"/>
                <a:gd name="T42" fmla="*/ 84 w 136"/>
                <a:gd name="T43" fmla="*/ 0 h 38"/>
                <a:gd name="T44" fmla="*/ 103 w 136"/>
                <a:gd name="T45" fmla="*/ 1 h 38"/>
                <a:gd name="T46" fmla="*/ 120 w 136"/>
                <a:gd name="T47" fmla="*/ 4 h 38"/>
                <a:gd name="T48" fmla="*/ 136 w 136"/>
                <a:gd name="T4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38">
                  <a:moveTo>
                    <a:pt x="136" y="10"/>
                  </a:moveTo>
                  <a:lnTo>
                    <a:pt x="124" y="12"/>
                  </a:lnTo>
                  <a:lnTo>
                    <a:pt x="113" y="15"/>
                  </a:lnTo>
                  <a:lnTo>
                    <a:pt x="101" y="17"/>
                  </a:lnTo>
                  <a:lnTo>
                    <a:pt x="90" y="19"/>
                  </a:lnTo>
                  <a:lnTo>
                    <a:pt x="78" y="23"/>
                  </a:lnTo>
                  <a:lnTo>
                    <a:pt x="68" y="26"/>
                  </a:lnTo>
                  <a:lnTo>
                    <a:pt x="58" y="31"/>
                  </a:lnTo>
                  <a:lnTo>
                    <a:pt x="47" y="37"/>
                  </a:lnTo>
                  <a:lnTo>
                    <a:pt x="40" y="38"/>
                  </a:lnTo>
                  <a:lnTo>
                    <a:pt x="35" y="37"/>
                  </a:lnTo>
                  <a:lnTo>
                    <a:pt x="29" y="35"/>
                  </a:lnTo>
                  <a:lnTo>
                    <a:pt x="23" y="34"/>
                  </a:lnTo>
                  <a:lnTo>
                    <a:pt x="17" y="33"/>
                  </a:lnTo>
                  <a:lnTo>
                    <a:pt x="12" y="31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14" y="19"/>
                  </a:lnTo>
                  <a:lnTo>
                    <a:pt x="30" y="11"/>
                  </a:lnTo>
                  <a:lnTo>
                    <a:pt x="47" y="6"/>
                  </a:lnTo>
                  <a:lnTo>
                    <a:pt x="66" y="1"/>
                  </a:lnTo>
                  <a:lnTo>
                    <a:pt x="84" y="0"/>
                  </a:lnTo>
                  <a:lnTo>
                    <a:pt x="103" y="1"/>
                  </a:lnTo>
                  <a:lnTo>
                    <a:pt x="120" y="4"/>
                  </a:lnTo>
                  <a:lnTo>
                    <a:pt x="13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40" name="Freeform 68"/>
            <p:cNvSpPr>
              <a:spLocks/>
            </p:cNvSpPr>
            <p:nvPr/>
          </p:nvSpPr>
          <p:spPr bwMode="auto">
            <a:xfrm>
              <a:off x="4439" y="2874"/>
              <a:ext cx="115" cy="22"/>
            </a:xfrm>
            <a:custGeom>
              <a:avLst/>
              <a:gdLst>
                <a:gd name="T0" fmla="*/ 231 w 231"/>
                <a:gd name="T1" fmla="*/ 2 h 44"/>
                <a:gd name="T2" fmla="*/ 216 w 231"/>
                <a:gd name="T3" fmla="*/ 2 h 44"/>
                <a:gd name="T4" fmla="*/ 201 w 231"/>
                <a:gd name="T5" fmla="*/ 5 h 44"/>
                <a:gd name="T6" fmla="*/ 186 w 231"/>
                <a:gd name="T7" fmla="*/ 8 h 44"/>
                <a:gd name="T8" fmla="*/ 172 w 231"/>
                <a:gd name="T9" fmla="*/ 12 h 44"/>
                <a:gd name="T10" fmla="*/ 158 w 231"/>
                <a:gd name="T11" fmla="*/ 16 h 44"/>
                <a:gd name="T12" fmla="*/ 144 w 231"/>
                <a:gd name="T13" fmla="*/ 21 h 44"/>
                <a:gd name="T14" fmla="*/ 131 w 231"/>
                <a:gd name="T15" fmla="*/ 25 h 44"/>
                <a:gd name="T16" fmla="*/ 117 w 231"/>
                <a:gd name="T17" fmla="*/ 30 h 44"/>
                <a:gd name="T18" fmla="*/ 103 w 231"/>
                <a:gd name="T19" fmla="*/ 35 h 44"/>
                <a:gd name="T20" fmla="*/ 89 w 231"/>
                <a:gd name="T21" fmla="*/ 38 h 44"/>
                <a:gd name="T22" fmla="*/ 74 w 231"/>
                <a:gd name="T23" fmla="*/ 41 h 44"/>
                <a:gd name="T24" fmla="*/ 60 w 231"/>
                <a:gd name="T25" fmla="*/ 43 h 44"/>
                <a:gd name="T26" fmla="*/ 45 w 231"/>
                <a:gd name="T27" fmla="*/ 44 h 44"/>
                <a:gd name="T28" fmla="*/ 31 w 231"/>
                <a:gd name="T29" fmla="*/ 43 h 44"/>
                <a:gd name="T30" fmla="*/ 15 w 231"/>
                <a:gd name="T31" fmla="*/ 40 h 44"/>
                <a:gd name="T32" fmla="*/ 0 w 231"/>
                <a:gd name="T33" fmla="*/ 36 h 44"/>
                <a:gd name="T34" fmla="*/ 13 w 231"/>
                <a:gd name="T35" fmla="*/ 30 h 44"/>
                <a:gd name="T36" fmla="*/ 26 w 231"/>
                <a:gd name="T37" fmla="*/ 24 h 44"/>
                <a:gd name="T38" fmla="*/ 40 w 231"/>
                <a:gd name="T39" fmla="*/ 20 h 44"/>
                <a:gd name="T40" fmla="*/ 53 w 231"/>
                <a:gd name="T41" fmla="*/ 16 h 44"/>
                <a:gd name="T42" fmla="*/ 67 w 231"/>
                <a:gd name="T43" fmla="*/ 12 h 44"/>
                <a:gd name="T44" fmla="*/ 81 w 231"/>
                <a:gd name="T45" fmla="*/ 9 h 44"/>
                <a:gd name="T46" fmla="*/ 96 w 231"/>
                <a:gd name="T47" fmla="*/ 7 h 44"/>
                <a:gd name="T48" fmla="*/ 111 w 231"/>
                <a:gd name="T49" fmla="*/ 5 h 44"/>
                <a:gd name="T50" fmla="*/ 125 w 231"/>
                <a:gd name="T51" fmla="*/ 2 h 44"/>
                <a:gd name="T52" fmla="*/ 140 w 231"/>
                <a:gd name="T53" fmla="*/ 1 h 44"/>
                <a:gd name="T54" fmla="*/ 156 w 231"/>
                <a:gd name="T55" fmla="*/ 1 h 44"/>
                <a:gd name="T56" fmla="*/ 171 w 231"/>
                <a:gd name="T57" fmla="*/ 0 h 44"/>
                <a:gd name="T58" fmla="*/ 186 w 231"/>
                <a:gd name="T59" fmla="*/ 0 h 44"/>
                <a:gd name="T60" fmla="*/ 201 w 231"/>
                <a:gd name="T61" fmla="*/ 1 h 44"/>
                <a:gd name="T62" fmla="*/ 216 w 231"/>
                <a:gd name="T63" fmla="*/ 1 h 44"/>
                <a:gd name="T64" fmla="*/ 231 w 231"/>
                <a:gd name="T65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44">
                  <a:moveTo>
                    <a:pt x="231" y="2"/>
                  </a:moveTo>
                  <a:lnTo>
                    <a:pt x="216" y="2"/>
                  </a:lnTo>
                  <a:lnTo>
                    <a:pt x="201" y="5"/>
                  </a:lnTo>
                  <a:lnTo>
                    <a:pt x="186" y="8"/>
                  </a:lnTo>
                  <a:lnTo>
                    <a:pt x="172" y="12"/>
                  </a:lnTo>
                  <a:lnTo>
                    <a:pt x="158" y="16"/>
                  </a:lnTo>
                  <a:lnTo>
                    <a:pt x="144" y="21"/>
                  </a:lnTo>
                  <a:lnTo>
                    <a:pt x="131" y="25"/>
                  </a:lnTo>
                  <a:lnTo>
                    <a:pt x="117" y="30"/>
                  </a:lnTo>
                  <a:lnTo>
                    <a:pt x="103" y="35"/>
                  </a:lnTo>
                  <a:lnTo>
                    <a:pt x="89" y="38"/>
                  </a:lnTo>
                  <a:lnTo>
                    <a:pt x="74" y="41"/>
                  </a:lnTo>
                  <a:lnTo>
                    <a:pt x="60" y="43"/>
                  </a:lnTo>
                  <a:lnTo>
                    <a:pt x="45" y="44"/>
                  </a:lnTo>
                  <a:lnTo>
                    <a:pt x="31" y="43"/>
                  </a:lnTo>
                  <a:lnTo>
                    <a:pt x="15" y="40"/>
                  </a:lnTo>
                  <a:lnTo>
                    <a:pt x="0" y="36"/>
                  </a:lnTo>
                  <a:lnTo>
                    <a:pt x="13" y="30"/>
                  </a:lnTo>
                  <a:lnTo>
                    <a:pt x="26" y="24"/>
                  </a:lnTo>
                  <a:lnTo>
                    <a:pt x="40" y="20"/>
                  </a:lnTo>
                  <a:lnTo>
                    <a:pt x="53" y="16"/>
                  </a:lnTo>
                  <a:lnTo>
                    <a:pt x="67" y="12"/>
                  </a:lnTo>
                  <a:lnTo>
                    <a:pt x="81" y="9"/>
                  </a:lnTo>
                  <a:lnTo>
                    <a:pt x="96" y="7"/>
                  </a:lnTo>
                  <a:lnTo>
                    <a:pt x="111" y="5"/>
                  </a:lnTo>
                  <a:lnTo>
                    <a:pt x="125" y="2"/>
                  </a:lnTo>
                  <a:lnTo>
                    <a:pt x="140" y="1"/>
                  </a:lnTo>
                  <a:lnTo>
                    <a:pt x="156" y="1"/>
                  </a:lnTo>
                  <a:lnTo>
                    <a:pt x="171" y="0"/>
                  </a:lnTo>
                  <a:lnTo>
                    <a:pt x="186" y="0"/>
                  </a:lnTo>
                  <a:lnTo>
                    <a:pt x="201" y="1"/>
                  </a:lnTo>
                  <a:lnTo>
                    <a:pt x="216" y="1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3061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Text Box 2"/>
          <p:cNvSpPr txBox="1">
            <a:spLocks noChangeArrowheads="1"/>
          </p:cNvSpPr>
          <p:nvPr/>
        </p:nvSpPr>
        <p:spPr bwMode="auto">
          <a:xfrm>
            <a:off x="1800225" y="1347788"/>
            <a:ext cx="44862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Key Observations:</a:t>
            </a:r>
            <a:endParaRPr lang="en-US" sz="1350">
              <a:latin typeface="Times New Roman" pitchFamily="18" charset="0"/>
            </a:endParaRPr>
          </a:p>
        </p:txBody>
      </p:sp>
      <p:sp>
        <p:nvSpPr>
          <p:cNvPr id="1950723" name="Text Box 3"/>
          <p:cNvSpPr txBox="1">
            <a:spLocks noChangeArrowheads="1"/>
          </p:cNvSpPr>
          <p:nvPr/>
        </p:nvSpPr>
        <p:spPr bwMode="auto">
          <a:xfrm>
            <a:off x="1814513" y="1790701"/>
            <a:ext cx="542091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57175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Adding constraints to an LP can only make the solution worse. (This is true in general and something to keep in mind)</a:t>
            </a:r>
          </a:p>
          <a:p>
            <a:pPr marL="257175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If an LP has a worse solution than an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incumbent</a:t>
            </a:r>
            <a:r>
              <a:rPr lang="en-US" sz="1500" i="1" dirty="0">
                <a:latin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</a:rPr>
              <a:t>integer solution then it can never lead to a better integer solution.</a:t>
            </a:r>
          </a:p>
          <a:p>
            <a:pPr marL="600075" lvl="1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Branches of the tree can be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fathomed </a:t>
            </a:r>
            <a:r>
              <a:rPr lang="en-US" sz="1500" dirty="0">
                <a:latin typeface="Times New Roman" pitchFamily="18" charset="0"/>
              </a:rPr>
              <a:t>(not explored, and thus not having to enumerate) through this observation.</a:t>
            </a:r>
          </a:p>
        </p:txBody>
      </p:sp>
      <p:sp>
        <p:nvSpPr>
          <p:cNvPr id="1950724" name="Text Box 4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</a:t>
            </a:r>
          </a:p>
        </p:txBody>
      </p:sp>
      <p:pic>
        <p:nvPicPr>
          <p:cNvPr id="1950725" name="Picture 5" descr="bd0768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93" y="3352800"/>
            <a:ext cx="1126331" cy="136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2770" name="Object 2"/>
          <p:cNvGraphicFramePr>
            <a:graphicFrameLocks noChangeAspect="1"/>
          </p:cNvGraphicFramePr>
          <p:nvPr/>
        </p:nvGraphicFramePr>
        <p:xfrm>
          <a:off x="2159794" y="1758554"/>
          <a:ext cx="4299347" cy="171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67040" imgH="2230256" progId="Word.Document.8">
                  <p:embed/>
                </p:oleObj>
              </mc:Choice>
              <mc:Fallback>
                <p:oleObj name="Document" r:id="rId3" imgW="5567040" imgH="2230256" progId="Word.Document.8">
                  <p:embed/>
                  <p:pic>
                    <p:nvPicPr>
                      <p:cNvPr id="195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1758554"/>
                        <a:ext cx="4299347" cy="171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71" name="Text Box 3"/>
          <p:cNvSpPr txBox="1">
            <a:spLocks noChangeArrowheads="1"/>
          </p:cNvSpPr>
          <p:nvPr/>
        </p:nvSpPr>
        <p:spPr bwMode="auto">
          <a:xfrm>
            <a:off x="1895972" y="1328738"/>
            <a:ext cx="510963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Problem:</a:t>
            </a: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</a:rPr>
              <a:t>Find the product mix that maximizes profit, where</a:t>
            </a:r>
          </a:p>
        </p:txBody>
      </p:sp>
      <p:sp>
        <p:nvSpPr>
          <p:cNvPr id="1952772" name="Text Box 4"/>
          <p:cNvSpPr txBox="1">
            <a:spLocks noChangeArrowheads="1"/>
          </p:cNvSpPr>
          <p:nvPr/>
        </p:nvSpPr>
        <p:spPr bwMode="auto">
          <a:xfrm>
            <a:off x="2000250" y="3200400"/>
            <a:ext cx="4343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Formulation:</a:t>
            </a:r>
            <a:endParaRPr lang="en-US" sz="1350">
              <a:latin typeface="Times New Roman" pitchFamily="18" charset="0"/>
            </a:endParaRPr>
          </a:p>
        </p:txBody>
      </p:sp>
      <p:graphicFrame>
        <p:nvGraphicFramePr>
          <p:cNvPr id="1952773" name="Object 5"/>
          <p:cNvGraphicFramePr>
            <a:graphicFrameLocks noChangeAspect="1"/>
          </p:cNvGraphicFramePr>
          <p:nvPr/>
        </p:nvGraphicFramePr>
        <p:xfrm>
          <a:off x="3371850" y="3486150"/>
          <a:ext cx="2169319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360" imgH="1371600" progId="Equation.3">
                  <p:embed/>
                </p:oleObj>
              </mc:Choice>
              <mc:Fallback>
                <p:oleObj name="Equation" r:id="rId5" imgW="2349360" imgH="1371600" progId="Equation.3">
                  <p:embed/>
                  <p:pic>
                    <p:nvPicPr>
                      <p:cNvPr id="195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486150"/>
                        <a:ext cx="2169319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74" name="Text Box 6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  <p:pic>
        <p:nvPicPr>
          <p:cNvPr id="1952775" name="Picture 7" descr="j00935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311128"/>
            <a:ext cx="1483519" cy="9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0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988" y="105951"/>
            <a:ext cx="3501397" cy="8572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Graphical Display of B&amp;B Example</a:t>
            </a:r>
          </a:p>
        </p:txBody>
      </p:sp>
      <p:graphicFrame>
        <p:nvGraphicFramePr>
          <p:cNvPr id="195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99283"/>
              </p:ext>
            </p:extLst>
          </p:nvPr>
        </p:nvGraphicFramePr>
        <p:xfrm>
          <a:off x="3551437" y="194399"/>
          <a:ext cx="4174727" cy="471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grafx Windows Draw 5.0 Drawing" r:id="rId3" imgW="3247920" imgH="3666960" progId="Draw.Document.5">
                  <p:embed/>
                </p:oleObj>
              </mc:Choice>
              <mc:Fallback>
                <p:oleObj name="Micrografx Windows Draw 5.0 Drawing" r:id="rId3" imgW="3247920" imgH="3666960" progId="Draw.Document.5">
                  <p:embed/>
                  <p:pic>
                    <p:nvPicPr>
                      <p:cNvPr id="195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437" y="194399"/>
                        <a:ext cx="4174727" cy="471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16" name="Text Box 4"/>
          <p:cNvSpPr txBox="1">
            <a:spLocks noChangeArrowheads="1"/>
          </p:cNvSpPr>
          <p:nvPr/>
        </p:nvSpPr>
        <p:spPr bwMode="auto">
          <a:xfrm>
            <a:off x="6688566" y="840582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3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7" name="Text Box 5"/>
          <p:cNvSpPr txBox="1">
            <a:spLocks noChangeArrowheads="1"/>
          </p:cNvSpPr>
          <p:nvPr/>
        </p:nvSpPr>
        <p:spPr bwMode="auto">
          <a:xfrm>
            <a:off x="4911138" y="840582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4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8" name="Text Box 6"/>
          <p:cNvSpPr txBox="1">
            <a:spLocks noChangeArrowheads="1"/>
          </p:cNvSpPr>
          <p:nvPr/>
        </p:nvSpPr>
        <p:spPr bwMode="auto">
          <a:xfrm>
            <a:off x="3837385" y="2089501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2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9" name="Text Box 7"/>
          <p:cNvSpPr txBox="1">
            <a:spLocks noChangeArrowheads="1"/>
          </p:cNvSpPr>
          <p:nvPr/>
        </p:nvSpPr>
        <p:spPr bwMode="auto">
          <a:xfrm>
            <a:off x="5718969" y="2130400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x</a:t>
            </a:r>
            <a:r>
              <a:rPr lang="en-US" b="1" baseline="-25000">
                <a:latin typeface="Times New Roman" pitchFamily="18" charset="0"/>
              </a:rPr>
              <a:t>2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1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958920" name="Text Box 8"/>
          <p:cNvSpPr txBox="1">
            <a:spLocks noChangeArrowheads="1"/>
          </p:cNvSpPr>
          <p:nvPr/>
        </p:nvSpPr>
        <p:spPr bwMode="auto">
          <a:xfrm>
            <a:off x="6606382" y="3366797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4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21" name="Text Box 9"/>
          <p:cNvSpPr txBox="1">
            <a:spLocks noChangeArrowheads="1"/>
          </p:cNvSpPr>
          <p:nvPr/>
        </p:nvSpPr>
        <p:spPr bwMode="auto">
          <a:xfrm>
            <a:off x="4962013" y="3380965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5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22" name="Text Box 10"/>
          <p:cNvSpPr txBox="1">
            <a:spLocks noChangeArrowheads="1"/>
          </p:cNvSpPr>
          <p:nvPr/>
        </p:nvSpPr>
        <p:spPr bwMode="auto">
          <a:xfrm>
            <a:off x="4881186" y="4097179"/>
            <a:ext cx="49725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Z = 40</a:t>
            </a:r>
          </a:p>
        </p:txBody>
      </p:sp>
      <p:sp>
        <p:nvSpPr>
          <p:cNvPr id="1958923" name="Text Box 11"/>
          <p:cNvSpPr txBox="1">
            <a:spLocks noChangeArrowheads="1"/>
          </p:cNvSpPr>
          <p:nvPr/>
        </p:nvSpPr>
        <p:spPr bwMode="auto">
          <a:xfrm>
            <a:off x="6864466" y="4133875"/>
            <a:ext cx="49725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Z = 37</a:t>
            </a:r>
          </a:p>
        </p:txBody>
      </p:sp>
    </p:spTree>
    <p:extLst>
      <p:ext uri="{BB962C8B-B14F-4D97-AF65-F5344CB8AC3E}">
        <p14:creationId xmlns:p14="http://schemas.microsoft.com/office/powerpoint/2010/main" val="1404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8F7-F959-4A4F-8F4A-CBCBB2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 asked Ed Rothberg if anyone used LP’s.  He said “No”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 would have thought someone did!!)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C005F-FD1E-4F75-BEA1-A082ECD6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55" y="870405"/>
            <a:ext cx="6450890" cy="42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3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8" name="Text Box 2"/>
          <p:cNvSpPr txBox="1">
            <a:spLocks noChangeArrowheads="1"/>
          </p:cNvSpPr>
          <p:nvPr/>
        </p:nvSpPr>
        <p:spPr bwMode="auto">
          <a:xfrm>
            <a:off x="1471613" y="1135857"/>
            <a:ext cx="4343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Algorithm:</a:t>
            </a:r>
            <a:r>
              <a:rPr lang="en-US" sz="1350" b="1">
                <a:latin typeface="Times New Roman" pitchFamily="18" charset="0"/>
              </a:rPr>
              <a:t> </a:t>
            </a:r>
            <a:endParaRPr lang="en-US" sz="1350">
              <a:latin typeface="Times New Roman" pitchFamily="18" charset="0"/>
            </a:endParaRPr>
          </a:p>
        </p:txBody>
      </p:sp>
      <p:graphicFrame>
        <p:nvGraphicFramePr>
          <p:cNvPr id="1954819" name="Object 3"/>
          <p:cNvGraphicFramePr>
            <a:graphicFrameLocks noChangeAspect="1"/>
          </p:cNvGraphicFramePr>
          <p:nvPr/>
        </p:nvGraphicFramePr>
        <p:xfrm>
          <a:off x="3119438" y="1528763"/>
          <a:ext cx="2476500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533160" progId="Equation.3">
                  <p:embed/>
                </p:oleObj>
              </mc:Choice>
              <mc:Fallback>
                <p:oleObj name="Equation" r:id="rId3" imgW="3301920" imgH="533160" progId="Equation.3">
                  <p:embed/>
                  <p:pic>
                    <p:nvPicPr>
                      <p:cNvPr id="195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528763"/>
                        <a:ext cx="2476500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0" name="Text Box 4"/>
          <p:cNvSpPr txBox="1">
            <a:spLocks noChangeArrowheads="1"/>
          </p:cNvSpPr>
          <p:nvPr/>
        </p:nvSpPr>
        <p:spPr bwMode="auto">
          <a:xfrm>
            <a:off x="2500312" y="1171575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1:</a:t>
            </a:r>
            <a:r>
              <a:rPr lang="en-US" sz="1350">
                <a:latin typeface="Times New Roman" pitchFamily="18" charset="0"/>
              </a:rPr>
              <a:t> Solve Subproblem 1 (LP relaxation) </a:t>
            </a:r>
          </a:p>
        </p:txBody>
      </p:sp>
      <p:graphicFrame>
        <p:nvGraphicFramePr>
          <p:cNvPr id="1954821" name="Object 5"/>
          <p:cNvGraphicFramePr>
            <a:graphicFrameLocks noChangeAspect="1"/>
          </p:cNvGraphicFramePr>
          <p:nvPr/>
        </p:nvGraphicFramePr>
        <p:xfrm>
          <a:off x="3257550" y="2600325"/>
          <a:ext cx="220027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33640" imgH="533160" progId="Equation.3">
                  <p:embed/>
                </p:oleObj>
              </mc:Choice>
              <mc:Fallback>
                <p:oleObj name="Equation" r:id="rId5" imgW="2933640" imgH="533160" progId="Equation.3">
                  <p:embed/>
                  <p:pic>
                    <p:nvPicPr>
                      <p:cNvPr id="195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600325"/>
                        <a:ext cx="220027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2" name="Text Box 6"/>
          <p:cNvSpPr txBox="1">
            <a:spLocks noChangeArrowheads="1"/>
          </p:cNvSpPr>
          <p:nvPr/>
        </p:nvSpPr>
        <p:spPr bwMode="auto">
          <a:xfrm>
            <a:off x="2486025" y="1985962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2: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4823" name="Text Box 7"/>
          <p:cNvSpPr txBox="1">
            <a:spLocks noChangeArrowheads="1"/>
          </p:cNvSpPr>
          <p:nvPr/>
        </p:nvSpPr>
        <p:spPr bwMode="auto">
          <a:xfrm>
            <a:off x="2728912" y="2300287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2: Subproblem 1 plus constraint </a:t>
            </a:r>
          </a:p>
        </p:txBody>
      </p:sp>
      <p:graphicFrame>
        <p:nvGraphicFramePr>
          <p:cNvPr id="1954824" name="Object 8"/>
          <p:cNvGraphicFramePr>
            <a:graphicFrameLocks noChangeAspect="1"/>
          </p:cNvGraphicFramePr>
          <p:nvPr/>
        </p:nvGraphicFramePr>
        <p:xfrm>
          <a:off x="6029325" y="2366963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279360" progId="Equation.3">
                  <p:embed/>
                </p:oleObj>
              </mc:Choice>
              <mc:Fallback>
                <p:oleObj name="Equation" r:id="rId7" imgW="609480" imgH="279360" progId="Equation.3">
                  <p:embed/>
                  <p:pic>
                    <p:nvPicPr>
                      <p:cNvPr id="195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2366963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5" name="Text Box 9"/>
          <p:cNvSpPr txBox="1">
            <a:spLocks noChangeArrowheads="1"/>
          </p:cNvSpPr>
          <p:nvPr/>
        </p:nvSpPr>
        <p:spPr bwMode="auto">
          <a:xfrm>
            <a:off x="2728912" y="3014662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3: Subproblem 1 plus constraint </a:t>
            </a:r>
          </a:p>
        </p:txBody>
      </p:sp>
      <p:graphicFrame>
        <p:nvGraphicFramePr>
          <p:cNvPr id="1954826" name="Object 10"/>
          <p:cNvGraphicFramePr>
            <a:graphicFrameLocks noChangeAspect="1"/>
          </p:cNvGraphicFramePr>
          <p:nvPr/>
        </p:nvGraphicFramePr>
        <p:xfrm>
          <a:off x="6034088" y="3067050"/>
          <a:ext cx="447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79360" progId="Equation.3">
                  <p:embed/>
                </p:oleObj>
              </mc:Choice>
              <mc:Fallback>
                <p:oleObj name="Equation" r:id="rId9" imgW="596880" imgH="279360" progId="Equation.3">
                  <p:embed/>
                  <p:pic>
                    <p:nvPicPr>
                      <p:cNvPr id="195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3067050"/>
                        <a:ext cx="447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7" name="Text Box 11"/>
          <p:cNvSpPr txBox="1">
            <a:spLocks noChangeArrowheads="1"/>
          </p:cNvSpPr>
          <p:nvPr/>
        </p:nvSpPr>
        <p:spPr bwMode="auto">
          <a:xfrm>
            <a:off x="2500312" y="3315891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3: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4828" name="Text Box 12"/>
          <p:cNvSpPr txBox="1">
            <a:spLocks noChangeArrowheads="1"/>
          </p:cNvSpPr>
          <p:nvPr/>
        </p:nvSpPr>
        <p:spPr bwMode="auto">
          <a:xfrm>
            <a:off x="2757487" y="3630216"/>
            <a:ext cx="4100513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4: Subproblem 2 plus constraint </a:t>
            </a: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       -  infeasible       </a:t>
            </a:r>
          </a:p>
        </p:txBody>
      </p:sp>
      <p:graphicFrame>
        <p:nvGraphicFramePr>
          <p:cNvPr id="1954829" name="Object 13"/>
          <p:cNvGraphicFramePr>
            <a:graphicFrameLocks noChangeAspect="1"/>
          </p:cNvGraphicFramePr>
          <p:nvPr/>
        </p:nvGraphicFramePr>
        <p:xfrm>
          <a:off x="6043613" y="3696891"/>
          <a:ext cx="4857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47640" imgH="279360" progId="Equation.3">
                  <p:embed/>
                </p:oleObj>
              </mc:Choice>
              <mc:Fallback>
                <p:oleObj name="Equation" r:id="rId11" imgW="647640" imgH="279360" progId="Equation.3">
                  <p:embed/>
                  <p:pic>
                    <p:nvPicPr>
                      <p:cNvPr id="195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3696891"/>
                        <a:ext cx="4857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30" name="Text Box 14"/>
          <p:cNvSpPr txBox="1">
            <a:spLocks noChangeArrowheads="1"/>
          </p:cNvSpPr>
          <p:nvPr/>
        </p:nvSpPr>
        <p:spPr bwMode="auto">
          <a:xfrm>
            <a:off x="2757487" y="4216003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5: Subproblem 2 plus constraint </a:t>
            </a:r>
          </a:p>
        </p:txBody>
      </p:sp>
      <p:graphicFrame>
        <p:nvGraphicFramePr>
          <p:cNvPr id="1954831" name="Object 15"/>
          <p:cNvGraphicFramePr>
            <a:graphicFrameLocks noChangeAspect="1"/>
          </p:cNvGraphicFramePr>
          <p:nvPr/>
        </p:nvGraphicFramePr>
        <p:xfrm>
          <a:off x="6062663" y="4268391"/>
          <a:ext cx="447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96880" imgH="279360" progId="Equation.3">
                  <p:embed/>
                </p:oleObj>
              </mc:Choice>
              <mc:Fallback>
                <p:oleObj name="Equation" r:id="rId13" imgW="596880" imgH="279360" progId="Equation.3">
                  <p:embed/>
                  <p:pic>
                    <p:nvPicPr>
                      <p:cNvPr id="1954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4268391"/>
                        <a:ext cx="447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832" name="Object 16"/>
          <p:cNvGraphicFramePr>
            <a:graphicFrameLocks noChangeAspect="1"/>
          </p:cNvGraphicFramePr>
          <p:nvPr/>
        </p:nvGraphicFramePr>
        <p:xfrm>
          <a:off x="3338513" y="4516041"/>
          <a:ext cx="2266950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22560" imgH="533160" progId="Equation.3">
                  <p:embed/>
                </p:oleObj>
              </mc:Choice>
              <mc:Fallback>
                <p:oleObj name="Equation" r:id="rId15" imgW="3022560" imgH="533160" progId="Equation.3">
                  <p:embed/>
                  <p:pic>
                    <p:nvPicPr>
                      <p:cNvPr id="1954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516041"/>
                        <a:ext cx="2266950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33" name="Text Box 1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Back Up (if you want to do the exercise)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  <p:sp>
        <p:nvSpPr>
          <p:cNvPr id="1954834" name="Text Box 18"/>
          <p:cNvSpPr txBox="1">
            <a:spLocks noChangeArrowheads="1"/>
          </p:cNvSpPr>
          <p:nvPr/>
        </p:nvSpPr>
        <p:spPr bwMode="auto">
          <a:xfrm>
            <a:off x="6742510" y="1283494"/>
            <a:ext cx="1122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Either </a:t>
            </a:r>
          </a:p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constraint</a:t>
            </a:r>
          </a:p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will rule out </a:t>
            </a:r>
          </a:p>
          <a:p>
            <a:r>
              <a:rPr lang="en-US" sz="135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135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350" b="1" i="1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3.75</a:t>
            </a:r>
          </a:p>
        </p:txBody>
      </p:sp>
      <p:sp>
        <p:nvSpPr>
          <p:cNvPr id="1954835" name="Line 19"/>
          <p:cNvSpPr>
            <a:spLocks noChangeShapeType="1"/>
          </p:cNvSpPr>
          <p:nvPr/>
        </p:nvSpPr>
        <p:spPr bwMode="auto">
          <a:xfrm flipH="1">
            <a:off x="6544867" y="2188369"/>
            <a:ext cx="507206" cy="24526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54836" name="Line 20"/>
          <p:cNvSpPr>
            <a:spLocks noChangeShapeType="1"/>
          </p:cNvSpPr>
          <p:nvPr/>
        </p:nvSpPr>
        <p:spPr bwMode="auto">
          <a:xfrm flipH="1">
            <a:off x="6506767" y="2188369"/>
            <a:ext cx="545306" cy="80843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51519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Text Box 2"/>
          <p:cNvSpPr txBox="1">
            <a:spLocks noChangeArrowheads="1"/>
          </p:cNvSpPr>
          <p:nvPr/>
        </p:nvSpPr>
        <p:spPr bwMode="auto">
          <a:xfrm>
            <a:off x="2507456" y="1197769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4: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6867" name="Text Box 3"/>
          <p:cNvSpPr txBox="1">
            <a:spLocks noChangeArrowheads="1"/>
          </p:cNvSpPr>
          <p:nvPr/>
        </p:nvSpPr>
        <p:spPr bwMode="auto">
          <a:xfrm>
            <a:off x="2721769" y="1512094"/>
            <a:ext cx="4100513" cy="123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6: Subproblem 5 plus constraint </a:t>
            </a:r>
          </a:p>
          <a:p>
            <a:pPr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       </a:t>
            </a: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</a:t>
            </a:r>
          </a:p>
        </p:txBody>
      </p:sp>
      <p:graphicFrame>
        <p:nvGraphicFramePr>
          <p:cNvPr id="1956868" name="Object 4"/>
          <p:cNvGraphicFramePr>
            <a:graphicFrameLocks noChangeAspect="1"/>
          </p:cNvGraphicFramePr>
          <p:nvPr/>
        </p:nvGraphicFramePr>
        <p:xfrm>
          <a:off x="6022181" y="1578769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279360" progId="Equation.3">
                  <p:embed/>
                </p:oleObj>
              </mc:Choice>
              <mc:Fallback>
                <p:oleObj name="Equation" r:id="rId3" imgW="609480" imgH="279360" progId="Equation.3">
                  <p:embed/>
                  <p:pic>
                    <p:nvPicPr>
                      <p:cNvPr id="195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181" y="1578769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69" name="Text Box 5"/>
          <p:cNvSpPr txBox="1">
            <a:spLocks noChangeArrowheads="1"/>
          </p:cNvSpPr>
          <p:nvPr/>
        </p:nvSpPr>
        <p:spPr bwMode="auto">
          <a:xfrm>
            <a:off x="2721769" y="2097881"/>
            <a:ext cx="4100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7: Subproblem 5 plus constraint </a:t>
            </a:r>
          </a:p>
        </p:txBody>
      </p:sp>
      <p:graphicFrame>
        <p:nvGraphicFramePr>
          <p:cNvPr id="1956870" name="Object 6"/>
          <p:cNvGraphicFramePr>
            <a:graphicFrameLocks noChangeAspect="1"/>
          </p:cNvGraphicFramePr>
          <p:nvPr/>
        </p:nvGraphicFramePr>
        <p:xfrm>
          <a:off x="6009085" y="2761060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480" imgH="279360" progId="Equation.3">
                  <p:embed/>
                </p:oleObj>
              </mc:Choice>
              <mc:Fallback>
                <p:oleObj name="Equation" r:id="rId5" imgW="609480" imgH="279360" progId="Equation.3">
                  <p:embed/>
                  <p:pic>
                    <p:nvPicPr>
                      <p:cNvPr id="195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085" y="2761060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871" name="Object 7"/>
          <p:cNvGraphicFramePr>
            <a:graphicFrameLocks noChangeAspect="1"/>
          </p:cNvGraphicFramePr>
          <p:nvPr/>
        </p:nvGraphicFramePr>
        <p:xfrm>
          <a:off x="3407569" y="3003948"/>
          <a:ext cx="2524125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558720" progId="Equation.3">
                  <p:embed/>
                </p:oleObj>
              </mc:Choice>
              <mc:Fallback>
                <p:oleObj name="Equation" r:id="rId7" imgW="2006280" imgH="558720" progId="Equation.3">
                  <p:embed/>
                  <p:pic>
                    <p:nvPicPr>
                      <p:cNvPr id="195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569" y="3003948"/>
                        <a:ext cx="2524125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2" name="Text Box 8"/>
          <p:cNvSpPr txBox="1">
            <a:spLocks noChangeArrowheads="1"/>
          </p:cNvSpPr>
          <p:nvPr/>
        </p:nvSpPr>
        <p:spPr bwMode="auto">
          <a:xfrm>
            <a:off x="2507456" y="3705225"/>
            <a:ext cx="442912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5: </a:t>
            </a:r>
            <a:r>
              <a:rPr lang="en-US" sz="1350">
                <a:latin typeface="Times New Roman" pitchFamily="18" charset="0"/>
              </a:rPr>
              <a:t>Solve</a:t>
            </a:r>
          </a:p>
        </p:txBody>
      </p:sp>
      <p:graphicFrame>
        <p:nvGraphicFramePr>
          <p:cNvPr id="1956873" name="Object 9"/>
          <p:cNvGraphicFramePr>
            <a:graphicFrameLocks noChangeAspect="1"/>
          </p:cNvGraphicFramePr>
          <p:nvPr/>
        </p:nvGraphicFramePr>
        <p:xfrm>
          <a:off x="3387328" y="1783557"/>
          <a:ext cx="3013472" cy="7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50880" imgH="622080" progId="Equation.3">
                  <p:embed/>
                </p:oleObj>
              </mc:Choice>
              <mc:Fallback>
                <p:oleObj name="Equation" r:id="rId9" imgW="2450880" imgH="622080" progId="Equation.3">
                  <p:embed/>
                  <p:pic>
                    <p:nvPicPr>
                      <p:cNvPr id="195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328" y="1783557"/>
                        <a:ext cx="3013472" cy="7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4" name="Text Box 10"/>
          <p:cNvSpPr txBox="1">
            <a:spLocks noChangeArrowheads="1"/>
          </p:cNvSpPr>
          <p:nvPr/>
        </p:nvSpPr>
        <p:spPr bwMode="auto">
          <a:xfrm>
            <a:off x="2721769" y="3989785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3: Subproblem 1 plus constraint </a:t>
            </a:r>
          </a:p>
        </p:txBody>
      </p:sp>
      <p:graphicFrame>
        <p:nvGraphicFramePr>
          <p:cNvPr id="1956875" name="Object 11"/>
          <p:cNvGraphicFramePr>
            <a:graphicFrameLocks noChangeAspect="1"/>
          </p:cNvGraphicFramePr>
          <p:nvPr/>
        </p:nvGraphicFramePr>
        <p:xfrm>
          <a:off x="3363516" y="4283869"/>
          <a:ext cx="2524125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06280" imgH="558720" progId="Equation.3">
                  <p:embed/>
                </p:oleObj>
              </mc:Choice>
              <mc:Fallback>
                <p:oleObj name="Equation" r:id="rId11" imgW="2006280" imgH="558720" progId="Equation.3">
                  <p:embed/>
                  <p:pic>
                    <p:nvPicPr>
                      <p:cNvPr id="195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516" y="4283869"/>
                        <a:ext cx="2524125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6" name="Text Box 12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Back Up (if you want to do the exercise)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</p:spTree>
    <p:extLst>
      <p:ext uri="{BB962C8B-B14F-4D97-AF65-F5344CB8AC3E}">
        <p14:creationId xmlns:p14="http://schemas.microsoft.com/office/powerpoint/2010/main" val="423360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Branch and Bound Stopping Conditions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686" y="1046151"/>
            <a:ext cx="613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What do you think some stopping conditions may be?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7F12B-E1E0-A9A8-E0C7-E0A94064B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21778" r="25521" b="21777"/>
          <a:stretch/>
        </p:blipFill>
        <p:spPr>
          <a:xfrm>
            <a:off x="7360378" y="753533"/>
            <a:ext cx="1471918" cy="17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Branch and Bound Stopping Conditions in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OpenSolver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22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Text Box 2"/>
          <p:cNvSpPr txBox="1">
            <a:spLocks noChangeArrowheads="1"/>
          </p:cNvSpPr>
          <p:nvPr/>
        </p:nvSpPr>
        <p:spPr bwMode="auto">
          <a:xfrm>
            <a:off x="1371600" y="1085850"/>
            <a:ext cx="46005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Speed: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B&amp;B is much slower than LP</a:t>
            </a:r>
          </a:p>
        </p:txBody>
      </p:sp>
      <p:sp>
        <p:nvSpPr>
          <p:cNvPr id="1960963" name="Text Box 3"/>
          <p:cNvSpPr txBox="1">
            <a:spLocks noChangeArrowheads="1"/>
          </p:cNvSpPr>
          <p:nvPr/>
        </p:nvSpPr>
        <p:spPr bwMode="auto">
          <a:xfrm>
            <a:off x="1714500" y="1428750"/>
            <a:ext cx="4572000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B&amp;B uses LP as a subroutine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number of nodes in B&amp;B tree grows exponentially with size of  problem (e.g., a problem with 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{0,1} integer variables has 2</a:t>
            </a:r>
            <a:r>
              <a:rPr lang="en-US" sz="1500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possible solutions)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maximum size IP we can solve is 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much smaller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than maximum size LP we can solve (e.g. millions of variables)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But, solvers like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Gurobi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are good at exploring the trees</a:t>
            </a:r>
            <a:endParaRPr lang="en-US" sz="1350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60964" name="Text Box 4"/>
          <p:cNvSpPr txBox="1">
            <a:spLocks noChangeArrowheads="1"/>
          </p:cNvSpPr>
          <p:nvPr/>
        </p:nvSpPr>
        <p:spPr bwMode="auto">
          <a:xfrm>
            <a:off x="1400175" y="3710518"/>
            <a:ext cx="46005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Sensitivity Analysis: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IP’s don’t yield sensitivity data</a:t>
            </a:r>
          </a:p>
        </p:txBody>
      </p:sp>
      <p:sp>
        <p:nvSpPr>
          <p:cNvPr id="1960965" name="Text Box 5"/>
          <p:cNvSpPr txBox="1">
            <a:spLocks noChangeArrowheads="1"/>
          </p:cNvSpPr>
          <p:nvPr/>
        </p:nvSpPr>
        <p:spPr bwMode="auto">
          <a:xfrm>
            <a:off x="1714500" y="4039130"/>
            <a:ext cx="3729038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solutions can change discontinuously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no way to compute dual prices</a:t>
            </a:r>
          </a:p>
        </p:txBody>
      </p:sp>
      <p:sp>
        <p:nvSpPr>
          <p:cNvPr id="1960966" name="Text Box 6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Implications of Branch and Bound </a:t>
            </a:r>
          </a:p>
        </p:txBody>
      </p:sp>
      <p:pic>
        <p:nvPicPr>
          <p:cNvPr id="197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452674"/>
            <a:ext cx="1414463" cy="17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4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47284" y="1296591"/>
            <a:ext cx="5829300" cy="1107281"/>
          </a:xfrm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Revisit Kidney 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88" y="1713362"/>
            <a:ext cx="2982945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New York Times Article from January 2012:  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60-Person Kidney Swap!</a:t>
            </a:r>
          </a:p>
        </p:txBody>
      </p:sp>
      <p:pic>
        <p:nvPicPr>
          <p:cNvPr id="31262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83"/>
          <a:stretch>
            <a:fillRect/>
          </a:stretch>
        </p:blipFill>
        <p:spPr bwMode="auto">
          <a:xfrm>
            <a:off x="3361267" y="474059"/>
            <a:ext cx="5057035" cy="369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385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Kidney Swaps– example of integer program</a:t>
            </a:r>
          </a:p>
        </p:txBody>
      </p:sp>
      <p:pic>
        <p:nvPicPr>
          <p:cNvPr id="2370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17" y="1441966"/>
            <a:ext cx="5699810" cy="323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0565" name="Text Box 5"/>
          <p:cNvSpPr txBox="1">
            <a:spLocks noChangeArrowheads="1"/>
          </p:cNvSpPr>
          <p:nvPr/>
        </p:nvSpPr>
        <p:spPr bwMode="auto">
          <a:xfrm>
            <a:off x="640690" y="1072634"/>
            <a:ext cx="81157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compatibility matrix (could have scores), = 1 if patient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can receive from donor j</a:t>
            </a:r>
          </a:p>
        </p:txBody>
      </p:sp>
    </p:spTree>
    <p:extLst>
      <p:ext uri="{BB962C8B-B14F-4D97-AF65-F5344CB8AC3E}">
        <p14:creationId xmlns:p14="http://schemas.microsoft.com/office/powerpoint/2010/main" val="63539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Kidney Swap Problem Formulation</a:t>
            </a:r>
          </a:p>
        </p:txBody>
      </p:sp>
      <p:pic>
        <p:nvPicPr>
          <p:cNvPr id="2375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14401"/>
            <a:ext cx="2686050" cy="251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5690" name="Text Box 10"/>
          <p:cNvSpPr txBox="1">
            <a:spLocks noChangeArrowheads="1"/>
          </p:cNvSpPr>
          <p:nvPr/>
        </p:nvSpPr>
        <p:spPr bwMode="auto">
          <a:xfrm>
            <a:off x="1314450" y="3495675"/>
            <a:ext cx="657225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350" b="1" dirty="0">
                <a:solidFill>
                  <a:srgbClr val="FF3300"/>
                </a:solidFill>
              </a:rPr>
              <a:t>How often would you run this?–</a:t>
            </a:r>
          </a:p>
          <a:p>
            <a:r>
              <a:rPr lang="en-US" sz="1350" dirty="0">
                <a:solidFill>
                  <a:srgbClr val="FF330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FF3300"/>
                </a:solidFill>
              </a:rPr>
              <a:t>How big should the pool be?</a:t>
            </a:r>
            <a:r>
              <a:rPr lang="en-US" sz="1350" dirty="0">
                <a:solidFill>
                  <a:srgbClr val="FF3300"/>
                </a:solidFill>
              </a:rPr>
              <a:t>.  </a:t>
            </a:r>
          </a:p>
          <a:p>
            <a:r>
              <a:rPr lang="en-US" sz="1350" b="1" dirty="0">
                <a:solidFill>
                  <a:srgbClr val="FF3300"/>
                </a:solidFill>
              </a:rPr>
              <a:t>If a pair was a match, why would they join the pool?</a:t>
            </a:r>
            <a:r>
              <a:rPr lang="en-US" sz="1350" dirty="0">
                <a:solidFill>
                  <a:srgbClr val="FF3300"/>
                </a:solidFill>
              </a:rPr>
              <a:t> </a:t>
            </a:r>
          </a:p>
          <a:p>
            <a:endParaRPr lang="en-US" sz="1350" dirty="0">
              <a:solidFill>
                <a:srgbClr val="FF3300"/>
              </a:solidFill>
            </a:endParaRPr>
          </a:p>
          <a:p>
            <a:r>
              <a:rPr lang="en-US" sz="1350" b="1" dirty="0">
                <a:solidFill>
                  <a:srgbClr val="FF3300"/>
                </a:solidFill>
              </a:rPr>
              <a:t>Who helps make exchanges better?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4750" y="3232793"/>
            <a:ext cx="284885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This constraint size grows quickly.  It is for every permutation.</a:t>
            </a:r>
          </a:p>
        </p:txBody>
      </p:sp>
    </p:spTree>
    <p:extLst>
      <p:ext uri="{BB962C8B-B14F-4D97-AF65-F5344CB8AC3E}">
        <p14:creationId xmlns:p14="http://schemas.microsoft.com/office/powerpoint/2010/main" val="3083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20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Text Box 2"/>
          <p:cNvSpPr txBox="1">
            <a:spLocks noChangeArrowheads="1"/>
          </p:cNvSpPr>
          <p:nvPr/>
        </p:nvSpPr>
        <p:spPr bwMode="auto">
          <a:xfrm>
            <a:off x="3252595" y="1623733"/>
            <a:ext cx="3126862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Adding integer variables slows down your models (so do it deliberately)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By extension, adding integer variables, means your models have to be smaller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Why Our Warnings about Integer Programming?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514A2-CAF2-0940-EC0C-33E0C55BF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3" t="17017" r="12500" b="16337"/>
          <a:stretch/>
        </p:blipFill>
        <p:spPr>
          <a:xfrm>
            <a:off x="555811" y="1494754"/>
            <a:ext cx="2501153" cy="2301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043CA-3586-A5EC-3591-AD9289DB3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9" t="22082" r="11949" b="22587"/>
          <a:stretch/>
        </p:blipFill>
        <p:spPr>
          <a:xfrm>
            <a:off x="6575089" y="2221484"/>
            <a:ext cx="1502111" cy="1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00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people think of this….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56AA2-CB33-4C97-9DED-083AC7F2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72" y="1304074"/>
            <a:ext cx="5571428" cy="14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D7B9D-69E7-4A87-A95B-03D083BD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72" y="3200400"/>
            <a:ext cx="5571428" cy="14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We want you to think this…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5BF64-EC3B-48A3-8A0F-375D936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36" y="1371600"/>
            <a:ext cx="5588564" cy="26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We want you to think this…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5BF64-EC3B-48A3-8A0F-375D936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36" y="1266296"/>
            <a:ext cx="5588564" cy="26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Complexity Theory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(Way oversimplified, this is for another class)</a:t>
            </a:r>
          </a:p>
        </p:txBody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Oversimplified View:  There are two basic types of optimization problems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</a:rPr>
              <a:t>NP-Complete</a:t>
            </a:r>
            <a:endParaRPr 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Class P problems are those where there is a known polynomial time algorithm for solving it</a:t>
            </a:r>
          </a:p>
          <a:p>
            <a:pPr lvl="2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Polynomial time algorithm runs in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), O(1), O(n log(n))</a:t>
            </a:r>
          </a:p>
          <a:p>
            <a:pPr lvl="3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For example, if an there is an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 algorithm that takes 20 minutes and n =100, if you double the size the problem (n = 200), the algorithm could take 80 minutes to run (100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= 10,000 and 200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is 40,000).</a:t>
            </a:r>
          </a:p>
          <a:p>
            <a:pPr lvl="3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Class NP-Complete problems are those problems whose optimal solutions can be verified in polynomial time.  However, the run-times for algorithms are typically non-polynomial</a:t>
            </a:r>
          </a:p>
          <a:p>
            <a:pPr lvl="2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Non polynomial algorithms are not fast:  O(2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baseline="30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O(n!)</a:t>
            </a:r>
          </a:p>
          <a:p>
            <a:pPr lvl="3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For example, if an there is an O(2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 algorithm that takes 20 minutes (n=100), if you double the size the problem, the algorithm could take 10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X times longer.  (Hence the problem!)</a:t>
            </a:r>
          </a:p>
        </p:txBody>
      </p:sp>
    </p:spTree>
    <p:extLst>
      <p:ext uri="{BB962C8B-B14F-4D97-AF65-F5344CB8AC3E}">
        <p14:creationId xmlns:p14="http://schemas.microsoft.com/office/powerpoint/2010/main" val="34465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2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2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Complexity Theory</a:t>
            </a:r>
          </a:p>
        </p:txBody>
      </p:sp>
      <p:pic>
        <p:nvPicPr>
          <p:cNvPr id="1975298" name="Picture 2" descr="File:P np np-complete np-har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257300"/>
            <a:ext cx="5715000" cy="3571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4450" y="4857750"/>
            <a:ext cx="1494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 Wikipedia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5186" y="800100"/>
            <a:ext cx="2468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This side is the most likely case…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1287" y="800101"/>
            <a:ext cx="30211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… it is possible, but doesn’t seem likely that someone will prove this…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DB7EF-96AD-8D83-1B0F-1AEE16480311}"/>
              </a:ext>
            </a:extLst>
          </p:cNvPr>
          <p:cNvCxnSpPr>
            <a:cxnSpLocks/>
          </p:cNvCxnSpPr>
          <p:nvPr/>
        </p:nvCxnSpPr>
        <p:spPr>
          <a:xfrm>
            <a:off x="2368223" y="2194184"/>
            <a:ext cx="796318" cy="37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B4D1B-AF71-32B1-3C58-3CF450CFEA19}"/>
              </a:ext>
            </a:extLst>
          </p:cNvPr>
          <p:cNvSpPr txBox="1"/>
          <p:nvPr/>
        </p:nvSpPr>
        <p:spPr>
          <a:xfrm>
            <a:off x="106034" y="1317021"/>
            <a:ext cx="2262189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MIPs are here.  This  doesn’t mean impossible- it just means you’ll hit the limits sooner than you’d 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F3B06-884A-61B3-A7BD-ACEB28892CB2}"/>
              </a:ext>
            </a:extLst>
          </p:cNvPr>
          <p:cNvSpPr txBox="1"/>
          <p:nvPr/>
        </p:nvSpPr>
        <p:spPr>
          <a:xfrm>
            <a:off x="170225" y="3266705"/>
            <a:ext cx="1494961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LPs in practice run like they are in 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E82F5-229A-FF6D-6EA1-A01AAEF2E5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65186" y="3809439"/>
            <a:ext cx="1418673" cy="57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25007</TotalTime>
  <Words>1879</Words>
  <Application>Microsoft Office PowerPoint</Application>
  <PresentationFormat>On-screen Show (16:9)</PresentationFormat>
  <Paragraphs>205</Paragraphs>
  <Slides>39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Comic Sans MS</vt:lpstr>
      <vt:lpstr>Slack-Lato</vt:lpstr>
      <vt:lpstr>Times New Roman</vt:lpstr>
      <vt:lpstr>Office Theme</vt:lpstr>
      <vt:lpstr>Document</vt:lpstr>
      <vt:lpstr>Equation</vt:lpstr>
      <vt:lpstr>Micrografx Windows Draw 5.0 Drawing</vt:lpstr>
      <vt:lpstr>Week 3, Class 5 Integer Programming</vt:lpstr>
      <vt:lpstr>Integer Programming</vt:lpstr>
      <vt:lpstr>I asked Ed Rothberg if anyone used LP’s.  He said “No” (I would have thought someone did!!)</vt:lpstr>
      <vt:lpstr>Why Our Warnings about Integer Programming?</vt:lpstr>
      <vt:lpstr>“Slower” -- people think of this….</vt:lpstr>
      <vt:lpstr>“Slower” -- We want you to think this…</vt:lpstr>
      <vt:lpstr>“Slower” -- We want you to think this…</vt:lpstr>
      <vt:lpstr>Complexity Theory  (Way oversimplified, this is for another class)</vt:lpstr>
      <vt:lpstr>Complexity Theory</vt:lpstr>
      <vt:lpstr>PowerPoint Presentation</vt:lpstr>
      <vt:lpstr>PowerPoint Presentation</vt:lpstr>
      <vt:lpstr>Indeval and $25 Million</vt:lpstr>
      <vt:lpstr>A Warning about Our Warning</vt:lpstr>
      <vt:lpstr>A Warning about Our Warning</vt:lpstr>
      <vt:lpstr>A Warning about Our Warning</vt:lpstr>
      <vt:lpstr>A Warning about Our Warning</vt:lpstr>
      <vt:lpstr>Three Cases for Integer Variables:</vt:lpstr>
      <vt:lpstr>Three Cases for Integer Variables:</vt:lpstr>
      <vt:lpstr>PowerPoint Presentation</vt:lpstr>
      <vt:lpstr>Three Cases for Integer Variables:</vt:lpstr>
      <vt:lpstr>Difficulty in Solving IPs: The Geometry</vt:lpstr>
      <vt:lpstr>Approaches to Solving IPs</vt:lpstr>
      <vt:lpstr>Rounding</vt:lpstr>
      <vt:lpstr>Rounding: When making quantities of things, the counter examples are contrived (Don’t worry about these as much)</vt:lpstr>
      <vt:lpstr>Rounding with Binary Decisions Fails Fast</vt:lpstr>
      <vt:lpstr>Branch and Bound</vt:lpstr>
      <vt:lpstr>Branch and Bound</vt:lpstr>
      <vt:lpstr>Branch and Bound Example</vt:lpstr>
      <vt:lpstr>Graphical Display of B&amp;B Example</vt:lpstr>
      <vt:lpstr>Back Up (if you want to do the exercise) Branch and Bound Example</vt:lpstr>
      <vt:lpstr>Back Up (if you want to do the exercise) Branch and Bound Example</vt:lpstr>
      <vt:lpstr>Branch and Bound Stopping Conditions</vt:lpstr>
      <vt:lpstr>Branch and Bound Stopping Conditions in OpenSolver</vt:lpstr>
      <vt:lpstr>Implications of Branch and Bound </vt:lpstr>
      <vt:lpstr>Revisit Kidney Problem</vt:lpstr>
      <vt:lpstr>New York Times Article from January 2012:   60-Person Kidney Swap!</vt:lpstr>
      <vt:lpstr>Kidney Swaps– example of integer program</vt:lpstr>
      <vt:lpstr>Kidney Swap Problem Formulation</vt:lpstr>
      <vt:lpstr>End of Section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Michael</cp:lastModifiedBy>
  <cp:revision>142</cp:revision>
  <dcterms:created xsi:type="dcterms:W3CDTF">2015-07-21T16:44:10Z</dcterms:created>
  <dcterms:modified xsi:type="dcterms:W3CDTF">2022-10-03T15:33:12Z</dcterms:modified>
</cp:coreProperties>
</file>