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</p:sldMasterIdLst>
  <p:notesMasterIdLst>
    <p:notesMasterId r:id="rId44"/>
  </p:notesMasterIdLst>
  <p:handoutMasterIdLst>
    <p:handoutMasterId r:id="rId45"/>
  </p:handoutMasterIdLst>
  <p:sldIdLst>
    <p:sldId id="256" r:id="rId3"/>
    <p:sldId id="3063" r:id="rId4"/>
    <p:sldId id="3064" r:id="rId5"/>
    <p:sldId id="3066" r:id="rId6"/>
    <p:sldId id="3065" r:id="rId7"/>
    <p:sldId id="3067" r:id="rId8"/>
    <p:sldId id="3048" r:id="rId9"/>
    <p:sldId id="527" r:id="rId10"/>
    <p:sldId id="3049" r:id="rId11"/>
    <p:sldId id="3068" r:id="rId12"/>
    <p:sldId id="3050" r:id="rId13"/>
    <p:sldId id="3055" r:id="rId14"/>
    <p:sldId id="3071" r:id="rId15"/>
    <p:sldId id="534" r:id="rId16"/>
    <p:sldId id="3051" r:id="rId17"/>
    <p:sldId id="3069" r:id="rId18"/>
    <p:sldId id="3046" r:id="rId19"/>
    <p:sldId id="3070" r:id="rId20"/>
    <p:sldId id="3072" r:id="rId21"/>
    <p:sldId id="3061" r:id="rId22"/>
    <p:sldId id="3054" r:id="rId23"/>
    <p:sldId id="3031" r:id="rId24"/>
    <p:sldId id="3034" r:id="rId25"/>
    <p:sldId id="3036" r:id="rId26"/>
    <p:sldId id="3038" r:id="rId27"/>
    <p:sldId id="3044" r:id="rId28"/>
    <p:sldId id="3045" r:id="rId29"/>
    <p:sldId id="3062" r:id="rId30"/>
    <p:sldId id="3056" r:id="rId31"/>
    <p:sldId id="257" r:id="rId32"/>
    <p:sldId id="259" r:id="rId33"/>
    <p:sldId id="261" r:id="rId34"/>
    <p:sldId id="3059" r:id="rId35"/>
    <p:sldId id="263" r:id="rId36"/>
    <p:sldId id="3057" r:id="rId37"/>
    <p:sldId id="258" r:id="rId38"/>
    <p:sldId id="270" r:id="rId39"/>
    <p:sldId id="3073" r:id="rId40"/>
    <p:sldId id="260" r:id="rId41"/>
    <p:sldId id="268" r:id="rId42"/>
    <p:sldId id="306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43" autoAdjust="0"/>
  </p:normalViewPr>
  <p:slideViewPr>
    <p:cSldViewPr snapToGrid="0">
      <p:cViewPr varScale="1">
        <p:scale>
          <a:sx n="83" d="100"/>
          <a:sy n="83" d="100"/>
        </p:scale>
        <p:origin x="15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6FD804-889A-4E5B-A351-40397A097B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D880-EE6F-4161-B147-88D51F2CC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7288-C7EC-4155-8A71-D18A575121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1755-4A15-4166-BC13-FA1F53F1D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097A2-512E-4D9C-8782-599A154F9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BF06-26C7-43D2-BA9B-1A9ADF2A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2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C871-D4CC-4A73-9243-8AEC5363A5F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8DFBA-6AE8-4373-A1E0-B143CB17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more:</a:t>
            </a:r>
          </a:p>
          <a:p>
            <a:r>
              <a:rPr lang="en-US" dirty="0"/>
              <a:t>K-opt</a:t>
            </a:r>
          </a:p>
          <a:p>
            <a:r>
              <a:rPr lang="en-US" dirty="0"/>
              <a:t>Or-opt</a:t>
            </a:r>
          </a:p>
          <a:p>
            <a:r>
              <a:rPr lang="en-US" dirty="0"/>
              <a:t>LK 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advanced stuff: The LP relaxation of vehicle flow models can be very weak when the additional operational constraints are tight.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2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MTZ is much weaker (the other has a tighter relaxation).</a:t>
            </a:r>
          </a:p>
          <a:p>
            <a:r>
              <a:rPr lang="en-US" dirty="0"/>
              <a:t>Subtour constraints grow exponentially. So, in practice, solve the problem and add the violated constraints and solve again (consider them partially). This is handled using callback functionalities in </a:t>
            </a:r>
            <a:r>
              <a:rPr lang="en-US" dirty="0" err="1"/>
              <a:t>gurobi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9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If the cost matrix satisfies the triangle inequality, then the set partitioning model may be transformed into an equivalent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set-covering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(SC)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Their LP relaxation is typically much tighter than vehicle flow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sure the solution only has one tour and doesn’t contain smaller tours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O(2^n) constraints!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MTZ is much weaker that DFJ (DFJ has a tighter relaxation).</a:t>
            </a:r>
          </a:p>
          <a:p>
            <a:r>
              <a:rPr lang="en-US" dirty="0"/>
              <a:t>Put it briefly, the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dummy variables indicate tour ordering, such that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u_i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u_j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implies city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visited before city j. This may be accomplished by incrementing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u_i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each time it is visited.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VRP, start from depot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D3CF-F0CD-4A2D-B957-0E73A9349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27F53-48C3-4CAC-9F7D-EF23BBE6F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4847-9122-43FE-B3C2-F9072DA8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DA9F-9EC5-4880-999A-2EE76EC431A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E8C3-C344-499B-811E-DD7853F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686D-606B-4247-9A59-52594781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4625-497D-4398-9938-B83E94DF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3738E-4426-44D5-87F3-46A85837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1481-0E3B-4793-BAAD-DD19F2C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946-7ECD-4415-AF9F-8C4F53E13B02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1A8D4-4A28-44EE-8003-EF9364C7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A76C-3F1E-4154-B160-48C416DD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AFB17-3946-446A-8DFB-E4C903F68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17D67-B41C-4F67-B021-A7534041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41CC1-03F2-41BC-A85A-59E043F3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D37-82F9-4EE7-A304-8C315FECC12B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655D-6255-4221-A3F7-B3AF5FE2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7301-BD3F-46CD-8ABB-735F5548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816-BCEB-48E6-9FDD-CE6679E4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2B820-43CC-4FFD-B2A1-5DCCBB74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E6D4-5C3D-45E2-9C46-1DDCA9C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05F-E59C-40A7-AA70-680666ECDFED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504F-6FA5-4444-8061-08444075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EF38-46C8-43DC-9B45-DD86837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4C0D-D48A-4F38-853C-DD3C1690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>
            <a:lvl1pPr>
              <a:defRPr lang="en-US" sz="3600" kern="1200" dirty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51A5-4946-4B6A-8877-0092405B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4830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0F82D-0200-44F1-A13C-148C0883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2612-B5CE-490E-8741-A7B75B286B56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F091A-B399-4038-B230-99F61201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867BF-0F1B-464F-A270-C0EF770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BDBE-F9C5-4C5E-A047-632ED446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5313-4C2B-4602-B229-6E63594C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D49D-4C8E-4374-A6FA-D0D5FBE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7E5-4F07-4BAC-ACBA-5C27DB12A67C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1248-AA93-47D0-9A6B-2290CEC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8F10-A398-4C1A-AD96-94F672B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EAA0-0A67-4FE3-9581-F77F5C70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AA6-87F8-4866-877A-01B617C81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D4D43-3736-48EA-A21B-C1F67879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2DDC-F173-49DA-94AA-6CA9A8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B69-5DA3-400C-B70B-6272F6968AF3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ADBC-EC67-41D4-B98C-B68848C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4328-3280-47B2-996B-C3BE473E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0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34ED-FE7C-4104-87DB-BFF4F87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D586B-CA48-43EB-A664-31A0BE50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132D9-53AF-4AB1-8EBB-BFDA6F43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352EE-E7BC-4262-B268-E5276490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15D04-9098-4EE2-A0CB-190966804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37525-4C5A-46E4-8AD7-9EEB3BF9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073-D5CF-4A61-81D4-5220BC747B4B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7F3B4-158B-4A28-9F68-EB1491B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F8D5D-A2DD-407E-B1F4-A114F79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0CC2-0A6A-4C1F-8049-E96558E0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72697-B5F3-4E65-982E-C7918FE9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F168-7E8B-40CE-8B49-5F69F234684F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606F-2733-4283-ABE8-8EDEC3C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A7C60-1767-4EEA-96D3-D725668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4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3A5AA-00DE-4253-AD32-B28D135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F2F-C32F-4C60-9CF7-FF33E018C4FE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72076-DD40-4EC9-B058-8FC2844C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F191-BFAC-4283-97E8-3000B4D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8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3EDA-F11E-4224-AD79-E17D991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AA6C-6224-47CF-A14B-954A9F9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E0CB3-18CB-492E-AC73-B3D8D539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D1DC-7D78-4FD9-90A1-1CE7DC3A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5200-9D12-4E9E-965A-D5999F208480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D9DC-C324-447F-936B-2DB9FFA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5302-A8F1-4E4F-9A4E-A52ED7B5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9AC-D898-4500-BD0F-254C4DE7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6909-CEC4-4186-91C2-E5C5C11E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3DFB-93AB-405E-B34F-41AB9264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548-0CA5-4965-81C4-71FC3C423ABC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780B-3B98-47E3-BD67-DCF6B4CA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9D92-4827-4C64-A619-492EF3EA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03F-4D45-4B7C-AD09-8CD32C80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B0C3-7E4C-4B9A-8602-1084B2D0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F77E-9C0B-4064-A41D-B3BB70D8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63F8-70DE-4FCE-B863-830D393D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9940-05AF-45CC-B9EA-467906A9A1F6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B667F-D088-4A07-9BED-450B517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7E67-E7CA-4055-AB34-F5C463C4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7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5298-30E9-4979-AE62-DA7F539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9F66F-C0A8-4695-8BAD-80C64DF6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77E3-599A-4EF9-817D-B90C6C2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37E3-938D-429A-BCEB-1B5A5E286CB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F6A-207C-4BC5-80F2-6ECAFF3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DAE4-A677-45D4-9E90-89A2B9B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1D6A0-D319-4FA6-993B-67D596C4E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2699-2CE3-45E7-8A7A-B5885905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78AA-00D5-4794-8825-01C38D13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82F-5CAD-455F-8B91-B0BCFA0A455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DAC6-1196-4471-9800-ED08436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0771-60F8-4315-BC2A-BF83A8C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90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Main_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1FF8F-C656-8942-B9B2-F6ADCBDC6E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559743"/>
            <a:ext cx="11623675" cy="4680286"/>
          </a:xfrm>
          <a:prstGeom prst="rect">
            <a:avLst/>
          </a:prstGeom>
        </p:spPr>
        <p:txBody>
          <a:bodyPr/>
          <a:lstStyle>
            <a:lvl1pPr marL="226817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  <a:lvl2pPr marL="680451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2pPr>
            <a:lvl3pPr marL="1134085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3pPr>
            <a:lvl4pPr marL="1587720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4pPr>
            <a:lvl5pPr marL="2041354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ACC2A2-0BF8-0845-8431-42B6E1AF502E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93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51A9-A0C6-1E4C-9924-2F721BA0B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D84B63-BBB4-7842-9BE8-B0ED6F11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5C23-01EA-204E-A54A-6E2E15BA722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04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_Ima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58728-4C2D-D44E-A192-0BBBB2F33D74}"/>
              </a:ext>
            </a:extLst>
          </p:cNvPr>
          <p:cNvSpPr/>
          <p:nvPr userDrawn="1"/>
        </p:nvSpPr>
        <p:spPr>
          <a:xfrm>
            <a:off x="71252" y="6332529"/>
            <a:ext cx="12049496" cy="46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i="0" dirty="0">
              <a:latin typeface="Pragati Narrow" panose="020B0506020202020B04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A4589-6F5D-8648-A846-945ECFB37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C9CB76-DE2D-264B-862B-74BCAD9DB38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</p:spTree>
    <p:extLst>
      <p:ext uri="{BB962C8B-B14F-4D97-AF65-F5344CB8AC3E}">
        <p14:creationId xmlns:p14="http://schemas.microsoft.com/office/powerpoint/2010/main" val="3440218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Main_No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2A33DA-55CD-E746-A70B-FED4EF33241A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08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Main_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137731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E82B3C-D95E-0548-AC36-2726FAC2D02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1652479" y="145520"/>
            <a:ext cx="407760" cy="40793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4C8CA-969C-B94D-9353-565EE06C1CCD}"/>
              </a:ext>
            </a:extLst>
          </p:cNvPr>
          <p:cNvSpPr txBox="1"/>
          <p:nvPr userDrawn="1"/>
        </p:nvSpPr>
        <p:spPr>
          <a:xfrm>
            <a:off x="10058363" y="6464774"/>
            <a:ext cx="98937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67" dirty="0">
                <a:solidFill>
                  <a:schemeClr val="accent3"/>
                </a:solidFill>
                <a:latin typeface="Pragati Narrow" panose="020B0506020202020B04" pitchFamily="34" charset="77"/>
                <a:cs typeface="Pragati Narrow" panose="020B0506020202020B04" pitchFamily="34" charset="77"/>
              </a:rPr>
              <a:t>Copyright © 2019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277-5CEF-984B-AF6B-01ED0BDB4CC3}"/>
              </a:ext>
            </a:extLst>
          </p:cNvPr>
          <p:cNvCxnSpPr/>
          <p:nvPr userDrawn="1"/>
        </p:nvCxnSpPr>
        <p:spPr>
          <a:xfrm>
            <a:off x="11083075" y="6462773"/>
            <a:ext cx="0" cy="1943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4486EA-184E-4545-91BE-6F81B7DF9B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0993" y="6334920"/>
            <a:ext cx="1022975" cy="4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43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Main_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1FF8F-C656-8942-B9B2-F6ADCBDC6E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559743"/>
            <a:ext cx="11623675" cy="4680286"/>
          </a:xfrm>
          <a:prstGeom prst="rect">
            <a:avLst/>
          </a:prstGeom>
        </p:spPr>
        <p:txBody>
          <a:bodyPr/>
          <a:lstStyle>
            <a:lvl1pPr marL="226817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  <a:lvl2pPr marL="680451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2pPr>
            <a:lvl3pPr marL="1134085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3pPr>
            <a:lvl4pPr marL="1587720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4pPr>
            <a:lvl5pPr marL="2041354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ACC2A2-0BF8-0845-8431-42B6E1AF502E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8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22B-DF8C-4ACF-B424-153A2046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3160-B563-4B28-A924-EFB5424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A567-7760-4490-A015-9009EEB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582F-F59C-4A0B-96DF-3D81691448CA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991F-0D18-4F31-BD69-CED3760B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B366-5A0D-40C5-97C4-8FD0092E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4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2_Co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BC977A2-F8FB-3244-81AC-C75A9C12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A58D2F7-E7FA-854F-A544-970A10E868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9C09-2D97-C741-BD6A-8225162D90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601012"/>
            <a:ext cx="5728758" cy="4604097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A9125E-52EB-9543-8111-4216B21CC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2614" y="1601012"/>
            <a:ext cx="5728758" cy="4604097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B2A566-5A28-314D-93B8-0A0FBC9176DB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32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2_Co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BC977A2-F8FB-3244-81AC-C75A9C12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A58D2F7-E7FA-854F-A544-970A10E868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9C09-2D97-C741-BD6A-8225162D90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601012"/>
            <a:ext cx="11623876" cy="2042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A9125E-52EB-9543-8111-4216B21CC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242" y="3833279"/>
            <a:ext cx="11624130" cy="2371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3B5814-6C3C-E44E-8A64-43E20160DEA1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42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2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45200" y="0"/>
            <a:ext cx="61468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51A9-A0C6-1E4C-9924-2F721BA0B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D84B63-BBB4-7842-9BE8-B0ED6F11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</p:spTree>
    <p:extLst>
      <p:ext uri="{BB962C8B-B14F-4D97-AF65-F5344CB8AC3E}">
        <p14:creationId xmlns:p14="http://schemas.microsoft.com/office/powerpoint/2010/main" val="897604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51A9-A0C6-1E4C-9924-2F721BA0B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D84B63-BBB4-7842-9BE8-B0ED6F11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5C23-01EA-204E-A54A-6E2E15BA722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07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EB327B-1A00-F443-9075-F5000367F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689" y="278913"/>
            <a:ext cx="5478683" cy="82565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D3F4D70-6EAD-9742-9366-7F440430A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2688" y="989413"/>
            <a:ext cx="5478684" cy="38216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4CD-A813-BF40-A804-38F7E0504BB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856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100148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01793" y="0"/>
            <a:ext cx="3100148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EB327B-1A00-F443-9075-F5000367F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689" y="278913"/>
            <a:ext cx="5478683" cy="82565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D3F4D70-6EAD-9742-9366-7F440430A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2688" y="989413"/>
            <a:ext cx="5478684" cy="38216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D4799D-C9A9-A74E-A3FD-EDE8A948A1E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6403585" y="6375119"/>
            <a:ext cx="407760" cy="40793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41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sz="quarter" idx="10"/>
          </p:nvPr>
        </p:nvSpPr>
        <p:spPr bwMode="auto">
          <a:xfrm>
            <a:off x="0" y="3"/>
            <a:ext cx="12192000" cy="4761765"/>
          </a:xfrm>
          <a:custGeom>
            <a:avLst/>
            <a:gdLst>
              <a:gd name="T0" fmla="*/ 0 w 7933"/>
              <a:gd name="T1" fmla="*/ 0 h 3237"/>
              <a:gd name="T2" fmla="*/ 7933 w 7933"/>
              <a:gd name="T3" fmla="*/ 0 h 3237"/>
              <a:gd name="T4" fmla="*/ 7933 w 7933"/>
              <a:gd name="T5" fmla="*/ 376 h 3237"/>
              <a:gd name="T6" fmla="*/ 2119 w 7933"/>
              <a:gd name="T7" fmla="*/ 3237 h 3237"/>
              <a:gd name="T8" fmla="*/ 0 w 7933"/>
              <a:gd name="T9" fmla="*/ 2499 h 3237"/>
              <a:gd name="T10" fmla="*/ 0 w 7933"/>
              <a:gd name="T11" fmla="*/ 0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33" h="3237">
                <a:moveTo>
                  <a:pt x="0" y="0"/>
                </a:moveTo>
                <a:lnTo>
                  <a:pt x="7933" y="0"/>
                </a:lnTo>
                <a:lnTo>
                  <a:pt x="7933" y="376"/>
                </a:lnTo>
                <a:lnTo>
                  <a:pt x="2119" y="3237"/>
                </a:lnTo>
                <a:lnTo>
                  <a:pt x="0" y="2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1A73D3-81CF-F142-8C24-A59A110D8AE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305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19602" y="2091870"/>
            <a:ext cx="2197100" cy="278417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70701" y="2091870"/>
            <a:ext cx="2197100" cy="278417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321802" y="2091870"/>
            <a:ext cx="2197100" cy="278417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BCDDD3-A781-444F-B545-35199A4CC71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303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BEA-D3D8-4408-AD3D-0F8A7175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6122-1DA6-4B66-B358-EC566838E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DCB9-DE80-4AD7-98CD-2A1F5D99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E78E-ABDD-4A26-B3F1-C49480F5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5AF0-21B8-4861-8F6E-0101343A7446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9584-74AC-460A-B354-0A3F1D80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0E8E8-A83C-4C7D-9907-9EDCDC8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8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5690" y="1991463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5690" y="3510556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5690" y="5029649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48757" y="1991463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48757" y="3510556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41823" y="1991463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041823" y="3510556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41823" y="5029649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48757" y="5029649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D09C67D-E0FF-934A-853F-C537A5649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FCBD283-A0CA-F442-90C6-5255F9A59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10A451B-A203-514B-B2EA-F25F008B666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5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 noGrp="1"/>
          </p:cNvSpPr>
          <p:nvPr>
            <p:ph type="pic" sz="quarter" idx="15"/>
          </p:nvPr>
        </p:nvSpPr>
        <p:spPr bwMode="auto">
          <a:xfrm>
            <a:off x="1167956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auto">
          <a:xfrm>
            <a:off x="4027564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Freeform 7"/>
          <p:cNvSpPr>
            <a:spLocks noGrp="1"/>
          </p:cNvSpPr>
          <p:nvPr>
            <p:ph type="pic" sz="quarter" idx="17"/>
          </p:nvPr>
        </p:nvSpPr>
        <p:spPr bwMode="auto">
          <a:xfrm>
            <a:off x="6891032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Freeform 7"/>
          <p:cNvSpPr>
            <a:spLocks noGrp="1"/>
          </p:cNvSpPr>
          <p:nvPr>
            <p:ph type="pic" sz="quarter" idx="18"/>
          </p:nvPr>
        </p:nvSpPr>
        <p:spPr bwMode="auto">
          <a:xfrm>
            <a:off x="9756545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029B7D-3BAA-3D4E-A028-484BB127E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6EA47DE-669D-EB4E-83AB-E0EB211F5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3922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91DAC93-7CD0-2640-B701-1C5042A57BA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173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46712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75387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204060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2735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261408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46712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175387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204060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32735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61408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E030B39-EA6D-0E4D-91E0-0A3BC0E07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5CA5114-FC51-9F4F-AE52-3EE2461160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8D87316-57F5-0640-BF8A-20989789C76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13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27523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 5"/>
          <p:cNvSpPr>
            <a:spLocks noGrp="1"/>
          </p:cNvSpPr>
          <p:nvPr>
            <p:ph type="pic" sz="quarter" idx="10"/>
          </p:nvPr>
        </p:nvSpPr>
        <p:spPr bwMode="auto">
          <a:xfrm>
            <a:off x="4927600" y="1965954"/>
            <a:ext cx="2336800" cy="2706932"/>
          </a:xfrm>
          <a:custGeom>
            <a:avLst/>
            <a:gdLst>
              <a:gd name="T0" fmla="*/ 7903 w 14000"/>
              <a:gd name="T1" fmla="*/ 8 h 16220"/>
              <a:gd name="T2" fmla="*/ 8865 w 14000"/>
              <a:gd name="T3" fmla="*/ 132 h 16220"/>
              <a:gd name="T4" fmla="*/ 9777 w 14000"/>
              <a:gd name="T5" fmla="*/ 393 h 16220"/>
              <a:gd name="T6" fmla="*/ 10630 w 14000"/>
              <a:gd name="T7" fmla="*/ 783 h 16220"/>
              <a:gd name="T8" fmla="*/ 11412 w 14000"/>
              <a:gd name="T9" fmla="*/ 1287 h 16220"/>
              <a:gd name="T10" fmla="*/ 12112 w 14000"/>
              <a:gd name="T11" fmla="*/ 1897 h 16220"/>
              <a:gd name="T12" fmla="*/ 12719 w 14000"/>
              <a:gd name="T13" fmla="*/ 2600 h 16220"/>
              <a:gd name="T14" fmla="*/ 13221 w 14000"/>
              <a:gd name="T15" fmla="*/ 3386 h 16220"/>
              <a:gd name="T16" fmla="*/ 13609 w 14000"/>
              <a:gd name="T17" fmla="*/ 4244 h 16220"/>
              <a:gd name="T18" fmla="*/ 13869 w 14000"/>
              <a:gd name="T19" fmla="*/ 5160 h 16220"/>
              <a:gd name="T20" fmla="*/ 13992 w 14000"/>
              <a:gd name="T21" fmla="*/ 6126 h 16220"/>
              <a:gd name="T22" fmla="*/ 13992 w 14000"/>
              <a:gd name="T23" fmla="*/ 10094 h 16220"/>
              <a:gd name="T24" fmla="*/ 13869 w 14000"/>
              <a:gd name="T25" fmla="*/ 11060 h 16220"/>
              <a:gd name="T26" fmla="*/ 13609 w 14000"/>
              <a:gd name="T27" fmla="*/ 11977 h 16220"/>
              <a:gd name="T28" fmla="*/ 13221 w 14000"/>
              <a:gd name="T29" fmla="*/ 12834 h 16220"/>
              <a:gd name="T30" fmla="*/ 12719 w 14000"/>
              <a:gd name="T31" fmla="*/ 13620 h 16220"/>
              <a:gd name="T32" fmla="*/ 12112 w 14000"/>
              <a:gd name="T33" fmla="*/ 14323 h 16220"/>
              <a:gd name="T34" fmla="*/ 11412 w 14000"/>
              <a:gd name="T35" fmla="*/ 14934 h 16220"/>
              <a:gd name="T36" fmla="*/ 10630 w 14000"/>
              <a:gd name="T37" fmla="*/ 15438 h 16220"/>
              <a:gd name="T38" fmla="*/ 9777 w 14000"/>
              <a:gd name="T39" fmla="*/ 15827 h 16220"/>
              <a:gd name="T40" fmla="*/ 8865 w 14000"/>
              <a:gd name="T41" fmla="*/ 16088 h 16220"/>
              <a:gd name="T42" fmla="*/ 7903 w 14000"/>
              <a:gd name="T43" fmla="*/ 16212 h 16220"/>
              <a:gd name="T44" fmla="*/ 6097 w 14000"/>
              <a:gd name="T45" fmla="*/ 16212 h 16220"/>
              <a:gd name="T46" fmla="*/ 5135 w 14000"/>
              <a:gd name="T47" fmla="*/ 16088 h 16220"/>
              <a:gd name="T48" fmla="*/ 4222 w 14000"/>
              <a:gd name="T49" fmla="*/ 15827 h 16220"/>
              <a:gd name="T50" fmla="*/ 3370 w 14000"/>
              <a:gd name="T51" fmla="*/ 15438 h 16220"/>
              <a:gd name="T52" fmla="*/ 2588 w 14000"/>
              <a:gd name="T53" fmla="*/ 14934 h 16220"/>
              <a:gd name="T54" fmla="*/ 1888 w 14000"/>
              <a:gd name="T55" fmla="*/ 14323 h 16220"/>
              <a:gd name="T56" fmla="*/ 1280 w 14000"/>
              <a:gd name="T57" fmla="*/ 13620 h 16220"/>
              <a:gd name="T58" fmla="*/ 779 w 14000"/>
              <a:gd name="T59" fmla="*/ 12834 h 16220"/>
              <a:gd name="T60" fmla="*/ 391 w 14000"/>
              <a:gd name="T61" fmla="*/ 11977 h 16220"/>
              <a:gd name="T62" fmla="*/ 131 w 14000"/>
              <a:gd name="T63" fmla="*/ 11060 h 16220"/>
              <a:gd name="T64" fmla="*/ 8 w 14000"/>
              <a:gd name="T65" fmla="*/ 10094 h 16220"/>
              <a:gd name="T66" fmla="*/ 8 w 14000"/>
              <a:gd name="T67" fmla="*/ 6126 h 16220"/>
              <a:gd name="T68" fmla="*/ 131 w 14000"/>
              <a:gd name="T69" fmla="*/ 5160 h 16220"/>
              <a:gd name="T70" fmla="*/ 391 w 14000"/>
              <a:gd name="T71" fmla="*/ 4244 h 16220"/>
              <a:gd name="T72" fmla="*/ 779 w 14000"/>
              <a:gd name="T73" fmla="*/ 3386 h 16220"/>
              <a:gd name="T74" fmla="*/ 1280 w 14000"/>
              <a:gd name="T75" fmla="*/ 2600 h 16220"/>
              <a:gd name="T76" fmla="*/ 1888 w 14000"/>
              <a:gd name="T77" fmla="*/ 1897 h 16220"/>
              <a:gd name="T78" fmla="*/ 2588 w 14000"/>
              <a:gd name="T79" fmla="*/ 1287 h 16220"/>
              <a:gd name="T80" fmla="*/ 3370 w 14000"/>
              <a:gd name="T81" fmla="*/ 783 h 16220"/>
              <a:gd name="T82" fmla="*/ 4222 w 14000"/>
              <a:gd name="T83" fmla="*/ 393 h 16220"/>
              <a:gd name="T84" fmla="*/ 5135 w 14000"/>
              <a:gd name="T85" fmla="*/ 132 h 16220"/>
              <a:gd name="T86" fmla="*/ 6097 w 14000"/>
              <a:gd name="T87" fmla="*/ 8 h 16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000" h="16220">
                <a:moveTo>
                  <a:pt x="6426" y="0"/>
                </a:moveTo>
                <a:lnTo>
                  <a:pt x="7574" y="0"/>
                </a:lnTo>
                <a:lnTo>
                  <a:pt x="7903" y="8"/>
                </a:lnTo>
                <a:lnTo>
                  <a:pt x="8228" y="33"/>
                </a:lnTo>
                <a:lnTo>
                  <a:pt x="8549" y="75"/>
                </a:lnTo>
                <a:lnTo>
                  <a:pt x="8865" y="132"/>
                </a:lnTo>
                <a:lnTo>
                  <a:pt x="9175" y="205"/>
                </a:lnTo>
                <a:lnTo>
                  <a:pt x="9479" y="292"/>
                </a:lnTo>
                <a:lnTo>
                  <a:pt x="9777" y="393"/>
                </a:lnTo>
                <a:lnTo>
                  <a:pt x="10068" y="510"/>
                </a:lnTo>
                <a:lnTo>
                  <a:pt x="10353" y="640"/>
                </a:lnTo>
                <a:lnTo>
                  <a:pt x="10630" y="783"/>
                </a:lnTo>
                <a:lnTo>
                  <a:pt x="10899" y="939"/>
                </a:lnTo>
                <a:lnTo>
                  <a:pt x="11160" y="1107"/>
                </a:lnTo>
                <a:lnTo>
                  <a:pt x="11412" y="1287"/>
                </a:lnTo>
                <a:lnTo>
                  <a:pt x="11655" y="1479"/>
                </a:lnTo>
                <a:lnTo>
                  <a:pt x="11888" y="1683"/>
                </a:lnTo>
                <a:lnTo>
                  <a:pt x="12112" y="1897"/>
                </a:lnTo>
                <a:lnTo>
                  <a:pt x="12325" y="2122"/>
                </a:lnTo>
                <a:lnTo>
                  <a:pt x="12528" y="2356"/>
                </a:lnTo>
                <a:lnTo>
                  <a:pt x="12719" y="2600"/>
                </a:lnTo>
                <a:lnTo>
                  <a:pt x="12898" y="2854"/>
                </a:lnTo>
                <a:lnTo>
                  <a:pt x="13066" y="3115"/>
                </a:lnTo>
                <a:lnTo>
                  <a:pt x="13221" y="3386"/>
                </a:lnTo>
                <a:lnTo>
                  <a:pt x="13363" y="3665"/>
                </a:lnTo>
                <a:lnTo>
                  <a:pt x="13493" y="3951"/>
                </a:lnTo>
                <a:lnTo>
                  <a:pt x="13609" y="4244"/>
                </a:lnTo>
                <a:lnTo>
                  <a:pt x="13709" y="4543"/>
                </a:lnTo>
                <a:lnTo>
                  <a:pt x="13796" y="4849"/>
                </a:lnTo>
                <a:lnTo>
                  <a:pt x="13869" y="5160"/>
                </a:lnTo>
                <a:lnTo>
                  <a:pt x="13925" y="5477"/>
                </a:lnTo>
                <a:lnTo>
                  <a:pt x="13967" y="5800"/>
                </a:lnTo>
                <a:lnTo>
                  <a:pt x="13992" y="6126"/>
                </a:lnTo>
                <a:lnTo>
                  <a:pt x="14000" y="6458"/>
                </a:lnTo>
                <a:lnTo>
                  <a:pt x="14000" y="9762"/>
                </a:lnTo>
                <a:lnTo>
                  <a:pt x="13992" y="10094"/>
                </a:lnTo>
                <a:lnTo>
                  <a:pt x="13967" y="10420"/>
                </a:lnTo>
                <a:lnTo>
                  <a:pt x="13925" y="10743"/>
                </a:lnTo>
                <a:lnTo>
                  <a:pt x="13869" y="11060"/>
                </a:lnTo>
                <a:lnTo>
                  <a:pt x="13796" y="11372"/>
                </a:lnTo>
                <a:lnTo>
                  <a:pt x="13709" y="11677"/>
                </a:lnTo>
                <a:lnTo>
                  <a:pt x="13609" y="11977"/>
                </a:lnTo>
                <a:lnTo>
                  <a:pt x="13493" y="12270"/>
                </a:lnTo>
                <a:lnTo>
                  <a:pt x="13363" y="12556"/>
                </a:lnTo>
                <a:lnTo>
                  <a:pt x="13221" y="12834"/>
                </a:lnTo>
                <a:lnTo>
                  <a:pt x="13066" y="13105"/>
                </a:lnTo>
                <a:lnTo>
                  <a:pt x="12898" y="13366"/>
                </a:lnTo>
                <a:lnTo>
                  <a:pt x="12719" y="13620"/>
                </a:lnTo>
                <a:lnTo>
                  <a:pt x="12528" y="13864"/>
                </a:lnTo>
                <a:lnTo>
                  <a:pt x="12325" y="14099"/>
                </a:lnTo>
                <a:lnTo>
                  <a:pt x="12112" y="14323"/>
                </a:lnTo>
                <a:lnTo>
                  <a:pt x="11888" y="14537"/>
                </a:lnTo>
                <a:lnTo>
                  <a:pt x="11655" y="14741"/>
                </a:lnTo>
                <a:lnTo>
                  <a:pt x="11412" y="14934"/>
                </a:lnTo>
                <a:lnTo>
                  <a:pt x="11160" y="15114"/>
                </a:lnTo>
                <a:lnTo>
                  <a:pt x="10899" y="15282"/>
                </a:lnTo>
                <a:lnTo>
                  <a:pt x="10630" y="15438"/>
                </a:lnTo>
                <a:lnTo>
                  <a:pt x="10353" y="15581"/>
                </a:lnTo>
                <a:lnTo>
                  <a:pt x="10068" y="15711"/>
                </a:lnTo>
                <a:lnTo>
                  <a:pt x="9777" y="15827"/>
                </a:lnTo>
                <a:lnTo>
                  <a:pt x="9479" y="15929"/>
                </a:lnTo>
                <a:lnTo>
                  <a:pt x="9175" y="16016"/>
                </a:lnTo>
                <a:lnTo>
                  <a:pt x="8865" y="16088"/>
                </a:lnTo>
                <a:lnTo>
                  <a:pt x="8549" y="16145"/>
                </a:lnTo>
                <a:lnTo>
                  <a:pt x="8228" y="16187"/>
                </a:lnTo>
                <a:lnTo>
                  <a:pt x="7903" y="16212"/>
                </a:lnTo>
                <a:lnTo>
                  <a:pt x="7574" y="16220"/>
                </a:lnTo>
                <a:lnTo>
                  <a:pt x="6426" y="16220"/>
                </a:lnTo>
                <a:lnTo>
                  <a:pt x="6097" y="16212"/>
                </a:lnTo>
                <a:lnTo>
                  <a:pt x="5772" y="16187"/>
                </a:lnTo>
                <a:lnTo>
                  <a:pt x="5451" y="16145"/>
                </a:lnTo>
                <a:lnTo>
                  <a:pt x="5135" y="16088"/>
                </a:lnTo>
                <a:lnTo>
                  <a:pt x="4824" y="16016"/>
                </a:lnTo>
                <a:lnTo>
                  <a:pt x="4521" y="15929"/>
                </a:lnTo>
                <a:lnTo>
                  <a:pt x="4222" y="15827"/>
                </a:lnTo>
                <a:lnTo>
                  <a:pt x="3931" y="15711"/>
                </a:lnTo>
                <a:lnTo>
                  <a:pt x="3646" y="15581"/>
                </a:lnTo>
                <a:lnTo>
                  <a:pt x="3370" y="15438"/>
                </a:lnTo>
                <a:lnTo>
                  <a:pt x="3100" y="15282"/>
                </a:lnTo>
                <a:lnTo>
                  <a:pt x="2840" y="15114"/>
                </a:lnTo>
                <a:lnTo>
                  <a:pt x="2588" y="14934"/>
                </a:lnTo>
                <a:lnTo>
                  <a:pt x="2345" y="14741"/>
                </a:lnTo>
                <a:lnTo>
                  <a:pt x="2111" y="14537"/>
                </a:lnTo>
                <a:lnTo>
                  <a:pt x="1888" y="14323"/>
                </a:lnTo>
                <a:lnTo>
                  <a:pt x="1675" y="14099"/>
                </a:lnTo>
                <a:lnTo>
                  <a:pt x="1472" y="13864"/>
                </a:lnTo>
                <a:lnTo>
                  <a:pt x="1280" y="13620"/>
                </a:lnTo>
                <a:lnTo>
                  <a:pt x="1102" y="13366"/>
                </a:lnTo>
                <a:lnTo>
                  <a:pt x="933" y="13105"/>
                </a:lnTo>
                <a:lnTo>
                  <a:pt x="779" y="12834"/>
                </a:lnTo>
                <a:lnTo>
                  <a:pt x="636" y="12556"/>
                </a:lnTo>
                <a:lnTo>
                  <a:pt x="506" y="12270"/>
                </a:lnTo>
                <a:lnTo>
                  <a:pt x="391" y="11977"/>
                </a:lnTo>
                <a:lnTo>
                  <a:pt x="290" y="11677"/>
                </a:lnTo>
                <a:lnTo>
                  <a:pt x="203" y="11372"/>
                </a:lnTo>
                <a:lnTo>
                  <a:pt x="131" y="11060"/>
                </a:lnTo>
                <a:lnTo>
                  <a:pt x="75" y="10743"/>
                </a:lnTo>
                <a:lnTo>
                  <a:pt x="33" y="10420"/>
                </a:lnTo>
                <a:lnTo>
                  <a:pt x="8" y="10094"/>
                </a:lnTo>
                <a:lnTo>
                  <a:pt x="0" y="9762"/>
                </a:lnTo>
                <a:lnTo>
                  <a:pt x="0" y="6458"/>
                </a:lnTo>
                <a:lnTo>
                  <a:pt x="8" y="6126"/>
                </a:lnTo>
                <a:lnTo>
                  <a:pt x="33" y="5800"/>
                </a:lnTo>
                <a:lnTo>
                  <a:pt x="75" y="5477"/>
                </a:lnTo>
                <a:lnTo>
                  <a:pt x="131" y="5160"/>
                </a:lnTo>
                <a:lnTo>
                  <a:pt x="203" y="4849"/>
                </a:lnTo>
                <a:lnTo>
                  <a:pt x="290" y="4543"/>
                </a:lnTo>
                <a:lnTo>
                  <a:pt x="391" y="4244"/>
                </a:lnTo>
                <a:lnTo>
                  <a:pt x="506" y="3951"/>
                </a:lnTo>
                <a:lnTo>
                  <a:pt x="636" y="3665"/>
                </a:lnTo>
                <a:lnTo>
                  <a:pt x="779" y="3386"/>
                </a:lnTo>
                <a:lnTo>
                  <a:pt x="933" y="3115"/>
                </a:lnTo>
                <a:lnTo>
                  <a:pt x="1102" y="2854"/>
                </a:lnTo>
                <a:lnTo>
                  <a:pt x="1280" y="2600"/>
                </a:lnTo>
                <a:lnTo>
                  <a:pt x="1472" y="2356"/>
                </a:lnTo>
                <a:lnTo>
                  <a:pt x="1675" y="2122"/>
                </a:lnTo>
                <a:lnTo>
                  <a:pt x="1888" y="1897"/>
                </a:lnTo>
                <a:lnTo>
                  <a:pt x="2111" y="1683"/>
                </a:lnTo>
                <a:lnTo>
                  <a:pt x="2345" y="1479"/>
                </a:lnTo>
                <a:lnTo>
                  <a:pt x="2588" y="1287"/>
                </a:lnTo>
                <a:lnTo>
                  <a:pt x="2840" y="1107"/>
                </a:lnTo>
                <a:lnTo>
                  <a:pt x="3100" y="939"/>
                </a:lnTo>
                <a:lnTo>
                  <a:pt x="3370" y="783"/>
                </a:lnTo>
                <a:lnTo>
                  <a:pt x="3646" y="640"/>
                </a:lnTo>
                <a:lnTo>
                  <a:pt x="3931" y="510"/>
                </a:lnTo>
                <a:lnTo>
                  <a:pt x="4222" y="393"/>
                </a:lnTo>
                <a:lnTo>
                  <a:pt x="4521" y="292"/>
                </a:lnTo>
                <a:lnTo>
                  <a:pt x="4824" y="205"/>
                </a:lnTo>
                <a:lnTo>
                  <a:pt x="5135" y="132"/>
                </a:lnTo>
                <a:lnTo>
                  <a:pt x="5451" y="75"/>
                </a:lnTo>
                <a:lnTo>
                  <a:pt x="5772" y="33"/>
                </a:lnTo>
                <a:lnTo>
                  <a:pt x="6097" y="8"/>
                </a:lnTo>
                <a:lnTo>
                  <a:pt x="6426" y="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32" b="0" i="0"/>
            </a:lvl1pPr>
          </a:lstStyle>
          <a:p>
            <a:pPr lv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5C5F0-C41F-7942-8ECA-A826DF27531B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3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330600" y="1968713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49455" y="1968713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330600" y="4203568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249455" y="4203568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5E6DB6-7B08-A14D-8FAD-954BCCF5F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2271C4B-0C21-5F47-AD9B-82607851CA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3F83F03-CF24-AD4F-B859-CB868702C7E8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62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 noGrp="1"/>
          </p:cNvSpPr>
          <p:nvPr>
            <p:ph type="pic" sz="quarter" idx="15"/>
          </p:nvPr>
        </p:nvSpPr>
        <p:spPr bwMode="auto">
          <a:xfrm>
            <a:off x="1767722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auto">
          <a:xfrm>
            <a:off x="4109361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Freeform 7"/>
          <p:cNvSpPr>
            <a:spLocks noGrp="1"/>
          </p:cNvSpPr>
          <p:nvPr>
            <p:ph type="pic" sz="quarter" idx="17"/>
          </p:nvPr>
        </p:nvSpPr>
        <p:spPr bwMode="auto">
          <a:xfrm>
            <a:off x="6450997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Freeform 7"/>
          <p:cNvSpPr>
            <a:spLocks noGrp="1"/>
          </p:cNvSpPr>
          <p:nvPr>
            <p:ph type="pic" sz="quarter" idx="18"/>
          </p:nvPr>
        </p:nvSpPr>
        <p:spPr bwMode="auto">
          <a:xfrm>
            <a:off x="8792637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D52428-C078-C543-9637-86DC0744D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5059646-250A-DF4C-B175-063E02183A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7CCC715-2BAE-0047-94BC-979A2BD6C3A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258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50934" y="0"/>
            <a:ext cx="5283201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3EB829-E69A-D54D-BE45-E1F47963A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EC3CCCC-A50B-FB46-A074-6944BB26E1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544A60-126C-A444-9D7A-4EAF8262F9E2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0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981952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76800" y="1981952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600" y="1981952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38400" y="4419976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15200" y="4419976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9D01AE-C8A0-0E4B-8E45-571EBEE020F1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5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282894"/>
            <a:ext cx="2438400" cy="218364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76800" y="2282894"/>
            <a:ext cx="2438400" cy="218364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600" y="2282894"/>
            <a:ext cx="2438400" cy="218364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A5FEC4-D756-B347-ADAE-73084E89B7B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092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16584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3F32DD-746D-4042-ACFC-B00E658EB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78913"/>
            <a:ext cx="5895371" cy="82565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6684C0F-6A1D-2849-AC3A-9B2D4FEDC8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413"/>
            <a:ext cx="5895372" cy="38216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</p:spTree>
    <p:extLst>
      <p:ext uri="{BB962C8B-B14F-4D97-AF65-F5344CB8AC3E}">
        <p14:creationId xmlns:p14="http://schemas.microsoft.com/office/powerpoint/2010/main" val="35235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A77-9929-48E6-952C-C20D2085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7CA9-0B87-4C5B-A1F7-0BFE1751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CFEB5-3834-4EE1-9265-2CAFB7BF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C8610-C9B5-4537-9F1F-A16C0D90C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AB6C3-03F2-425E-B51C-9D405C867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C8A57-BF67-4F7F-ADF8-3E49A5D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D01-D683-4003-9235-D73A8590B2C1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4A5E8-C901-4705-A406-7AF1F8CE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921D5-8F09-4470-8DB7-92A1489F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2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2057085"/>
            <a:ext cx="12192000" cy="281046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3E914F-2997-7C4B-90BF-65835C7AF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43F9C10-767A-A94E-9F02-DED49C9559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A96411-2497-F444-920A-3D140D988242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519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07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697335-1694-5E43-9EB3-ECCA0F1150D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5332710" y="6331105"/>
            <a:ext cx="407760" cy="40793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422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09614" y="1622177"/>
            <a:ext cx="5276849" cy="394274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5F96-14D9-EB4E-8DF1-89C59AE0641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519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073130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56195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690853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708826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74169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E582F7E-060A-F74F-9AC9-145E6E8B1414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618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057724" y="2297364"/>
            <a:ext cx="3174679" cy="176601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137724" y="2297364"/>
            <a:ext cx="3174679" cy="176601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C6F5FE-9BE0-994C-905C-8DA873C436D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82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74235" y="1827040"/>
            <a:ext cx="3801533" cy="506799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C6689F-348E-4E4C-883F-BDC0668F9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3408BB5-FCFA-FF45-91D5-7493412539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E5BD98B-19CF-BC4A-B8F0-D4ADBBD3CDB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57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00511" y="0"/>
            <a:ext cx="4391489" cy="5854495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8ABC98D-4893-3B43-90EE-1605644FA3F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96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79054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50854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22654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94453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D452C1-95CC-0A4E-994B-5A06A8617C1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092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923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" y="514803"/>
            <a:ext cx="3505200" cy="314911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 w="190500">
            <a:solidFill>
              <a:schemeClr val="bg2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5800" y="1390967"/>
            <a:ext cx="3505200" cy="31491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bg2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16000" y="3219483"/>
            <a:ext cx="3505200" cy="314911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190500">
            <a:solidFill>
              <a:schemeClr val="bg2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08D85B-EC6B-6544-BF40-3E120AFA9A5A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1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C2C1-F76E-4E30-8689-27177FF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87C27-27D0-4533-8CCF-FA8E94E5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2A3D-7344-413D-82B3-53E3FB3F13FF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CA993-A410-4C1F-BB36-8D3565D4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F8DFE-F694-46EC-9E2D-5A13759F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3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4064000" cy="685800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64000" y="-1"/>
            <a:ext cx="4064000" cy="685800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28000" y="-1"/>
            <a:ext cx="4064000" cy="685800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972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60450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92450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24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156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88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60450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92450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124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156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88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CF4040C-77CA-7C4E-892D-408428B03E87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17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60450" y="2031688"/>
            <a:ext cx="1943100" cy="397448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92451" y="2031688"/>
            <a:ext cx="6007100" cy="397448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88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8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F39539F-CFB0-E14D-926B-54EDC59D4C40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085625"/>
            <a:ext cx="6096000" cy="377237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6000" y="3085625"/>
            <a:ext cx="6096000" cy="377237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099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4064000" cy="385674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64000" y="-1"/>
            <a:ext cx="4064000" cy="385674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28000" y="-1"/>
            <a:ext cx="4064000" cy="385674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632AC6E-2573-934C-85E6-8FB4FF70B69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52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D69E2F-8148-D54A-89C7-14064510F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83BE7697-61B1-0C42-B712-225972253B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7F89DA6-4701-E742-A7F2-18A3F7B697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13761" y="2170570"/>
            <a:ext cx="5141961" cy="279449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04560E-509C-9B44-8953-6A8FD69FC66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B06F4-FD6E-49D8-8DA7-F5749A54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82F4-C36F-4D66-B748-627E94E3CC8D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FCEB2-E720-435D-92C9-6C0D5B24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B1536-29ED-45B3-85F2-D481FA2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86DA-2ECE-4609-BE3D-6B330D58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232E-4C0E-4C96-9702-A4C1E959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9BB0-3532-4B65-9F43-AFA6B461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1F602-E878-4F34-A7FD-66FA87E6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9E2F-FB42-4F17-845D-7F8F882C50B9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4730E-CB19-4E60-8C81-BE9AC47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0B51C-08D7-4D3E-82C3-064FC9C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4361-8107-46BE-BACE-38258A69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17952-073D-436F-8C20-575CE371F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AAB0-B6F0-4E57-8329-6449925B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A312-8FBF-4084-A09A-BB8A7F1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E44-99F0-4D33-92A9-7294E3F03B83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144A0-FB88-40C0-852B-3675D28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93145-D3B8-438E-BDCE-17137005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9C1B6-BC97-4A96-87BC-8972DAB8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10E79-FDED-4AC8-9947-5C310159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A8FE-F05B-45DF-9E30-87A7C134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FEE8-0DA1-4773-A91E-7D768F6D391C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0E86-25B7-4466-B187-DE1F59475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B13A-729F-4466-AFCB-3E5598F9B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3A701-713F-4682-B4CA-769E8B7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59CC-771D-4D18-A521-C350185B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D445-CA12-4BA8-8FDF-7DACFAD6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DAFF-86D5-4EE1-AA06-D2DF137C634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3220-CA7D-4673-8388-AF53D07C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B9B2-9637-47FF-9D2C-9C673217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674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Travelling_salesman_problem#Miller%E2%80%93Tucker%E2%80%93Zemlin_formulation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0.png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50FE-3D10-4FD2-90F7-CC9ACEE7B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TSP &amp; VRP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EF840-F15F-4F8F-981B-1F80D0521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7813B-DD0A-491E-90A3-FBF7C02C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73A4E-B560-4063-8A27-B5E42E12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8399-31D4-45F3-907E-5B2D508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84A3E-92EA-4876-8FE2-463EBBC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D3BD25-9997-42D1-B30B-533A3136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26745"/>
            <a:ext cx="10515600" cy="4069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3BEFFB-FDE7-43DA-85E0-AAF2BD54B275}"/>
              </a:ext>
            </a:extLst>
          </p:cNvPr>
          <p:cNvSpPr/>
          <p:nvPr/>
        </p:nvSpPr>
        <p:spPr>
          <a:xfrm>
            <a:off x="371601" y="5987018"/>
            <a:ext cx="547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Helvetica Neue"/>
              </a:rPr>
              <a:t>Miller–Tucker–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Zemlin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(MTZ) Subtour Elimination</a:t>
            </a:r>
            <a:endParaRPr lang="en-US" b="1" i="0" dirty="0">
              <a:solidFill>
                <a:schemeClr val="accent2"/>
              </a:solidFill>
              <a:effectLst/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8894-DC26-425C-81DE-19D5D5E1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636FD-BF8E-45D1-A59E-6AE901FF19D0}"/>
              </a:ext>
            </a:extLst>
          </p:cNvPr>
          <p:cNvSpPr/>
          <p:nvPr/>
        </p:nvSpPr>
        <p:spPr>
          <a:xfrm>
            <a:off x="4506978" y="4933722"/>
            <a:ext cx="4805266" cy="55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9C702-89D8-484E-A570-BE07B73BD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058" y="4961338"/>
            <a:ext cx="3343958" cy="532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55BA8-1423-4311-BB3A-3D6E0492EF4F}"/>
                  </a:ext>
                </a:extLst>
              </p:cNvPr>
              <p:cNvSpPr txBox="1"/>
              <p:nvPr/>
            </p:nvSpPr>
            <p:spPr>
              <a:xfrm>
                <a:off x="269179" y="4961338"/>
                <a:ext cx="4392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continuous dummy (auxiliary) variable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55BA8-1423-4311-BB3A-3D6E0492E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79" y="4961338"/>
                <a:ext cx="4392485" cy="369332"/>
              </a:xfrm>
              <a:prstGeom prst="rect">
                <a:avLst/>
              </a:prstGeom>
              <a:blipFill>
                <a:blip r:embed="rId5"/>
                <a:stretch>
                  <a:fillRect t="-10000" r="-4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B0FCA6-DC0E-4818-8608-22F6A0C59014}"/>
              </a:ext>
            </a:extLst>
          </p:cNvPr>
          <p:cNvSpPr txBox="1"/>
          <p:nvPr/>
        </p:nvSpPr>
        <p:spPr>
          <a:xfrm>
            <a:off x="8855032" y="5065639"/>
            <a:ext cx="295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For those interested, there is a simple explanation and proof on </a:t>
            </a:r>
            <a:r>
              <a:rPr lang="en-US" sz="1400" dirty="0">
                <a:solidFill>
                  <a:srgbClr val="7030A0"/>
                </a:solidFill>
                <a:hlinkClick r:id="rId6"/>
              </a:rPr>
              <a:t>Wikipedia</a:t>
            </a:r>
            <a:r>
              <a:rPr lang="en-US" sz="1400" dirty="0">
                <a:solidFill>
                  <a:srgbClr val="7030A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5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0F3-9E70-403B-81BE-1A217772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E2FE-3185-45B5-BDC2-506DE96E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Exact methods</a:t>
            </a:r>
          </a:p>
          <a:p>
            <a:pPr lvl="1"/>
            <a:r>
              <a:rPr lang="en-US" dirty="0"/>
              <a:t>Branch &amp; Bound</a:t>
            </a:r>
          </a:p>
          <a:p>
            <a:pPr lvl="1"/>
            <a:r>
              <a:rPr lang="en-US" dirty="0"/>
              <a:t>Branch &amp; Cut</a:t>
            </a:r>
          </a:p>
          <a:p>
            <a:pPr lvl="1"/>
            <a:r>
              <a:rPr lang="en-US" dirty="0"/>
              <a:t>Dynamic Programming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Heuristic methods</a:t>
            </a:r>
          </a:p>
          <a:p>
            <a:pPr lvl="1"/>
            <a:r>
              <a:rPr lang="en-US" dirty="0"/>
              <a:t>Construction Heuristics: Build a solution from scratch</a:t>
            </a:r>
          </a:p>
          <a:p>
            <a:pPr lvl="1"/>
            <a:r>
              <a:rPr lang="en-US" dirty="0"/>
              <a:t>Improvement Heuristics: Start from a solution (usually feasible) and try to make it better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85526-5C28-4451-B320-8A2D7F15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D2EBC-F5D6-4730-950D-FD5120F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664BE-4792-4924-B1CF-2A29EAF7F8F7}"/>
              </a:ext>
            </a:extLst>
          </p:cNvPr>
          <p:cNvSpPr txBox="1"/>
          <p:nvPr/>
        </p:nvSpPr>
        <p:spPr>
          <a:xfrm rot="2167290">
            <a:off x="4923866" y="1913129"/>
            <a:ext cx="1802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03933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5751-5F9E-4B1A-953F-26F3EB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Construction 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71B0-9AF4-44E7-8698-8F9A3F7DC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8A96C-6D0A-4A49-9EBD-3917B498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6262-6BB7-4FBB-8A1E-F16AA5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85879" y="1734477"/>
            <a:ext cx="6400800" cy="4480560"/>
            <a:chOff x="1161879" y="1734477"/>
            <a:chExt cx="6400800" cy="44805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322472" y="2807866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322473" y="28078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190DA-A3FB-4AB7-B7E6-048FE5D57E81}"/>
              </a:ext>
            </a:extLst>
          </p:cNvPr>
          <p:cNvSpPr txBox="1"/>
          <p:nvPr/>
        </p:nvSpPr>
        <p:spPr>
          <a:xfrm>
            <a:off x="9086679" y="809749"/>
            <a:ext cx="267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is Euclidean:</a:t>
            </a:r>
          </a:p>
          <a:p>
            <a:r>
              <a:rPr lang="en-US" dirty="0"/>
              <a:t>e.g. d(8,3) = sqrt(3^2+1^2)</a:t>
            </a:r>
          </a:p>
        </p:txBody>
      </p:sp>
    </p:spTree>
    <p:extLst>
      <p:ext uri="{BB962C8B-B14F-4D97-AF65-F5344CB8AC3E}">
        <p14:creationId xmlns:p14="http://schemas.microsoft.com/office/powerpoint/2010/main" val="93487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(NN)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at an arbitrary node</a:t>
            </a:r>
          </a:p>
          <a:p>
            <a:r>
              <a:rPr lang="en-US" dirty="0"/>
              <a:t>At each iteration:</a:t>
            </a:r>
          </a:p>
          <a:p>
            <a:pPr lvl="1"/>
            <a:r>
              <a:rPr lang="en-US" dirty="0"/>
              <a:t>Add an unvisited node that is closest to current node</a:t>
            </a:r>
          </a:p>
          <a:p>
            <a:r>
              <a:rPr lang="en-US" dirty="0"/>
              <a:t>When all nodes are on tour, return to start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9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85879" y="1734477"/>
            <a:ext cx="6400800" cy="4480560"/>
            <a:chOff x="1161879" y="1734477"/>
            <a:chExt cx="6400800" cy="44805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322472" y="2807866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322473" y="28078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02" idx="5"/>
            <a:endCxn id="107" idx="0"/>
          </p:cNvCxnSpPr>
          <p:nvPr/>
        </p:nvCxnSpPr>
        <p:spPr>
          <a:xfrm>
            <a:off x="4785129" y="2518727"/>
            <a:ext cx="461073" cy="9349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1" idx="3"/>
          </p:cNvCxnSpPr>
          <p:nvPr/>
        </p:nvCxnSpPr>
        <p:spPr>
          <a:xfrm flipV="1">
            <a:off x="4785129" y="3801769"/>
            <a:ext cx="316903" cy="98893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5"/>
            <a:endCxn id="105" idx="1"/>
          </p:cNvCxnSpPr>
          <p:nvPr/>
        </p:nvCxnSpPr>
        <p:spPr>
          <a:xfrm>
            <a:off x="3470129" y="3798889"/>
            <a:ext cx="1026661" cy="991819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7"/>
            <a:endCxn id="103" idx="2"/>
          </p:cNvCxnSpPr>
          <p:nvPr/>
        </p:nvCxnSpPr>
        <p:spPr>
          <a:xfrm flipV="1">
            <a:off x="3470128" y="3011753"/>
            <a:ext cx="2852344" cy="49879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" idx="0"/>
            <a:endCxn id="7" idx="5"/>
          </p:cNvCxnSpPr>
          <p:nvPr/>
        </p:nvCxnSpPr>
        <p:spPr>
          <a:xfrm flipH="1" flipV="1">
            <a:off x="6670527" y="3155921"/>
            <a:ext cx="495912" cy="933962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" idx="1"/>
            <a:endCxn id="10" idx="5"/>
          </p:cNvCxnSpPr>
          <p:nvPr/>
        </p:nvCxnSpPr>
        <p:spPr>
          <a:xfrm flipH="1" flipV="1">
            <a:off x="7310609" y="4437940"/>
            <a:ext cx="351743" cy="3498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  <a:stCxn id="109" idx="4"/>
            <a:endCxn id="104" idx="7"/>
          </p:cNvCxnSpPr>
          <p:nvPr/>
        </p:nvCxnSpPr>
        <p:spPr>
          <a:xfrm flipH="1">
            <a:off x="7950691" y="3187840"/>
            <a:ext cx="495911" cy="15999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" idx="6"/>
            <a:endCxn id="109" idx="1"/>
          </p:cNvCxnSpPr>
          <p:nvPr/>
        </p:nvCxnSpPr>
        <p:spPr>
          <a:xfrm>
            <a:off x="4844845" y="2374557"/>
            <a:ext cx="3457586" cy="46522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98352" y="6312583"/>
            <a:ext cx="25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609448">
              <a:defRPr sz="1200">
                <a:solidFill>
                  <a:srgbClr val="1EA185"/>
                </a:solidFill>
                <a:latin typeface="Tahoma"/>
              </a:defRPr>
            </a:lvl1pPr>
          </a:lstStyle>
          <a:p>
            <a:r>
              <a:rPr lang="en-US" dirty="0"/>
              <a:t>Total cost = 25.3 (16.1%)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190DA-A3FB-4AB7-B7E6-048FE5D57E81}"/>
              </a:ext>
            </a:extLst>
          </p:cNvPr>
          <p:cNvSpPr txBox="1"/>
          <p:nvPr/>
        </p:nvSpPr>
        <p:spPr>
          <a:xfrm>
            <a:off x="9086679" y="809749"/>
            <a:ext cx="267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is Euclidean:</a:t>
            </a:r>
          </a:p>
          <a:p>
            <a:r>
              <a:rPr lang="en-US" dirty="0"/>
              <a:t>e.g. d(8,3) = sqrt(3^2+1^2)</a:t>
            </a:r>
          </a:p>
        </p:txBody>
      </p:sp>
    </p:spTree>
    <p:extLst>
      <p:ext uri="{BB962C8B-B14F-4D97-AF65-F5344CB8AC3E}">
        <p14:creationId xmlns:p14="http://schemas.microsoft.com/office/powerpoint/2010/main" val="21627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9868-B732-4E06-861B-C07E000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4BA7-8D42-41B1-A33C-4F48F49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Definition:</a:t>
            </a:r>
            <a:r>
              <a:rPr lang="en-US" dirty="0"/>
              <a:t> distance between a node and a tour, is the distance between that node and the closest node of the tour. We show that with </a:t>
            </a:r>
            <a:r>
              <a:rPr lang="en-US" i="1" dirty="0"/>
              <a:t>d(</a:t>
            </a:r>
            <a:r>
              <a:rPr lang="en-US" i="1" dirty="0" err="1"/>
              <a:t>T,x</a:t>
            </a:r>
            <a:r>
              <a:rPr lang="en-US" i="1" dirty="0"/>
              <a:t>)</a:t>
            </a:r>
            <a:r>
              <a:rPr lang="en-US" dirty="0"/>
              <a:t> Where </a:t>
            </a:r>
            <a:r>
              <a:rPr lang="en-US" i="1" dirty="0"/>
              <a:t>T</a:t>
            </a:r>
            <a:r>
              <a:rPr lang="en-US" dirty="0"/>
              <a:t> is the tour and </a:t>
            </a:r>
            <a:r>
              <a:rPr lang="en-US" i="1" dirty="0"/>
              <a:t>x</a:t>
            </a:r>
            <a:r>
              <a:rPr lang="en-US" dirty="0"/>
              <a:t> is a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D9A66-E98A-484A-A98E-2EE8F05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9868-B732-4E06-861B-C07E000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Farthest Insertion (FI)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F4BA7-8D42-41B1-A33C-4F48F4942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graph with N node.</a:t>
                </a:r>
              </a:p>
              <a:p>
                <a:r>
                  <a:rPr lang="en-US" dirty="0"/>
                  <a:t>Begin at an arbitrary node</a:t>
                </a:r>
              </a:p>
              <a:p>
                <a:r>
                  <a:rPr lang="en-US" dirty="0"/>
                  <a:t>At each iteration </a:t>
                </a:r>
                <a:r>
                  <a:rPr lang="en-US" i="1" dirty="0"/>
                  <a:t>i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Find node </a:t>
                </a:r>
                <a:r>
                  <a:rPr lang="en-US" i="1" dirty="0"/>
                  <a:t>a</a:t>
                </a:r>
                <a:r>
                  <a:rPr lang="en-US" dirty="0"/>
                  <a:t> to insert in Tour </a:t>
                </a:r>
                <a:r>
                  <a:rPr lang="en-US" i="1" dirty="0" err="1"/>
                  <a:t>i</a:t>
                </a:r>
                <a:r>
                  <a:rPr lang="en-US" dirty="0"/>
                  <a:t> if it satisfies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Insert node </a:t>
                </a:r>
                <a:r>
                  <a:rPr lang="en-US" i="1" dirty="0"/>
                  <a:t>a</a:t>
                </a:r>
                <a:r>
                  <a:rPr lang="en-US" dirty="0"/>
                  <a:t> into edge </a:t>
                </a:r>
                <a:r>
                  <a:rPr lang="en-US" i="1" dirty="0"/>
                  <a:t>(j*, k*) </a:t>
                </a:r>
                <a:r>
                  <a:rPr lang="en-US" dirty="0"/>
                  <a:t>that minimizes </a:t>
                </a:r>
                <a:r>
                  <a:rPr lang="en-US" dirty="0" err="1">
                    <a:latin typeface="Symbol" charset="2"/>
                    <a:ea typeface="Symbol" charset="2"/>
                    <a:cs typeface="Symbol" charset="2"/>
                  </a:rPr>
                  <a:t>D</a:t>
                </a:r>
                <a:r>
                  <a:rPr lang="en-US" i="1" baseline="-25000" dirty="0" err="1">
                    <a:latin typeface="Times New Roman" charset="0"/>
                    <a:ea typeface="Times New Roman" charset="0"/>
                    <a:cs typeface="Times New Roman" charset="0"/>
                  </a:rPr>
                  <a:t>jka</a:t>
                </a:r>
                <a:endParaRPr lang="en-US" dirty="0"/>
              </a:p>
              <a:p>
                <a:pPr lvl="2"/>
                <a:r>
                  <a:rPr lang="en-US" dirty="0"/>
                  <a:t>Here </a:t>
                </a:r>
                <a:r>
                  <a:rPr lang="en-US" dirty="0" err="1">
                    <a:latin typeface="Symbol" charset="2"/>
                    <a:ea typeface="Symbol" charset="2"/>
                    <a:cs typeface="Symbol" charset="2"/>
                  </a:rPr>
                  <a:t>D</a:t>
                </a:r>
                <a:r>
                  <a:rPr lang="en-US" i="1" baseline="-25000" dirty="0" err="1">
                    <a:latin typeface="Times New Roman" charset="0"/>
                    <a:ea typeface="Times New Roman" charset="0"/>
                    <a:cs typeface="Times New Roman" charset="0"/>
                  </a:rPr>
                  <a:t>jka</a:t>
                </a:r>
                <a:r>
                  <a:rPr lang="en-US" dirty="0"/>
                  <a:t> is the difference between the tour length before and after addition of node </a:t>
                </a:r>
                <a:r>
                  <a:rPr lang="en-US" i="1" dirty="0"/>
                  <a:t>a</a:t>
                </a:r>
                <a:r>
                  <a:rPr lang="en-US" dirty="0"/>
                  <a:t>. This value is essentially just the </a:t>
                </a:r>
                <a:r>
                  <a:rPr lang="en-US" dirty="0">
                    <a:solidFill>
                      <a:srgbClr val="00B050"/>
                    </a:solidFill>
                  </a:rPr>
                  <a:t>extra distance that’s obtained by adding node </a:t>
                </a:r>
                <a:r>
                  <a:rPr lang="en-US" i="1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. For example, if node 2 is inserted between nodes 1 and 3,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</a:rPr>
                  <a:t>D</a:t>
                </a:r>
                <a:r>
                  <a:rPr lang="en-US" dirty="0"/>
                  <a:t> = d(1,2)+d(2,3)-d(1,3)</a:t>
                </a:r>
              </a:p>
              <a:p>
                <a:r>
                  <a:rPr lang="en-US" dirty="0"/>
                  <a:t>Sketches the outline of the tour early, fills in details later</a:t>
                </a:r>
              </a:p>
              <a:p>
                <a:r>
                  <a:rPr lang="is-IS" dirty="0"/>
                  <a:t>Good empirical performance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F4BA7-8D42-41B1-A33C-4F48F4942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D9A66-E98A-484A-A98E-2EE8F05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0A7770-FA91-46EB-A736-F1EB02F10514}"/>
              </a:ext>
            </a:extLst>
          </p:cNvPr>
          <p:cNvSpPr/>
          <p:nvPr/>
        </p:nvSpPr>
        <p:spPr>
          <a:xfrm>
            <a:off x="8610600" y="2932386"/>
            <a:ext cx="459828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7BDBD-1528-4424-8D17-EA6E32E55A38}"/>
              </a:ext>
            </a:extLst>
          </p:cNvPr>
          <p:cNvSpPr txBox="1"/>
          <p:nvPr/>
        </p:nvSpPr>
        <p:spPr>
          <a:xfrm>
            <a:off x="9259615" y="2375338"/>
            <a:ext cx="2932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Translation:</a:t>
            </a:r>
          </a:p>
          <a:p>
            <a:r>
              <a:rPr lang="en-US" dirty="0">
                <a:solidFill>
                  <a:schemeClr val="accent1"/>
                </a:solidFill>
              </a:rPr>
              <a:t>Among the candidate nodes, select the node with maximum distance from the current Tour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2F8093-D698-48EA-BDE8-57FC6AA3CB78}"/>
              </a:ext>
            </a:extLst>
          </p:cNvPr>
          <p:cNvSpPr/>
          <p:nvPr/>
        </p:nvSpPr>
        <p:spPr>
          <a:xfrm rot="5400000">
            <a:off x="9568355" y="4920577"/>
            <a:ext cx="459828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A1E76-5751-4F9B-86B7-A8827F54D79A}"/>
              </a:ext>
            </a:extLst>
          </p:cNvPr>
          <p:cNvSpPr txBox="1"/>
          <p:nvPr/>
        </p:nvSpPr>
        <p:spPr>
          <a:xfrm>
            <a:off x="6568966" y="5403161"/>
            <a:ext cx="4897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Translation:</a:t>
            </a:r>
          </a:p>
          <a:p>
            <a:r>
              <a:rPr lang="en-US" dirty="0">
                <a:solidFill>
                  <a:schemeClr val="accent1"/>
                </a:solidFill>
              </a:rPr>
              <a:t>The new node will be connected to two nodes in the tour. Add them between the nodes that create the smaller increase in the total tour length.</a:t>
            </a:r>
          </a:p>
        </p:txBody>
      </p:sp>
    </p:spTree>
    <p:extLst>
      <p:ext uri="{BB962C8B-B14F-4D97-AF65-F5344CB8AC3E}">
        <p14:creationId xmlns:p14="http://schemas.microsoft.com/office/powerpoint/2010/main" val="1821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85879" y="1734477"/>
            <a:ext cx="6400800" cy="4480560"/>
            <a:chOff x="1161879" y="1734477"/>
            <a:chExt cx="6400800" cy="44805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424373" y="217067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322472" y="2807866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4373" y="473099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242715" y="2805467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424373" y="217067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322473" y="28078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24373" y="473099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8242715" y="28054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5" idx="5"/>
            <a:endCxn id="104" idx="1"/>
          </p:cNvCxnSpPr>
          <p:nvPr/>
        </p:nvCxnSpPr>
        <p:spPr>
          <a:xfrm>
            <a:off x="4772429" y="2518726"/>
            <a:ext cx="2889923" cy="2269100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98352" y="6312583"/>
            <a:ext cx="242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609448">
              <a:defRPr sz="1200">
                <a:solidFill>
                  <a:srgbClr val="1EA185"/>
                </a:solidFill>
                <a:latin typeface="Tahoma"/>
              </a:defRPr>
            </a:lvl1pPr>
          </a:lstStyle>
          <a:p>
            <a:r>
              <a:rPr lang="en-US" dirty="0"/>
              <a:t>Total cost = 21.8 (0.0%)</a:t>
            </a:r>
          </a:p>
        </p:txBody>
      </p:sp>
      <p:cxnSp>
        <p:nvCxnSpPr>
          <p:cNvPr id="56" name="Straight Connector 55"/>
          <p:cNvCxnSpPr>
            <a:stCxn id="5" idx="4"/>
            <a:endCxn id="105" idx="0"/>
          </p:cNvCxnSpPr>
          <p:nvPr/>
        </p:nvCxnSpPr>
        <p:spPr>
          <a:xfrm>
            <a:off x="4628259" y="2578444"/>
            <a:ext cx="0" cy="215254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  <a:endCxn id="104" idx="2"/>
          </p:cNvCxnSpPr>
          <p:nvPr/>
        </p:nvCxnSpPr>
        <p:spPr>
          <a:xfrm flipV="1">
            <a:off x="4832146" y="4931997"/>
            <a:ext cx="2770489" cy="2881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2" idx="6"/>
            <a:endCxn id="103" idx="1"/>
          </p:cNvCxnSpPr>
          <p:nvPr/>
        </p:nvCxnSpPr>
        <p:spPr>
          <a:xfrm>
            <a:off x="4832145" y="2374557"/>
            <a:ext cx="1550044" cy="49302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5"/>
            <a:endCxn id="104" idx="0"/>
          </p:cNvCxnSpPr>
          <p:nvPr/>
        </p:nvCxnSpPr>
        <p:spPr>
          <a:xfrm>
            <a:off x="6670527" y="3155921"/>
            <a:ext cx="1135994" cy="15721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9" idx="4"/>
            <a:endCxn id="104" idx="7"/>
          </p:cNvCxnSpPr>
          <p:nvPr/>
        </p:nvCxnSpPr>
        <p:spPr>
          <a:xfrm flipH="1">
            <a:off x="7950691" y="3213240"/>
            <a:ext cx="495911" cy="15745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6"/>
            <a:endCxn id="109" idx="2"/>
          </p:cNvCxnSpPr>
          <p:nvPr/>
        </p:nvCxnSpPr>
        <p:spPr>
          <a:xfrm flipV="1">
            <a:off x="6730244" y="3009354"/>
            <a:ext cx="1512470" cy="2399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2" idx="3"/>
            <a:endCxn id="108" idx="7"/>
          </p:cNvCxnSpPr>
          <p:nvPr/>
        </p:nvCxnSpPr>
        <p:spPr>
          <a:xfrm flipH="1">
            <a:off x="3470129" y="2518727"/>
            <a:ext cx="1013961" cy="991823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105" idx="1"/>
          </p:cNvCxnSpPr>
          <p:nvPr/>
        </p:nvCxnSpPr>
        <p:spPr>
          <a:xfrm>
            <a:off x="3470129" y="3798889"/>
            <a:ext cx="1013961" cy="991819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2" idx="4"/>
            <a:endCxn id="107" idx="1"/>
          </p:cNvCxnSpPr>
          <p:nvPr/>
        </p:nvCxnSpPr>
        <p:spPr>
          <a:xfrm>
            <a:off x="4628259" y="2578444"/>
            <a:ext cx="473772" cy="9349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3"/>
            <a:endCxn id="11" idx="7"/>
          </p:cNvCxnSpPr>
          <p:nvPr/>
        </p:nvCxnSpPr>
        <p:spPr>
          <a:xfrm flipH="1">
            <a:off x="5390371" y="3155922"/>
            <a:ext cx="991819" cy="35750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" idx="7"/>
            <a:endCxn id="106" idx="2"/>
          </p:cNvCxnSpPr>
          <p:nvPr/>
        </p:nvCxnSpPr>
        <p:spPr>
          <a:xfrm flipV="1">
            <a:off x="4772428" y="4293771"/>
            <a:ext cx="2190124" cy="49693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" idx="5"/>
            <a:endCxn id="104" idx="1"/>
          </p:cNvCxnSpPr>
          <p:nvPr/>
        </p:nvCxnSpPr>
        <p:spPr>
          <a:xfrm>
            <a:off x="7310609" y="4437940"/>
            <a:ext cx="351743" cy="3498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99D27-8459-4F7E-858A-8DCE8C25B077}"/>
              </a:ext>
            </a:extLst>
          </p:cNvPr>
          <p:cNvSpPr txBox="1"/>
          <p:nvPr/>
        </p:nvSpPr>
        <p:spPr>
          <a:xfrm>
            <a:off x="9086679" y="809749"/>
            <a:ext cx="267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is Euclidean:</a:t>
            </a:r>
          </a:p>
          <a:p>
            <a:r>
              <a:rPr lang="en-US" dirty="0"/>
              <a:t>e.g. d(8,3) = sqrt(3^2+1^2)</a:t>
            </a:r>
          </a:p>
        </p:txBody>
      </p:sp>
    </p:spTree>
    <p:extLst>
      <p:ext uri="{BB962C8B-B14F-4D97-AF65-F5344CB8AC3E}">
        <p14:creationId xmlns:p14="http://schemas.microsoft.com/office/powerpoint/2010/main" val="32579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28" grpId="0"/>
      <p:bldP spid="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9868-B732-4E06-861B-C07E000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Insertion (NI) &amp; Farthest Insertion (FI)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F4BA7-8D42-41B1-A33C-4F48F4942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Definition:</a:t>
                </a:r>
                <a:r>
                  <a:rPr lang="en-US" dirty="0"/>
                  <a:t> distance between a node and a tour, is the distance between that node and the closest node of the tour.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Mathematically speaking, given </a:t>
                </a:r>
                <a:r>
                  <a:rPr lang="en-US" i="1" dirty="0"/>
                  <a:t>N</a:t>
                </a:r>
                <a:r>
                  <a:rPr lang="en-US" dirty="0"/>
                  <a:t> nodes and a subtour </a:t>
                </a:r>
                <a:r>
                  <a:rPr lang="en-US" i="1" dirty="0"/>
                  <a:t>T</a:t>
                </a:r>
                <a:r>
                  <a:rPr lang="en-US" dirty="0"/>
                  <a:t> and a node </a:t>
                </a:r>
                <a:r>
                  <a:rPr lang="en-US" i="1" dirty="0"/>
                  <a:t>x</a:t>
                </a:r>
                <a:r>
                  <a:rPr lang="en-US" dirty="0"/>
                  <a:t>, the distance </a:t>
                </a:r>
                <a:r>
                  <a:rPr lang="en-US" i="1" dirty="0"/>
                  <a:t>d(</a:t>
                </a:r>
                <a:r>
                  <a:rPr lang="en-US" i="1" dirty="0" err="1"/>
                  <a:t>T,x</a:t>
                </a:r>
                <a:r>
                  <a:rPr lang="en-US" i="1" dirty="0"/>
                  <a:t>)</a:t>
                </a:r>
                <a:r>
                  <a:rPr lang="en-US" dirty="0"/>
                  <a:t> between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x</a:t>
                </a:r>
                <a:r>
                  <a:rPr lang="en-US" dirty="0"/>
                  <a:t> is defined as: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Node </a:t>
                </a:r>
                <a:r>
                  <a:rPr lang="en-US" i="1" dirty="0"/>
                  <a:t>a</a:t>
                </a:r>
                <a:r>
                  <a:rPr lang="en-US" dirty="0"/>
                  <a:t> is added to the tour </a:t>
                </a:r>
                <a:r>
                  <a:rPr lang="en-US" i="1" dirty="0"/>
                  <a:t>T</a:t>
                </a:r>
                <a:r>
                  <a:rPr lang="en-US" dirty="0"/>
                  <a:t> using </a:t>
                </a:r>
                <a:r>
                  <a:rPr lang="en-US" dirty="0">
                    <a:solidFill>
                      <a:schemeClr val="accent2"/>
                    </a:solidFill>
                  </a:rPr>
                  <a:t>Nearest Insertion</a:t>
                </a:r>
                <a:r>
                  <a:rPr lang="en-US" dirty="0"/>
                  <a:t> if it satisfies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0" dirty="0"/>
                  <a:t>Node </a:t>
                </a:r>
                <a:r>
                  <a:rPr lang="en-US" b="0" i="1" dirty="0"/>
                  <a:t>a</a:t>
                </a:r>
                <a:r>
                  <a:rPr lang="en-US" b="0" dirty="0"/>
                  <a:t> is </a:t>
                </a:r>
                <a:r>
                  <a:rPr lang="en-US" dirty="0"/>
                  <a:t>added to the tour </a:t>
                </a:r>
                <a:r>
                  <a:rPr lang="en-US" i="1" dirty="0"/>
                  <a:t>T</a:t>
                </a:r>
                <a:r>
                  <a:rPr lang="en-US" dirty="0"/>
                  <a:t> using </a:t>
                </a:r>
                <a:r>
                  <a:rPr lang="en-US" b="0" dirty="0">
                    <a:solidFill>
                      <a:schemeClr val="accent2"/>
                    </a:solidFill>
                  </a:rPr>
                  <a:t>Farthest Insertion</a:t>
                </a:r>
                <a:r>
                  <a:rPr lang="en-US" b="0" dirty="0"/>
                  <a:t> if it satisfies: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F4BA7-8D42-41B1-A33C-4F48F4942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D9A66-E98A-484A-A98E-2EE8F05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C0ECE4-BB67-4369-BE9A-248B710C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VRP &amp; TSP Relation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3CD06-C413-4899-A461-EDFF94C8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E6C8B-C854-4095-B6AF-4ED9E40B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D9A33-84E8-4AB9-A626-A133B18A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99" y="1682801"/>
            <a:ext cx="8485202" cy="41575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4F0B6F-3E77-4D71-9D7D-640756CD82DD}"/>
              </a:ext>
            </a:extLst>
          </p:cNvPr>
          <p:cNvSpPr/>
          <p:nvPr/>
        </p:nvSpPr>
        <p:spPr>
          <a:xfrm>
            <a:off x="6096000" y="1246910"/>
            <a:ext cx="4950542" cy="4976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22B2D-692C-4666-AB37-DB953418230B}"/>
              </a:ext>
            </a:extLst>
          </p:cNvPr>
          <p:cNvSpPr txBox="1"/>
          <p:nvPr/>
        </p:nvSpPr>
        <p:spPr>
          <a:xfrm>
            <a:off x="9488287" y="1088605"/>
            <a:ext cx="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VRP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2D12DC-C9BC-4B0C-A4D9-3A91E910A07D}"/>
              </a:ext>
            </a:extLst>
          </p:cNvPr>
          <p:cNvSpPr/>
          <p:nvPr/>
        </p:nvSpPr>
        <p:spPr>
          <a:xfrm>
            <a:off x="8153400" y="1550270"/>
            <a:ext cx="987826" cy="20630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3F54A-71C5-4F97-85BD-75BBA1ED07E3}"/>
              </a:ext>
            </a:extLst>
          </p:cNvPr>
          <p:cNvSpPr txBox="1"/>
          <p:nvPr/>
        </p:nvSpPr>
        <p:spPr>
          <a:xfrm>
            <a:off x="9001284" y="1755328"/>
            <a:ext cx="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TSP</a:t>
            </a:r>
          </a:p>
        </p:txBody>
      </p:sp>
    </p:spTree>
    <p:extLst>
      <p:ext uri="{BB962C8B-B14F-4D97-AF65-F5344CB8AC3E}">
        <p14:creationId xmlns:p14="http://schemas.microsoft.com/office/powerpoint/2010/main" val="31464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440A-9594-4E7C-9E85-07EACF0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C2A7-8C55-4417-B755-F0C53171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</a:t>
            </a:r>
          </a:p>
          <a:p>
            <a:r>
              <a:rPr lang="en-US" dirty="0"/>
              <a:t>Cheapest Insertion</a:t>
            </a:r>
          </a:p>
          <a:p>
            <a:r>
              <a:rPr lang="en-US" dirty="0"/>
              <a:t>Arbitrary Insertion</a:t>
            </a:r>
          </a:p>
          <a:p>
            <a:r>
              <a:rPr lang="en-US" dirty="0"/>
              <a:t>Farthest Neighbor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2EF81-96C0-4DB6-A20A-35C1ECB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C710B-2106-4732-BEF7-A10E422B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5751-5F9E-4B1A-953F-26F3EB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Improvement 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71B0-9AF4-44E7-8698-8F9A3F7DC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8A96C-6D0A-4A49-9EBD-3917B498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6262-6BB7-4FBB-8A1E-F16AA5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DDA3-AE38-4A34-B635-0E41633D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US" dirty="0"/>
              <a:t> </a:t>
            </a:r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FC30B-951F-47F8-87DD-B6476A2B5C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2-Opt Exchange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DC8D-6177-4F99-9F4C-B4970C2F62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  <a:cs typeface="+mn-cs"/>
              </a:rPr>
              <a:t>Remove 2 edges and replace them with 2 other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6837E-11AC-4EA0-A1E5-030F74A65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22</a:t>
            </a:fld>
            <a:endParaRPr lang="en-US" dirty="0">
              <a:solidFill>
                <a:srgbClr val="FEFF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D8517-C647-47C2-8C00-51F7940C2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59" y="2036554"/>
            <a:ext cx="7771201" cy="40633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8C2965-1FF2-4924-889F-30257C612E2D}"/>
              </a:ext>
            </a:extLst>
          </p:cNvPr>
          <p:cNvCxnSpPr/>
          <p:nvPr/>
        </p:nvCxnSpPr>
        <p:spPr>
          <a:xfrm>
            <a:off x="5720209" y="2777160"/>
            <a:ext cx="84013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BFC488-8CCD-4E47-BB7F-6AC87D3C7FC9}"/>
              </a:ext>
            </a:extLst>
          </p:cNvPr>
          <p:cNvSpPr txBox="1"/>
          <p:nvPr/>
        </p:nvSpPr>
        <p:spPr>
          <a:xfrm>
            <a:off x="2137260" y="388360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6868"/>
            <a:r>
              <a:rPr lang="en-US" sz="2400" dirty="0">
                <a:solidFill>
                  <a:srgbClr val="00B050"/>
                </a:solidFill>
                <a:latin typeface="Pragati Narrow"/>
              </a:rPr>
              <a:t>2 ways to reconnect:</a:t>
            </a:r>
          </a:p>
        </p:txBody>
      </p:sp>
    </p:spTree>
    <p:extLst>
      <p:ext uri="{BB962C8B-B14F-4D97-AF65-F5344CB8AC3E}">
        <p14:creationId xmlns:p14="http://schemas.microsoft.com/office/powerpoint/2010/main" val="3044138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0D70-DC69-4843-A4DC-DF848AB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504D-72CE-4FDA-845A-D0A79FA82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244" y="1388828"/>
            <a:ext cx="6539381" cy="38216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Cost: Sum of distances between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EF332-F429-4E8C-A5D6-EAF3E2D46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23</a:t>
            </a:fld>
            <a:endParaRPr lang="en-US" dirty="0">
              <a:solidFill>
                <a:srgbClr val="FEFFFE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D746C0A-0F4D-4503-97AA-69E00FA9328C}"/>
              </a:ext>
            </a:extLst>
          </p:cNvPr>
          <p:cNvGrpSpPr/>
          <p:nvPr/>
        </p:nvGrpSpPr>
        <p:grpSpPr>
          <a:xfrm>
            <a:off x="3785278" y="2519290"/>
            <a:ext cx="4266542" cy="2986579"/>
            <a:chOff x="1161879" y="1734477"/>
            <a:chExt cx="6400800" cy="44805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22D05EE-C983-487C-A832-A797C033AE53}"/>
                </a:ext>
              </a:extLst>
            </p:cNvPr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03F3009-5407-4E84-B7B8-F611DC9CBA3E}"/>
                </a:ext>
              </a:extLst>
            </p:cNvPr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2B86E2A-CDC3-4543-972F-BDEE3F81F596}"/>
                </a:ext>
              </a:extLst>
            </p:cNvPr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45EC5DD-180D-4F06-9419-0E2D4E73B889}"/>
                </a:ext>
              </a:extLst>
            </p:cNvPr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DF3A769-3497-4BEF-B92F-2FB7A152E6A6}"/>
                </a:ext>
              </a:extLst>
            </p:cNvPr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FE6FCFC-0446-47EC-807A-7B0F1DB7753D}"/>
                </a:ext>
              </a:extLst>
            </p:cNvPr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86FB532-2EC1-4503-85D6-A16258ADE5E4}"/>
                </a:ext>
              </a:extLst>
            </p:cNvPr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4E7D188-0AD1-4B28-932E-3A4BA8C0F1AE}"/>
                </a:ext>
              </a:extLst>
            </p:cNvPr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ECEBA99-7BCD-4BF1-92F0-1AF5C11AE10F}"/>
                </a:ext>
              </a:extLst>
            </p:cNvPr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98AAD5B-2FBF-4413-87E7-4A172BD26379}"/>
                </a:ext>
              </a:extLst>
            </p:cNvPr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C2345AF-F512-492C-B318-320D20C397A9}"/>
                </a:ext>
              </a:extLst>
            </p:cNvPr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9819AED-6ACD-4C49-875B-39F7BE71F445}"/>
                </a:ext>
              </a:extLst>
            </p:cNvPr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434AA5C-BCAF-43CA-8384-01EE45F95493}"/>
                </a:ext>
              </a:extLst>
            </p:cNvPr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D1EEBF5-FB78-4917-BB66-B9E5B151E89B}"/>
                </a:ext>
              </a:extLst>
            </p:cNvPr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5F78EDC-FD12-44F0-95A4-BED759F6B65B}"/>
                </a:ext>
              </a:extLst>
            </p:cNvPr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86BAC5C-A78A-4808-851F-B3E91B4720B5}"/>
                </a:ext>
              </a:extLst>
            </p:cNvPr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E74193F-9186-43AA-B5F8-AC0804839613}"/>
                </a:ext>
              </a:extLst>
            </p:cNvPr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9F79345-B85C-4F7D-A0F8-4691D4A0F65E}"/>
                </a:ext>
              </a:extLst>
            </p:cNvPr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011FF3F-E251-40DB-9B18-7B64AE08E5F8}"/>
                </a:ext>
              </a:extLst>
            </p:cNvPr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id="{51FE0D30-BA43-414B-82DF-29C43121FF90}"/>
              </a:ext>
            </a:extLst>
          </p:cNvPr>
          <p:cNvSpPr/>
          <p:nvPr/>
        </p:nvSpPr>
        <p:spPr>
          <a:xfrm>
            <a:off x="4952561" y="2810042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040BA6F-9BA7-4DA9-93D4-3E37D02A15B2}"/>
              </a:ext>
            </a:extLst>
          </p:cNvPr>
          <p:cNvSpPr/>
          <p:nvPr/>
        </p:nvSpPr>
        <p:spPr>
          <a:xfrm>
            <a:off x="6209299" y="323477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2815090-83B8-4133-B8D3-106F9E8A62D9}"/>
              </a:ext>
            </a:extLst>
          </p:cNvPr>
          <p:cNvSpPr/>
          <p:nvPr/>
        </p:nvSpPr>
        <p:spPr>
          <a:xfrm>
            <a:off x="7062610" y="4514738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EE5B1B7-7171-43EB-AEDA-8FD45C8B7143}"/>
              </a:ext>
            </a:extLst>
          </p:cNvPr>
          <p:cNvSpPr/>
          <p:nvPr/>
        </p:nvSpPr>
        <p:spPr>
          <a:xfrm>
            <a:off x="4952561" y="4516658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35E0E15-F011-4EC0-AEDA-E83EDC01BE57}"/>
              </a:ext>
            </a:extLst>
          </p:cNvPr>
          <p:cNvSpPr/>
          <p:nvPr/>
        </p:nvSpPr>
        <p:spPr>
          <a:xfrm>
            <a:off x="6635954" y="4089320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BE37DCA-481E-4870-A7B8-47B813B29678}"/>
              </a:ext>
            </a:extLst>
          </p:cNvPr>
          <p:cNvSpPr/>
          <p:nvPr/>
        </p:nvSpPr>
        <p:spPr>
          <a:xfrm>
            <a:off x="5355993" y="3665272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408B6D5-414B-4852-9575-6A92E931B8EB}"/>
              </a:ext>
            </a:extLst>
          </p:cNvPr>
          <p:cNvSpPr/>
          <p:nvPr/>
        </p:nvSpPr>
        <p:spPr>
          <a:xfrm>
            <a:off x="4076029" y="3663351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A82BA08-FD9F-418F-BCD1-122017E06368}"/>
              </a:ext>
            </a:extLst>
          </p:cNvPr>
          <p:cNvSpPr/>
          <p:nvPr/>
        </p:nvSpPr>
        <p:spPr>
          <a:xfrm>
            <a:off x="7489264" y="321624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3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F0BDA0-A940-4140-B0CC-89BA8622A3F3}"/>
              </a:ext>
            </a:extLst>
          </p:cNvPr>
          <p:cNvSpPr/>
          <p:nvPr/>
        </p:nvSpPr>
        <p:spPr>
          <a:xfrm>
            <a:off x="4952561" y="2810042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55F8683-1DFD-4CD6-A412-27023323AE6C}"/>
              </a:ext>
            </a:extLst>
          </p:cNvPr>
          <p:cNvSpPr/>
          <p:nvPr/>
        </p:nvSpPr>
        <p:spPr>
          <a:xfrm>
            <a:off x="6209300" y="3234774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EC1E274-7402-410B-AE8B-1885AC48F4B0}"/>
              </a:ext>
            </a:extLst>
          </p:cNvPr>
          <p:cNvSpPr/>
          <p:nvPr/>
        </p:nvSpPr>
        <p:spPr>
          <a:xfrm>
            <a:off x="7062610" y="4514738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82E9908-1830-4D67-B423-AF485BCA7A3E}"/>
              </a:ext>
            </a:extLst>
          </p:cNvPr>
          <p:cNvSpPr/>
          <p:nvPr/>
        </p:nvSpPr>
        <p:spPr>
          <a:xfrm>
            <a:off x="4952561" y="4516658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295D76B-E635-47CE-A8CE-94A3D7243C45}"/>
              </a:ext>
            </a:extLst>
          </p:cNvPr>
          <p:cNvSpPr/>
          <p:nvPr/>
        </p:nvSpPr>
        <p:spPr>
          <a:xfrm>
            <a:off x="6635954" y="4089320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9B20CA0-EBBC-430E-9220-9AE4B715F1AC}"/>
              </a:ext>
            </a:extLst>
          </p:cNvPr>
          <p:cNvSpPr/>
          <p:nvPr/>
        </p:nvSpPr>
        <p:spPr>
          <a:xfrm>
            <a:off x="5355993" y="3665272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07E3724-F153-4EBB-82AB-109C1D94FD3C}"/>
              </a:ext>
            </a:extLst>
          </p:cNvPr>
          <p:cNvSpPr/>
          <p:nvPr/>
        </p:nvSpPr>
        <p:spPr>
          <a:xfrm>
            <a:off x="4076029" y="3663351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043C16E-DFC9-4721-8CD5-FFDB786CA99A}"/>
              </a:ext>
            </a:extLst>
          </p:cNvPr>
          <p:cNvSpPr/>
          <p:nvPr/>
        </p:nvSpPr>
        <p:spPr>
          <a:xfrm>
            <a:off x="7489264" y="321624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3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CC15DEA-6FA4-4466-B365-397951AF0973}"/>
              </a:ext>
            </a:extLst>
          </p:cNvPr>
          <p:cNvCxnSpPr>
            <a:cxnSpLocks/>
            <a:stCxn id="179" idx="4"/>
            <a:endCxn id="184" idx="0"/>
          </p:cNvCxnSpPr>
          <p:nvPr/>
        </p:nvCxnSpPr>
        <p:spPr>
          <a:xfrm>
            <a:off x="5088464" y="3081848"/>
            <a:ext cx="403432" cy="583423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973A228-5476-4D9E-B506-11368601063A}"/>
              </a:ext>
            </a:extLst>
          </p:cNvPr>
          <p:cNvCxnSpPr>
            <a:cxnSpLocks/>
            <a:stCxn id="182" idx="7"/>
            <a:endCxn id="184" idx="4"/>
          </p:cNvCxnSpPr>
          <p:nvPr/>
        </p:nvCxnSpPr>
        <p:spPr>
          <a:xfrm flipV="1">
            <a:off x="5184562" y="3937079"/>
            <a:ext cx="307335" cy="61938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C3030F4-9AD3-48F8-9BFD-933421714A9A}"/>
              </a:ext>
            </a:extLst>
          </p:cNvPr>
          <p:cNvCxnSpPr>
            <a:cxnSpLocks/>
            <a:stCxn id="185" idx="6"/>
            <a:endCxn id="180" idx="2"/>
          </p:cNvCxnSpPr>
          <p:nvPr/>
        </p:nvCxnSpPr>
        <p:spPr>
          <a:xfrm flipV="1">
            <a:off x="4347836" y="3370677"/>
            <a:ext cx="1861464" cy="428578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DC319A-FA2B-4A95-952C-A7DFC12332D3}"/>
              </a:ext>
            </a:extLst>
          </p:cNvPr>
          <p:cNvCxnSpPr>
            <a:cxnSpLocks/>
            <a:stCxn id="179" idx="5"/>
            <a:endCxn id="181" idx="2"/>
          </p:cNvCxnSpPr>
          <p:nvPr/>
        </p:nvCxnSpPr>
        <p:spPr>
          <a:xfrm>
            <a:off x="5184562" y="3042043"/>
            <a:ext cx="1878048" cy="160859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1A8F7BD-4405-4514-B395-35A60DCF4023}"/>
              </a:ext>
            </a:extLst>
          </p:cNvPr>
          <p:cNvCxnSpPr>
            <a:cxnSpLocks/>
            <a:stCxn id="182" idx="1"/>
            <a:endCxn id="185" idx="5"/>
          </p:cNvCxnSpPr>
          <p:nvPr/>
        </p:nvCxnSpPr>
        <p:spPr>
          <a:xfrm flipH="1" flipV="1">
            <a:off x="4308031" y="3895353"/>
            <a:ext cx="684335" cy="661111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B7AF040-C354-4A43-8E6D-975EC1E3EBD7}"/>
              </a:ext>
            </a:extLst>
          </p:cNvPr>
          <p:cNvCxnSpPr>
            <a:cxnSpLocks/>
            <a:stCxn id="183" idx="0"/>
            <a:endCxn id="180" idx="5"/>
          </p:cNvCxnSpPr>
          <p:nvPr/>
        </p:nvCxnSpPr>
        <p:spPr>
          <a:xfrm flipH="1" flipV="1">
            <a:off x="6441302" y="3466775"/>
            <a:ext cx="330556" cy="62254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C0A0DCF-C6A2-4C60-ACB7-87648D459476}"/>
              </a:ext>
            </a:extLst>
          </p:cNvPr>
          <p:cNvCxnSpPr>
            <a:cxnSpLocks/>
            <a:stCxn id="186" idx="3"/>
            <a:endCxn id="183" idx="7"/>
          </p:cNvCxnSpPr>
          <p:nvPr/>
        </p:nvCxnSpPr>
        <p:spPr>
          <a:xfrm flipH="1">
            <a:off x="6867956" y="3448244"/>
            <a:ext cx="661113" cy="68088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46753C6-2BE9-42FD-B8E7-504E7F819107}"/>
              </a:ext>
            </a:extLst>
          </p:cNvPr>
          <p:cNvCxnSpPr>
            <a:cxnSpLocks/>
            <a:stCxn id="186" idx="4"/>
            <a:endCxn id="181" idx="7"/>
          </p:cNvCxnSpPr>
          <p:nvPr/>
        </p:nvCxnSpPr>
        <p:spPr>
          <a:xfrm flipH="1">
            <a:off x="7294612" y="3488050"/>
            <a:ext cx="330556" cy="1066493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DF59095-CD1E-4E75-80AF-4D26E811A467}"/>
              </a:ext>
            </a:extLst>
          </p:cNvPr>
          <p:cNvCxnSpPr>
            <a:cxnSpLocks/>
            <a:stCxn id="186" idx="2"/>
            <a:endCxn id="179" idx="6"/>
          </p:cNvCxnSpPr>
          <p:nvPr/>
        </p:nvCxnSpPr>
        <p:spPr>
          <a:xfrm flipH="1" flipV="1">
            <a:off x="5224368" y="2945945"/>
            <a:ext cx="2264896" cy="406201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BC28385-5A1A-4809-89AF-4447FE78FCED}"/>
              </a:ext>
            </a:extLst>
          </p:cNvPr>
          <p:cNvCxnSpPr>
            <a:cxnSpLocks/>
            <a:stCxn id="181" idx="1"/>
            <a:endCxn id="183" idx="5"/>
          </p:cNvCxnSpPr>
          <p:nvPr/>
        </p:nvCxnSpPr>
        <p:spPr>
          <a:xfrm flipH="1" flipV="1">
            <a:off x="6867956" y="4321321"/>
            <a:ext cx="234459" cy="233222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891ABD3-BAB5-45DA-BF28-CAD823FF1293}"/>
              </a:ext>
            </a:extLst>
          </p:cNvPr>
          <p:cNvSpPr txBox="1"/>
          <p:nvPr/>
        </p:nvSpPr>
        <p:spPr>
          <a:xfrm>
            <a:off x="6662632" y="5930601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1EA185"/>
                </a:solidFill>
                <a:latin typeface="Tahoma"/>
              </a:rPr>
              <a:t>Total cost = 25.3 (16.1%)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B96AF63-D008-4762-817C-E12CB61186C7}"/>
              </a:ext>
            </a:extLst>
          </p:cNvPr>
          <p:cNvSpPr txBox="1"/>
          <p:nvPr/>
        </p:nvSpPr>
        <p:spPr>
          <a:xfrm>
            <a:off x="3726935" y="5930601"/>
            <a:ext cx="1892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FF0000"/>
                </a:solidFill>
                <a:latin typeface="Tahoma"/>
              </a:rPr>
              <a:t>Total cost = 27.03 (24%)</a:t>
            </a:r>
          </a:p>
        </p:txBody>
      </p:sp>
    </p:spTree>
    <p:extLst>
      <p:ext uri="{BB962C8B-B14F-4D97-AF65-F5344CB8AC3E}">
        <p14:creationId xmlns:p14="http://schemas.microsoft.com/office/powerpoint/2010/main" val="393741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DDA3-AE38-4A34-B635-0E41633D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Local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FC30B-951F-47F8-87DD-B6476A2B5C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3-Opt Exchange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DC8D-6177-4F99-9F4C-B4970C2F62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  <a:cs typeface="+mn-cs"/>
              </a:rPr>
              <a:t>Remove 3 edges and replace them with 3 other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6837E-11AC-4EA0-A1E5-030F74A65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24</a:t>
            </a:fld>
            <a:endParaRPr lang="en-US" dirty="0">
              <a:solidFill>
                <a:srgbClr val="FEFFF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FCAD8A-1A52-464C-A1AF-2C8B3BCC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12" y="2276449"/>
            <a:ext cx="1828247" cy="40255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FFA43-2C3D-404C-810F-36E2A15D4024}"/>
              </a:ext>
            </a:extLst>
          </p:cNvPr>
          <p:cNvCxnSpPr/>
          <p:nvPr/>
        </p:nvCxnSpPr>
        <p:spPr>
          <a:xfrm>
            <a:off x="2982936" y="4007354"/>
            <a:ext cx="12355" cy="58067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A9AEADA-D923-4046-AC63-A725125F2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02" y="2141771"/>
            <a:ext cx="4409117" cy="4294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0B69CD-87AA-47D6-AA98-852A46152168}"/>
              </a:ext>
            </a:extLst>
          </p:cNvPr>
          <p:cNvSpPr txBox="1"/>
          <p:nvPr/>
        </p:nvSpPr>
        <p:spPr>
          <a:xfrm>
            <a:off x="3682425" y="4099505"/>
            <a:ext cx="191620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6868"/>
            <a:r>
              <a:rPr lang="en-US" sz="1866" dirty="0">
                <a:solidFill>
                  <a:srgbClr val="00B050"/>
                </a:solidFill>
                <a:latin typeface="Pragati Narrow"/>
              </a:rPr>
              <a:t>8 ways to reconnect:</a:t>
            </a:r>
          </a:p>
        </p:txBody>
      </p:sp>
    </p:spTree>
    <p:extLst>
      <p:ext uri="{BB962C8B-B14F-4D97-AF65-F5344CB8AC3E}">
        <p14:creationId xmlns:p14="http://schemas.microsoft.com/office/powerpoint/2010/main" val="419697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0D70-DC69-4843-A4DC-DF848AB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70FB0A02-7C16-466A-947D-C5B00E4D08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244" y="1388828"/>
            <a:ext cx="6539381" cy="38216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Cost: Sum of distances between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EF332-F429-4E8C-A5D6-EAF3E2D46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25</a:t>
            </a:fld>
            <a:endParaRPr lang="en-US" dirty="0">
              <a:solidFill>
                <a:srgbClr val="FEFFFE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3ADDA0-C04E-4ADE-9413-398107128776}"/>
              </a:ext>
            </a:extLst>
          </p:cNvPr>
          <p:cNvGrpSpPr/>
          <p:nvPr/>
        </p:nvGrpSpPr>
        <p:grpSpPr>
          <a:xfrm>
            <a:off x="3818097" y="2337472"/>
            <a:ext cx="4266542" cy="2986579"/>
            <a:chOff x="1161879" y="1734477"/>
            <a:chExt cx="6400800" cy="448056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8D29F9F-EC9F-420F-AA85-9CC698791370}"/>
                </a:ext>
              </a:extLst>
            </p:cNvPr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7C5279B-C8C3-4BCA-A66D-9C4FF40281A0}"/>
                </a:ext>
              </a:extLst>
            </p:cNvPr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92A45B-667E-4A05-9A7E-B122B170797F}"/>
                </a:ext>
              </a:extLst>
            </p:cNvPr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D8272FC-E5AA-4C8F-97C7-AEF527ED0BC8}"/>
                </a:ext>
              </a:extLst>
            </p:cNvPr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9B425F8-9B4B-4023-B0D6-703AFC305DBA}"/>
                </a:ext>
              </a:extLst>
            </p:cNvPr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D1D9DA5-B735-406A-BFCF-6A9902C6AA0E}"/>
                </a:ext>
              </a:extLst>
            </p:cNvPr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0A0722B-BD73-4BBF-A245-FA874A33AF82}"/>
                </a:ext>
              </a:extLst>
            </p:cNvPr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73905A2-6970-43E4-9528-7C3E843DCB0A}"/>
                </a:ext>
              </a:extLst>
            </p:cNvPr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A25E7A9-1626-41A6-982C-E1BD652E28B4}"/>
                </a:ext>
              </a:extLst>
            </p:cNvPr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D46C2F9-01F0-4DC8-95EB-22B5DB094C92}"/>
                </a:ext>
              </a:extLst>
            </p:cNvPr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E26F0B-DCEB-4041-BECB-2C9C4180CD4C}"/>
                </a:ext>
              </a:extLst>
            </p:cNvPr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EB7A557-0574-4A68-8BC7-B0F059A78FEC}"/>
                </a:ext>
              </a:extLst>
            </p:cNvPr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FCF603-7222-4FDC-8097-EE5CD8B7991F}"/>
                </a:ext>
              </a:extLst>
            </p:cNvPr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9422653-12D3-4B2C-A27C-09D29E131A51}"/>
                </a:ext>
              </a:extLst>
            </p:cNvPr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DA0CB72-D7A0-4BF6-A631-68BA025DF7A3}"/>
                </a:ext>
              </a:extLst>
            </p:cNvPr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C66341-653F-41B5-8535-362DDD52582E}"/>
                </a:ext>
              </a:extLst>
            </p:cNvPr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6E04BB-313A-4D7C-B8B8-D82F383F1D2A}"/>
                </a:ext>
              </a:extLst>
            </p:cNvPr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BA0B9D5-07C1-40D0-ADD0-B987DE9394C8}"/>
                </a:ext>
              </a:extLst>
            </p:cNvPr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4A7A3E2-69DD-4C80-AD80-61348DE9E221}"/>
                </a:ext>
              </a:extLst>
            </p:cNvPr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F8535ABB-291B-4880-9C18-E6270243D840}"/>
              </a:ext>
            </a:extLst>
          </p:cNvPr>
          <p:cNvSpPr/>
          <p:nvPr/>
        </p:nvSpPr>
        <p:spPr>
          <a:xfrm>
            <a:off x="4985380" y="262822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DEFB483-9E67-426C-9783-B13C47B84E21}"/>
              </a:ext>
            </a:extLst>
          </p:cNvPr>
          <p:cNvSpPr/>
          <p:nvPr/>
        </p:nvSpPr>
        <p:spPr>
          <a:xfrm>
            <a:off x="6242119" y="3052954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3465C79-5277-4C9F-9544-104B134518D0}"/>
              </a:ext>
            </a:extLst>
          </p:cNvPr>
          <p:cNvSpPr/>
          <p:nvPr/>
        </p:nvSpPr>
        <p:spPr>
          <a:xfrm>
            <a:off x="7095429" y="4332919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6AB30F3-A0BA-4F9E-BFC3-E555BF6F62F4}"/>
              </a:ext>
            </a:extLst>
          </p:cNvPr>
          <p:cNvSpPr/>
          <p:nvPr/>
        </p:nvSpPr>
        <p:spPr>
          <a:xfrm>
            <a:off x="4985380" y="4334840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12F1D25-4046-4792-B0C0-A546CAFC19B8}"/>
              </a:ext>
            </a:extLst>
          </p:cNvPr>
          <p:cNvSpPr/>
          <p:nvPr/>
        </p:nvSpPr>
        <p:spPr>
          <a:xfrm>
            <a:off x="6668774" y="3907501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1E63DD-2B60-4EDC-A972-7D6E9838BB60}"/>
              </a:ext>
            </a:extLst>
          </p:cNvPr>
          <p:cNvSpPr/>
          <p:nvPr/>
        </p:nvSpPr>
        <p:spPr>
          <a:xfrm>
            <a:off x="5388813" y="348345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406CEB8-FFF1-4C95-BBF7-C7863F39F742}"/>
              </a:ext>
            </a:extLst>
          </p:cNvPr>
          <p:cNvSpPr/>
          <p:nvPr/>
        </p:nvSpPr>
        <p:spPr>
          <a:xfrm>
            <a:off x="4108849" y="348153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C500BBF-B3A1-4F1B-9036-6491E507EAA9}"/>
              </a:ext>
            </a:extLst>
          </p:cNvPr>
          <p:cNvSpPr/>
          <p:nvPr/>
        </p:nvSpPr>
        <p:spPr>
          <a:xfrm>
            <a:off x="7522083" y="3034424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3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B90751D-EDD9-410F-963A-E764DAA38EC0}"/>
              </a:ext>
            </a:extLst>
          </p:cNvPr>
          <p:cNvSpPr/>
          <p:nvPr/>
        </p:nvSpPr>
        <p:spPr>
          <a:xfrm>
            <a:off x="4985380" y="262822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B609050-9373-4C8C-8DFC-F898FCF93EAE}"/>
              </a:ext>
            </a:extLst>
          </p:cNvPr>
          <p:cNvSpPr/>
          <p:nvPr/>
        </p:nvSpPr>
        <p:spPr>
          <a:xfrm>
            <a:off x="6242120" y="3052955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16EA360-CC13-4C5B-B499-374F9E3D571F}"/>
              </a:ext>
            </a:extLst>
          </p:cNvPr>
          <p:cNvSpPr/>
          <p:nvPr/>
        </p:nvSpPr>
        <p:spPr>
          <a:xfrm>
            <a:off x="7095429" y="4332919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9758EFB-CE7D-457F-BCBB-DA5CE1B8558D}"/>
              </a:ext>
            </a:extLst>
          </p:cNvPr>
          <p:cNvSpPr/>
          <p:nvPr/>
        </p:nvSpPr>
        <p:spPr>
          <a:xfrm>
            <a:off x="4985380" y="4334840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FFDD9E-04B9-4EA3-8361-EBF6D66969A6}"/>
              </a:ext>
            </a:extLst>
          </p:cNvPr>
          <p:cNvSpPr/>
          <p:nvPr/>
        </p:nvSpPr>
        <p:spPr>
          <a:xfrm>
            <a:off x="6668774" y="3907501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42C0F65-C22D-4060-9374-399D346A0891}"/>
              </a:ext>
            </a:extLst>
          </p:cNvPr>
          <p:cNvSpPr/>
          <p:nvPr/>
        </p:nvSpPr>
        <p:spPr>
          <a:xfrm>
            <a:off x="5388813" y="348345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1791C6A-EA59-4826-86B7-C878035E44DE}"/>
              </a:ext>
            </a:extLst>
          </p:cNvPr>
          <p:cNvSpPr/>
          <p:nvPr/>
        </p:nvSpPr>
        <p:spPr>
          <a:xfrm>
            <a:off x="4108849" y="348153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5B09982-B08A-4954-B22E-B152E47D44C3}"/>
              </a:ext>
            </a:extLst>
          </p:cNvPr>
          <p:cNvSpPr/>
          <p:nvPr/>
        </p:nvSpPr>
        <p:spPr>
          <a:xfrm>
            <a:off x="7522083" y="3034424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0B4F33-57A0-4C03-9E17-465269A9A930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>
            <a:off x="5121284" y="2900030"/>
            <a:ext cx="403432" cy="58342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0807502-E3D3-48BA-AA83-CC13CEEE3A02}"/>
              </a:ext>
            </a:extLst>
          </p:cNvPr>
          <p:cNvCxnSpPr>
            <a:cxnSpLocks/>
            <a:stCxn id="135" idx="7"/>
            <a:endCxn id="137" idx="4"/>
          </p:cNvCxnSpPr>
          <p:nvPr/>
        </p:nvCxnSpPr>
        <p:spPr>
          <a:xfrm flipV="1">
            <a:off x="5217382" y="3755260"/>
            <a:ext cx="307335" cy="61938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8828E60-1E60-4C47-97C9-505957A97ECE}"/>
              </a:ext>
            </a:extLst>
          </p:cNvPr>
          <p:cNvCxnSpPr>
            <a:cxnSpLocks/>
            <a:stCxn id="138" idx="6"/>
            <a:endCxn id="133" idx="2"/>
          </p:cNvCxnSpPr>
          <p:nvPr/>
        </p:nvCxnSpPr>
        <p:spPr>
          <a:xfrm flipV="1">
            <a:off x="4380656" y="3188858"/>
            <a:ext cx="1861464" cy="4285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D360445-9107-4AE1-9640-E0C2F7AEAD3A}"/>
              </a:ext>
            </a:extLst>
          </p:cNvPr>
          <p:cNvCxnSpPr>
            <a:cxnSpLocks/>
            <a:stCxn id="132" idx="5"/>
            <a:endCxn id="134" idx="2"/>
          </p:cNvCxnSpPr>
          <p:nvPr/>
        </p:nvCxnSpPr>
        <p:spPr>
          <a:xfrm>
            <a:off x="5217381" y="2860225"/>
            <a:ext cx="1878048" cy="160859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628FF51-6CBB-445E-B275-CDCA97D0A9B8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 flipH="1" flipV="1">
            <a:off x="4340851" y="3713534"/>
            <a:ext cx="684335" cy="661111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F828186-3626-4D1C-8E5E-6BF597B9A2B2}"/>
              </a:ext>
            </a:extLst>
          </p:cNvPr>
          <p:cNvCxnSpPr>
            <a:cxnSpLocks/>
            <a:stCxn id="136" idx="0"/>
            <a:endCxn id="133" idx="5"/>
          </p:cNvCxnSpPr>
          <p:nvPr/>
        </p:nvCxnSpPr>
        <p:spPr>
          <a:xfrm flipH="1" flipV="1">
            <a:off x="6474121" y="3284956"/>
            <a:ext cx="330556" cy="62254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D60FE6-F13B-464E-B63D-7AEBDD62AA22}"/>
              </a:ext>
            </a:extLst>
          </p:cNvPr>
          <p:cNvCxnSpPr>
            <a:cxnSpLocks/>
            <a:stCxn id="139" idx="3"/>
            <a:endCxn id="136" idx="7"/>
          </p:cNvCxnSpPr>
          <p:nvPr/>
        </p:nvCxnSpPr>
        <p:spPr>
          <a:xfrm flipH="1">
            <a:off x="6900776" y="3266426"/>
            <a:ext cx="661113" cy="68088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E81D554-08A1-4A3A-B837-DAF2BECC1432}"/>
              </a:ext>
            </a:extLst>
          </p:cNvPr>
          <p:cNvCxnSpPr>
            <a:cxnSpLocks/>
            <a:stCxn id="139" idx="4"/>
            <a:endCxn id="134" idx="7"/>
          </p:cNvCxnSpPr>
          <p:nvPr/>
        </p:nvCxnSpPr>
        <p:spPr>
          <a:xfrm flipH="1">
            <a:off x="7327431" y="3306231"/>
            <a:ext cx="330556" cy="1066493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3219F2A-DC37-49CF-8218-C65F64DE77EE}"/>
              </a:ext>
            </a:extLst>
          </p:cNvPr>
          <p:cNvCxnSpPr>
            <a:cxnSpLocks/>
            <a:stCxn id="132" idx="3"/>
            <a:endCxn id="138" idx="7"/>
          </p:cNvCxnSpPr>
          <p:nvPr/>
        </p:nvCxnSpPr>
        <p:spPr>
          <a:xfrm flipH="1">
            <a:off x="4340851" y="2860225"/>
            <a:ext cx="684335" cy="661113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D1BC2AE-C3D6-4387-89B7-4C8E25D1C174}"/>
              </a:ext>
            </a:extLst>
          </p:cNvPr>
          <p:cNvCxnSpPr>
            <a:cxnSpLocks/>
            <a:stCxn id="133" idx="1"/>
            <a:endCxn id="132" idx="6"/>
          </p:cNvCxnSpPr>
          <p:nvPr/>
        </p:nvCxnSpPr>
        <p:spPr>
          <a:xfrm flipH="1" flipV="1">
            <a:off x="5257187" y="2764127"/>
            <a:ext cx="1024738" cy="328633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B246F62-CF83-4B6B-9BE1-9509E1A599EC}"/>
              </a:ext>
            </a:extLst>
          </p:cNvPr>
          <p:cNvCxnSpPr>
            <a:cxnSpLocks/>
            <a:stCxn id="134" idx="2"/>
            <a:endCxn id="137" idx="6"/>
          </p:cNvCxnSpPr>
          <p:nvPr/>
        </p:nvCxnSpPr>
        <p:spPr>
          <a:xfrm flipH="1" flipV="1">
            <a:off x="5660619" y="3619357"/>
            <a:ext cx="1434810" cy="849466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42BDB9B-A23F-4C33-9D83-839E73434555}"/>
              </a:ext>
            </a:extLst>
          </p:cNvPr>
          <p:cNvSpPr txBox="1"/>
          <p:nvPr/>
        </p:nvSpPr>
        <p:spPr>
          <a:xfrm>
            <a:off x="3745001" y="5607883"/>
            <a:ext cx="1892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FF0000"/>
                </a:solidFill>
                <a:latin typeface="Tahoma"/>
              </a:rPr>
              <a:t>Total cost = 27.03 (24%)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EB7C950-9BA6-4060-AE9E-113D2FFFD321}"/>
              </a:ext>
            </a:extLst>
          </p:cNvPr>
          <p:cNvSpPr txBox="1"/>
          <p:nvPr/>
        </p:nvSpPr>
        <p:spPr>
          <a:xfrm>
            <a:off x="6680697" y="5607883"/>
            <a:ext cx="1866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1EA185"/>
                </a:solidFill>
                <a:latin typeface="Tahoma"/>
              </a:rPr>
              <a:t>Total cost = 23.8 (9.2%)</a:t>
            </a:r>
          </a:p>
        </p:txBody>
      </p:sp>
    </p:spTree>
    <p:extLst>
      <p:ext uri="{BB962C8B-B14F-4D97-AF65-F5344CB8AC3E}">
        <p14:creationId xmlns:p14="http://schemas.microsoft.com/office/powerpoint/2010/main" val="141602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C7BB-6696-40D8-A3F0-3BDA55FD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Local Search</a:t>
            </a:r>
            <a:br>
              <a:rPr lang="en-US" dirty="0"/>
            </a:br>
            <a:r>
              <a:rPr lang="en-US" altLang="en-US" sz="2200" dirty="0"/>
              <a:t>Simple Iterative Improvement or Hill Climbing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53EC-FD04-4FBF-8B35-5A0EA833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Candidate is only accepted if its cost is lower (i.e. it is better) than the current solution</a:t>
            </a:r>
          </a:p>
          <a:p>
            <a:r>
              <a:rPr lang="en-US" altLang="en-US" dirty="0"/>
              <a:t>Stop when no neighbor with lower cost can be found</a:t>
            </a:r>
          </a:p>
          <a:p>
            <a:r>
              <a:rPr lang="en-US" altLang="en-US" dirty="0"/>
              <a:t>Local optimum</a:t>
            </a:r>
          </a:p>
          <a:p>
            <a:r>
              <a:rPr lang="en-US" altLang="en-US" dirty="0"/>
              <a:t>It depends on initial configuration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1D0C3-3343-44BE-A682-EEB9A6F5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CC4B0DC-86ED-471A-AD0A-8BC3102FB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67163"/>
              </p:ext>
            </p:extLst>
          </p:nvPr>
        </p:nvGraphicFramePr>
        <p:xfrm>
          <a:off x="6162842" y="3523315"/>
          <a:ext cx="5190958" cy="275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7942857" imgH="4544059" progId="MSPhotoEd.3">
                  <p:embed/>
                </p:oleObj>
              </mc:Choice>
              <mc:Fallback>
                <p:oleObj name="Photo Editor Photo" r:id="rId2" imgW="7942857" imgH="4544059" progId="MSPhotoEd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6F456885-CA0B-472C-853C-44CC0B372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842" y="3523315"/>
                        <a:ext cx="5190958" cy="275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0735-22EA-49FB-A072-0117E20E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70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D631-221B-486A-9C4D-3E34C25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Metaheuristics</a:t>
            </a:r>
            <a:br>
              <a:rPr lang="en-US" dirty="0"/>
            </a:br>
            <a:r>
              <a:rPr lang="en-US" sz="2200" dirty="0"/>
              <a:t>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35B7-7A6D-4150-8A8C-A7AE1436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problem-specific</a:t>
            </a:r>
          </a:p>
          <a:p>
            <a:r>
              <a:rPr lang="en-US" dirty="0"/>
              <a:t>Near–optimal solutions</a:t>
            </a:r>
          </a:p>
          <a:p>
            <a:r>
              <a:rPr lang="en-US" dirty="0"/>
              <a:t>Framework that guides the search process</a:t>
            </a:r>
          </a:p>
          <a:p>
            <a:r>
              <a:rPr lang="en-US" dirty="0"/>
              <a:t>All have been used for VRP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7ACCF-B5C4-4094-A6C7-505A2C20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AB1675E-733D-4C4E-BB6B-4DEC3B8E8109}"/>
              </a:ext>
            </a:extLst>
          </p:cNvPr>
          <p:cNvSpPr/>
          <p:nvPr/>
        </p:nvSpPr>
        <p:spPr>
          <a:xfrm>
            <a:off x="6555185" y="3562273"/>
            <a:ext cx="5192237" cy="1892969"/>
          </a:xfrm>
          <a:prstGeom prst="roundRect">
            <a:avLst>
              <a:gd name="adj" fmla="val 3727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2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A5C2CE-D7E9-45DC-8E04-D0A14CF24FC6}"/>
              </a:ext>
            </a:extLst>
          </p:cNvPr>
          <p:cNvSpPr/>
          <p:nvPr/>
        </p:nvSpPr>
        <p:spPr>
          <a:xfrm>
            <a:off x="6477347" y="3492350"/>
            <a:ext cx="5192237" cy="1892969"/>
          </a:xfrm>
          <a:prstGeom prst="roundRect">
            <a:avLst>
              <a:gd name="adj" fmla="val 37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2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137326-8656-4F4C-B593-DC98FBAB3A6E}"/>
              </a:ext>
            </a:extLst>
          </p:cNvPr>
          <p:cNvSpPr/>
          <p:nvPr/>
        </p:nvSpPr>
        <p:spPr>
          <a:xfrm>
            <a:off x="710350" y="3562273"/>
            <a:ext cx="5192237" cy="1892969"/>
          </a:xfrm>
          <a:prstGeom prst="roundRect">
            <a:avLst>
              <a:gd name="adj" fmla="val 372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2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C1B5C7F1-34BC-45D9-AD92-56A65B7950F3}"/>
              </a:ext>
            </a:extLst>
          </p:cNvPr>
          <p:cNvSpPr/>
          <p:nvPr/>
        </p:nvSpPr>
        <p:spPr>
          <a:xfrm>
            <a:off x="632512" y="3492350"/>
            <a:ext cx="5192237" cy="1892969"/>
          </a:xfrm>
          <a:prstGeom prst="roundRect">
            <a:avLst>
              <a:gd name="adj" fmla="val 372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6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6DE89-5005-40E5-91F6-73F39C3B6FB5}"/>
              </a:ext>
            </a:extLst>
          </p:cNvPr>
          <p:cNvSpPr txBox="1"/>
          <p:nvPr/>
        </p:nvSpPr>
        <p:spPr>
          <a:xfrm>
            <a:off x="791384" y="3660913"/>
            <a:ext cx="281956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39">
              <a:defRPr/>
            </a:pPr>
            <a:r>
              <a:rPr lang="en-US" sz="2133" b="1" dirty="0">
                <a:solidFill>
                  <a:srgbClr val="FEFFFE"/>
                </a:solidFill>
                <a:cs typeface="Pragati Narrow" panose="020B0506020202020B04" pitchFamily="34" charset="77"/>
              </a:rPr>
              <a:t>Local Search-Based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02BEC-457C-4305-BE71-452F26EC9C9C}"/>
              </a:ext>
            </a:extLst>
          </p:cNvPr>
          <p:cNvSpPr txBox="1"/>
          <p:nvPr/>
        </p:nvSpPr>
        <p:spPr>
          <a:xfrm>
            <a:off x="751574" y="4001440"/>
            <a:ext cx="4986484" cy="124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 (SA)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 err="1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Tabu</a:t>
            </a: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Search (TS)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Neighborhood Search (VNS)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C2F40-E0AE-41DB-8868-F582560CAAC8}"/>
              </a:ext>
            </a:extLst>
          </p:cNvPr>
          <p:cNvSpPr txBox="1"/>
          <p:nvPr/>
        </p:nvSpPr>
        <p:spPr>
          <a:xfrm>
            <a:off x="6618184" y="3660913"/>
            <a:ext cx="24978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609539">
              <a:defRPr sz="2133" b="1">
                <a:solidFill>
                  <a:srgbClr val="FEFFFE"/>
                </a:solidFill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Population-Based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EB22F-22BC-4019-ABF2-C39444462715}"/>
              </a:ext>
            </a:extLst>
          </p:cNvPr>
          <p:cNvSpPr txBox="1"/>
          <p:nvPr/>
        </p:nvSpPr>
        <p:spPr>
          <a:xfrm>
            <a:off x="6578608" y="4026252"/>
            <a:ext cx="5082142" cy="124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Genetic Algorithm (GA)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Particle Swarm Optimization (PSO)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 Colony Optimization (ACO)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0030-9A53-49ED-B7BE-831F1ABC5C87}"/>
              </a:ext>
            </a:extLst>
          </p:cNvPr>
          <p:cNvSpPr/>
          <p:nvPr/>
        </p:nvSpPr>
        <p:spPr>
          <a:xfrm>
            <a:off x="1576874" y="5893909"/>
            <a:ext cx="892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6868"/>
            <a:r>
              <a:rPr lang="en-US" dirty="0">
                <a:solidFill>
                  <a:schemeClr val="accent6"/>
                </a:solidFill>
              </a:rPr>
              <a:t>Heuristics are the guidelines. Metaheuristics are the frameworks that use those guidelines.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5204A3A-00F7-4562-B513-1E458E47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2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97B7-FEEF-47A8-9494-19F8AD8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Framework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2F9CA2-260D-4611-B1F2-AAB1AF2DC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187" y="1166814"/>
            <a:ext cx="7237630" cy="51895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04D6A-7228-42B0-A536-2507A031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D33ED-50B6-4F6B-BC38-94974264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30D7B5-1B8A-4DF8-9E1B-D9C5B055001B}"/>
              </a:ext>
            </a:extLst>
          </p:cNvPr>
          <p:cNvSpPr/>
          <p:nvPr/>
        </p:nvSpPr>
        <p:spPr>
          <a:xfrm>
            <a:off x="275346" y="1246910"/>
            <a:ext cx="448838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>
                <a:solidFill>
                  <a:srgbClr val="0070C0"/>
                </a:solidFill>
              </a:rPr>
              <a:t>Construct an initial solution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rgbClr val="0070C0"/>
                </a:solidFill>
              </a:rPr>
              <a:t>While termination criteria not met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Get a new solution by exploring the neighborhood of current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Update the best and current solution based on acceptance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3) Report the best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5751-5F9E-4B1A-953F-26F3EB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Vehicle Routing Problem (VRP)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71B0-9AF4-44E7-8698-8F9A3F7DC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8A96C-6D0A-4A49-9EBD-3917B498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6262-6BB7-4FBB-8A1E-F16AA5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AD19-CE96-4821-A592-CC8C5D68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0DAF-6BFA-44CB-9218-EF55E05E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shortest route that visits every node </a:t>
            </a:r>
          </a:p>
          <a:p>
            <a:pPr lvl="1"/>
            <a:r>
              <a:rPr lang="en-US" dirty="0"/>
              <a:t>Maybe the most famous combinatorial optimization problem</a:t>
            </a:r>
          </a:p>
          <a:p>
            <a:pPr lvl="1"/>
            <a:r>
              <a:rPr lang="en-US" dirty="0"/>
              <a:t>Foundation for many others</a:t>
            </a:r>
          </a:p>
          <a:p>
            <a:pPr lvl="1"/>
            <a:r>
              <a:rPr lang="en-US" dirty="0"/>
              <a:t>Many real-world applications</a:t>
            </a:r>
          </a:p>
          <a:p>
            <a:r>
              <a:rPr lang="en-US" dirty="0"/>
              <a:t>“What is the shortest route?” asked by salespeople as early as 1832</a:t>
            </a:r>
          </a:p>
          <a:p>
            <a:r>
              <a:rPr lang="en-US" dirty="0"/>
              <a:t>Stated formally, and given its name, in 1940s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B368-B7AF-4B1A-9FCD-C7D82BA5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185D3-9BF4-4AEA-9D7F-E0C0585F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27CD-5EC3-44F6-B0D4-08DB900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Capacitated VRP (CVRP)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AA104-8A0F-4C41-B078-D0FD7F72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Demands are deterministic, known in advance, and may not be split. </a:t>
                </a:r>
              </a:p>
              <a:p>
                <a:r>
                  <a:rPr lang="en-US" dirty="0"/>
                  <a:t>The vehicles are identical (homogenous) and based at a single depot.</a:t>
                </a:r>
              </a:p>
              <a:p>
                <a:r>
                  <a:rPr lang="en-US" dirty="0"/>
                  <a:t>Only the capacity restrictions for the vehicles are imposed.</a:t>
                </a:r>
              </a:p>
              <a:p>
                <a:r>
                  <a:rPr lang="en-US" dirty="0"/>
                  <a:t>The objective is to minimize the total cost/distance/travel time.</a:t>
                </a:r>
              </a:p>
              <a:p>
                <a:r>
                  <a:rPr lang="en-US" dirty="0"/>
                  <a:t>We can assume the cost matrix is symmetric and satisfies the </a:t>
                </a:r>
                <a:r>
                  <a:rPr lang="en-US" i="1" dirty="0"/>
                  <a:t>triangle inequality. i.e.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have a graph with </a:t>
                </a:r>
                <a:r>
                  <a:rPr lang="en-US" i="1" dirty="0"/>
                  <a:t>V</a:t>
                </a:r>
                <a:r>
                  <a:rPr lang="en-US" dirty="0"/>
                  <a:t> customers.</a:t>
                </a:r>
              </a:p>
              <a:p>
                <a:r>
                  <a:rPr lang="en-US" dirty="0"/>
                  <a:t>Graph is assumed to be complete.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AA104-8A0F-4C41-B078-D0FD7F72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8E2A-D12B-479E-84C4-A9D00096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53D8-C452-46F9-BD22-AB346090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49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8B93-1657-4268-8128-60E024E3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Flow Formulation of 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7F96-48F0-4A6D-8584-056688F2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integer variables, associated with each arc or edge of the graph.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particularly suited for cases in which the cost of the solution can be expressed as the sum of the costs associated with the arcs.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they cannot be used to handle many practical issues, e.g., when the cost of a solution depends on the overall node sequence or on the type of vehicle assigned to a route.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057B4-92CA-4702-9595-61FFF7AD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4308-2FA5-457D-BBAE-4D26B56D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9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5806-96B1-4E49-A02B-26BDFA4E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31CC6-F753-4B8C-9685-3BAB1A05B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𝑡𝑟𝑎𝑣𝑒𝑟𝑠𝑒𝑠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cost of traversing arc (</a:t>
                </a:r>
                <a:r>
                  <a:rPr lang="en-US" i="1" dirty="0" err="1"/>
                  <a:t>i</a:t>
                </a:r>
                <a:r>
                  <a:rPr lang="en-US" i="1" dirty="0"/>
                  <a:t>, j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demand of customer </a:t>
                </a:r>
                <a:r>
                  <a:rPr lang="en-US" i="1" dirty="0"/>
                  <a:t>j</a:t>
                </a:r>
                <a:r>
                  <a:rPr lang="en-US" dirty="0"/>
                  <a:t> </a:t>
                </a:r>
              </a:p>
              <a:p>
                <a:r>
                  <a:rPr lang="en-US" i="1" dirty="0"/>
                  <a:t>Q</a:t>
                </a:r>
                <a:r>
                  <a:rPr lang="en-US" dirty="0"/>
                  <a:t>: truck capacity</a:t>
                </a:r>
              </a:p>
              <a:p>
                <a:r>
                  <a:rPr lang="en-US" dirty="0"/>
                  <a:t>V: set of all nodes {0, 1, …, n} where 0 is depot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31CC6-F753-4B8C-9685-3BAB1A05B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9F50E-D397-4727-97D7-4EBF3B33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82AE0-2DD6-419F-BA63-CC17C90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EB85-9945-47D4-8EEE-684EC94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Three-index CVRP Flow Formulation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DFAB9-5517-433D-A868-B3D07CEC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09C27-9EB4-4DB5-8BAD-C114138E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0F73FC-8B05-4081-B05A-78102CEE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156" y="1370036"/>
            <a:ext cx="1981477" cy="9907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027B98-322F-4467-B9CA-18624E4A3DB2}"/>
              </a:ext>
            </a:extLst>
          </p:cNvPr>
          <p:cNvSpPr/>
          <p:nvPr/>
        </p:nvSpPr>
        <p:spPr>
          <a:xfrm>
            <a:off x="838200" y="1680739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70006-7474-44A5-9ABA-B14B8B77743F}"/>
              </a:ext>
            </a:extLst>
          </p:cNvPr>
          <p:cNvSpPr txBox="1"/>
          <p:nvPr/>
        </p:nvSpPr>
        <p:spPr>
          <a:xfrm>
            <a:off x="7863488" y="2890115"/>
            <a:ext cx="417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node is visited by exactly one 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F4D26-F260-4E88-ACC0-A61A11C49E97}"/>
              </a:ext>
            </a:extLst>
          </p:cNvPr>
          <p:cNvSpPr txBox="1"/>
          <p:nvPr/>
        </p:nvSpPr>
        <p:spPr>
          <a:xfrm>
            <a:off x="7827406" y="3550047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vehicle leaves the depot once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73BDA-89FA-4570-A3E2-FEAEE029979C}"/>
              </a:ext>
            </a:extLst>
          </p:cNvPr>
          <p:cNvSpPr txBox="1"/>
          <p:nvPr/>
        </p:nvSpPr>
        <p:spPr>
          <a:xfrm>
            <a:off x="7863488" y="4216580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conservation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C14F1-85DD-4458-8F8B-C28B945B23F6}"/>
              </a:ext>
            </a:extLst>
          </p:cNvPr>
          <p:cNvSpPr txBox="1"/>
          <p:nvPr/>
        </p:nvSpPr>
        <p:spPr>
          <a:xfrm>
            <a:off x="7863488" y="4902652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constraint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06363-79A3-4E93-B4B1-74483E27FB66}"/>
              </a:ext>
            </a:extLst>
          </p:cNvPr>
          <p:cNvSpPr txBox="1"/>
          <p:nvPr/>
        </p:nvSpPr>
        <p:spPr>
          <a:xfrm>
            <a:off x="7819744" y="5588724"/>
            <a:ext cx="312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Subtour elimination constraints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19646A-FB7D-400A-9AD9-5A1C670EA0FE}"/>
              </a:ext>
            </a:extLst>
          </p:cNvPr>
          <p:cNvGrpSpPr/>
          <p:nvPr/>
        </p:nvGrpSpPr>
        <p:grpSpPr>
          <a:xfrm>
            <a:off x="690162" y="2234605"/>
            <a:ext cx="7173326" cy="4258269"/>
            <a:chOff x="690162" y="2234605"/>
            <a:chExt cx="7173326" cy="42582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6B2DDE-5D83-414D-A060-E5B2FACD9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162" y="2234605"/>
              <a:ext cx="7173326" cy="425826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E90D63-6104-4E80-A365-DC5EF87B4931}"/>
                </a:ext>
              </a:extLst>
            </p:cNvPr>
            <p:cNvSpPr/>
            <p:nvPr/>
          </p:nvSpPr>
          <p:spPr>
            <a:xfrm>
              <a:off x="690162" y="5467149"/>
              <a:ext cx="4613358" cy="66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F829F46-4F1E-41CA-B6D4-78C58B63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867" y="5516366"/>
              <a:ext cx="4797718" cy="562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49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78ED-A8F6-42E5-89EC-DF5087F5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Miller, Tucker, </a:t>
            </a:r>
            <a:r>
              <a:rPr lang="en-US" dirty="0" err="1"/>
              <a:t>Zemlin</a:t>
            </a:r>
            <a:r>
              <a:rPr lang="en-US" dirty="0"/>
              <a:t> (MTZ) Subtour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D7D27A-670B-4053-B2CD-7ED1DF5FB377}"/>
                  </a:ext>
                </a:extLst>
              </p:cNvPr>
              <p:cNvSpPr/>
              <p:nvPr/>
            </p:nvSpPr>
            <p:spPr>
              <a:xfrm>
                <a:off x="714998" y="3989550"/>
                <a:ext cx="67711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NewRomanPSM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0},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NewRomanPSMT"/>
                  </a:rPr>
                  <a:t>, is an additional continuous variable representing the load of the vehicle </a:t>
                </a:r>
                <a:r>
                  <a:rPr lang="en-US" i="1" dirty="0">
                    <a:latin typeface="TimesNewRomanPSMT"/>
                  </a:rPr>
                  <a:t>r</a:t>
                </a:r>
                <a:r>
                  <a:rPr lang="en-US" dirty="0">
                    <a:latin typeface="TimesNewRomanPSMT"/>
                  </a:rPr>
                  <a:t> after visiting customer </a:t>
                </a:r>
                <a:r>
                  <a:rPr lang="en-US" i="1" dirty="0" err="1">
                    <a:latin typeface="TimesNewRomanPS-ItalicMT"/>
                  </a:rPr>
                  <a:t>i</a:t>
                </a:r>
                <a:r>
                  <a:rPr lang="en-US" i="1" dirty="0">
                    <a:latin typeface="TimesNewRomanPS-ItalicMT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D7D27A-670B-4053-B2CD-7ED1DF5FB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98" y="3989550"/>
                <a:ext cx="6771118" cy="646331"/>
              </a:xfrm>
              <a:prstGeom prst="rect">
                <a:avLst/>
              </a:prstGeom>
              <a:blipFill>
                <a:blip r:embed="rId3"/>
                <a:stretch>
                  <a:fillRect l="-720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63826-4C8C-4905-B4F5-F759B287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C6E04-5177-4D1D-B6FF-729D193C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31317-1955-4758-9B03-AAE41C5FA7AD}"/>
                  </a:ext>
                </a:extLst>
              </p:cNvPr>
              <p:cNvSpPr txBox="1"/>
              <p:nvPr/>
            </p:nvSpPr>
            <p:spPr>
              <a:xfrm>
                <a:off x="365689" y="2601055"/>
                <a:ext cx="913798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𝑗𝑟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𝑟𝑖𝑗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31317-1955-4758-9B03-AAE41C5FA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9" y="2601055"/>
                <a:ext cx="9137981" cy="391646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795388-74E4-4244-A456-D82D5276BD38}"/>
                  </a:ext>
                </a:extLst>
              </p:cNvPr>
              <p:cNvSpPr txBox="1"/>
              <p:nvPr/>
            </p:nvSpPr>
            <p:spPr>
              <a:xfrm>
                <a:off x="365689" y="3225085"/>
                <a:ext cx="5306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0≤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795388-74E4-4244-A456-D82D5276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9" y="3225085"/>
                <a:ext cx="530659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F447650-B301-4DB0-97F0-E929927BD6F8}"/>
              </a:ext>
            </a:extLst>
          </p:cNvPr>
          <p:cNvSpPr txBox="1"/>
          <p:nvPr/>
        </p:nvSpPr>
        <p:spPr>
          <a:xfrm>
            <a:off x="625290" y="1629896"/>
            <a:ext cx="517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replace constraint 6 (the previous slide) with:</a:t>
            </a:r>
          </a:p>
        </p:txBody>
      </p:sp>
    </p:spTree>
    <p:extLst>
      <p:ext uri="{BB962C8B-B14F-4D97-AF65-F5344CB8AC3E}">
        <p14:creationId xmlns:p14="http://schemas.microsoft.com/office/powerpoint/2010/main" val="4149981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1F7E-98FF-438C-9269-08B9690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Variation of Three-index Flow Formulation</a:t>
            </a:r>
            <a:br>
              <a:rPr lang="en-US" dirty="0"/>
            </a:br>
            <a:r>
              <a:rPr lang="en-US" dirty="0"/>
              <a:t>(in case you see this version somewhere)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58470-0BE7-4739-BBCF-4741BDFB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0A489-2D15-453F-BE9F-9D1242E6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6850297-8B20-4639-B2E9-B8A315EC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8" y="1577207"/>
            <a:ext cx="7313685" cy="4830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6EB22F-4189-47C7-B6F7-18B8791BE392}"/>
                  </a:ext>
                </a:extLst>
              </p:cNvPr>
              <p:cNvSpPr/>
              <p:nvPr/>
            </p:nvSpPr>
            <p:spPr>
              <a:xfrm>
                <a:off x="6429675" y="1708801"/>
                <a:ext cx="568853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There are just some notation changes (they were from two different sources!):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0}→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A new 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that equals 1 if vehicle </a:t>
                </a:r>
                <a:r>
                  <a:rPr lang="en-US" i="1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</a:rPr>
                  <a:t> serves node </a:t>
                </a:r>
                <a:r>
                  <a:rPr lang="en-US" i="1" dirty="0" err="1">
                    <a:solidFill>
                      <a:srgbClr val="0070C0"/>
                    </a:solidFill>
                  </a:rPr>
                  <a:t>i</a:t>
                </a:r>
                <a:endParaRPr lang="en-US" i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If you put them side by side, you’ll see they are exactly the same.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6EB22F-4189-47C7-B6F7-18B8791BE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675" y="1708801"/>
                <a:ext cx="5688531" cy="2031325"/>
              </a:xfrm>
              <a:prstGeom prst="rect">
                <a:avLst/>
              </a:prstGeom>
              <a:blipFill>
                <a:blip r:embed="rId3"/>
                <a:stretch>
                  <a:fillRect l="-750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8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C237-3C49-4945-B440-C4D1F86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VRP with Time Windows (VRPTW)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E1713-0AD4-41CB-A54A-0C5F0D21C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CVRP constraints plus…</a:t>
                </a:r>
              </a:p>
              <a:p>
                <a:r>
                  <a:rPr lang="en-US" dirty="0"/>
                  <a:t>All vehicles leave the depot at time instant 0.</a:t>
                </a:r>
              </a:p>
              <a:p>
                <a:r>
                  <a:rPr lang="en-US" dirty="0"/>
                  <a:t>Each customer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is associated with a time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called a </a:t>
                </a:r>
                <a:r>
                  <a:rPr lang="en-US" i="1" dirty="0"/>
                  <a:t>time window. </a:t>
                </a:r>
              </a:p>
              <a:p>
                <a:r>
                  <a:rPr lang="en-US" dirty="0"/>
                  <a:t>Travel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for each arc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, j</a:t>
                </a:r>
                <a:r>
                  <a:rPr lang="en-US" dirty="0"/>
                  <a:t>) and service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each customer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are given. </a:t>
                </a:r>
              </a:p>
              <a:p>
                <a:r>
                  <a:rPr lang="en-US" dirty="0"/>
                  <a:t>The service of each customer must start within the associated time window. </a:t>
                </a:r>
              </a:p>
              <a:p>
                <a:r>
                  <a:rPr lang="en-US" dirty="0"/>
                  <a:t>In case of early arrival at the location of customer </a:t>
                </a:r>
                <a:r>
                  <a:rPr lang="en-US" i="1" dirty="0" err="1"/>
                  <a:t>i</a:t>
                </a:r>
                <a:r>
                  <a:rPr lang="en-US" dirty="0"/>
                  <a:t>, the vehicle generally is allowed to wait until time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i.e., until the service may start.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E1713-0AD4-41CB-A54A-0C5F0D21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04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9449B-4C9F-4086-842E-4337E6B9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0B301-AB64-4880-A5E9-8B918BC8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B7E4-BD54-4BC9-A426-B006B833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VRPTW Formulation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555AD5-0573-4DD0-88F4-B547C945C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22" y="2499209"/>
            <a:ext cx="3952548" cy="31568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2C41C8-DFA9-40B8-B403-A7DA5D829D05}"/>
              </a:ext>
            </a:extLst>
          </p:cNvPr>
          <p:cNvGrpSpPr/>
          <p:nvPr/>
        </p:nvGrpSpPr>
        <p:grpSpPr>
          <a:xfrm>
            <a:off x="5461473" y="2499209"/>
            <a:ext cx="5383853" cy="2974449"/>
            <a:chOff x="5464628" y="1690688"/>
            <a:chExt cx="5383853" cy="2974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E1D0BD-99D7-48E4-87EA-13782F648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4628" y="1736725"/>
              <a:ext cx="5106956" cy="29284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77B030-842F-4811-B2EE-67DA99C5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619" y="1690688"/>
              <a:ext cx="5268862" cy="623920"/>
            </a:xfrm>
            <a:prstGeom prst="rect">
              <a:avLst/>
            </a:prstGeom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873B15-1524-460B-89FE-482C4AEE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B877AC-88A3-4338-8989-4FACA2D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A0987-E6F4-4B2C-A369-4FD9DF2758BD}"/>
                  </a:ext>
                </a:extLst>
              </p:cNvPr>
              <p:cNvSpPr txBox="1"/>
              <p:nvPr/>
            </p:nvSpPr>
            <p:spPr>
              <a:xfrm>
                <a:off x="269865" y="1216014"/>
                <a:ext cx="105754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: start of service at node </a:t>
                </a:r>
                <a:r>
                  <a:rPr lang="en-US" i="1" dirty="0" err="1"/>
                  <a:t>i</a:t>
                </a:r>
                <a:r>
                  <a:rPr lang="en-US" dirty="0"/>
                  <a:t> when serviced by vehicle </a:t>
                </a:r>
                <a:r>
                  <a:rPr lang="en-US" i="1" dirty="0"/>
                  <a:t>k</a:t>
                </a:r>
              </a:p>
              <a:p>
                <a:r>
                  <a:rPr lang="en-US" i="1" dirty="0"/>
                  <a:t>E </a:t>
                </a:r>
                <a:r>
                  <a:rPr lang="en-US" dirty="0"/>
                  <a:t>and </a:t>
                </a:r>
                <a:r>
                  <a:rPr lang="en-US" i="1" dirty="0"/>
                  <a:t>L</a:t>
                </a:r>
                <a:r>
                  <a:rPr lang="en-US" dirty="0"/>
                  <a:t>:  The earliest possible departure from the depot and the latest possible arrival at the depot, respectively</a:t>
                </a:r>
              </a:p>
              <a:p>
                <a:r>
                  <a:rPr lang="en-US" dirty="0"/>
                  <a:t>{0, n+1} nodes are both for depot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A0987-E6F4-4B2C-A369-4FD9DF27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5" y="1216014"/>
                <a:ext cx="10575461" cy="923330"/>
              </a:xfrm>
              <a:prstGeom prst="rect">
                <a:avLst/>
              </a:prstGeom>
              <a:blipFill>
                <a:blip r:embed="rId5"/>
                <a:stretch>
                  <a:fillRect l="-461" t="-3289" r="-51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FDDB76F-763B-406B-AE3B-78212FDDA55C}"/>
              </a:ext>
            </a:extLst>
          </p:cNvPr>
          <p:cNvSpPr/>
          <p:nvPr/>
        </p:nvSpPr>
        <p:spPr>
          <a:xfrm>
            <a:off x="1836399" y="5555079"/>
            <a:ext cx="70765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dvTTec369687"/>
              </a:rPr>
              <a:t>5) Relation between the start of the service at customer </a:t>
            </a:r>
            <a:r>
              <a:rPr lang="en-US" sz="1600" i="1" dirty="0" err="1">
                <a:solidFill>
                  <a:srgbClr val="0070C0"/>
                </a:solidFill>
                <a:latin typeface="AdvTTec369687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AdvTTec369687"/>
              </a:rPr>
              <a:t> and </a:t>
            </a:r>
            <a:r>
              <a:rPr lang="en-US" sz="1600" i="1" dirty="0">
                <a:solidFill>
                  <a:srgbClr val="0070C0"/>
                </a:solidFill>
                <a:latin typeface="AdvTTec369687"/>
              </a:rPr>
              <a:t>j</a:t>
            </a:r>
            <a:r>
              <a:rPr lang="en-US" sz="1600" dirty="0">
                <a:solidFill>
                  <a:srgbClr val="0070C0"/>
                </a:solidFill>
                <a:latin typeface="AdvTTec369687"/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  <a:latin typeface="AdvTTec369687"/>
              </a:rPr>
              <a:t>6) Start of service for each customer is within its time window</a:t>
            </a:r>
          </a:p>
          <a:p>
            <a:r>
              <a:rPr lang="en-US" sz="1600" dirty="0">
                <a:solidFill>
                  <a:srgbClr val="0070C0"/>
                </a:solidFill>
                <a:latin typeface="AdvTTec369687"/>
              </a:rPr>
              <a:t>7) All the services are completed within the depot allowable time window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8123D-5976-4A3A-BF06-33914C6B25A1}"/>
              </a:ext>
            </a:extLst>
          </p:cNvPr>
          <p:cNvSpPr/>
          <p:nvPr/>
        </p:nvSpPr>
        <p:spPr>
          <a:xfrm>
            <a:off x="5106889" y="260116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dvTTec369687"/>
              </a:rPr>
              <a:t>5)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DB6D05-6E48-45C6-9AAE-32A1FF54F94F}"/>
              </a:ext>
            </a:extLst>
          </p:cNvPr>
          <p:cNvSpPr/>
          <p:nvPr/>
        </p:nvSpPr>
        <p:spPr>
          <a:xfrm>
            <a:off x="5106889" y="309063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dvTTec369687"/>
              </a:rPr>
              <a:t>6)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D4AB3-0FDC-4DB9-9219-2BD510CCB65A}"/>
              </a:ext>
            </a:extLst>
          </p:cNvPr>
          <p:cNvSpPr/>
          <p:nvPr/>
        </p:nvSpPr>
        <p:spPr>
          <a:xfrm>
            <a:off x="5106889" y="365781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dvTTec369687"/>
              </a:rPr>
              <a:t>7)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1470-4361-4DB4-802F-8FE2196C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Covering, Set Partitioning, and Set Packing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C57EC-CB6F-4907-9AE3-7342ECEBB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C57EC-CB6F-4907-9AE3-7342ECEBB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D015D-56DB-4C09-9E97-EA17FED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4D5F1-E658-47C0-867D-F9AAA41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D920-4C91-49DD-B40F-C97C78AA1AF5}"/>
              </a:ext>
            </a:extLst>
          </p:cNvPr>
          <p:cNvSpPr txBox="1"/>
          <p:nvPr/>
        </p:nvSpPr>
        <p:spPr>
          <a:xfrm>
            <a:off x="735291" y="1489435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Set 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BD4988-64B8-4F4A-A2C6-46E54F3D0A86}"/>
                  </a:ext>
                </a:extLst>
              </p:cNvPr>
              <p:cNvSpPr txBox="1"/>
              <p:nvPr/>
            </p:nvSpPr>
            <p:spPr>
              <a:xfrm>
                <a:off x="649664" y="5081048"/>
                <a:ext cx="4139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Set Partitioning: </a:t>
                </a:r>
                <a:r>
                  <a:rPr lang="en-US" sz="2000" dirty="0"/>
                  <a:t>Replace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with =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Set Packing: </a:t>
                </a:r>
                <a:r>
                  <a:rPr lang="en-US" sz="2000" dirty="0"/>
                  <a:t>Replace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BD4988-64B8-4F4A-A2C6-46E54F3D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4" y="5081048"/>
                <a:ext cx="4139275" cy="707886"/>
              </a:xfrm>
              <a:prstGeom prst="rect">
                <a:avLst/>
              </a:prstGeom>
              <a:blipFill>
                <a:blip r:embed="rId4"/>
                <a:stretch>
                  <a:fillRect l="-1620" t="-5172" r="-44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8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1470-4361-4DB4-802F-8FE2196C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Partitioning Formulation of 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57EC-CB6F-4907-9AE3-7342ECEB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VRP is formulated as a </a:t>
            </a:r>
            <a:r>
              <a:rPr lang="en-US" i="1" dirty="0"/>
              <a:t>Set-Partitioning Problem </a:t>
            </a:r>
            <a:r>
              <a:rPr lang="en-US" dirty="0"/>
              <a:t>(SPP)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a collection of routes with minimum cost, which serves each customer once (and satisfies any additional constraints.) </a:t>
            </a:r>
          </a:p>
          <a:p>
            <a:pPr>
              <a:lnSpc>
                <a:spcPct val="100000"/>
              </a:lnSpc>
            </a:pPr>
            <a:r>
              <a:rPr lang="en-US" dirty="0"/>
              <a:t>A main advantage of SP model is that it allows for general and flexible cost structure. </a:t>
            </a:r>
          </a:p>
          <a:p>
            <a:pPr>
              <a:lnSpc>
                <a:spcPct val="100000"/>
              </a:lnSpc>
            </a:pPr>
            <a:r>
              <a:rPr lang="en-US" dirty="0"/>
              <a:t>The additional side constraints don’t need to consider restrictions concerning the feasibility of a single route, because the route validation happens prior to solving the SP model. </a:t>
            </a:r>
          </a:p>
          <a:p>
            <a:pPr>
              <a:lnSpc>
                <a:spcPct val="100000"/>
              </a:lnSpc>
            </a:pPr>
            <a:r>
              <a:rPr lang="en-US" dirty="0"/>
              <a:t>One main drawback of using SP model for VRP is its very large number of variables, especially in non-tightly-constrained instances.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D015D-56DB-4C09-9E97-EA17FED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4D5F1-E658-47C0-867D-F9AAA41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68CE-9F7F-4B47-8979-2B0251F1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Printed Circuit Boards</a:t>
            </a:r>
            <a:br>
              <a:rPr lang="en-US" dirty="0"/>
            </a:br>
            <a:r>
              <a:rPr lang="en-US" b="1" dirty="0"/>
              <a:t>2,392 nodes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5213-0FA1-4E1C-BD80-81C0DDCB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CA2EC-EC36-4602-A7A3-1B069B0A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316FA-B27C-4001-9353-707CAE6EA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126" y="1217918"/>
            <a:ext cx="3713748" cy="50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5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E62B70-9189-44F1-B54B-0724E4F9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6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Let’s check the formulation in the other deck!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A38CE-54C8-4ED8-8752-24A34942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B71FB-9F3F-4605-9940-DB1FF707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8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A12A87-8333-417D-99DD-7AC7CD4F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Clarke-Wright Saving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3F549F-99FF-4509-9600-F4EDF7878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Make all the simple routes: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saving for every pair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the saving list in DESC order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Repeat until no additional saving can be achieved: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For the savings </a:t>
                </a:r>
                <a:r>
                  <a:rPr lang="en-US" i="1" dirty="0"/>
                  <a:t>s(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, include link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- that are not already on the same route- if either of the following is true: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If neither of the nodes are already assigned to a route, initiate a new route and include both </a:t>
                </a:r>
                <a:r>
                  <a:rPr lang="en-US" i="1" dirty="0" err="1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j</a:t>
                </a:r>
                <a:r>
                  <a:rPr lang="en-US" dirty="0"/>
                  <a:t>.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Exactly one of the nodes (</a:t>
                </a:r>
                <a:r>
                  <a:rPr lang="en-US" i="1" dirty="0" err="1"/>
                  <a:t>i</a:t>
                </a:r>
                <a:r>
                  <a:rPr lang="en-US" dirty="0"/>
                  <a:t> or </a:t>
                </a:r>
                <a:r>
                  <a:rPr lang="en-US" i="1" dirty="0"/>
                  <a:t>j</a:t>
                </a:r>
                <a:r>
                  <a:rPr lang="en-US" dirty="0"/>
                  <a:t>) has already been on a route and it’s not an interior node (an interior node is </a:t>
                </a:r>
                <a:r>
                  <a:rPr lang="en-US" u="sng" dirty="0"/>
                  <a:t>not</a:t>
                </a:r>
                <a:r>
                  <a:rPr lang="en-US" dirty="0"/>
                  <a:t> adjacent to the depot)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Both nodes have already been included in two different routes and neither node is interior to its route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No constraint should be violated as a result of the merge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43F549F-99FF-4509-9600-F4EDF7878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94" b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5DC28-358B-43DC-A8F0-4261D7ED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353A5-12D3-46A6-B6CB-6381E9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93A52F-F092-4B1F-B837-3FEECCA2C606}"/>
              </a:ext>
            </a:extLst>
          </p:cNvPr>
          <p:cNvSpPr/>
          <p:nvPr/>
        </p:nvSpPr>
        <p:spPr>
          <a:xfrm>
            <a:off x="8153400" y="5712659"/>
            <a:ext cx="369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Check the example in the other deck!</a:t>
            </a:r>
          </a:p>
        </p:txBody>
      </p:sp>
    </p:spTree>
    <p:extLst>
      <p:ext uri="{BB962C8B-B14F-4D97-AF65-F5344CB8AC3E}">
        <p14:creationId xmlns:p14="http://schemas.microsoft.com/office/powerpoint/2010/main" val="62763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CDA2-E16C-42D3-9533-A1CB5D52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Books and Movies!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144B1-1547-49A0-BC04-4DA7B4C7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7F39B-B080-46EC-A8D8-47DF95EC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C0C904-D30B-4199-BC01-B4F1C84D8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362411"/>
            <a:ext cx="2857500" cy="434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C43FE2-5409-44C6-BF85-ED612076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06" y="1178001"/>
            <a:ext cx="3483444" cy="5236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47A4A60-0777-40D2-8E7D-8C44B34F7239}"/>
              </a:ext>
            </a:extLst>
          </p:cNvPr>
          <p:cNvSpPr/>
          <p:nvPr/>
        </p:nvSpPr>
        <p:spPr>
          <a:xfrm rot="1376533">
            <a:off x="1954217" y="1825127"/>
            <a:ext cx="1219200" cy="4784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005B5-5398-4766-A70F-2F9985F1290C}"/>
              </a:ext>
            </a:extLst>
          </p:cNvPr>
          <p:cNvSpPr txBox="1"/>
          <p:nvPr/>
        </p:nvSpPr>
        <p:spPr>
          <a:xfrm>
            <a:off x="274377" y="1457408"/>
            <a:ext cx="139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 person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0A354A-C85F-425B-AD79-83FD5579FA48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>
            <a:off x="1665335" y="1642074"/>
            <a:ext cx="33710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AC96-B4B3-46A8-927C-FC1878E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Cook’s TSP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DE74-B5EB-44CF-9C74-D0126265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www.math.uwaterloo.ca/tsp </a:t>
            </a:r>
          </a:p>
          <a:p>
            <a:r>
              <a:rPr lang="en-US" dirty="0"/>
              <a:t>Games, history, challenges, data sets, software, and other fun stuff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FA5CF-93DF-495B-878B-0DA0F9C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B619-EF34-46C9-8CB5-B3BED47C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7466E-DEA7-4DE1-B46C-8C1E75C0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64" y="2444487"/>
            <a:ext cx="5349884" cy="3832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7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8399-31D4-45F3-907E-5B2D508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84A3E-92EA-4876-8FE2-463EBBC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D3BD25-9997-42D1-B30B-533A3136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5870"/>
            <a:ext cx="10515600" cy="40696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45FC3D-AE2F-458B-9D46-D05AD2F4FAB3}"/>
              </a:ext>
            </a:extLst>
          </p:cNvPr>
          <p:cNvSpPr/>
          <p:nvPr/>
        </p:nvSpPr>
        <p:spPr>
          <a:xfrm>
            <a:off x="4497353" y="5215019"/>
            <a:ext cx="4805266" cy="55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553857-542E-457D-8CF8-C6D1966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6CA5D-BC5C-4C34-B816-BBEC7DDB596F}"/>
                  </a:ext>
                </a:extLst>
              </p:cNvPr>
              <p:cNvSpPr txBox="1"/>
              <p:nvPr/>
            </p:nvSpPr>
            <p:spPr>
              <a:xfrm>
                <a:off x="204532" y="5016957"/>
                <a:ext cx="4483279" cy="152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Some Assumptions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triangle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Metric TSP</a:t>
                </a: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Symmetric TSP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6CA5D-BC5C-4C34-B816-BBEC7DDB5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2" y="5016957"/>
                <a:ext cx="4483279" cy="1521955"/>
              </a:xfrm>
              <a:prstGeom prst="rect">
                <a:avLst/>
              </a:prstGeom>
              <a:blipFill>
                <a:blip r:embed="rId4"/>
                <a:stretch>
                  <a:fillRect l="-1224" t="-2400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0B0935D-1172-42F1-B889-5CC6154472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4" t="6802" r="4073" b="15060"/>
          <a:stretch/>
        </p:blipFill>
        <p:spPr>
          <a:xfrm>
            <a:off x="8872907" y="365126"/>
            <a:ext cx="2820968" cy="1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Subtours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15" y="1626630"/>
            <a:ext cx="5127066" cy="19202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F0C94032-CD4C-4C25-B0C2-CEC720522D92}" type="slidenum">
              <a:rPr lang="en-US">
                <a:latin typeface="Tw Cen MT"/>
              </a:rPr>
              <a:pPr/>
              <a:t>8</a:t>
            </a:fld>
            <a:endParaRPr lang="en-US" dirty="0">
              <a:latin typeface="Tw Cen M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36648" y="3636838"/>
            <a:ext cx="8153400" cy="2986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None/>
            </a:pPr>
            <a:r>
              <a:rPr lang="en-US" sz="2800" dirty="0" err="1"/>
              <a:t>Subtour</a:t>
            </a:r>
            <a:r>
              <a:rPr lang="en-US" sz="2800" dirty="0"/>
              <a:t>-elimination constraints:</a:t>
            </a:r>
          </a:p>
          <a:p>
            <a:pPr marL="0" indent="0">
              <a:buClr>
                <a:srgbClr val="DD8047"/>
              </a:buClr>
              <a:buNone/>
            </a:pPr>
            <a:endParaRPr lang="en-US" dirty="0">
              <a:solidFill>
                <a:prstClr val="black"/>
              </a:solidFill>
              <a:latin typeface="Tw Cen MT"/>
            </a:endParaRPr>
          </a:p>
          <a:p>
            <a:pPr marL="0" indent="0">
              <a:buClr>
                <a:srgbClr val="DD8047"/>
              </a:buClr>
              <a:buNone/>
            </a:pPr>
            <a:r>
              <a:rPr lang="en-US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(2</a:t>
            </a:r>
            <a:r>
              <a:rPr lang="en-US" i="1" baseline="300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800" dirty="0"/>
              <a:t>constraints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948" y="4237338"/>
            <a:ext cx="4368800" cy="533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6A39-8F51-4E7D-A631-DEECF5F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8399-31D4-45F3-907E-5B2D508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84A3E-92EA-4876-8FE2-463EBBC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D3BD25-9997-42D1-B30B-533A3136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26745"/>
            <a:ext cx="10515600" cy="4069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3BEFFB-FDE7-43DA-85E0-AAF2BD54B275}"/>
              </a:ext>
            </a:extLst>
          </p:cNvPr>
          <p:cNvSpPr/>
          <p:nvPr/>
        </p:nvSpPr>
        <p:spPr>
          <a:xfrm>
            <a:off x="371601" y="5987018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Dantzig-Fulkerson-Johnson (DFJ) Subtour Elimination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8894-DC26-425C-81DE-19D5D5E1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2454</Words>
  <Application>Microsoft Office PowerPoint</Application>
  <PresentationFormat>Widescreen</PresentationFormat>
  <Paragraphs>394</Paragraphs>
  <Slides>41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AdvTTec369687</vt:lpstr>
      <vt:lpstr>Arial</vt:lpstr>
      <vt:lpstr>Calibri</vt:lpstr>
      <vt:lpstr>Calibri Light</vt:lpstr>
      <vt:lpstr>Cambria Math</vt:lpstr>
      <vt:lpstr>Courier New</vt:lpstr>
      <vt:lpstr>Helvetica Neue</vt:lpstr>
      <vt:lpstr>Pragati Narrow</vt:lpstr>
      <vt:lpstr>Symbol</vt:lpstr>
      <vt:lpstr>Tahoma</vt:lpstr>
      <vt:lpstr>Times New Roman</vt:lpstr>
      <vt:lpstr>TimesNewRomanPS-ItalicMT</vt:lpstr>
      <vt:lpstr>TimesNewRomanPSMT</vt:lpstr>
      <vt:lpstr>Tw Cen MT</vt:lpstr>
      <vt:lpstr>Wingdings</vt:lpstr>
      <vt:lpstr>Office Theme</vt:lpstr>
      <vt:lpstr>4_Office Theme</vt:lpstr>
      <vt:lpstr>Photo Editor Photo</vt:lpstr>
      <vt:lpstr>TSP &amp; VRP</vt:lpstr>
      <vt:lpstr>VRP &amp; TSP Relation</vt:lpstr>
      <vt:lpstr>Traveling Salesman Problem (TSP)</vt:lpstr>
      <vt:lpstr>Printed Circuit Boards 2,392 nodes</vt:lpstr>
      <vt:lpstr>TSP Books and Movies!</vt:lpstr>
      <vt:lpstr>Bill Cook’s TSP Website</vt:lpstr>
      <vt:lpstr>TSP Formulation</vt:lpstr>
      <vt:lpstr>Subtours</vt:lpstr>
      <vt:lpstr>TSP Formulation</vt:lpstr>
      <vt:lpstr>TSP Formulation</vt:lpstr>
      <vt:lpstr>How to solve?</vt:lpstr>
      <vt:lpstr>Construction Heuristics</vt:lpstr>
      <vt:lpstr>Example</vt:lpstr>
      <vt:lpstr>Nearest Neighbor (NN)</vt:lpstr>
      <vt:lpstr>Example: NN</vt:lpstr>
      <vt:lpstr>Insertion Heuristics</vt:lpstr>
      <vt:lpstr>Farthest Insertion (FI)</vt:lpstr>
      <vt:lpstr>Example: FI</vt:lpstr>
      <vt:lpstr>Nearest Insertion (NI) &amp; Farthest Insertion (FI)</vt:lpstr>
      <vt:lpstr>And many more…</vt:lpstr>
      <vt:lpstr>Improvement Heuristics</vt:lpstr>
      <vt:lpstr>Local Search</vt:lpstr>
      <vt:lpstr>Example</vt:lpstr>
      <vt:lpstr>Local Search</vt:lpstr>
      <vt:lpstr>Example</vt:lpstr>
      <vt:lpstr>Local Search Simple Iterative Improvement or Hill Climbing</vt:lpstr>
      <vt:lpstr>Metaheuristics Properties</vt:lpstr>
      <vt:lpstr>SA Framework Example</vt:lpstr>
      <vt:lpstr>Vehicle Routing Problem (VRP)</vt:lpstr>
      <vt:lpstr>Capacitated VRP (CVRP)</vt:lpstr>
      <vt:lpstr>Vehicle Flow Formulation of VRP</vt:lpstr>
      <vt:lpstr>Notation</vt:lpstr>
      <vt:lpstr>Three-index CVRP Flow Formulation</vt:lpstr>
      <vt:lpstr>Miller, Tucker, Zemlin (MTZ) Subtour Elimination</vt:lpstr>
      <vt:lpstr>Another Variation of Three-index Flow Formulation (in case you see this version somewhere) </vt:lpstr>
      <vt:lpstr>VRP with Time Windows (VRPTW)</vt:lpstr>
      <vt:lpstr>VRPTW Formulation</vt:lpstr>
      <vt:lpstr>Set Covering, Set Partitioning, and Set Packing</vt:lpstr>
      <vt:lpstr>Set Partitioning Formulation of VRP</vt:lpstr>
      <vt:lpstr>Let’s check the formulation in the other deck!</vt:lpstr>
      <vt:lpstr>Clarke-Wright Saving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Khodabandeh</dc:creator>
  <cp:lastModifiedBy>Ehsan Khodabandeh</cp:lastModifiedBy>
  <cp:revision>360</cp:revision>
  <dcterms:created xsi:type="dcterms:W3CDTF">2019-11-09T20:43:42Z</dcterms:created>
  <dcterms:modified xsi:type="dcterms:W3CDTF">2023-10-11T03:01:22Z</dcterms:modified>
</cp:coreProperties>
</file>