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68"/>
  </p:notesMasterIdLst>
  <p:handoutMasterIdLst>
    <p:handoutMasterId r:id="rId69"/>
  </p:handoutMasterIdLst>
  <p:sldIdLst>
    <p:sldId id="3936" r:id="rId2"/>
    <p:sldId id="3958" r:id="rId3"/>
    <p:sldId id="2454" r:id="rId4"/>
    <p:sldId id="2455" r:id="rId5"/>
    <p:sldId id="2459" r:id="rId6"/>
    <p:sldId id="2460" r:id="rId7"/>
    <p:sldId id="2462" r:id="rId8"/>
    <p:sldId id="2456" r:id="rId9"/>
    <p:sldId id="2457" r:id="rId10"/>
    <p:sldId id="2458" r:id="rId11"/>
    <p:sldId id="2432" r:id="rId12"/>
    <p:sldId id="2434" r:id="rId13"/>
    <p:sldId id="2435" r:id="rId14"/>
    <p:sldId id="2437" r:id="rId15"/>
    <p:sldId id="2438" r:id="rId16"/>
    <p:sldId id="2436" r:id="rId17"/>
    <p:sldId id="2439" r:id="rId18"/>
    <p:sldId id="2440" r:id="rId19"/>
    <p:sldId id="2442" r:id="rId20"/>
    <p:sldId id="2443" r:id="rId21"/>
    <p:sldId id="2441" r:id="rId22"/>
    <p:sldId id="2444" r:id="rId23"/>
    <p:sldId id="2461" r:id="rId24"/>
    <p:sldId id="2445" r:id="rId25"/>
    <p:sldId id="2446" r:id="rId26"/>
    <p:sldId id="2447" r:id="rId27"/>
    <p:sldId id="2448" r:id="rId28"/>
    <p:sldId id="2449" r:id="rId29"/>
    <p:sldId id="2450" r:id="rId30"/>
    <p:sldId id="2451" r:id="rId31"/>
    <p:sldId id="2452" r:id="rId32"/>
    <p:sldId id="2453" r:id="rId33"/>
    <p:sldId id="3959" r:id="rId34"/>
    <p:sldId id="3964" r:id="rId35"/>
    <p:sldId id="3965" r:id="rId36"/>
    <p:sldId id="3966" r:id="rId37"/>
    <p:sldId id="3967" r:id="rId38"/>
    <p:sldId id="3960" r:id="rId39"/>
    <p:sldId id="3968" r:id="rId40"/>
    <p:sldId id="3969" r:id="rId41"/>
    <p:sldId id="2464" r:id="rId42"/>
    <p:sldId id="3970" r:id="rId43"/>
    <p:sldId id="3971" r:id="rId44"/>
    <p:sldId id="3972" r:id="rId45"/>
    <p:sldId id="3961" r:id="rId46"/>
    <p:sldId id="3973" r:id="rId47"/>
    <p:sldId id="2465" r:id="rId48"/>
    <p:sldId id="2467" r:id="rId49"/>
    <p:sldId id="2468" r:id="rId50"/>
    <p:sldId id="2469" r:id="rId51"/>
    <p:sldId id="2470" r:id="rId52"/>
    <p:sldId id="2463" r:id="rId53"/>
    <p:sldId id="3962" r:id="rId54"/>
    <p:sldId id="3963" r:id="rId55"/>
    <p:sldId id="3974" r:id="rId56"/>
    <p:sldId id="2466" r:id="rId57"/>
    <p:sldId id="3975" r:id="rId58"/>
    <p:sldId id="3976" r:id="rId59"/>
    <p:sldId id="3977" r:id="rId60"/>
    <p:sldId id="2471" r:id="rId61"/>
    <p:sldId id="2472" r:id="rId62"/>
    <p:sldId id="2473" r:id="rId63"/>
    <p:sldId id="3978" r:id="rId64"/>
    <p:sldId id="2474" r:id="rId65"/>
    <p:sldId id="2475" r:id="rId66"/>
    <p:sldId id="3957" r:id="rId6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initials="M" lastIdx="1" clrIdx="0">
    <p:extLst>
      <p:ext uri="{19B8F6BF-5375-455C-9EA6-DF929625EA0E}">
        <p15:presenceInfo xmlns:p15="http://schemas.microsoft.com/office/powerpoint/2012/main" userId="a52a012fad5432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67" autoAdjust="0"/>
    <p:restoredTop sz="99694" autoAdjust="0"/>
  </p:normalViewPr>
  <p:slideViewPr>
    <p:cSldViewPr snapToGrid="0" snapToObjects="1">
      <p:cViewPr varScale="1">
        <p:scale>
          <a:sx n="95" d="100"/>
          <a:sy n="95" d="100"/>
        </p:scale>
        <p:origin x="485" y="72"/>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64" d="100"/>
          <a:sy n="64" d="100"/>
        </p:scale>
        <p:origin x="3187"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10/10/2022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10/10/2022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0</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1516886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D434A-5BD7-43A8-AFA2-A48CDB9B9016}" type="slidenum">
              <a:rPr lang="en-US"/>
              <a:pPr/>
              <a:t>56</a:t>
            </a:fld>
            <a:endParaRPr lang="en-US"/>
          </a:p>
        </p:txBody>
      </p:sp>
      <p:sp>
        <p:nvSpPr>
          <p:cNvPr id="2387970" name="Rectangle 2"/>
          <p:cNvSpPr>
            <a:spLocks noGrp="1" noRot="1" noChangeAspect="1" noChangeArrowheads="1" noTextEdit="1"/>
          </p:cNvSpPr>
          <p:nvPr>
            <p:ph type="sldImg"/>
          </p:nvPr>
        </p:nvSpPr>
        <p:spPr>
          <a:ln/>
        </p:spPr>
      </p:sp>
      <p:sp>
        <p:nvSpPr>
          <p:cNvPr id="238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59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0CF1B-73C9-4E40-B250-9BC2BEC3C291}" type="slidenum">
              <a:rPr lang="en-US"/>
              <a:pPr/>
              <a:t>57</a:t>
            </a:fld>
            <a:endParaRPr lang="en-US"/>
          </a:p>
        </p:txBody>
      </p:sp>
      <p:sp>
        <p:nvSpPr>
          <p:cNvPr id="1718274" name="Rectangle 2"/>
          <p:cNvSpPr>
            <a:spLocks noGrp="1" noRot="1" noChangeAspect="1" noChangeArrowheads="1" noTextEdit="1"/>
          </p:cNvSpPr>
          <p:nvPr>
            <p:ph type="sldImg"/>
          </p:nvPr>
        </p:nvSpPr>
        <p:spPr>
          <a:ln/>
        </p:spPr>
      </p:sp>
      <p:sp>
        <p:nvSpPr>
          <p:cNvPr id="1718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76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1</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76961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32</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4281362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37</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106532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44</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322224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52</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724306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53</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44955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A0008-D583-4C68-8D68-75721CD0BC56}" type="slidenum">
              <a:rPr lang="en-US"/>
              <a:pPr/>
              <a:t>54</a:t>
            </a:fld>
            <a:endParaRPr lang="en-US"/>
          </a:p>
        </p:txBody>
      </p:sp>
      <p:sp>
        <p:nvSpPr>
          <p:cNvPr id="2378754" name="Rectangle 2"/>
          <p:cNvSpPr>
            <a:spLocks noGrp="1" noRot="1" noChangeAspect="1" noChangeArrowheads="1" noTextEdit="1"/>
          </p:cNvSpPr>
          <p:nvPr>
            <p:ph type="sldImg"/>
          </p:nvPr>
        </p:nvSpPr>
        <p:spPr>
          <a:xfrm>
            <a:off x="460375" y="720725"/>
            <a:ext cx="6396038" cy="3598863"/>
          </a:xfrm>
          <a:ln/>
        </p:spPr>
      </p:sp>
      <p:sp>
        <p:nvSpPr>
          <p:cNvPr id="2378755" name="Rectangle 3"/>
          <p:cNvSpPr>
            <a:spLocks noGrp="1" noChangeArrowheads="1"/>
          </p:cNvSpPr>
          <p:nvPr>
            <p:ph type="body" idx="1"/>
          </p:nvPr>
        </p:nvSpPr>
        <p:spPr>
          <a:xfrm>
            <a:off x="973668" y="4561226"/>
            <a:ext cx="5367867" cy="4320213"/>
          </a:xfrm>
        </p:spPr>
        <p:txBody>
          <a:bodyPr/>
          <a:lstStyle/>
          <a:p>
            <a:pPr defTabSz="1008999"/>
            <a:endParaRPr lang="en-US"/>
          </a:p>
        </p:txBody>
      </p:sp>
    </p:spTree>
    <p:extLst>
      <p:ext uri="{BB962C8B-B14F-4D97-AF65-F5344CB8AC3E}">
        <p14:creationId xmlns:p14="http://schemas.microsoft.com/office/powerpoint/2010/main" val="426907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B2352-98BE-4F76-896C-CAB794B53F40}" type="slidenum">
              <a:rPr lang="en-US"/>
              <a:pPr/>
              <a:t>55</a:t>
            </a:fld>
            <a:endParaRPr lang="en-US"/>
          </a:p>
        </p:txBody>
      </p:sp>
      <p:sp>
        <p:nvSpPr>
          <p:cNvPr id="1680386" name="Rectangle 2"/>
          <p:cNvSpPr>
            <a:spLocks noGrp="1" noRot="1" noChangeAspect="1" noChangeArrowheads="1" noTextEdit="1"/>
          </p:cNvSpPr>
          <p:nvPr>
            <p:ph type="sldImg"/>
          </p:nvPr>
        </p:nvSpPr>
        <p:spPr>
          <a:ln/>
        </p:spPr>
      </p:sp>
      <p:sp>
        <p:nvSpPr>
          <p:cNvPr id="1680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2966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6" name="Picture 5" descr="NWU PPT Wide Opt 1_Separato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8" name="TextBox 7"/>
          <p:cNvSpPr txBox="1"/>
          <p:nvPr userDrawn="1"/>
        </p:nvSpPr>
        <p:spPr>
          <a:xfrm>
            <a:off x="952500" y="-1342571"/>
            <a:ext cx="184666" cy="369332"/>
          </a:xfrm>
          <a:prstGeom prst="rect">
            <a:avLst/>
          </a:prstGeom>
          <a:noFill/>
        </p:spPr>
        <p:txBody>
          <a:bodyPr wrap="none" rtlCol="0">
            <a:spAutoFit/>
          </a:bodyPr>
          <a:lstStyle/>
          <a:p>
            <a:endParaRPr lang="en-US" dirty="0"/>
          </a:p>
        </p:txBody>
      </p:sp>
      <p:sp>
        <p:nvSpPr>
          <p:cNvPr id="9" name="TextBox 8"/>
          <p:cNvSpPr txBox="1"/>
          <p:nvPr userDrawn="1"/>
        </p:nvSpPr>
        <p:spPr>
          <a:xfrm>
            <a:off x="8608786" y="566964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D0531BA6-4245-C0CD-F634-B8C0E394BA64}"/>
              </a:ext>
            </a:extLst>
          </p:cNvPr>
          <p:cNvSpPr>
            <a:spLocks noGrp="1"/>
          </p:cNvSpPr>
          <p:nvPr>
            <p:ph type="sldNum" sz="quarter" idx="4"/>
          </p:nvPr>
        </p:nvSpPr>
        <p:spPr bwMode="auto">
          <a:xfrm>
            <a:off x="8565588" y="4871693"/>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860C1C4-F588-00D4-6615-2E32F5F0C561}"/>
              </a:ext>
            </a:extLst>
          </p:cNvPr>
          <p:cNvSpPr>
            <a:spLocks noGrp="1"/>
          </p:cNvSpPr>
          <p:nvPr>
            <p:ph type="sldNum" sz="quarter" idx="4"/>
          </p:nvPr>
        </p:nvSpPr>
        <p:spPr bwMode="auto">
          <a:xfrm>
            <a:off x="8565588" y="4891865"/>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Slide Number Placeholder 3">
            <a:extLst>
              <a:ext uri="{FF2B5EF4-FFF2-40B4-BE49-F238E27FC236}">
                <a16:creationId xmlns:a16="http://schemas.microsoft.com/office/drawing/2014/main" id="{6E6CE0FA-1BBD-6AB3-8246-B6B41F655759}"/>
              </a:ext>
            </a:extLst>
          </p:cNvPr>
          <p:cNvSpPr>
            <a:spLocks noGrp="1"/>
          </p:cNvSpPr>
          <p:nvPr>
            <p:ph type="sldNum" sz="quarter" idx="4"/>
          </p:nvPr>
        </p:nvSpPr>
        <p:spPr bwMode="auto">
          <a:xfrm>
            <a:off x="8565588" y="4871693"/>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1_Mast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Placeholder 1"/>
          <p:cNvSpPr>
            <a:spLocks noGrp="1"/>
          </p:cNvSpPr>
          <p:nvPr>
            <p:ph type="title"/>
          </p:nvPr>
        </p:nvSpPr>
        <p:spPr>
          <a:xfrm>
            <a:off x="335988" y="105951"/>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35988" y="1195417"/>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33B918CB-35D4-FEBD-D3AF-E20FCF248079}"/>
              </a:ext>
            </a:extLst>
          </p:cNvPr>
          <p:cNvSpPr txBox="1"/>
          <p:nvPr userDrawn="1"/>
        </p:nvSpPr>
        <p:spPr>
          <a:xfrm>
            <a:off x="1154853" y="4822105"/>
            <a:ext cx="4572000" cy="184666"/>
          </a:xfrm>
          <a:prstGeom prst="rect">
            <a:avLst/>
          </a:prstGeom>
          <a:noFill/>
        </p:spPr>
        <p:txBody>
          <a:bodyPr wrap="square">
            <a:spAutoFit/>
          </a:bodyPr>
          <a:lstStyle/>
          <a:p>
            <a:r>
              <a:rPr lang="en-US" sz="600" dirty="0">
                <a:solidFill>
                  <a:schemeClr val="bg1"/>
                </a:solidFill>
              </a:rPr>
              <a:t>Copyright by Michael S. Watson 2022</a:t>
            </a:r>
          </a:p>
        </p:txBody>
      </p:sp>
      <p:sp>
        <p:nvSpPr>
          <p:cNvPr id="7" name="TextBox 6">
            <a:extLst>
              <a:ext uri="{FF2B5EF4-FFF2-40B4-BE49-F238E27FC236}">
                <a16:creationId xmlns:a16="http://schemas.microsoft.com/office/drawing/2014/main" id="{37239DA4-0B94-63F0-625C-8F7007F44815}"/>
              </a:ext>
            </a:extLst>
          </p:cNvPr>
          <p:cNvSpPr txBox="1"/>
          <p:nvPr userDrawn="1"/>
        </p:nvSpPr>
        <p:spPr>
          <a:xfrm>
            <a:off x="453533" y="4840856"/>
            <a:ext cx="522608" cy="261610"/>
          </a:xfrm>
          <a:prstGeom prst="rect">
            <a:avLst/>
          </a:prstGeom>
          <a:noFill/>
        </p:spPr>
        <p:txBody>
          <a:bodyPr wrap="square">
            <a:spAutoFit/>
          </a:bodyPr>
          <a:lstStyle/>
          <a:p>
            <a:fld id="{306856F9-D334-46FF-99D0-E2BBC6C2ECDB}" type="slidenum">
              <a:rPr lang="en-US" sz="1100" smtClean="0">
                <a:solidFill>
                  <a:schemeClr val="bg1"/>
                </a:solidFill>
              </a:rPr>
              <a:pPr/>
              <a:t>‹#›</a:t>
            </a:fld>
            <a:endParaRPr lang="en-US" sz="1000" dirty="0">
              <a:solidFill>
                <a:schemeClr val="bg1"/>
              </a:solidFill>
            </a:endParaRPr>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sldNum="0"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4.xml"/><Relationship Id="rId4" Type="http://schemas.openxmlformats.org/officeDocument/2006/relationships/image" Target="../media/image40.wm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50.png"/><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Supply Chain Network Design</a:t>
            </a:r>
            <a:br>
              <a:rPr lang="en-US" altLang="en-US" dirty="0">
                <a:solidFill>
                  <a:schemeClr val="bg1">
                    <a:lumMod val="50000"/>
                  </a:schemeClr>
                </a:solidFill>
              </a:rPr>
            </a:br>
            <a:r>
              <a:rPr lang="en-US" altLang="en-US" sz="2700" dirty="0">
                <a:solidFill>
                  <a:schemeClr val="bg1">
                    <a:lumMod val="50000"/>
                  </a:schemeClr>
                </a:solidFill>
              </a:rPr>
              <a:t>Chapters 3, 5, 6, 7, 8, and 9</a:t>
            </a:r>
            <a:endParaRPr lang="en-US" altLang="en-US" dirty="0">
              <a:solidFill>
                <a:schemeClr val="bg1">
                  <a:lumMod val="50000"/>
                </a:schemeClr>
              </a:solidFill>
            </a:endParaRP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73612732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371600" y="228600"/>
            <a:ext cx="571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ts val="2100"/>
              </a:lnSpc>
            </a:pPr>
            <a:r>
              <a:rPr lang="en-US" sz="1950" b="1" dirty="0">
                <a:solidFill>
                  <a:schemeClr val="bg1">
                    <a:lumMod val="50000"/>
                  </a:schemeClr>
                </a:solidFill>
              </a:rPr>
              <a:t>Al’s Athletics – Scenario Comparisons</a:t>
            </a:r>
          </a:p>
        </p:txBody>
      </p:sp>
      <p:pic>
        <p:nvPicPr>
          <p:cNvPr id="27656"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1" y="857250"/>
            <a:ext cx="3269456" cy="187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857500"/>
            <a:ext cx="4293394" cy="2143125"/>
          </a:xfrm>
          <a:prstGeom prst="rect">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307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chemeClr val="bg1">
                    <a:lumMod val="50000"/>
                  </a:schemeClr>
                </a:solidFill>
              </a:rPr>
              <a:t>Don’t Be Intimidated by the Math Formulation</a:t>
            </a:r>
          </a:p>
        </p:txBody>
      </p:sp>
      <p:sp>
        <p:nvSpPr>
          <p:cNvPr id="3" name="Content Placeholder 2"/>
          <p:cNvSpPr>
            <a:spLocks noGrp="1"/>
          </p:cNvSpPr>
          <p:nvPr>
            <p:ph idx="1"/>
          </p:nvPr>
        </p:nvSpPr>
        <p:spPr/>
        <p:txBody>
          <a:bodyPr/>
          <a:lstStyle/>
          <a:p>
            <a:r>
              <a:rPr lang="en-US" sz="1500" dirty="0">
                <a:solidFill>
                  <a:schemeClr val="bg1">
                    <a:lumMod val="50000"/>
                  </a:schemeClr>
                </a:solidFill>
              </a:rPr>
              <a:t>Going through the math formulation helps you systematically understand how to approach these problems</a:t>
            </a:r>
          </a:p>
          <a:p>
            <a:pPr lvl="1"/>
            <a:r>
              <a:rPr lang="en-US" sz="1200" dirty="0">
                <a:solidFill>
                  <a:schemeClr val="bg1">
                    <a:lumMod val="50000"/>
                  </a:schemeClr>
                </a:solidFill>
              </a:rPr>
              <a:t>Just knowing about the math formulation allows you to think logically about the problem</a:t>
            </a:r>
          </a:p>
          <a:p>
            <a:r>
              <a:rPr lang="en-US" sz="1500" dirty="0">
                <a:solidFill>
                  <a:schemeClr val="bg1">
                    <a:lumMod val="50000"/>
                  </a:schemeClr>
                </a:solidFill>
              </a:rPr>
              <a:t>We use the math formulation to help you build intuition</a:t>
            </a:r>
          </a:p>
          <a:p>
            <a:r>
              <a:rPr lang="en-US" sz="1500" dirty="0">
                <a:solidFill>
                  <a:schemeClr val="bg1">
                    <a:lumMod val="50000"/>
                  </a:schemeClr>
                </a:solidFill>
              </a:rPr>
              <a:t>We will take you through the math formulation, step-by-step, with the MIP 9-City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2935856"/>
            <a:ext cx="2274620" cy="182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657850" y="4764301"/>
            <a:ext cx="1486304" cy="230832"/>
          </a:xfrm>
          <a:prstGeom prst="rect">
            <a:avLst/>
          </a:prstGeom>
          <a:noFill/>
        </p:spPr>
        <p:txBody>
          <a:bodyPr wrap="none" rtlCol="0">
            <a:spAutoFit/>
          </a:bodyPr>
          <a:lstStyle/>
          <a:p>
            <a:r>
              <a:rPr lang="en-US" sz="900" dirty="0"/>
              <a:t>Map source:  geobatch.com</a:t>
            </a:r>
          </a:p>
        </p:txBody>
      </p:sp>
      <p:sp>
        <p:nvSpPr>
          <p:cNvPr id="7" name="Content Placeholder 2"/>
          <p:cNvSpPr txBox="1">
            <a:spLocks/>
          </p:cNvSpPr>
          <p:nvPr/>
        </p:nvSpPr>
        <p:spPr bwMode="auto">
          <a:xfrm>
            <a:off x="1485900" y="2943225"/>
            <a:ext cx="37147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0"/>
              </a:spcBef>
              <a:spcAft>
                <a:spcPct val="0"/>
              </a:spcAft>
              <a:buClr>
                <a:srgbClr val="330966"/>
              </a:buClr>
              <a:buSzPct val="75000"/>
              <a:buFont typeface="Wingdings" pitchFamily="2" charset="2"/>
              <a:buChar char="n"/>
              <a:defRPr sz="2400">
                <a:solidFill>
                  <a:schemeClr val="tx1"/>
                </a:solidFill>
                <a:latin typeface="+mn-lt"/>
                <a:ea typeface="+mn-ea"/>
                <a:cs typeface="+mn-cs"/>
              </a:defRPr>
            </a:lvl1pPr>
            <a:lvl2pPr marL="692150" indent="-347663" algn="l" rtl="0" eaLnBrk="0" fontAlgn="base" hangingPunct="0">
              <a:spcBef>
                <a:spcPct val="0"/>
              </a:spcBef>
              <a:spcAft>
                <a:spcPct val="0"/>
              </a:spcAft>
              <a:buClr>
                <a:srgbClr val="659999"/>
              </a:buClr>
              <a:buSzPct val="70000"/>
              <a:buFont typeface="Wingdings" pitchFamily="2" charset="2"/>
              <a:buChar char="l"/>
              <a:defRPr>
                <a:solidFill>
                  <a:schemeClr val="tx1"/>
                </a:solidFill>
                <a:latin typeface="+mn-lt"/>
              </a:defRPr>
            </a:lvl2pPr>
            <a:lvl3pPr marL="987425" indent="-293688" algn="l" rtl="0" eaLnBrk="0" fontAlgn="base" hangingPunct="0">
              <a:spcBef>
                <a:spcPct val="0"/>
              </a:spcBef>
              <a:spcAft>
                <a:spcPct val="0"/>
              </a:spcAft>
              <a:buClr>
                <a:srgbClr val="330966"/>
              </a:buClr>
              <a:buSzPct val="80000"/>
              <a:buFont typeface="Arial" pitchFamily="34" charset="0"/>
              <a:buChar char="−"/>
              <a:defRPr sz="1400">
                <a:solidFill>
                  <a:schemeClr val="tx1"/>
                </a:solidFill>
                <a:latin typeface="+mn-lt"/>
              </a:defRPr>
            </a:lvl3pPr>
            <a:lvl4pPr marL="1281113" indent="-292100" algn="l" rtl="0" eaLnBrk="0" fontAlgn="base" hangingPunct="0">
              <a:spcBef>
                <a:spcPct val="0"/>
              </a:spcBef>
              <a:spcAft>
                <a:spcPct val="0"/>
              </a:spcAft>
              <a:buClr>
                <a:srgbClr val="330966"/>
              </a:buClr>
              <a:buSzPct val="65000"/>
              <a:buFont typeface="Wingdings" pitchFamily="2" charset="2"/>
              <a:buChar char="l"/>
              <a:defRPr sz="1400">
                <a:solidFill>
                  <a:schemeClr val="tx1"/>
                </a:solidFill>
                <a:latin typeface="+mn-lt"/>
              </a:defRPr>
            </a:lvl4pPr>
            <a:lvl5pPr marL="15986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5pPr>
            <a:lvl6pPr marL="20558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6pPr>
            <a:lvl7pPr marL="25130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7pPr>
            <a:lvl8pPr marL="29702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8pPr>
            <a:lvl9pPr marL="34274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9pPr>
          </a:lstStyle>
          <a:p>
            <a:r>
              <a:rPr lang="en-US" sz="1500" dirty="0">
                <a:solidFill>
                  <a:schemeClr val="bg1">
                    <a:lumMod val="50000"/>
                  </a:schemeClr>
                </a:solidFill>
              </a:rPr>
              <a:t>MIP 9-City Example</a:t>
            </a:r>
          </a:p>
          <a:p>
            <a:pPr lvl="1"/>
            <a:endParaRPr lang="en-US" sz="1050" dirty="0">
              <a:solidFill>
                <a:schemeClr val="bg1">
                  <a:lumMod val="50000"/>
                </a:schemeClr>
              </a:solidFill>
            </a:endParaRPr>
          </a:p>
          <a:p>
            <a:pPr lvl="1"/>
            <a:r>
              <a:rPr lang="en-US" sz="1050" dirty="0">
                <a:solidFill>
                  <a:schemeClr val="bg1">
                    <a:lumMod val="50000"/>
                  </a:schemeClr>
                </a:solidFill>
              </a:rPr>
              <a:t>Use the spreadsheet from the book Web site</a:t>
            </a:r>
          </a:p>
          <a:p>
            <a:pPr lvl="1"/>
            <a:endParaRPr lang="en-US" sz="1050" dirty="0">
              <a:solidFill>
                <a:schemeClr val="bg1">
                  <a:lumMod val="50000"/>
                </a:schemeClr>
              </a:solidFill>
            </a:endParaRPr>
          </a:p>
          <a:p>
            <a:pPr lvl="1"/>
            <a:r>
              <a:rPr lang="en-US" sz="1050" dirty="0">
                <a:solidFill>
                  <a:schemeClr val="bg1">
                    <a:lumMod val="50000"/>
                  </a:schemeClr>
                </a:solidFill>
              </a:rPr>
              <a:t>This simple example has 9 U.S cities, see map to the right</a:t>
            </a:r>
          </a:p>
          <a:p>
            <a:pPr lvl="1"/>
            <a:endParaRPr lang="en-US" sz="1050" dirty="0">
              <a:solidFill>
                <a:schemeClr val="bg1">
                  <a:lumMod val="50000"/>
                </a:schemeClr>
              </a:solidFill>
            </a:endParaRPr>
          </a:p>
          <a:p>
            <a:pPr lvl="1"/>
            <a:r>
              <a:rPr lang="en-US" sz="1050" dirty="0">
                <a:solidFill>
                  <a:schemeClr val="bg1">
                    <a:lumMod val="50000"/>
                  </a:schemeClr>
                </a:solidFill>
              </a:rPr>
              <a:t>This problem is like Al’s, except much smaller</a:t>
            </a:r>
          </a:p>
        </p:txBody>
      </p:sp>
    </p:spTree>
    <p:extLst>
      <p:ext uri="{BB962C8B-B14F-4D97-AF65-F5344CB8AC3E}">
        <p14:creationId xmlns:p14="http://schemas.microsoft.com/office/powerpoint/2010/main" val="341815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lumMod val="50000"/>
                  </a:schemeClr>
                </a:solidFill>
              </a:rPr>
              <a:t>Terminology- Customers</a:t>
            </a:r>
          </a:p>
        </p:txBody>
      </p:sp>
      <p:sp>
        <p:nvSpPr>
          <p:cNvPr id="3" name="Content Placeholder 2"/>
          <p:cNvSpPr>
            <a:spLocks noGrp="1"/>
          </p:cNvSpPr>
          <p:nvPr>
            <p:ph idx="1"/>
          </p:nvPr>
        </p:nvSpPr>
        <p:spPr>
          <a:xfrm>
            <a:off x="335988" y="1195417"/>
            <a:ext cx="8229600" cy="1430017"/>
          </a:xfrm>
        </p:spPr>
        <p:txBody>
          <a:bodyPr>
            <a:normAutofit fontScale="47500" lnSpcReduction="20000"/>
          </a:bodyPr>
          <a:lstStyle/>
          <a:p>
            <a:r>
              <a:rPr lang="en-US" dirty="0">
                <a:solidFill>
                  <a:schemeClr val="bg1">
                    <a:lumMod val="50000"/>
                  </a:schemeClr>
                </a:solidFill>
              </a:rPr>
              <a:t>We have a set of customers we want to serve.  We call this set “</a:t>
            </a:r>
            <a:r>
              <a:rPr lang="en-US" i="1" dirty="0">
                <a:solidFill>
                  <a:schemeClr val="bg1">
                    <a:lumMod val="50000"/>
                  </a:schemeClr>
                </a:solidFill>
              </a:rPr>
              <a:t>J</a:t>
            </a:r>
            <a:r>
              <a:rPr lang="en-US" dirty="0">
                <a:solidFill>
                  <a:schemeClr val="bg1">
                    <a:lumMod val="50000"/>
                  </a:schemeClr>
                </a:solidFill>
              </a:rPr>
              <a:t>” (the capital letter </a:t>
            </a:r>
            <a:r>
              <a:rPr lang="en-US" i="1" dirty="0">
                <a:solidFill>
                  <a:schemeClr val="bg1">
                    <a:lumMod val="50000"/>
                  </a:schemeClr>
                </a:solidFill>
              </a:rPr>
              <a:t>J</a:t>
            </a:r>
            <a:r>
              <a:rPr lang="en-US" dirty="0">
                <a:solidFill>
                  <a:schemeClr val="bg1">
                    <a:lumMod val="50000"/>
                  </a:schemeClr>
                </a:solidFill>
              </a:rPr>
              <a:t>).  If we use lowercase </a:t>
            </a:r>
            <a:r>
              <a:rPr lang="en-US" i="1" dirty="0">
                <a:solidFill>
                  <a:schemeClr val="bg1">
                    <a:lumMod val="50000"/>
                  </a:schemeClr>
                </a:solidFill>
              </a:rPr>
              <a:t>j</a:t>
            </a:r>
            <a:r>
              <a:rPr lang="en-US" dirty="0">
                <a:solidFill>
                  <a:schemeClr val="bg1">
                    <a:lumMod val="50000"/>
                  </a:schemeClr>
                </a:solidFill>
              </a:rPr>
              <a:t>, we are referring to an individual customer</a:t>
            </a:r>
          </a:p>
          <a:p>
            <a:endParaRPr lang="en-US" dirty="0">
              <a:solidFill>
                <a:schemeClr val="bg1">
                  <a:lumMod val="50000"/>
                </a:schemeClr>
              </a:solidFill>
            </a:endParaRPr>
          </a:p>
          <a:p>
            <a:r>
              <a:rPr lang="en-US" dirty="0">
                <a:solidFill>
                  <a:schemeClr val="bg1">
                    <a:lumMod val="50000"/>
                  </a:schemeClr>
                </a:solidFill>
              </a:rPr>
              <a:t>In the MIP 9-City Example, the set </a:t>
            </a:r>
            <a:r>
              <a:rPr lang="en-US" i="1" dirty="0">
                <a:solidFill>
                  <a:schemeClr val="bg1">
                    <a:lumMod val="50000"/>
                  </a:schemeClr>
                </a:solidFill>
              </a:rPr>
              <a:t>J</a:t>
            </a:r>
            <a:r>
              <a:rPr lang="en-US" dirty="0">
                <a:solidFill>
                  <a:schemeClr val="bg1">
                    <a:lumMod val="50000"/>
                  </a:schemeClr>
                </a:solidFill>
              </a:rPr>
              <a:t> is the full list of customers (this list can be found in cells A14:A23)</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857500"/>
            <a:ext cx="10287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20868" y="3230319"/>
            <a:ext cx="1314450" cy="577081"/>
          </a:xfrm>
          <a:prstGeom prst="rect">
            <a:avLst/>
          </a:prstGeom>
          <a:noFill/>
        </p:spPr>
        <p:txBody>
          <a:bodyPr wrap="square" rtlCol="0">
            <a:spAutoFit/>
          </a:bodyPr>
          <a:lstStyle/>
          <a:p>
            <a:r>
              <a:rPr lang="en-US" sz="1050" dirty="0"/>
              <a:t>All these customers are referred to as </a:t>
            </a:r>
            <a:r>
              <a:rPr lang="en-US" sz="1050" i="1" dirty="0"/>
              <a:t>J</a:t>
            </a:r>
            <a:r>
              <a:rPr lang="en-US" sz="1050" dirty="0"/>
              <a:t> (capital letter </a:t>
            </a:r>
            <a:r>
              <a:rPr lang="en-US" sz="1050" i="1" dirty="0"/>
              <a:t>J</a:t>
            </a:r>
            <a:r>
              <a:rPr lang="en-US" sz="1050" dirty="0"/>
              <a:t>)</a:t>
            </a:r>
          </a:p>
        </p:txBody>
      </p:sp>
      <p:cxnSp>
        <p:nvCxnSpPr>
          <p:cNvPr id="8" name="Straight Arrow Connector 7"/>
          <p:cNvCxnSpPr/>
          <p:nvPr/>
        </p:nvCxnSpPr>
        <p:spPr bwMode="auto">
          <a:xfrm>
            <a:off x="4414358" y="3446738"/>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314950" y="2800350"/>
            <a:ext cx="2514600" cy="2031325"/>
          </a:xfrm>
          <a:prstGeom prst="rect">
            <a:avLst/>
          </a:prstGeom>
          <a:noFill/>
        </p:spPr>
        <p:txBody>
          <a:bodyPr wrap="square" rtlCol="0">
            <a:spAutoFit/>
          </a:bodyPr>
          <a:lstStyle/>
          <a:p>
            <a:r>
              <a:rPr lang="en-US" sz="1050" dirty="0"/>
              <a:t>A single customer in this list is referred to as </a:t>
            </a:r>
            <a:r>
              <a:rPr lang="en-US" sz="1050" i="1" dirty="0"/>
              <a:t>j</a:t>
            </a:r>
            <a:r>
              <a:rPr lang="en-US" sz="1050" dirty="0"/>
              <a:t> (lower case </a:t>
            </a:r>
            <a:r>
              <a:rPr lang="en-US" sz="1050" i="1" dirty="0"/>
              <a:t>j</a:t>
            </a:r>
            <a:r>
              <a:rPr lang="en-US" sz="1050" dirty="0"/>
              <a:t>).  </a:t>
            </a:r>
          </a:p>
          <a:p>
            <a:endParaRPr lang="en-US" sz="1050" dirty="0"/>
          </a:p>
          <a:p>
            <a:r>
              <a:rPr lang="en-US" sz="1050" dirty="0"/>
              <a:t>We do this so we can formulate a general problem that will work for any number of customers.</a:t>
            </a:r>
          </a:p>
          <a:p>
            <a:endParaRPr lang="en-US" sz="1050" dirty="0"/>
          </a:p>
          <a:p>
            <a:r>
              <a:rPr lang="en-US" sz="1050" dirty="0"/>
              <a:t>Once a solver engine starts to work, it will internally number these items.  So Chicago will be j =1, Atlanta j = 2, and so on.  But, we don’t need to worry about that when we formulate the problem.</a:t>
            </a:r>
          </a:p>
        </p:txBody>
      </p:sp>
      <p:sp>
        <p:nvSpPr>
          <p:cNvPr id="7" name="Left Brace 6">
            <a:extLst>
              <a:ext uri="{FF2B5EF4-FFF2-40B4-BE49-F238E27FC236}">
                <a16:creationId xmlns:a16="http://schemas.microsoft.com/office/drawing/2014/main" id="{9FB81EF0-A3F1-3256-38D5-4885453E7EFA}"/>
              </a:ext>
            </a:extLst>
          </p:cNvPr>
          <p:cNvSpPr/>
          <p:nvPr/>
        </p:nvSpPr>
        <p:spPr>
          <a:xfrm>
            <a:off x="2735318" y="2857500"/>
            <a:ext cx="590588" cy="16478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0637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Terminology- Demand</a:t>
            </a:r>
          </a:p>
        </p:txBody>
      </p:sp>
      <p:sp>
        <p:nvSpPr>
          <p:cNvPr id="3" name="Content Placeholder 2"/>
          <p:cNvSpPr>
            <a:spLocks noGrp="1"/>
          </p:cNvSpPr>
          <p:nvPr>
            <p:ph idx="1"/>
          </p:nvPr>
        </p:nvSpPr>
        <p:spPr>
          <a:xfrm>
            <a:off x="335988" y="1195416"/>
            <a:ext cx="8229600" cy="2049807"/>
          </a:xfrm>
        </p:spPr>
        <p:txBody>
          <a:bodyPr>
            <a:normAutofit fontScale="55000" lnSpcReduction="20000"/>
          </a:bodyPr>
          <a:lstStyle/>
          <a:p>
            <a:r>
              <a:rPr lang="en-US" dirty="0">
                <a:solidFill>
                  <a:schemeClr val="bg1">
                    <a:lumMod val="50000"/>
                  </a:schemeClr>
                </a:solidFill>
              </a:rPr>
              <a:t>In our formulation, demand occurs at a customer.  We refer to demand </a:t>
            </a:r>
            <a:r>
              <a:rPr lang="en-US" i="1" dirty="0">
                <a:solidFill>
                  <a:schemeClr val="bg1">
                    <a:lumMod val="50000"/>
                  </a:schemeClr>
                </a:solidFill>
              </a:rPr>
              <a:t>d</a:t>
            </a:r>
            <a:r>
              <a:rPr lang="en-US" dirty="0">
                <a:solidFill>
                  <a:schemeClr val="bg1">
                    <a:lumMod val="50000"/>
                  </a:schemeClr>
                </a:solidFill>
              </a:rPr>
              <a:t> (lower case </a:t>
            </a:r>
            <a:r>
              <a:rPr lang="en-US" i="1" dirty="0">
                <a:solidFill>
                  <a:schemeClr val="bg1">
                    <a:lumMod val="50000"/>
                  </a:schemeClr>
                </a:solidFill>
              </a:rPr>
              <a:t>d</a:t>
            </a:r>
            <a:r>
              <a:rPr lang="en-US" dirty="0">
                <a:solidFill>
                  <a:schemeClr val="bg1">
                    <a:lumMod val="50000"/>
                  </a:schemeClr>
                </a:solidFill>
              </a:rPr>
              <a:t>) and append a subscript to indicate which customer.  So, demand at a customer is </a:t>
            </a:r>
            <a:r>
              <a:rPr lang="en-US" i="1" dirty="0" err="1">
                <a:solidFill>
                  <a:schemeClr val="bg1">
                    <a:lumMod val="50000"/>
                  </a:schemeClr>
                </a:solidFill>
              </a:rPr>
              <a:t>d</a:t>
            </a:r>
            <a:r>
              <a:rPr lang="en-US" i="1" baseline="-25000" dirty="0" err="1">
                <a:solidFill>
                  <a:schemeClr val="bg1">
                    <a:lumMod val="50000"/>
                  </a:schemeClr>
                </a:solidFill>
              </a:rPr>
              <a:t>j</a:t>
            </a:r>
            <a:r>
              <a:rPr lang="en-US" dirty="0">
                <a:solidFill>
                  <a:schemeClr val="bg1">
                    <a:lumMod val="50000"/>
                  </a:schemeClr>
                </a:solidFill>
              </a:rPr>
              <a:t>.  </a:t>
            </a:r>
          </a:p>
          <a:p>
            <a:pPr lvl="1"/>
            <a:r>
              <a:rPr lang="en-US" dirty="0">
                <a:solidFill>
                  <a:schemeClr val="bg1">
                    <a:lumMod val="50000"/>
                  </a:schemeClr>
                </a:solidFill>
              </a:rPr>
              <a:t>Now, you can see why we used the lower case </a:t>
            </a:r>
            <a:r>
              <a:rPr lang="en-US" i="1" dirty="0">
                <a:solidFill>
                  <a:schemeClr val="bg1">
                    <a:lumMod val="50000"/>
                  </a:schemeClr>
                </a:solidFill>
              </a:rPr>
              <a:t>j</a:t>
            </a:r>
            <a:r>
              <a:rPr lang="en-US" dirty="0">
                <a:solidFill>
                  <a:schemeClr val="bg1">
                    <a:lumMod val="50000"/>
                  </a:schemeClr>
                </a:solidFill>
              </a:rPr>
              <a:t> for the customers– this gives us a way to indicate, with just two letters (</a:t>
            </a:r>
            <a:r>
              <a:rPr lang="en-US" i="1" dirty="0" err="1">
                <a:solidFill>
                  <a:schemeClr val="bg1">
                    <a:lumMod val="50000"/>
                  </a:schemeClr>
                </a:solidFill>
              </a:rPr>
              <a:t>d</a:t>
            </a:r>
            <a:r>
              <a:rPr lang="en-US" i="1" baseline="-25000" dirty="0" err="1">
                <a:solidFill>
                  <a:schemeClr val="bg1">
                    <a:lumMod val="50000"/>
                  </a:schemeClr>
                </a:solidFill>
              </a:rPr>
              <a:t>j</a:t>
            </a:r>
            <a:r>
              <a:rPr lang="en-US" dirty="0">
                <a:solidFill>
                  <a:schemeClr val="bg1">
                    <a:lumMod val="50000"/>
                  </a:schemeClr>
                </a:solidFill>
              </a:rPr>
              <a:t>), that we have demand at each individual customer</a:t>
            </a:r>
          </a:p>
          <a:p>
            <a:r>
              <a:rPr lang="en-US" dirty="0">
                <a:solidFill>
                  <a:schemeClr val="bg1">
                    <a:lumMod val="50000"/>
                  </a:schemeClr>
                </a:solidFill>
              </a:rPr>
              <a:t>In the MIP 9-City, this is seen in cells B14:B23 (there is a typo in the book where we put an </a:t>
            </a:r>
            <a:r>
              <a:rPr lang="en-US" i="1" dirty="0" err="1">
                <a:solidFill>
                  <a:schemeClr val="bg1">
                    <a:lumMod val="50000"/>
                  </a:schemeClr>
                </a:solidFill>
              </a:rPr>
              <a:t>i</a:t>
            </a:r>
            <a:r>
              <a:rPr lang="en-US" dirty="0">
                <a:solidFill>
                  <a:schemeClr val="bg1">
                    <a:lumMod val="50000"/>
                  </a:schemeClr>
                </a:solidFill>
              </a:rPr>
              <a:t> instead of a </a:t>
            </a:r>
            <a:r>
              <a:rPr lang="en-US" i="1" dirty="0">
                <a:solidFill>
                  <a:schemeClr val="bg1">
                    <a:lumMod val="50000"/>
                  </a:schemeClr>
                </a:solidFill>
              </a:rPr>
              <a:t>j</a:t>
            </a:r>
            <a:r>
              <a:rPr lang="en-US" dirty="0">
                <a:solidFill>
                  <a:schemeClr val="bg1">
                    <a:lumMod val="50000"/>
                  </a:schemeClr>
                </a:solidFill>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457" y="3083860"/>
            <a:ext cx="2035863" cy="163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371600" y="3574639"/>
            <a:ext cx="1657350" cy="900246"/>
          </a:xfrm>
          <a:prstGeom prst="rect">
            <a:avLst/>
          </a:prstGeom>
          <a:noFill/>
        </p:spPr>
        <p:txBody>
          <a:bodyPr wrap="square" rtlCol="0">
            <a:spAutoFit/>
          </a:bodyPr>
          <a:lstStyle/>
          <a:p>
            <a:r>
              <a:rPr lang="en-US" sz="1050" dirty="0">
                <a:solidFill>
                  <a:schemeClr val="bg1">
                    <a:lumMod val="50000"/>
                  </a:schemeClr>
                </a:solidFill>
              </a:rPr>
              <a:t>We only needed the demand column, but we are showing the customers as well so you can see the demand by customer</a:t>
            </a:r>
          </a:p>
        </p:txBody>
      </p:sp>
      <p:sp>
        <p:nvSpPr>
          <p:cNvPr id="5" name="Left Brace 4">
            <a:extLst>
              <a:ext uri="{FF2B5EF4-FFF2-40B4-BE49-F238E27FC236}">
                <a16:creationId xmlns:a16="http://schemas.microsoft.com/office/drawing/2014/main" id="{B42B5378-63E8-F43C-DEE9-36AD215707CD}"/>
              </a:ext>
            </a:extLst>
          </p:cNvPr>
          <p:cNvSpPr/>
          <p:nvPr/>
        </p:nvSpPr>
        <p:spPr>
          <a:xfrm>
            <a:off x="2932541" y="3318033"/>
            <a:ext cx="590588" cy="126010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4144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Terminology- Facilities</a:t>
            </a:r>
          </a:p>
        </p:txBody>
      </p:sp>
      <p:sp>
        <p:nvSpPr>
          <p:cNvPr id="3" name="Content Placeholder 2"/>
          <p:cNvSpPr>
            <a:spLocks noGrp="1"/>
          </p:cNvSpPr>
          <p:nvPr>
            <p:ph idx="1"/>
          </p:nvPr>
        </p:nvSpPr>
        <p:spPr>
          <a:xfrm>
            <a:off x="335988" y="963201"/>
            <a:ext cx="8229600" cy="3394472"/>
          </a:xfrm>
        </p:spPr>
        <p:txBody>
          <a:bodyPr/>
          <a:lstStyle/>
          <a:p>
            <a:r>
              <a:rPr lang="en-US" sz="1350" dirty="0">
                <a:solidFill>
                  <a:schemeClr val="bg1">
                    <a:lumMod val="50000"/>
                  </a:schemeClr>
                </a:solidFill>
              </a:rPr>
              <a:t>We have a set of facilities we want to pick from to serve customers (these can be warehouses, plants, </a:t>
            </a:r>
            <a:r>
              <a:rPr lang="en-US" sz="1350" dirty="0" err="1">
                <a:solidFill>
                  <a:schemeClr val="bg1">
                    <a:lumMod val="50000"/>
                  </a:schemeClr>
                </a:solidFill>
              </a:rPr>
              <a:t>etc</a:t>
            </a:r>
            <a:r>
              <a:rPr lang="en-US" sz="1350" dirty="0">
                <a:solidFill>
                  <a:schemeClr val="bg1">
                    <a:lumMod val="50000"/>
                  </a:schemeClr>
                </a:solidFill>
              </a:rPr>
              <a:t>).  We call this set “</a:t>
            </a:r>
            <a:r>
              <a:rPr lang="en-US" sz="1350" i="1" dirty="0">
                <a:solidFill>
                  <a:schemeClr val="bg1">
                    <a:lumMod val="50000"/>
                  </a:schemeClr>
                </a:solidFill>
              </a:rPr>
              <a:t>I</a:t>
            </a:r>
            <a:r>
              <a:rPr lang="en-US" sz="1350" dirty="0">
                <a:solidFill>
                  <a:schemeClr val="bg1">
                    <a:lumMod val="50000"/>
                  </a:schemeClr>
                </a:solidFill>
              </a:rPr>
              <a:t>” (the capital letter </a:t>
            </a:r>
            <a:r>
              <a:rPr lang="en-US" sz="1350" i="1" dirty="0">
                <a:solidFill>
                  <a:schemeClr val="bg1">
                    <a:lumMod val="50000"/>
                  </a:schemeClr>
                </a:solidFill>
              </a:rPr>
              <a:t>I</a:t>
            </a:r>
            <a:r>
              <a:rPr lang="en-US" sz="1350" dirty="0">
                <a:solidFill>
                  <a:schemeClr val="bg1">
                    <a:lumMod val="50000"/>
                  </a:schemeClr>
                </a:solidFill>
              </a:rPr>
              <a:t>).  If we use lowercase </a:t>
            </a:r>
            <a:r>
              <a:rPr lang="en-US" sz="1350" i="1" dirty="0" err="1">
                <a:solidFill>
                  <a:schemeClr val="bg1">
                    <a:lumMod val="50000"/>
                  </a:schemeClr>
                </a:solidFill>
              </a:rPr>
              <a:t>i</a:t>
            </a:r>
            <a:r>
              <a:rPr lang="en-US" sz="1350" dirty="0">
                <a:solidFill>
                  <a:schemeClr val="bg1">
                    <a:lumMod val="50000"/>
                  </a:schemeClr>
                </a:solidFill>
              </a:rPr>
              <a:t>, we are referring to an individual facility</a:t>
            </a:r>
            <a:endParaRPr lang="en-US" sz="90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In the MIP 9-City Example, the set </a:t>
            </a:r>
            <a:r>
              <a:rPr lang="en-US" sz="1350" i="1" dirty="0">
                <a:solidFill>
                  <a:schemeClr val="bg1">
                    <a:lumMod val="50000"/>
                  </a:schemeClr>
                </a:solidFill>
              </a:rPr>
              <a:t>I</a:t>
            </a:r>
            <a:r>
              <a:rPr lang="en-US" sz="1350" dirty="0">
                <a:solidFill>
                  <a:schemeClr val="bg1">
                    <a:lumMod val="50000"/>
                  </a:schemeClr>
                </a:solidFill>
              </a:rPr>
              <a:t> is the same list as the customers (this list can be found in cells A14:A23)</a:t>
            </a:r>
          </a:p>
          <a:p>
            <a:pPr lvl="1"/>
            <a:r>
              <a:rPr lang="en-US" sz="1200" dirty="0">
                <a:solidFill>
                  <a:schemeClr val="bg1">
                    <a:lumMod val="50000"/>
                  </a:schemeClr>
                </a:solidFill>
              </a:rPr>
              <a:t>The list doesn’t have to be the same.  It is different in Al’s.</a:t>
            </a:r>
          </a:p>
          <a:p>
            <a:pPr lvl="1"/>
            <a:r>
              <a:rPr lang="en-US" sz="1200" dirty="0">
                <a:solidFill>
                  <a:schemeClr val="bg1">
                    <a:lumMod val="50000"/>
                  </a:schemeClr>
                </a:solidFill>
              </a:rPr>
              <a:t>When the solver engine runs, it treats the list of cities as two tables</a:t>
            </a:r>
          </a:p>
          <a:p>
            <a:pPr lvl="1"/>
            <a:endParaRPr lang="en-US" dirty="0">
              <a:solidFill>
                <a:schemeClr val="bg1">
                  <a:lumMod val="50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3062957"/>
            <a:ext cx="10287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20868" y="3230318"/>
            <a:ext cx="1314450" cy="900246"/>
          </a:xfrm>
          <a:prstGeom prst="rect">
            <a:avLst/>
          </a:prstGeom>
          <a:noFill/>
        </p:spPr>
        <p:txBody>
          <a:bodyPr wrap="square" rtlCol="0">
            <a:spAutoFit/>
          </a:bodyPr>
          <a:lstStyle/>
          <a:p>
            <a:r>
              <a:rPr lang="en-US" sz="1050" dirty="0">
                <a:solidFill>
                  <a:schemeClr val="bg1">
                    <a:lumMod val="50000"/>
                  </a:schemeClr>
                </a:solidFill>
              </a:rPr>
              <a:t>All these cities are both customers and potential facilities.  They are referred to as </a:t>
            </a:r>
            <a:r>
              <a:rPr lang="en-US" sz="1050" i="1" dirty="0">
                <a:solidFill>
                  <a:schemeClr val="bg1">
                    <a:lumMod val="50000"/>
                  </a:schemeClr>
                </a:solidFill>
              </a:rPr>
              <a:t>I</a:t>
            </a:r>
            <a:r>
              <a:rPr lang="en-US" sz="1050" dirty="0">
                <a:solidFill>
                  <a:schemeClr val="bg1">
                    <a:lumMod val="50000"/>
                  </a:schemeClr>
                </a:solidFill>
              </a:rPr>
              <a:t> (capital letter </a:t>
            </a:r>
            <a:r>
              <a:rPr lang="en-US" sz="1050" i="1" dirty="0">
                <a:solidFill>
                  <a:schemeClr val="bg1">
                    <a:lumMod val="50000"/>
                  </a:schemeClr>
                </a:solidFill>
              </a:rPr>
              <a:t>I</a:t>
            </a:r>
            <a:r>
              <a:rPr lang="en-US" sz="1050" dirty="0">
                <a:solidFill>
                  <a:schemeClr val="bg1">
                    <a:lumMod val="50000"/>
                  </a:schemeClr>
                </a:solidFill>
              </a:rPr>
              <a:t>)</a:t>
            </a:r>
          </a:p>
        </p:txBody>
      </p:sp>
      <p:cxnSp>
        <p:nvCxnSpPr>
          <p:cNvPr id="8" name="Straight Arrow Connector 7"/>
          <p:cNvCxnSpPr/>
          <p:nvPr/>
        </p:nvCxnSpPr>
        <p:spPr bwMode="auto">
          <a:xfrm>
            <a:off x="4414358" y="3446738"/>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314950" y="2800350"/>
            <a:ext cx="2514600" cy="2031325"/>
          </a:xfrm>
          <a:prstGeom prst="rect">
            <a:avLst/>
          </a:prstGeom>
          <a:noFill/>
        </p:spPr>
        <p:txBody>
          <a:bodyPr wrap="square" rtlCol="0">
            <a:spAutoFit/>
          </a:bodyPr>
          <a:lstStyle/>
          <a:p>
            <a:r>
              <a:rPr lang="en-US" sz="1050" dirty="0">
                <a:solidFill>
                  <a:schemeClr val="bg1">
                    <a:lumMod val="50000"/>
                  </a:schemeClr>
                </a:solidFill>
              </a:rPr>
              <a:t>A single facility in this list is referred to as </a:t>
            </a:r>
            <a:r>
              <a:rPr lang="en-US" sz="1050" i="1" dirty="0" err="1">
                <a:solidFill>
                  <a:schemeClr val="bg1">
                    <a:lumMod val="50000"/>
                  </a:schemeClr>
                </a:solidFill>
              </a:rPr>
              <a:t>i</a:t>
            </a:r>
            <a:r>
              <a:rPr lang="en-US" sz="1050" dirty="0">
                <a:solidFill>
                  <a:schemeClr val="bg1">
                    <a:lumMod val="50000"/>
                  </a:schemeClr>
                </a:solidFill>
              </a:rPr>
              <a:t> (lower case </a:t>
            </a:r>
            <a:r>
              <a:rPr lang="en-US" sz="1050" i="1" dirty="0" err="1">
                <a:solidFill>
                  <a:schemeClr val="bg1">
                    <a:lumMod val="50000"/>
                  </a:schemeClr>
                </a:solidFill>
              </a:rPr>
              <a:t>i</a:t>
            </a:r>
            <a:r>
              <a:rPr lang="en-US" sz="1050" dirty="0">
                <a:solidFill>
                  <a:schemeClr val="bg1">
                    <a:lumMod val="50000"/>
                  </a:schemeClr>
                </a:solidFill>
              </a:rPr>
              <a:t>).  </a:t>
            </a:r>
          </a:p>
          <a:p>
            <a:endParaRPr lang="en-US" sz="1050" dirty="0">
              <a:solidFill>
                <a:schemeClr val="bg1">
                  <a:lumMod val="50000"/>
                </a:schemeClr>
              </a:solidFill>
            </a:endParaRPr>
          </a:p>
          <a:p>
            <a:r>
              <a:rPr lang="en-US" sz="1050" dirty="0">
                <a:solidFill>
                  <a:schemeClr val="bg1">
                    <a:lumMod val="50000"/>
                  </a:schemeClr>
                </a:solidFill>
              </a:rPr>
              <a:t>We do this so we can formulate a general problem that will work for any number of facilities.</a:t>
            </a:r>
          </a:p>
          <a:p>
            <a:endParaRPr lang="en-US" sz="1050" dirty="0">
              <a:solidFill>
                <a:schemeClr val="bg1">
                  <a:lumMod val="50000"/>
                </a:schemeClr>
              </a:solidFill>
            </a:endParaRPr>
          </a:p>
          <a:p>
            <a:r>
              <a:rPr lang="en-US" sz="1050" dirty="0">
                <a:solidFill>
                  <a:schemeClr val="bg1">
                    <a:lumMod val="50000"/>
                  </a:schemeClr>
                </a:solidFill>
              </a:rPr>
              <a:t>Once a solver engine starts to work, it will internally number these items.  So Chicago will be </a:t>
            </a:r>
            <a:r>
              <a:rPr lang="en-US" sz="1050" dirty="0" err="1">
                <a:solidFill>
                  <a:schemeClr val="bg1">
                    <a:lumMod val="50000"/>
                  </a:schemeClr>
                </a:solidFill>
              </a:rPr>
              <a:t>i</a:t>
            </a:r>
            <a:r>
              <a:rPr lang="en-US" sz="1050" dirty="0">
                <a:solidFill>
                  <a:schemeClr val="bg1">
                    <a:lumMod val="50000"/>
                  </a:schemeClr>
                </a:solidFill>
              </a:rPr>
              <a:t> =1, Atlanta </a:t>
            </a:r>
            <a:r>
              <a:rPr lang="en-US" sz="1050" dirty="0" err="1">
                <a:solidFill>
                  <a:schemeClr val="bg1">
                    <a:lumMod val="50000"/>
                  </a:schemeClr>
                </a:solidFill>
              </a:rPr>
              <a:t>i</a:t>
            </a:r>
            <a:r>
              <a:rPr lang="en-US" sz="1050" dirty="0">
                <a:solidFill>
                  <a:schemeClr val="bg1">
                    <a:lumMod val="50000"/>
                  </a:schemeClr>
                </a:solidFill>
              </a:rPr>
              <a:t> = 2, and so on.  But, we don’t need to worry about that when we formulate the problem.</a:t>
            </a:r>
          </a:p>
        </p:txBody>
      </p:sp>
      <p:sp>
        <p:nvSpPr>
          <p:cNvPr id="7" name="Left Brace 6">
            <a:extLst>
              <a:ext uri="{FF2B5EF4-FFF2-40B4-BE49-F238E27FC236}">
                <a16:creationId xmlns:a16="http://schemas.microsoft.com/office/drawing/2014/main" id="{E54E7AEA-50ED-0970-95EF-5F1348588DB2}"/>
              </a:ext>
            </a:extLst>
          </p:cNvPr>
          <p:cNvSpPr/>
          <p:nvPr/>
        </p:nvSpPr>
        <p:spPr>
          <a:xfrm>
            <a:off x="2932541" y="3318033"/>
            <a:ext cx="590588" cy="126010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5065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Terminology- Distance Matrix</a:t>
            </a:r>
          </a:p>
        </p:txBody>
      </p:sp>
      <p:sp>
        <p:nvSpPr>
          <p:cNvPr id="3" name="Content Placeholder 2"/>
          <p:cNvSpPr>
            <a:spLocks noGrp="1"/>
          </p:cNvSpPr>
          <p:nvPr>
            <p:ph idx="1"/>
          </p:nvPr>
        </p:nvSpPr>
        <p:spPr>
          <a:xfrm>
            <a:off x="1057835" y="914400"/>
            <a:ext cx="6857999" cy="2343150"/>
          </a:xfrm>
        </p:spPr>
        <p:txBody>
          <a:bodyPr>
            <a:normAutofit fontScale="92500" lnSpcReduction="10000"/>
          </a:bodyPr>
          <a:lstStyle/>
          <a:p>
            <a:r>
              <a:rPr lang="en-US" sz="1500" dirty="0">
                <a:solidFill>
                  <a:schemeClr val="bg1">
                    <a:lumMod val="50000"/>
                  </a:schemeClr>
                </a:solidFill>
              </a:rPr>
              <a:t>In this formulation, we are concerned about the distance between facilities and customers.  We need a distance matrix that shows us every combination.  We call this </a:t>
            </a:r>
            <a:r>
              <a:rPr lang="en-US" sz="1500" i="1" dirty="0" err="1">
                <a:solidFill>
                  <a:schemeClr val="bg1">
                    <a:lumMod val="50000"/>
                  </a:schemeClr>
                </a:solidFill>
              </a:rPr>
              <a:t>dist</a:t>
            </a:r>
            <a:r>
              <a:rPr lang="en-US" sz="1500" i="1" baseline="-25000" dirty="0" err="1">
                <a:solidFill>
                  <a:schemeClr val="bg1">
                    <a:lumMod val="50000"/>
                  </a:schemeClr>
                </a:solidFill>
              </a:rPr>
              <a:t>i,j</a:t>
            </a:r>
            <a:r>
              <a:rPr lang="en-US" sz="1500" i="1" dirty="0">
                <a:solidFill>
                  <a:schemeClr val="bg1">
                    <a:lumMod val="50000"/>
                  </a:schemeClr>
                </a:solidFill>
              </a:rPr>
              <a:t> </a:t>
            </a:r>
            <a:r>
              <a:rPr lang="en-US" sz="1500" dirty="0">
                <a:solidFill>
                  <a:schemeClr val="bg1">
                    <a:lumMod val="50000"/>
                  </a:schemeClr>
                </a:solidFill>
              </a:rPr>
              <a:t> </a:t>
            </a:r>
          </a:p>
          <a:p>
            <a:pPr lvl="1"/>
            <a:r>
              <a:rPr lang="en-US" sz="1200" dirty="0">
                <a:solidFill>
                  <a:schemeClr val="bg1">
                    <a:lumMod val="50000"/>
                  </a:schemeClr>
                </a:solidFill>
              </a:rPr>
              <a:t>The term </a:t>
            </a:r>
            <a:r>
              <a:rPr lang="en-US" sz="1200" dirty="0" err="1">
                <a:solidFill>
                  <a:schemeClr val="bg1">
                    <a:lumMod val="50000"/>
                  </a:schemeClr>
                </a:solidFill>
              </a:rPr>
              <a:t>dist</a:t>
            </a:r>
            <a:r>
              <a:rPr lang="en-US" sz="1200" dirty="0">
                <a:solidFill>
                  <a:schemeClr val="bg1">
                    <a:lumMod val="50000"/>
                  </a:schemeClr>
                </a:solidFill>
              </a:rPr>
              <a:t> refers to the fact that this term represents the distance.  The </a:t>
            </a:r>
            <a:r>
              <a:rPr lang="en-US" sz="1200" i="1" dirty="0" err="1">
                <a:solidFill>
                  <a:schemeClr val="bg1">
                    <a:lumMod val="50000"/>
                  </a:schemeClr>
                </a:solidFill>
              </a:rPr>
              <a:t>i,j</a:t>
            </a:r>
            <a:r>
              <a:rPr lang="en-US" sz="1200" dirty="0">
                <a:solidFill>
                  <a:schemeClr val="bg1">
                    <a:lumMod val="50000"/>
                  </a:schemeClr>
                </a:solidFill>
              </a:rPr>
              <a:t> subscript tells us that it is the distance between facility </a:t>
            </a:r>
            <a:r>
              <a:rPr lang="en-US" sz="1200" dirty="0" err="1">
                <a:solidFill>
                  <a:schemeClr val="bg1">
                    <a:lumMod val="50000"/>
                  </a:schemeClr>
                </a:solidFill>
              </a:rPr>
              <a:t>i</a:t>
            </a:r>
            <a:r>
              <a:rPr lang="en-US" sz="1200" dirty="0">
                <a:solidFill>
                  <a:schemeClr val="bg1">
                    <a:lumMod val="50000"/>
                  </a:schemeClr>
                </a:solidFill>
              </a:rPr>
              <a:t> and customer j.  </a:t>
            </a:r>
          </a:p>
          <a:p>
            <a:pPr lvl="1"/>
            <a:r>
              <a:rPr lang="en-US" sz="1200" dirty="0">
                <a:solidFill>
                  <a:schemeClr val="bg1">
                    <a:lumMod val="50000"/>
                  </a:schemeClr>
                </a:solidFill>
              </a:rPr>
              <a:t>Again, we see the value of the set names.  With the word </a:t>
            </a:r>
            <a:r>
              <a:rPr lang="en-US" sz="1200" i="1" dirty="0" err="1">
                <a:solidFill>
                  <a:schemeClr val="bg1">
                    <a:lumMod val="50000"/>
                  </a:schemeClr>
                </a:solidFill>
              </a:rPr>
              <a:t>dist</a:t>
            </a:r>
            <a:r>
              <a:rPr lang="en-US" sz="1200" dirty="0">
                <a:solidFill>
                  <a:schemeClr val="bg1">
                    <a:lumMod val="50000"/>
                  </a:schemeClr>
                </a:solidFill>
              </a:rPr>
              <a:t> and two letters (</a:t>
            </a:r>
            <a:r>
              <a:rPr lang="en-US" sz="1200" i="1" dirty="0" err="1">
                <a:solidFill>
                  <a:schemeClr val="bg1">
                    <a:lumMod val="50000"/>
                  </a:schemeClr>
                </a:solidFill>
              </a:rPr>
              <a:t>i</a:t>
            </a:r>
            <a:r>
              <a:rPr lang="en-US" sz="1200" dirty="0">
                <a:solidFill>
                  <a:schemeClr val="bg1">
                    <a:lumMod val="50000"/>
                  </a:schemeClr>
                </a:solidFill>
              </a:rPr>
              <a:t> and </a:t>
            </a:r>
            <a:r>
              <a:rPr lang="en-US" sz="1200" i="1" dirty="0">
                <a:solidFill>
                  <a:schemeClr val="bg1">
                    <a:lumMod val="50000"/>
                  </a:schemeClr>
                </a:solidFill>
              </a:rPr>
              <a:t>j</a:t>
            </a:r>
            <a:r>
              <a:rPr lang="en-US" sz="1200" dirty="0">
                <a:solidFill>
                  <a:schemeClr val="bg1">
                    <a:lumMod val="50000"/>
                  </a:schemeClr>
                </a:solidFill>
              </a:rPr>
              <a:t>), we can compactly represent a distance matrix that can be as small as 1 record or as large as millions (or more).  </a:t>
            </a:r>
          </a:p>
          <a:p>
            <a:pPr lvl="1"/>
            <a:r>
              <a:rPr lang="en-US" sz="1200" dirty="0">
                <a:solidFill>
                  <a:schemeClr val="bg1">
                    <a:lumMod val="50000"/>
                  </a:schemeClr>
                </a:solidFill>
              </a:rPr>
              <a:t>Note that is an </a:t>
            </a:r>
            <a:r>
              <a:rPr lang="en-US" sz="1200" b="1" i="1" dirty="0">
                <a:solidFill>
                  <a:schemeClr val="bg1">
                    <a:lumMod val="50000"/>
                  </a:schemeClr>
                </a:solidFill>
              </a:rPr>
              <a:t>input</a:t>
            </a:r>
            <a:r>
              <a:rPr lang="en-US" sz="1200" dirty="0">
                <a:solidFill>
                  <a:schemeClr val="bg1">
                    <a:lumMod val="50000"/>
                  </a:schemeClr>
                </a:solidFill>
              </a:rPr>
              <a:t> to the model</a:t>
            </a:r>
          </a:p>
          <a:p>
            <a:endParaRPr lang="en-US" sz="1500" dirty="0">
              <a:solidFill>
                <a:schemeClr val="bg1">
                  <a:lumMod val="50000"/>
                </a:schemeClr>
              </a:solidFill>
            </a:endParaRPr>
          </a:p>
          <a:p>
            <a:r>
              <a:rPr lang="en-US" sz="1500" dirty="0">
                <a:solidFill>
                  <a:schemeClr val="bg1">
                    <a:lumMod val="50000"/>
                  </a:schemeClr>
                </a:solidFill>
              </a:rPr>
              <a:t>We have provided the distance matrix cells A40:J49</a:t>
            </a:r>
          </a:p>
          <a:p>
            <a:pPr lvl="1"/>
            <a:r>
              <a:rPr lang="en-US" sz="1050" dirty="0">
                <a:solidFill>
                  <a:schemeClr val="bg1">
                    <a:lumMod val="50000"/>
                  </a:schemeClr>
                </a:solidFill>
              </a:rPr>
              <a:t>In practice (like in Al’s), this can be generated automatically (but, it needs to be generated)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808" y="3334872"/>
            <a:ext cx="6044383" cy="138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696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lumMod val="50000"/>
                  </a:schemeClr>
                </a:solidFill>
              </a:rPr>
              <a:t>The Objective of the Optimization</a:t>
            </a:r>
          </a:p>
        </p:txBody>
      </p:sp>
      <p:sp>
        <p:nvSpPr>
          <p:cNvPr id="3" name="Content Placeholder 2"/>
          <p:cNvSpPr>
            <a:spLocks noGrp="1"/>
          </p:cNvSpPr>
          <p:nvPr>
            <p:ph idx="1"/>
          </p:nvPr>
        </p:nvSpPr>
        <p:spPr/>
        <p:txBody>
          <a:bodyPr>
            <a:normAutofit/>
          </a:bodyPr>
          <a:lstStyle/>
          <a:p>
            <a:r>
              <a:rPr lang="en-US" sz="2400" dirty="0">
                <a:solidFill>
                  <a:schemeClr val="bg1">
                    <a:lumMod val="50000"/>
                  </a:schemeClr>
                </a:solidFill>
              </a:rPr>
              <a:t>We want to minimize the average weighted distance from the facilities to the customers</a:t>
            </a:r>
          </a:p>
          <a:p>
            <a:endParaRPr lang="en-US" sz="2400" dirty="0">
              <a:solidFill>
                <a:schemeClr val="bg1">
                  <a:lumMod val="50000"/>
                </a:schemeClr>
              </a:solidFill>
            </a:endParaRPr>
          </a:p>
          <a:p>
            <a:r>
              <a:rPr lang="en-US" sz="2400" dirty="0">
                <a:solidFill>
                  <a:schemeClr val="bg1">
                    <a:lumMod val="50000"/>
                  </a:schemeClr>
                </a:solidFill>
              </a:rPr>
              <a:t>This is equivalent to minimizing the total weighted distance, but the average is easier to understand</a:t>
            </a:r>
          </a:p>
          <a:p>
            <a:endParaRPr lang="en-US" sz="2400" dirty="0">
              <a:solidFill>
                <a:schemeClr val="bg1">
                  <a:lumMod val="50000"/>
                </a:schemeClr>
              </a:solidFill>
            </a:endParaRPr>
          </a:p>
          <a:p>
            <a:r>
              <a:rPr lang="en-US" sz="2400" dirty="0">
                <a:solidFill>
                  <a:schemeClr val="bg1">
                    <a:lumMod val="50000"/>
                  </a:schemeClr>
                </a:solidFill>
              </a:rPr>
              <a:t>We are using demand to as our “weights” </a:t>
            </a:r>
          </a:p>
        </p:txBody>
      </p:sp>
    </p:spTree>
    <p:extLst>
      <p:ext uri="{BB962C8B-B14F-4D97-AF65-F5344CB8AC3E}">
        <p14:creationId xmlns:p14="http://schemas.microsoft.com/office/powerpoint/2010/main" val="249662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The Constraints of the Optimization (1)</a:t>
            </a:r>
          </a:p>
        </p:txBody>
      </p:sp>
      <p:sp>
        <p:nvSpPr>
          <p:cNvPr id="3" name="Content Placeholder 2"/>
          <p:cNvSpPr>
            <a:spLocks noGrp="1"/>
          </p:cNvSpPr>
          <p:nvPr>
            <p:ph idx="1"/>
          </p:nvPr>
        </p:nvSpPr>
        <p:spPr/>
        <p:txBody>
          <a:bodyPr>
            <a:normAutofit fontScale="55000" lnSpcReduction="20000"/>
          </a:bodyPr>
          <a:lstStyle/>
          <a:p>
            <a:r>
              <a:rPr lang="en-US" dirty="0">
                <a:solidFill>
                  <a:schemeClr val="bg1">
                    <a:lumMod val="50000"/>
                  </a:schemeClr>
                </a:solidFill>
              </a:rPr>
              <a:t>We have to meet all demand</a:t>
            </a:r>
          </a:p>
          <a:p>
            <a:pPr lvl="1"/>
            <a:endParaRPr lang="en-US" dirty="0">
              <a:solidFill>
                <a:schemeClr val="bg1">
                  <a:lumMod val="50000"/>
                </a:schemeClr>
              </a:solidFill>
            </a:endParaRPr>
          </a:p>
          <a:p>
            <a:pPr lvl="1"/>
            <a:r>
              <a:rPr lang="en-US" dirty="0">
                <a:solidFill>
                  <a:schemeClr val="bg1">
                    <a:lumMod val="50000"/>
                  </a:schemeClr>
                </a:solidFill>
              </a:rPr>
              <a:t>If we don’t have this, we could reduce distance by not meeting demand</a:t>
            </a:r>
          </a:p>
          <a:p>
            <a:pPr lvl="1"/>
            <a:endParaRPr lang="en-US" dirty="0">
              <a:solidFill>
                <a:schemeClr val="bg1">
                  <a:lumMod val="50000"/>
                </a:schemeClr>
              </a:solidFill>
            </a:endParaRPr>
          </a:p>
          <a:p>
            <a:r>
              <a:rPr lang="en-US" dirty="0">
                <a:solidFill>
                  <a:schemeClr val="bg1">
                    <a:lumMod val="50000"/>
                  </a:schemeClr>
                </a:solidFill>
              </a:rPr>
              <a:t>We can only locate a certain number of facilities.  We will call this number </a:t>
            </a:r>
            <a:r>
              <a:rPr lang="en-US" i="1" dirty="0">
                <a:solidFill>
                  <a:schemeClr val="bg1">
                    <a:lumMod val="50000"/>
                  </a:schemeClr>
                </a:solidFill>
              </a:rPr>
              <a:t>P</a:t>
            </a:r>
            <a:r>
              <a:rPr lang="en-US" dirty="0">
                <a:solidFill>
                  <a:schemeClr val="bg1">
                    <a:lumMod val="50000"/>
                  </a:schemeClr>
                </a:solidFill>
              </a:rPr>
              <a:t>.  </a:t>
            </a:r>
          </a:p>
          <a:p>
            <a:pPr lvl="1"/>
            <a:endParaRPr lang="en-US" dirty="0">
              <a:solidFill>
                <a:schemeClr val="bg1">
                  <a:lumMod val="50000"/>
                </a:schemeClr>
              </a:solidFill>
            </a:endParaRPr>
          </a:p>
          <a:p>
            <a:pPr lvl="1"/>
            <a:r>
              <a:rPr lang="en-US" dirty="0">
                <a:solidFill>
                  <a:schemeClr val="bg1">
                    <a:lumMod val="50000"/>
                  </a:schemeClr>
                </a:solidFill>
              </a:rPr>
              <a:t>This allows to us to determine the best 1, 2, 3, and so on facilities</a:t>
            </a:r>
          </a:p>
          <a:p>
            <a:pPr lvl="1"/>
            <a:endParaRPr lang="en-US" dirty="0">
              <a:solidFill>
                <a:schemeClr val="bg1">
                  <a:lumMod val="50000"/>
                </a:schemeClr>
              </a:solidFill>
            </a:endParaRPr>
          </a:p>
          <a:p>
            <a:r>
              <a:rPr lang="en-US" dirty="0">
                <a:solidFill>
                  <a:schemeClr val="bg1">
                    <a:lumMod val="50000"/>
                  </a:schemeClr>
                </a:solidFill>
              </a:rPr>
              <a:t>Why do we need to limit the number of facilities (P), why don’t we let the optimization give us the best number?</a:t>
            </a:r>
          </a:p>
          <a:p>
            <a:pPr lvl="1"/>
            <a:endParaRPr lang="en-US" dirty="0">
              <a:solidFill>
                <a:schemeClr val="bg1">
                  <a:lumMod val="50000"/>
                </a:schemeClr>
              </a:solidFill>
            </a:endParaRPr>
          </a:p>
          <a:p>
            <a:pPr lvl="1"/>
            <a:r>
              <a:rPr lang="en-US" dirty="0">
                <a:solidFill>
                  <a:schemeClr val="bg1">
                    <a:lumMod val="50000"/>
                  </a:schemeClr>
                </a:solidFill>
              </a:rPr>
              <a:t>  </a:t>
            </a:r>
          </a:p>
        </p:txBody>
      </p:sp>
    </p:spTree>
    <p:extLst>
      <p:ext uri="{BB962C8B-B14F-4D97-AF65-F5344CB8AC3E}">
        <p14:creationId xmlns:p14="http://schemas.microsoft.com/office/powerpoint/2010/main" val="370752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The Decisions of the Optimization (1)</a:t>
            </a:r>
          </a:p>
        </p:txBody>
      </p:sp>
      <p:sp>
        <p:nvSpPr>
          <p:cNvPr id="3" name="Content Placeholder 2"/>
          <p:cNvSpPr>
            <a:spLocks noGrp="1"/>
          </p:cNvSpPr>
          <p:nvPr>
            <p:ph idx="1"/>
          </p:nvPr>
        </p:nvSpPr>
        <p:spPr>
          <a:xfrm>
            <a:off x="335988" y="1195417"/>
            <a:ext cx="8229600" cy="1996018"/>
          </a:xfrm>
        </p:spPr>
        <p:txBody>
          <a:bodyPr>
            <a:normAutofit fontScale="47500" lnSpcReduction="20000"/>
          </a:bodyPr>
          <a:lstStyle/>
          <a:p>
            <a:r>
              <a:rPr lang="en-US" dirty="0">
                <a:solidFill>
                  <a:schemeClr val="bg1">
                    <a:lumMod val="50000"/>
                  </a:schemeClr>
                </a:solidFill>
              </a:rPr>
              <a:t>Do we pick a particular facility or not?</a:t>
            </a:r>
          </a:p>
          <a:p>
            <a:pPr lvl="1"/>
            <a:r>
              <a:rPr lang="en-US" dirty="0">
                <a:solidFill>
                  <a:schemeClr val="bg1">
                    <a:lumMod val="50000"/>
                  </a:schemeClr>
                </a:solidFill>
              </a:rPr>
              <a:t>We will designate this decision as </a:t>
            </a:r>
            <a:r>
              <a:rPr lang="en-US" i="1" dirty="0">
                <a:solidFill>
                  <a:schemeClr val="bg1">
                    <a:lumMod val="50000"/>
                  </a:schemeClr>
                </a:solidFill>
              </a:rPr>
              <a:t>X</a:t>
            </a:r>
            <a:r>
              <a:rPr lang="en-US" i="1" baseline="-25000" dirty="0">
                <a:solidFill>
                  <a:schemeClr val="bg1">
                    <a:lumMod val="50000"/>
                  </a:schemeClr>
                </a:solidFill>
              </a:rPr>
              <a:t>i</a:t>
            </a:r>
            <a:r>
              <a:rPr lang="en-US" dirty="0">
                <a:solidFill>
                  <a:schemeClr val="bg1">
                    <a:lumMod val="50000"/>
                  </a:schemeClr>
                </a:solidFill>
              </a:rPr>
              <a:t>.  </a:t>
            </a:r>
          </a:p>
          <a:p>
            <a:pPr lvl="2"/>
            <a:r>
              <a:rPr lang="en-US" dirty="0">
                <a:solidFill>
                  <a:schemeClr val="bg1">
                    <a:lumMod val="50000"/>
                  </a:schemeClr>
                </a:solidFill>
              </a:rPr>
              <a:t>Remember the </a:t>
            </a:r>
            <a:r>
              <a:rPr lang="en-US" dirty="0" err="1">
                <a:solidFill>
                  <a:schemeClr val="bg1">
                    <a:lumMod val="50000"/>
                  </a:schemeClr>
                </a:solidFill>
              </a:rPr>
              <a:t>i</a:t>
            </a:r>
            <a:r>
              <a:rPr lang="en-US" dirty="0">
                <a:solidFill>
                  <a:schemeClr val="bg1">
                    <a:lumMod val="50000"/>
                  </a:schemeClr>
                </a:solidFill>
              </a:rPr>
              <a:t> indicates one of the potential facilities</a:t>
            </a:r>
          </a:p>
          <a:p>
            <a:pPr lvl="1"/>
            <a:r>
              <a:rPr lang="en-US" dirty="0">
                <a:solidFill>
                  <a:schemeClr val="bg1">
                    <a:lumMod val="50000"/>
                  </a:schemeClr>
                </a:solidFill>
              </a:rPr>
              <a:t>We will allow </a:t>
            </a:r>
            <a:r>
              <a:rPr lang="en-US" i="1" dirty="0">
                <a:solidFill>
                  <a:schemeClr val="bg1">
                    <a:lumMod val="50000"/>
                  </a:schemeClr>
                </a:solidFill>
              </a:rPr>
              <a:t>X</a:t>
            </a:r>
            <a:r>
              <a:rPr lang="en-US" i="1" baseline="-25000" dirty="0">
                <a:solidFill>
                  <a:schemeClr val="bg1">
                    <a:lumMod val="50000"/>
                  </a:schemeClr>
                </a:solidFill>
              </a:rPr>
              <a:t>i</a:t>
            </a:r>
            <a:r>
              <a:rPr lang="en-US" dirty="0">
                <a:solidFill>
                  <a:schemeClr val="bg1">
                    <a:lumMod val="50000"/>
                  </a:schemeClr>
                </a:solidFill>
              </a:rPr>
              <a:t> to take on two values, 1 or 0.  If it is 1, it means that this facility is used in the solution.  0 it is not.</a:t>
            </a:r>
          </a:p>
          <a:p>
            <a:pPr lvl="1"/>
            <a:r>
              <a:rPr lang="en-US" dirty="0">
                <a:solidFill>
                  <a:schemeClr val="bg1">
                    <a:lumMod val="50000"/>
                  </a:schemeClr>
                </a:solidFill>
              </a:rPr>
              <a:t>This is a binary variable because it is either 1 or 0.  In this case, it does not make logical sense to open ½ of a warehouse</a:t>
            </a:r>
          </a:p>
          <a:p>
            <a:pPr lvl="1"/>
            <a:endParaRPr lang="en-US" dirty="0">
              <a:solidFill>
                <a:schemeClr val="bg1">
                  <a:lumMod val="50000"/>
                </a:schemeClr>
              </a:solidFill>
            </a:endParaRPr>
          </a:p>
          <a:p>
            <a:r>
              <a:rPr lang="en-US" dirty="0">
                <a:solidFill>
                  <a:schemeClr val="bg1">
                    <a:lumMod val="50000"/>
                  </a:schemeClr>
                </a:solidFill>
              </a:rPr>
              <a:t>The </a:t>
            </a:r>
            <a:r>
              <a:rPr lang="en-US" i="1" dirty="0">
                <a:solidFill>
                  <a:schemeClr val="bg1">
                    <a:lumMod val="50000"/>
                  </a:schemeClr>
                </a:solidFill>
              </a:rPr>
              <a:t>X</a:t>
            </a:r>
            <a:r>
              <a:rPr lang="en-US" i="1" baseline="-25000" dirty="0">
                <a:solidFill>
                  <a:schemeClr val="bg1">
                    <a:lumMod val="50000"/>
                  </a:schemeClr>
                </a:solidFill>
              </a:rPr>
              <a:t>i</a:t>
            </a:r>
            <a:r>
              <a:rPr lang="en-US" dirty="0">
                <a:solidFill>
                  <a:schemeClr val="bg1">
                    <a:lumMod val="50000"/>
                  </a:schemeClr>
                </a:solidFill>
              </a:rPr>
              <a:t> variables can be seen in cells C14:C23.  Note that we add this column and compare it to the total allowed, </a:t>
            </a:r>
            <a:r>
              <a:rPr lang="en-US" i="1" dirty="0">
                <a:solidFill>
                  <a:schemeClr val="bg1">
                    <a:lumMod val="50000"/>
                  </a:schemeClr>
                </a:solidFill>
              </a:rPr>
              <a:t>P</a:t>
            </a:r>
            <a:r>
              <a:rPr lang="en-US" dirty="0">
                <a:solidFill>
                  <a:schemeClr val="bg1">
                    <a:lumMod val="50000"/>
                  </a:schemeClr>
                </a:solidFill>
              </a:rPr>
              <a:t>.</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043" y="3314700"/>
            <a:ext cx="1350169" cy="14930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890569" y="3259356"/>
            <a:ext cx="1943100" cy="1384995"/>
          </a:xfrm>
          <a:prstGeom prst="rect">
            <a:avLst/>
          </a:prstGeom>
          <a:noFill/>
        </p:spPr>
        <p:txBody>
          <a:bodyPr wrap="square" rtlCol="0">
            <a:spAutoFit/>
          </a:bodyPr>
          <a:lstStyle/>
          <a:p>
            <a:r>
              <a:rPr lang="en-US" sz="1050" dirty="0"/>
              <a:t>When we run the optimization, we will be trying different combinations of facilities (by putting a “1” in different places) and seeing what the average distance is.  Mathematical optimization has systematic ways to do this.</a:t>
            </a:r>
          </a:p>
        </p:txBody>
      </p:sp>
      <p:sp>
        <p:nvSpPr>
          <p:cNvPr id="5" name="Left Brace 4">
            <a:extLst>
              <a:ext uri="{FF2B5EF4-FFF2-40B4-BE49-F238E27FC236}">
                <a16:creationId xmlns:a16="http://schemas.microsoft.com/office/drawing/2014/main" id="{4F4AD381-0112-E606-3728-64618D432C67}"/>
              </a:ext>
            </a:extLst>
          </p:cNvPr>
          <p:cNvSpPr/>
          <p:nvPr/>
        </p:nvSpPr>
        <p:spPr>
          <a:xfrm rot="10800000">
            <a:off x="5172597" y="3318033"/>
            <a:ext cx="590588" cy="126010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3396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The Decisions of the Optimization (2)</a:t>
            </a:r>
          </a:p>
        </p:txBody>
      </p:sp>
      <p:sp>
        <p:nvSpPr>
          <p:cNvPr id="3" name="Content Placeholder 2"/>
          <p:cNvSpPr>
            <a:spLocks noGrp="1"/>
          </p:cNvSpPr>
          <p:nvPr>
            <p:ph idx="1"/>
          </p:nvPr>
        </p:nvSpPr>
        <p:spPr>
          <a:xfrm>
            <a:off x="335988" y="1195417"/>
            <a:ext cx="8229600" cy="1538818"/>
          </a:xfrm>
        </p:spPr>
        <p:txBody>
          <a:bodyPr>
            <a:normAutofit fontScale="47500" lnSpcReduction="20000"/>
          </a:bodyPr>
          <a:lstStyle/>
          <a:p>
            <a:r>
              <a:rPr lang="en-US" dirty="0">
                <a:solidFill>
                  <a:schemeClr val="bg1">
                    <a:lumMod val="50000"/>
                  </a:schemeClr>
                </a:solidFill>
              </a:rPr>
              <a:t>Which customer is assigned to which facility?</a:t>
            </a:r>
          </a:p>
          <a:p>
            <a:pPr lvl="1"/>
            <a:r>
              <a:rPr lang="en-US" dirty="0">
                <a:solidFill>
                  <a:schemeClr val="bg1">
                    <a:lumMod val="50000"/>
                  </a:schemeClr>
                </a:solidFill>
              </a:rPr>
              <a:t>We will designate this decision as </a:t>
            </a:r>
            <a:r>
              <a:rPr lang="en-US" i="1" dirty="0" err="1">
                <a:solidFill>
                  <a:schemeClr val="bg1">
                    <a:lumMod val="50000"/>
                  </a:schemeClr>
                </a:solidFill>
              </a:rPr>
              <a:t>Y</a:t>
            </a:r>
            <a:r>
              <a:rPr lang="en-US" i="1" baseline="-25000" dirty="0" err="1">
                <a:solidFill>
                  <a:schemeClr val="bg1">
                    <a:lumMod val="50000"/>
                  </a:schemeClr>
                </a:solidFill>
              </a:rPr>
              <a:t>i,j</a:t>
            </a:r>
            <a:r>
              <a:rPr lang="en-US" dirty="0">
                <a:solidFill>
                  <a:schemeClr val="bg1">
                    <a:lumMod val="50000"/>
                  </a:schemeClr>
                </a:solidFill>
              </a:rPr>
              <a:t>.  </a:t>
            </a:r>
          </a:p>
          <a:p>
            <a:pPr lvl="2"/>
            <a:r>
              <a:rPr lang="en-US" dirty="0">
                <a:solidFill>
                  <a:schemeClr val="bg1">
                    <a:lumMod val="50000"/>
                  </a:schemeClr>
                </a:solidFill>
              </a:rPr>
              <a:t>Remember the </a:t>
            </a:r>
            <a:r>
              <a:rPr lang="en-US" dirty="0" err="1">
                <a:solidFill>
                  <a:schemeClr val="bg1">
                    <a:lumMod val="50000"/>
                  </a:schemeClr>
                </a:solidFill>
              </a:rPr>
              <a:t>i</a:t>
            </a:r>
            <a:r>
              <a:rPr lang="en-US" dirty="0">
                <a:solidFill>
                  <a:schemeClr val="bg1">
                    <a:lumMod val="50000"/>
                  </a:schemeClr>
                </a:solidFill>
              </a:rPr>
              <a:t> indicates one of the potential facilities and j one of the customers</a:t>
            </a:r>
          </a:p>
          <a:p>
            <a:pPr lvl="1"/>
            <a:r>
              <a:rPr lang="en-US" dirty="0">
                <a:solidFill>
                  <a:schemeClr val="bg1">
                    <a:lumMod val="50000"/>
                  </a:schemeClr>
                </a:solidFill>
              </a:rPr>
              <a:t>In this case, to start, </a:t>
            </a:r>
            <a:r>
              <a:rPr lang="en-US" i="1" dirty="0" err="1">
                <a:solidFill>
                  <a:schemeClr val="bg1">
                    <a:lumMod val="50000"/>
                  </a:schemeClr>
                </a:solidFill>
              </a:rPr>
              <a:t>Y</a:t>
            </a:r>
            <a:r>
              <a:rPr lang="en-US" i="1" baseline="-25000" dirty="0" err="1">
                <a:solidFill>
                  <a:schemeClr val="bg1">
                    <a:lumMod val="50000"/>
                  </a:schemeClr>
                </a:solidFill>
              </a:rPr>
              <a:t>i,j</a:t>
            </a:r>
            <a:r>
              <a:rPr lang="en-US" dirty="0">
                <a:solidFill>
                  <a:schemeClr val="bg1">
                    <a:lumMod val="50000"/>
                  </a:schemeClr>
                </a:solidFill>
              </a:rPr>
              <a:t> can only be 1 or 0.  If it is 1, it means that customer </a:t>
            </a:r>
            <a:r>
              <a:rPr lang="en-US" dirty="0" err="1">
                <a:solidFill>
                  <a:schemeClr val="bg1">
                    <a:lumMod val="50000"/>
                  </a:schemeClr>
                </a:solidFill>
              </a:rPr>
              <a:t>i</a:t>
            </a:r>
            <a:r>
              <a:rPr lang="en-US" dirty="0">
                <a:solidFill>
                  <a:schemeClr val="bg1">
                    <a:lumMod val="50000"/>
                  </a:schemeClr>
                </a:solidFill>
              </a:rPr>
              <a:t> has all its demand met from facility j.  </a:t>
            </a:r>
          </a:p>
          <a:p>
            <a:pPr lvl="1"/>
            <a:endParaRPr lang="en-US" dirty="0">
              <a:solidFill>
                <a:schemeClr val="bg1">
                  <a:lumMod val="50000"/>
                </a:schemeClr>
              </a:solidFill>
            </a:endParaRPr>
          </a:p>
          <a:p>
            <a:r>
              <a:rPr lang="en-US" dirty="0">
                <a:solidFill>
                  <a:schemeClr val="bg1">
                    <a:lumMod val="50000"/>
                  </a:schemeClr>
                </a:solidFill>
              </a:rPr>
              <a:t>The </a:t>
            </a:r>
            <a:r>
              <a:rPr lang="en-US" i="1" dirty="0" err="1">
                <a:solidFill>
                  <a:schemeClr val="bg1">
                    <a:lumMod val="50000"/>
                  </a:schemeClr>
                </a:solidFill>
              </a:rPr>
              <a:t>Y</a:t>
            </a:r>
            <a:r>
              <a:rPr lang="en-US" i="1" baseline="-25000" dirty="0" err="1">
                <a:solidFill>
                  <a:schemeClr val="bg1">
                    <a:lumMod val="50000"/>
                  </a:schemeClr>
                </a:solidFill>
              </a:rPr>
              <a:t>i,j</a:t>
            </a:r>
            <a:r>
              <a:rPr lang="en-US" dirty="0">
                <a:solidFill>
                  <a:schemeClr val="bg1">
                    <a:lumMod val="50000"/>
                  </a:schemeClr>
                </a:solidFill>
              </a:rPr>
              <a:t> variables can be seen in cells A27:J36.</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1" y="2936082"/>
            <a:ext cx="5385197" cy="123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05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3: </a:t>
            </a:r>
            <a:br>
              <a:rPr lang="en-US" altLang="en-US" dirty="0">
                <a:solidFill>
                  <a:schemeClr val="bg1">
                    <a:lumMod val="50000"/>
                  </a:schemeClr>
                </a:solidFill>
              </a:rPr>
            </a:br>
            <a:r>
              <a:rPr lang="en-US" altLang="en-US" dirty="0">
                <a:solidFill>
                  <a:schemeClr val="bg1">
                    <a:lumMod val="50000"/>
                  </a:schemeClr>
                </a:solidFill>
              </a:rPr>
              <a:t>Consider Only Distance</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48771032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The Constraints of the Optimization (2)</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chemeClr val="bg1">
                    <a:lumMod val="50000"/>
                  </a:schemeClr>
                </a:solidFill>
              </a:rPr>
              <a:t>Now, that we have defined the decisions, another logical constraint becomes obvious:</a:t>
            </a:r>
          </a:p>
          <a:p>
            <a:pPr marL="0" indent="0" algn="ctr">
              <a:buNone/>
            </a:pPr>
            <a:endParaRPr lang="en-US" dirty="0">
              <a:solidFill>
                <a:schemeClr val="bg1">
                  <a:lumMod val="50000"/>
                </a:schemeClr>
              </a:solidFill>
            </a:endParaRPr>
          </a:p>
          <a:p>
            <a:pPr marL="0" indent="0">
              <a:buNone/>
            </a:pPr>
            <a:r>
              <a:rPr lang="en-US" i="1" dirty="0">
                <a:solidFill>
                  <a:schemeClr val="bg1">
                    <a:lumMod val="50000"/>
                  </a:schemeClr>
                </a:solidFill>
              </a:rPr>
              <a:t>If a customer is served from a facility, then that facility must be opened</a:t>
            </a:r>
          </a:p>
          <a:p>
            <a:pPr marL="0" indent="0">
              <a:buNone/>
            </a:pPr>
            <a:r>
              <a:rPr lang="en-US" dirty="0">
                <a:solidFill>
                  <a:schemeClr val="bg1">
                    <a:lumMod val="50000"/>
                  </a:schemeClr>
                </a:solidFill>
              </a:rPr>
              <a:t>	</a:t>
            </a:r>
          </a:p>
          <a:p>
            <a:pPr lvl="1"/>
            <a:r>
              <a:rPr lang="en-US" dirty="0">
                <a:solidFill>
                  <a:schemeClr val="bg1">
                    <a:lumMod val="50000"/>
                  </a:schemeClr>
                </a:solidFill>
              </a:rPr>
              <a:t>This constraint will tie the X and Y decisions together.  This constraint forces the solver to pick the best values of X and Y at the same time</a:t>
            </a:r>
          </a:p>
          <a:p>
            <a:pPr lvl="1"/>
            <a:endParaRPr lang="en-US" dirty="0">
              <a:solidFill>
                <a:schemeClr val="bg1">
                  <a:lumMod val="50000"/>
                </a:schemeClr>
              </a:solidFill>
            </a:endParaRPr>
          </a:p>
          <a:p>
            <a:pPr lvl="1"/>
            <a:r>
              <a:rPr lang="en-US" dirty="0">
                <a:solidFill>
                  <a:schemeClr val="bg1">
                    <a:lumMod val="50000"/>
                  </a:schemeClr>
                </a:solidFill>
              </a:rPr>
              <a:t>We will cover how to mathematically write this constraint in a few slides– this constraint will be an example of writing an </a:t>
            </a:r>
            <a:r>
              <a:rPr lang="en-US" b="1" i="1" dirty="0">
                <a:solidFill>
                  <a:schemeClr val="bg1">
                    <a:lumMod val="50000"/>
                  </a:schemeClr>
                </a:solidFill>
              </a:rPr>
              <a:t>IF-Statement</a:t>
            </a:r>
            <a:r>
              <a:rPr lang="en-US" dirty="0">
                <a:solidFill>
                  <a:schemeClr val="bg1">
                    <a:lumMod val="50000"/>
                  </a:schemeClr>
                </a:solidFill>
              </a:rPr>
              <a:t> using algebra</a:t>
            </a:r>
          </a:p>
          <a:p>
            <a:pPr lvl="1"/>
            <a:endParaRPr lang="en-US" dirty="0">
              <a:solidFill>
                <a:schemeClr val="bg1">
                  <a:lumMod val="50000"/>
                </a:schemeClr>
              </a:solidFill>
            </a:endParaRPr>
          </a:p>
        </p:txBody>
      </p:sp>
    </p:spTree>
    <p:extLst>
      <p:ext uri="{BB962C8B-B14F-4D97-AF65-F5344CB8AC3E}">
        <p14:creationId xmlns:p14="http://schemas.microsoft.com/office/powerpoint/2010/main" val="398346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bg1">
                    <a:lumMod val="50000"/>
                  </a:schemeClr>
                </a:solidFill>
              </a:rPr>
              <a:t>Formulating the Math Problem: </a:t>
            </a:r>
            <a:br>
              <a:rPr lang="en-US" sz="3600" dirty="0">
                <a:solidFill>
                  <a:schemeClr val="bg1">
                    <a:lumMod val="50000"/>
                  </a:schemeClr>
                </a:solidFill>
              </a:rPr>
            </a:br>
            <a:r>
              <a:rPr lang="en-US" sz="3600" dirty="0">
                <a:solidFill>
                  <a:schemeClr val="bg1">
                    <a:lumMod val="50000"/>
                  </a:schemeClr>
                </a:solidFill>
              </a:rPr>
              <a:t>The Objective Function (1 of 3)</a:t>
            </a:r>
          </a:p>
        </p:txBody>
      </p:sp>
      <p:sp>
        <p:nvSpPr>
          <p:cNvPr id="3" name="Content Placeholder 2"/>
          <p:cNvSpPr>
            <a:spLocks noGrp="1"/>
          </p:cNvSpPr>
          <p:nvPr>
            <p:ph idx="1"/>
          </p:nvPr>
        </p:nvSpPr>
        <p:spPr/>
        <p:txBody>
          <a:bodyPr>
            <a:normAutofit fontScale="92500" lnSpcReduction="10000"/>
          </a:bodyPr>
          <a:lstStyle/>
          <a:p>
            <a:r>
              <a:rPr lang="en-US" sz="1350" dirty="0">
                <a:solidFill>
                  <a:schemeClr val="bg1">
                    <a:lumMod val="50000"/>
                  </a:schemeClr>
                </a:solidFill>
              </a:rPr>
              <a:t>Our objective is to minimize the total weighted distance from facilities to warehouses.  Mathematically, we express this as:</a:t>
            </a: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If two variables are next to each other, we are using the standard algebra notation meaning we multiple them together.</a:t>
            </a:r>
          </a:p>
          <a:p>
            <a:pPr lvl="1"/>
            <a:r>
              <a:rPr lang="en-US" sz="1200" dirty="0">
                <a:solidFill>
                  <a:schemeClr val="bg1">
                    <a:lumMod val="50000"/>
                  </a:schemeClr>
                </a:solidFill>
              </a:rPr>
              <a:t>So, in this case, we multiple distance times demand times Y:</a:t>
            </a:r>
            <a:r>
              <a:rPr lang="en-US" sz="1200" i="1" dirty="0">
                <a:solidFill>
                  <a:schemeClr val="bg1">
                    <a:lumMod val="50000"/>
                  </a:schemeClr>
                </a:solidFill>
              </a:rPr>
              <a:t>  </a:t>
            </a:r>
            <a:r>
              <a:rPr lang="en-US" sz="1200" i="1" dirty="0" err="1">
                <a:solidFill>
                  <a:schemeClr val="bg1">
                    <a:lumMod val="50000"/>
                  </a:schemeClr>
                </a:solidFill>
              </a:rPr>
              <a:t>dist</a:t>
            </a:r>
            <a:r>
              <a:rPr lang="en-US" sz="1200" i="1" baseline="-25000" dirty="0" err="1">
                <a:solidFill>
                  <a:schemeClr val="bg1">
                    <a:lumMod val="50000"/>
                  </a:schemeClr>
                </a:solidFill>
              </a:rPr>
              <a:t>i,j</a:t>
            </a:r>
            <a:r>
              <a:rPr lang="en-US" sz="1200" i="1" dirty="0">
                <a:solidFill>
                  <a:schemeClr val="bg1">
                    <a:lumMod val="50000"/>
                  </a:schemeClr>
                </a:solidFill>
              </a:rPr>
              <a:t> </a:t>
            </a:r>
            <a:r>
              <a:rPr lang="en-US" sz="1200" i="1" dirty="0" err="1">
                <a:solidFill>
                  <a:schemeClr val="bg1">
                    <a:lumMod val="50000"/>
                  </a:schemeClr>
                </a:solidFill>
              </a:rPr>
              <a:t>d</a:t>
            </a:r>
            <a:r>
              <a:rPr lang="en-US" sz="1200" i="1" baseline="-25000" dirty="0" err="1">
                <a:solidFill>
                  <a:schemeClr val="bg1">
                    <a:lumMod val="50000"/>
                  </a:schemeClr>
                </a:solidFill>
              </a:rPr>
              <a:t>j</a:t>
            </a:r>
            <a:r>
              <a:rPr lang="en-US" sz="1200" i="1" dirty="0">
                <a:solidFill>
                  <a:schemeClr val="bg1">
                    <a:lumMod val="50000"/>
                  </a:schemeClr>
                </a:solidFill>
              </a:rPr>
              <a:t> </a:t>
            </a:r>
            <a:r>
              <a:rPr lang="en-US" sz="1200" i="1" dirty="0" err="1">
                <a:solidFill>
                  <a:schemeClr val="bg1">
                    <a:lumMod val="50000"/>
                  </a:schemeClr>
                </a:solidFill>
              </a:rPr>
              <a:t>Y</a:t>
            </a:r>
            <a:r>
              <a:rPr lang="en-US" sz="1200" i="1" baseline="-25000" dirty="0" err="1">
                <a:solidFill>
                  <a:schemeClr val="bg1">
                    <a:lumMod val="50000"/>
                  </a:schemeClr>
                </a:solidFill>
              </a:rPr>
              <a:t>i,j</a:t>
            </a:r>
            <a:r>
              <a:rPr lang="en-US" sz="1200" i="1" baseline="-25000" dirty="0">
                <a:solidFill>
                  <a:schemeClr val="bg1">
                    <a:lumMod val="50000"/>
                  </a:schemeClr>
                </a:solidFill>
              </a:rPr>
              <a:t> </a:t>
            </a:r>
            <a:endParaRPr lang="en-US" sz="1200" dirty="0">
              <a:solidFill>
                <a:schemeClr val="bg1">
                  <a:lumMod val="50000"/>
                </a:schemeClr>
              </a:solidFill>
            </a:endParaRPr>
          </a:p>
          <a:p>
            <a:pPr lvl="1"/>
            <a:endParaRPr lang="en-US" sz="1050" dirty="0">
              <a:solidFill>
                <a:schemeClr val="bg1">
                  <a:lumMod val="50000"/>
                </a:schemeClr>
              </a:solidFill>
            </a:endParaRPr>
          </a:p>
          <a:p>
            <a:r>
              <a:rPr lang="en-US" sz="1350" dirty="0">
                <a:solidFill>
                  <a:schemeClr val="bg1">
                    <a:lumMod val="50000"/>
                  </a:schemeClr>
                </a:solidFill>
              </a:rPr>
              <a:t>The summation sign (</a:t>
            </a:r>
            <a:r>
              <a:rPr lang="el-GR" sz="1350" dirty="0">
                <a:solidFill>
                  <a:schemeClr val="bg1">
                    <a:lumMod val="50000"/>
                  </a:schemeClr>
                </a:solidFill>
              </a:rPr>
              <a:t>Σ</a:t>
            </a:r>
            <a:r>
              <a:rPr lang="en-US" sz="1350" dirty="0">
                <a:solidFill>
                  <a:schemeClr val="bg1">
                    <a:lumMod val="50000"/>
                  </a:schemeClr>
                </a:solidFill>
              </a:rPr>
              <a:t>) means sum the terms,</a:t>
            </a:r>
          </a:p>
          <a:p>
            <a:endParaRPr lang="en-US" sz="1350" dirty="0">
              <a:solidFill>
                <a:schemeClr val="bg1">
                  <a:lumMod val="50000"/>
                </a:schemeClr>
              </a:solidFill>
            </a:endParaRPr>
          </a:p>
          <a:p>
            <a:r>
              <a:rPr lang="en-US" sz="1350" dirty="0">
                <a:solidFill>
                  <a:schemeClr val="bg1">
                    <a:lumMod val="50000"/>
                  </a:schemeClr>
                </a:solidFill>
              </a:rPr>
              <a:t>The “∈” means element.  So, under a summation sign, we need to know what we are summing over.  “</a:t>
            </a:r>
            <a:r>
              <a:rPr lang="en-US" sz="1350" dirty="0" err="1">
                <a:solidFill>
                  <a:schemeClr val="bg1">
                    <a:lumMod val="50000"/>
                  </a:schemeClr>
                </a:solidFill>
              </a:rPr>
              <a:t>i</a:t>
            </a:r>
            <a:r>
              <a:rPr lang="en-US" sz="1350" dirty="0">
                <a:solidFill>
                  <a:schemeClr val="bg1">
                    <a:lumMod val="50000"/>
                  </a:schemeClr>
                </a:solidFill>
              </a:rPr>
              <a:t> ∈I” means we sum up each of the individual facilities and “j ∈ J” means we sum up over every individual customer in the customer list.  (In Excel, we specify the cells we want to sum over.  Here we can it in a more general way without having to know the specific cells).</a:t>
            </a: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462" y="1628908"/>
            <a:ext cx="1873338" cy="77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63083" y="1864477"/>
            <a:ext cx="833177" cy="300082"/>
          </a:xfrm>
          <a:prstGeom prst="rect">
            <a:avLst/>
          </a:prstGeom>
          <a:noFill/>
        </p:spPr>
        <p:txBody>
          <a:bodyPr wrap="none" rtlCol="0">
            <a:spAutoFit/>
          </a:bodyPr>
          <a:lstStyle/>
          <a:p>
            <a:r>
              <a:rPr lang="en-US" sz="1350" dirty="0"/>
              <a:t>Minimize</a:t>
            </a:r>
          </a:p>
        </p:txBody>
      </p:sp>
    </p:spTree>
    <p:extLst>
      <p:ext uri="{BB962C8B-B14F-4D97-AF65-F5344CB8AC3E}">
        <p14:creationId xmlns:p14="http://schemas.microsoft.com/office/powerpoint/2010/main" val="2100386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Formulating the Math Problem: </a:t>
            </a:r>
            <a:br>
              <a:rPr lang="en-US" sz="3200" dirty="0">
                <a:solidFill>
                  <a:schemeClr val="bg1">
                    <a:lumMod val="50000"/>
                  </a:schemeClr>
                </a:solidFill>
              </a:rPr>
            </a:br>
            <a:r>
              <a:rPr lang="en-US" sz="3200" dirty="0">
                <a:solidFill>
                  <a:schemeClr val="bg1">
                    <a:lumMod val="50000"/>
                  </a:schemeClr>
                </a:solidFill>
              </a:rPr>
              <a:t>The Objective Function (2 of 3)</a:t>
            </a:r>
          </a:p>
        </p:txBody>
      </p:sp>
      <p:sp>
        <p:nvSpPr>
          <p:cNvPr id="3" name="Content Placeholder 2"/>
          <p:cNvSpPr>
            <a:spLocks noGrp="1"/>
          </p:cNvSpPr>
          <p:nvPr>
            <p:ph idx="1"/>
          </p:nvPr>
        </p:nvSpPr>
        <p:spPr/>
        <p:txBody>
          <a:bodyPr>
            <a:normAutofit/>
          </a:bodyPr>
          <a:lstStyle/>
          <a:p>
            <a:r>
              <a:rPr lang="en-US" sz="1400" dirty="0">
                <a:solidFill>
                  <a:schemeClr val="bg1">
                    <a:lumMod val="50000"/>
                  </a:schemeClr>
                </a:solidFill>
              </a:rPr>
              <a:t>Our objective is to minimize the total weighted distance from facilities to warehouses.  Mathematically, we express this as:</a:t>
            </a:r>
          </a:p>
          <a:p>
            <a:endParaRPr lang="en-US" sz="1400" dirty="0">
              <a:solidFill>
                <a:schemeClr val="bg1">
                  <a:lumMod val="50000"/>
                </a:schemeClr>
              </a:solidFill>
            </a:endParaRPr>
          </a:p>
          <a:p>
            <a:endParaRPr lang="en-US" sz="1400" dirty="0">
              <a:solidFill>
                <a:schemeClr val="bg1">
                  <a:lumMod val="50000"/>
                </a:schemeClr>
              </a:solidFill>
            </a:endParaRPr>
          </a:p>
          <a:p>
            <a:endParaRPr lang="en-US" sz="1400" dirty="0">
              <a:solidFill>
                <a:schemeClr val="bg1">
                  <a:lumMod val="50000"/>
                </a:schemeClr>
              </a:solidFill>
            </a:endParaRPr>
          </a:p>
          <a:p>
            <a:endParaRPr lang="en-US" sz="1400" dirty="0">
              <a:solidFill>
                <a:schemeClr val="bg1">
                  <a:lumMod val="50000"/>
                </a:schemeClr>
              </a:solidFill>
            </a:endParaRPr>
          </a:p>
          <a:p>
            <a:endParaRPr lang="en-US" sz="1400" dirty="0">
              <a:solidFill>
                <a:schemeClr val="bg1">
                  <a:lumMod val="50000"/>
                </a:schemeClr>
              </a:solidFill>
            </a:endParaRPr>
          </a:p>
          <a:p>
            <a:r>
              <a:rPr lang="en-US" sz="1400" dirty="0">
                <a:solidFill>
                  <a:schemeClr val="bg1">
                    <a:lumMod val="50000"/>
                  </a:schemeClr>
                </a:solidFill>
              </a:rPr>
              <a:t>So, for any possible values of </a:t>
            </a:r>
            <a:r>
              <a:rPr lang="en-US" sz="1400" i="1" dirty="0" err="1">
                <a:solidFill>
                  <a:schemeClr val="bg1">
                    <a:lumMod val="50000"/>
                  </a:schemeClr>
                </a:solidFill>
              </a:rPr>
              <a:t>Y</a:t>
            </a:r>
            <a:r>
              <a:rPr lang="en-US" sz="1400" i="1" baseline="-25000" dirty="0" err="1">
                <a:solidFill>
                  <a:schemeClr val="bg1">
                    <a:lumMod val="50000"/>
                  </a:schemeClr>
                </a:solidFill>
              </a:rPr>
              <a:t>i,j</a:t>
            </a:r>
            <a:r>
              <a:rPr lang="en-US" sz="1400" dirty="0">
                <a:solidFill>
                  <a:schemeClr val="bg1">
                    <a:lumMod val="50000"/>
                  </a:schemeClr>
                </a:solidFill>
              </a:rPr>
              <a:t> we can determine the value of the objective function:  </a:t>
            </a:r>
          </a:p>
          <a:p>
            <a:pPr lvl="1"/>
            <a:r>
              <a:rPr lang="en-US" sz="1400" dirty="0">
                <a:solidFill>
                  <a:schemeClr val="bg1">
                    <a:lumMod val="50000"/>
                  </a:schemeClr>
                </a:solidFill>
              </a:rPr>
              <a:t>For every possible combination of </a:t>
            </a:r>
            <a:r>
              <a:rPr lang="en-US" sz="1400" dirty="0" err="1">
                <a:solidFill>
                  <a:schemeClr val="bg1">
                    <a:lumMod val="50000"/>
                  </a:schemeClr>
                </a:solidFill>
              </a:rPr>
              <a:t>i</a:t>
            </a:r>
            <a:r>
              <a:rPr lang="en-US" sz="1400" dirty="0">
                <a:solidFill>
                  <a:schemeClr val="bg1">
                    <a:lumMod val="50000"/>
                  </a:schemeClr>
                </a:solidFill>
              </a:rPr>
              <a:t> and j, we can simply multiple out the term:  </a:t>
            </a:r>
            <a:r>
              <a:rPr lang="en-US" sz="1400" i="1" dirty="0" err="1">
                <a:solidFill>
                  <a:schemeClr val="bg1">
                    <a:lumMod val="50000"/>
                  </a:schemeClr>
                </a:solidFill>
              </a:rPr>
              <a:t>dist</a:t>
            </a:r>
            <a:r>
              <a:rPr lang="en-US" sz="1400" i="1" baseline="-25000" dirty="0" err="1">
                <a:solidFill>
                  <a:schemeClr val="bg1">
                    <a:lumMod val="50000"/>
                  </a:schemeClr>
                </a:solidFill>
              </a:rPr>
              <a:t>i,j</a:t>
            </a:r>
            <a:r>
              <a:rPr lang="en-US" sz="1400" i="1" dirty="0">
                <a:solidFill>
                  <a:schemeClr val="bg1">
                    <a:lumMod val="50000"/>
                  </a:schemeClr>
                </a:solidFill>
              </a:rPr>
              <a:t> </a:t>
            </a:r>
            <a:r>
              <a:rPr lang="en-US" sz="1400" i="1" dirty="0" err="1">
                <a:solidFill>
                  <a:schemeClr val="bg1">
                    <a:lumMod val="50000"/>
                  </a:schemeClr>
                </a:solidFill>
              </a:rPr>
              <a:t>d</a:t>
            </a:r>
            <a:r>
              <a:rPr lang="en-US" sz="1400" i="1" baseline="-25000" dirty="0" err="1">
                <a:solidFill>
                  <a:schemeClr val="bg1">
                    <a:lumMod val="50000"/>
                  </a:schemeClr>
                </a:solidFill>
              </a:rPr>
              <a:t>j</a:t>
            </a:r>
            <a:r>
              <a:rPr lang="en-US" sz="1400" i="1" dirty="0">
                <a:solidFill>
                  <a:schemeClr val="bg1">
                    <a:lumMod val="50000"/>
                  </a:schemeClr>
                </a:solidFill>
              </a:rPr>
              <a:t> </a:t>
            </a:r>
            <a:r>
              <a:rPr lang="en-US" sz="1400" i="1" dirty="0" err="1">
                <a:solidFill>
                  <a:schemeClr val="bg1">
                    <a:lumMod val="50000"/>
                  </a:schemeClr>
                </a:solidFill>
              </a:rPr>
              <a:t>Y</a:t>
            </a:r>
            <a:r>
              <a:rPr lang="en-US" sz="1400" i="1" baseline="-25000" dirty="0" err="1">
                <a:solidFill>
                  <a:schemeClr val="bg1">
                    <a:lumMod val="50000"/>
                  </a:schemeClr>
                </a:solidFill>
              </a:rPr>
              <a:t>i,j</a:t>
            </a:r>
            <a:endParaRPr lang="en-US" sz="1400" i="1" baseline="-25000" dirty="0">
              <a:solidFill>
                <a:schemeClr val="bg1">
                  <a:lumMod val="50000"/>
                </a:schemeClr>
              </a:solidFill>
            </a:endParaRPr>
          </a:p>
          <a:p>
            <a:pPr lvl="1"/>
            <a:r>
              <a:rPr lang="en-US" sz="1400" dirty="0">
                <a:solidFill>
                  <a:schemeClr val="bg1">
                    <a:lumMod val="50000"/>
                  </a:schemeClr>
                </a:solidFill>
              </a:rPr>
              <a:t>We then add up all these values (we need two summation signs because we have to add up every possible </a:t>
            </a:r>
            <a:r>
              <a:rPr lang="en-US" sz="1400" dirty="0" err="1">
                <a:solidFill>
                  <a:schemeClr val="bg1">
                    <a:lumMod val="50000"/>
                  </a:schemeClr>
                </a:solidFill>
              </a:rPr>
              <a:t>i</a:t>
            </a:r>
            <a:r>
              <a:rPr lang="en-US" sz="1400" dirty="0">
                <a:solidFill>
                  <a:schemeClr val="bg1">
                    <a:lumMod val="50000"/>
                  </a:schemeClr>
                </a:solidFill>
              </a:rPr>
              <a:t> value and every possible j value</a:t>
            </a:r>
          </a:p>
          <a:p>
            <a:endParaRPr lang="en-US" sz="1400" dirty="0">
              <a:solidFill>
                <a:schemeClr val="bg1">
                  <a:lumMod val="50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462" y="1877690"/>
            <a:ext cx="1873338" cy="77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63083" y="2113259"/>
            <a:ext cx="833177" cy="300082"/>
          </a:xfrm>
          <a:prstGeom prst="rect">
            <a:avLst/>
          </a:prstGeom>
          <a:noFill/>
        </p:spPr>
        <p:txBody>
          <a:bodyPr wrap="none" rtlCol="0">
            <a:spAutoFit/>
          </a:bodyPr>
          <a:lstStyle/>
          <a:p>
            <a:r>
              <a:rPr lang="en-US" sz="1350" dirty="0"/>
              <a:t>Minimize</a:t>
            </a:r>
          </a:p>
        </p:txBody>
      </p:sp>
    </p:spTree>
    <p:extLst>
      <p:ext uri="{BB962C8B-B14F-4D97-AF65-F5344CB8AC3E}">
        <p14:creationId xmlns:p14="http://schemas.microsoft.com/office/powerpoint/2010/main" val="323652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Formulating the Math Problem: </a:t>
            </a:r>
            <a:br>
              <a:rPr lang="en-US" sz="3200" dirty="0">
                <a:solidFill>
                  <a:schemeClr val="bg1">
                    <a:lumMod val="50000"/>
                  </a:schemeClr>
                </a:solidFill>
              </a:rPr>
            </a:br>
            <a:r>
              <a:rPr lang="en-US" sz="3200" dirty="0">
                <a:solidFill>
                  <a:schemeClr val="bg1">
                    <a:lumMod val="50000"/>
                  </a:schemeClr>
                </a:solidFill>
              </a:rPr>
              <a:t>The Objective Function (3 of 3)</a:t>
            </a:r>
          </a:p>
        </p:txBody>
      </p:sp>
      <p:sp>
        <p:nvSpPr>
          <p:cNvPr id="3" name="Content Placeholder 2"/>
          <p:cNvSpPr>
            <a:spLocks noGrp="1"/>
          </p:cNvSpPr>
          <p:nvPr>
            <p:ph idx="1"/>
          </p:nvPr>
        </p:nvSpPr>
        <p:spPr/>
        <p:txBody>
          <a:bodyPr>
            <a:normAutofit fontScale="92500" lnSpcReduction="10000"/>
          </a:bodyPr>
          <a:lstStyle/>
          <a:p>
            <a:r>
              <a:rPr lang="en-US" sz="1350" dirty="0">
                <a:solidFill>
                  <a:schemeClr val="bg1">
                    <a:lumMod val="50000"/>
                  </a:schemeClr>
                </a:solidFill>
              </a:rPr>
              <a:t>Our objective is to minimize the total weighted distance from facilities to warehouses.  Mathematically, we express this as:</a:t>
            </a: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Now that we know how to find the value of the objective function, we want to try different values for each of possible </a:t>
            </a:r>
            <a:r>
              <a:rPr lang="en-US" sz="1350" i="1" dirty="0" err="1">
                <a:solidFill>
                  <a:schemeClr val="bg1">
                    <a:lumMod val="50000"/>
                  </a:schemeClr>
                </a:solidFill>
              </a:rPr>
              <a:t>Y</a:t>
            </a:r>
            <a:r>
              <a:rPr lang="en-US" sz="1350" i="1" baseline="-25000" dirty="0" err="1">
                <a:solidFill>
                  <a:schemeClr val="bg1">
                    <a:lumMod val="50000"/>
                  </a:schemeClr>
                </a:solidFill>
              </a:rPr>
              <a:t>i,j</a:t>
            </a:r>
            <a:r>
              <a:rPr lang="en-US" sz="1350" dirty="0">
                <a:solidFill>
                  <a:schemeClr val="bg1">
                    <a:lumMod val="50000"/>
                  </a:schemeClr>
                </a:solidFill>
              </a:rPr>
              <a:t> combinations to see which one gives us the lowest total number</a:t>
            </a:r>
          </a:p>
          <a:p>
            <a:pPr lvl="1"/>
            <a:r>
              <a:rPr lang="en-US" sz="1200" dirty="0">
                <a:solidFill>
                  <a:schemeClr val="bg1">
                    <a:lumMod val="50000"/>
                  </a:schemeClr>
                </a:solidFill>
              </a:rPr>
              <a:t>We use mathematical programming for this (but could try a few by hand)</a:t>
            </a:r>
          </a:p>
          <a:p>
            <a:r>
              <a:rPr lang="en-US" sz="1350" dirty="0">
                <a:solidFill>
                  <a:schemeClr val="bg1">
                    <a:lumMod val="50000"/>
                  </a:schemeClr>
                </a:solidFill>
              </a:rPr>
              <a:t>If we don’t define anything else but this equation, what will the solver do?</a:t>
            </a:r>
          </a:p>
          <a:p>
            <a:pPr lvl="1"/>
            <a:r>
              <a:rPr lang="en-US" sz="900" dirty="0">
                <a:solidFill>
                  <a:schemeClr val="bg1">
                    <a:lumMod val="50000"/>
                  </a:schemeClr>
                </a:solidFill>
              </a:rPr>
              <a:t>Set the Y variables to very large negative numbers..</a:t>
            </a:r>
          </a:p>
          <a:p>
            <a:r>
              <a:rPr lang="en-US" sz="1350" dirty="0">
                <a:solidFill>
                  <a:schemeClr val="bg1">
                    <a:lumMod val="50000"/>
                  </a:schemeClr>
                </a:solidFill>
              </a:rPr>
              <a:t>If we make the Y variables 0 or 1, what will it do?</a:t>
            </a:r>
          </a:p>
          <a:p>
            <a:pPr lvl="1"/>
            <a:r>
              <a:rPr lang="en-US" sz="900" dirty="0">
                <a:solidFill>
                  <a:schemeClr val="bg1">
                    <a:lumMod val="50000"/>
                  </a:schemeClr>
                </a:solidFill>
              </a:rPr>
              <a:t>   </a:t>
            </a:r>
          </a:p>
          <a:p>
            <a:r>
              <a:rPr lang="en-US" sz="1350" dirty="0">
                <a:solidFill>
                  <a:schemeClr val="bg1">
                    <a:lumMod val="50000"/>
                  </a:schemeClr>
                </a:solidFill>
              </a:rPr>
              <a:t>You can see that we’ll now need to guide the solution with constraints.  Once we do this, how would you describe how the solver chooses to set a Y variable to 1 rather than 0?</a:t>
            </a:r>
          </a:p>
          <a:p>
            <a:pPr lvl="1"/>
            <a:r>
              <a:rPr lang="en-US" sz="900" dirty="0">
                <a:solidFill>
                  <a:schemeClr val="bg1">
                    <a:lumMod val="50000"/>
                  </a:schemeClr>
                </a:solidFill>
              </a:rPr>
              <a:t>      </a:t>
            </a:r>
          </a:p>
          <a:p>
            <a:pPr lvl="1"/>
            <a:endParaRPr lang="en-US" sz="1050" dirty="0">
              <a:solidFill>
                <a:schemeClr val="bg1">
                  <a:lumMod val="50000"/>
                </a:schemeClr>
              </a:solidFill>
            </a:endParaRPr>
          </a:p>
          <a:p>
            <a:endParaRPr lang="en-US" sz="1350" dirty="0">
              <a:solidFill>
                <a:schemeClr val="bg1">
                  <a:lumMod val="50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756" y="1549593"/>
            <a:ext cx="1873338" cy="77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42377" y="1785162"/>
            <a:ext cx="833177" cy="300082"/>
          </a:xfrm>
          <a:prstGeom prst="rect">
            <a:avLst/>
          </a:prstGeom>
          <a:noFill/>
        </p:spPr>
        <p:txBody>
          <a:bodyPr wrap="none" rtlCol="0">
            <a:spAutoFit/>
          </a:bodyPr>
          <a:lstStyle/>
          <a:p>
            <a:r>
              <a:rPr lang="en-US" sz="1350" dirty="0"/>
              <a:t>Minimize</a:t>
            </a:r>
          </a:p>
        </p:txBody>
      </p:sp>
    </p:spTree>
    <p:extLst>
      <p:ext uri="{BB962C8B-B14F-4D97-AF65-F5344CB8AC3E}">
        <p14:creationId xmlns:p14="http://schemas.microsoft.com/office/powerpoint/2010/main" val="13703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Formulating the Math Problem: </a:t>
            </a:r>
            <a:br>
              <a:rPr lang="en-US" sz="3200" dirty="0">
                <a:solidFill>
                  <a:schemeClr val="bg1">
                    <a:lumMod val="50000"/>
                  </a:schemeClr>
                </a:solidFill>
              </a:rPr>
            </a:br>
            <a:r>
              <a:rPr lang="en-US" sz="3200" dirty="0">
                <a:solidFill>
                  <a:schemeClr val="bg1">
                    <a:lumMod val="50000"/>
                  </a:schemeClr>
                </a:solidFill>
              </a:rPr>
              <a:t>The Objective Function (practice)</a:t>
            </a:r>
          </a:p>
        </p:txBody>
      </p:sp>
      <p:sp>
        <p:nvSpPr>
          <p:cNvPr id="3" name="Content Placeholder 2"/>
          <p:cNvSpPr>
            <a:spLocks noGrp="1"/>
          </p:cNvSpPr>
          <p:nvPr>
            <p:ph idx="1"/>
          </p:nvPr>
        </p:nvSpPr>
        <p:spPr/>
        <p:txBody>
          <a:bodyPr/>
          <a:lstStyle/>
          <a:p>
            <a:r>
              <a:rPr lang="en-US" sz="1350" dirty="0">
                <a:solidFill>
                  <a:schemeClr val="bg1">
                    <a:lumMod val="50000"/>
                  </a:schemeClr>
                </a:solidFill>
              </a:rPr>
              <a:t>The mathematical notation allows us to write a compact objective function:</a:t>
            </a: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In Excel, there are many ways to do this.  Go to cells B1:B11 to see one way</a:t>
            </a:r>
          </a:p>
          <a:p>
            <a:pPr lvl="1"/>
            <a:endParaRPr lang="en-US" sz="1050" dirty="0">
              <a:solidFill>
                <a:schemeClr val="bg1">
                  <a:lumMod val="50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462" y="1476512"/>
            <a:ext cx="1873338" cy="77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086" y="2599504"/>
            <a:ext cx="2609850"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191118" y="3128559"/>
            <a:ext cx="3200400" cy="1546577"/>
          </a:xfrm>
          <a:prstGeom prst="rect">
            <a:avLst/>
          </a:prstGeom>
          <a:noFill/>
        </p:spPr>
        <p:txBody>
          <a:bodyPr wrap="square" rtlCol="0">
            <a:spAutoFit/>
          </a:bodyPr>
          <a:lstStyle/>
          <a:p>
            <a:r>
              <a:rPr lang="en-US" sz="1050" dirty="0">
                <a:solidFill>
                  <a:schemeClr val="bg1">
                    <a:lumMod val="50000"/>
                  </a:schemeClr>
                </a:solidFill>
              </a:rPr>
              <a:t>In cells B2:B10, we are multiplying the demand (B15) by the distance (B41:B49) by the </a:t>
            </a:r>
            <a:r>
              <a:rPr lang="en-US" sz="1050" i="1" dirty="0" err="1">
                <a:solidFill>
                  <a:schemeClr val="bg1">
                    <a:lumMod val="50000"/>
                  </a:schemeClr>
                </a:solidFill>
              </a:rPr>
              <a:t>Y</a:t>
            </a:r>
            <a:r>
              <a:rPr lang="en-US" sz="1050" i="1" baseline="-25000" dirty="0" err="1">
                <a:solidFill>
                  <a:schemeClr val="bg1">
                    <a:lumMod val="50000"/>
                  </a:schemeClr>
                </a:solidFill>
              </a:rPr>
              <a:t>i,j</a:t>
            </a:r>
            <a:r>
              <a:rPr lang="en-US" sz="1050" dirty="0">
                <a:solidFill>
                  <a:schemeClr val="bg1">
                    <a:lumMod val="50000"/>
                  </a:schemeClr>
                </a:solidFill>
              </a:rPr>
              <a:t> variable (B28:B36).  We are also taking care of the summation over all customers (J) with the SUMPRODUCT function.  In effect, we have locked in a value for </a:t>
            </a:r>
            <a:r>
              <a:rPr lang="en-US" sz="1050" dirty="0" err="1">
                <a:solidFill>
                  <a:schemeClr val="bg1">
                    <a:lumMod val="50000"/>
                  </a:schemeClr>
                </a:solidFill>
              </a:rPr>
              <a:t>i</a:t>
            </a:r>
            <a:r>
              <a:rPr lang="en-US" sz="1050" dirty="0">
                <a:solidFill>
                  <a:schemeClr val="bg1">
                    <a:lumMod val="50000"/>
                  </a:schemeClr>
                </a:solidFill>
              </a:rPr>
              <a:t> (by just taking one column of the </a:t>
            </a:r>
            <a:r>
              <a:rPr lang="en-US" sz="1050" i="1" dirty="0" err="1">
                <a:solidFill>
                  <a:schemeClr val="bg1">
                    <a:lumMod val="50000"/>
                  </a:schemeClr>
                </a:solidFill>
              </a:rPr>
              <a:t>Y</a:t>
            </a:r>
            <a:r>
              <a:rPr lang="en-US" sz="1050" i="1" baseline="-25000" dirty="0" err="1">
                <a:solidFill>
                  <a:schemeClr val="bg1">
                    <a:lumMod val="50000"/>
                  </a:schemeClr>
                </a:solidFill>
              </a:rPr>
              <a:t>i,j</a:t>
            </a:r>
            <a:r>
              <a:rPr lang="en-US" sz="1050" i="1" baseline="-25000" dirty="0">
                <a:solidFill>
                  <a:schemeClr val="bg1">
                    <a:lumMod val="50000"/>
                  </a:schemeClr>
                </a:solidFill>
              </a:rPr>
              <a:t> </a:t>
            </a:r>
            <a:r>
              <a:rPr lang="en-US" sz="1050" dirty="0">
                <a:solidFill>
                  <a:schemeClr val="bg1">
                    <a:lumMod val="50000"/>
                  </a:schemeClr>
                </a:solidFill>
              </a:rPr>
              <a:t>table.</a:t>
            </a:r>
          </a:p>
          <a:p>
            <a:endParaRPr lang="en-US" sz="1050" dirty="0">
              <a:solidFill>
                <a:schemeClr val="bg1">
                  <a:lumMod val="50000"/>
                </a:schemeClr>
              </a:solidFill>
            </a:endParaRPr>
          </a:p>
          <a:p>
            <a:r>
              <a:rPr lang="en-US" sz="1050" dirty="0">
                <a:solidFill>
                  <a:schemeClr val="bg1">
                    <a:lumMod val="50000"/>
                  </a:schemeClr>
                </a:solidFill>
              </a:rPr>
              <a:t>To include the second summation, we just sum columns B2 to B10.</a:t>
            </a:r>
          </a:p>
        </p:txBody>
      </p:sp>
      <p:cxnSp>
        <p:nvCxnSpPr>
          <p:cNvPr id="7" name="Straight Arrow Connector 6"/>
          <p:cNvCxnSpPr/>
          <p:nvPr/>
        </p:nvCxnSpPr>
        <p:spPr bwMode="auto">
          <a:xfrm flipV="1">
            <a:off x="4171950" y="3943350"/>
            <a:ext cx="1828800" cy="1143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2563083" y="1712081"/>
            <a:ext cx="833177" cy="300082"/>
          </a:xfrm>
          <a:prstGeom prst="rect">
            <a:avLst/>
          </a:prstGeom>
          <a:noFill/>
        </p:spPr>
        <p:txBody>
          <a:bodyPr wrap="none" rtlCol="0">
            <a:spAutoFit/>
          </a:bodyPr>
          <a:lstStyle/>
          <a:p>
            <a:r>
              <a:rPr lang="en-US" sz="1350" dirty="0"/>
              <a:t>Minimize</a:t>
            </a:r>
          </a:p>
        </p:txBody>
      </p:sp>
    </p:spTree>
    <p:extLst>
      <p:ext uri="{BB962C8B-B14F-4D97-AF65-F5344CB8AC3E}">
        <p14:creationId xmlns:p14="http://schemas.microsoft.com/office/powerpoint/2010/main" val="2115437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a:t>
            </a:r>
            <a:br>
              <a:rPr lang="en-US" sz="3200" dirty="0">
                <a:solidFill>
                  <a:schemeClr val="bg1">
                    <a:lumMod val="50000"/>
                  </a:schemeClr>
                </a:solidFill>
              </a:rPr>
            </a:br>
            <a:r>
              <a:rPr lang="en-US" sz="3200" dirty="0">
                <a:solidFill>
                  <a:schemeClr val="bg1">
                    <a:lumMod val="50000"/>
                  </a:schemeClr>
                </a:solidFill>
              </a:rPr>
              <a:t>Every Customer Must Be Served</a:t>
            </a:r>
          </a:p>
        </p:txBody>
      </p:sp>
      <p:sp>
        <p:nvSpPr>
          <p:cNvPr id="3" name="Content Placeholder 2"/>
          <p:cNvSpPr>
            <a:spLocks noGrp="1"/>
          </p:cNvSpPr>
          <p:nvPr>
            <p:ph idx="1"/>
          </p:nvPr>
        </p:nvSpPr>
        <p:spPr/>
        <p:txBody>
          <a:bodyPr>
            <a:normAutofit fontScale="92500" lnSpcReduction="20000"/>
          </a:bodyPr>
          <a:lstStyle/>
          <a:p>
            <a:r>
              <a:rPr lang="en-US" sz="1500" dirty="0">
                <a:solidFill>
                  <a:schemeClr val="bg1">
                    <a:lumMod val="50000"/>
                  </a:schemeClr>
                </a:solidFill>
              </a:rPr>
              <a:t>To ensure every customer must be served, we need a constraint for every customer .  We can compactly write this as:</a:t>
            </a:r>
          </a:p>
          <a:p>
            <a:endParaRPr lang="en-US" sz="15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a:p>
            <a:r>
              <a:rPr lang="en-US" sz="1500" dirty="0">
                <a:solidFill>
                  <a:schemeClr val="bg1">
                    <a:lumMod val="50000"/>
                  </a:schemeClr>
                </a:solidFill>
              </a:rPr>
              <a:t>The symbol, </a:t>
            </a:r>
            <a:r>
              <a:rPr lang="en-US" sz="1500" dirty="0">
                <a:solidFill>
                  <a:schemeClr val="bg1">
                    <a:lumMod val="50000"/>
                  </a:schemeClr>
                </a:solidFill>
                <a:sym typeface="Symbol"/>
              </a:rPr>
              <a:t>, means “for every.” So, in this case, we have a constraint for every individual customer in the full set of </a:t>
            </a:r>
            <a:r>
              <a:rPr lang="en-US" sz="1500" i="1" dirty="0">
                <a:solidFill>
                  <a:schemeClr val="bg1">
                    <a:lumMod val="50000"/>
                  </a:schemeClr>
                </a:solidFill>
                <a:sym typeface="Symbol"/>
              </a:rPr>
              <a:t>J</a:t>
            </a:r>
            <a:r>
              <a:rPr lang="en-US" sz="1500" dirty="0">
                <a:solidFill>
                  <a:schemeClr val="bg1">
                    <a:lumMod val="50000"/>
                  </a:schemeClr>
                </a:solidFill>
                <a:sym typeface="Symbol"/>
              </a:rPr>
              <a:t> customers.</a:t>
            </a:r>
          </a:p>
          <a:p>
            <a:endParaRPr lang="en-US" sz="1500" dirty="0">
              <a:solidFill>
                <a:schemeClr val="bg1">
                  <a:lumMod val="50000"/>
                </a:schemeClr>
              </a:solidFill>
              <a:sym typeface="Symbol"/>
            </a:endParaRPr>
          </a:p>
          <a:p>
            <a:r>
              <a:rPr lang="en-US" sz="1500" dirty="0">
                <a:solidFill>
                  <a:schemeClr val="bg1">
                    <a:lumMod val="50000"/>
                  </a:schemeClr>
                </a:solidFill>
                <a:sym typeface="Symbol"/>
              </a:rPr>
              <a:t>So, for each of these constraints, we sum all the </a:t>
            </a:r>
            <a:r>
              <a:rPr lang="en-US" sz="1500" i="1" dirty="0" err="1">
                <a:solidFill>
                  <a:schemeClr val="bg1">
                    <a:lumMod val="50000"/>
                  </a:schemeClr>
                </a:solidFill>
              </a:rPr>
              <a:t>Y</a:t>
            </a:r>
            <a:r>
              <a:rPr lang="en-US" sz="1500" i="1" baseline="-25000" dirty="0" err="1">
                <a:solidFill>
                  <a:schemeClr val="bg1">
                    <a:lumMod val="50000"/>
                  </a:schemeClr>
                </a:solidFill>
              </a:rPr>
              <a:t>i,j</a:t>
            </a:r>
            <a:r>
              <a:rPr lang="en-US" sz="1500" dirty="0">
                <a:solidFill>
                  <a:schemeClr val="bg1">
                    <a:lumMod val="50000"/>
                  </a:schemeClr>
                </a:solidFill>
              </a:rPr>
              <a:t> values over all possible values of </a:t>
            </a:r>
            <a:r>
              <a:rPr lang="en-US" sz="1500" i="1" dirty="0" err="1">
                <a:solidFill>
                  <a:schemeClr val="bg1">
                    <a:lumMod val="50000"/>
                  </a:schemeClr>
                </a:solidFill>
              </a:rPr>
              <a:t>i</a:t>
            </a:r>
            <a:r>
              <a:rPr lang="en-US" sz="1500" dirty="0">
                <a:solidFill>
                  <a:schemeClr val="bg1">
                    <a:lumMod val="50000"/>
                  </a:schemeClr>
                </a:solidFill>
              </a:rPr>
              <a:t> (but remember, </a:t>
            </a:r>
            <a:r>
              <a:rPr lang="en-US" sz="1500" i="1" dirty="0">
                <a:solidFill>
                  <a:schemeClr val="bg1">
                    <a:lumMod val="50000"/>
                  </a:schemeClr>
                </a:solidFill>
              </a:rPr>
              <a:t>j</a:t>
            </a:r>
            <a:r>
              <a:rPr lang="en-US" sz="1500" dirty="0">
                <a:solidFill>
                  <a:schemeClr val="bg1">
                    <a:lumMod val="50000"/>
                  </a:schemeClr>
                </a:solidFill>
              </a:rPr>
              <a:t> is fixed for any one constraint).  This value must add up to 1 (think of 1 as 100% of the customer demand) </a:t>
            </a:r>
          </a:p>
          <a:p>
            <a:endParaRPr lang="en-US" sz="1500" dirty="0">
              <a:solidFill>
                <a:schemeClr val="bg1">
                  <a:lumMod val="50000"/>
                </a:schemeClr>
              </a:solidFill>
            </a:endParaRPr>
          </a:p>
          <a:p>
            <a:r>
              <a:rPr lang="en-US" sz="1500" dirty="0">
                <a:solidFill>
                  <a:schemeClr val="bg1">
                    <a:lumMod val="50000"/>
                  </a:schemeClr>
                </a:solidFill>
              </a:rPr>
              <a:t>How do we ensure we are meeting all the demand?  (For example, demand may be 1556, or 4.5 million, </a:t>
            </a:r>
            <a:r>
              <a:rPr lang="en-US" sz="1500" dirty="0" err="1">
                <a:solidFill>
                  <a:schemeClr val="bg1">
                    <a:lumMod val="50000"/>
                  </a:schemeClr>
                </a:solidFill>
              </a:rPr>
              <a:t>etc</a:t>
            </a:r>
            <a:r>
              <a:rPr lang="en-US" sz="1500" dirty="0">
                <a:solidFill>
                  <a:schemeClr val="bg1">
                    <a:lumMod val="50000"/>
                  </a:schemeClr>
                </a:solidFill>
              </a:rPr>
              <a:t>?</a:t>
            </a:r>
          </a:p>
          <a:p>
            <a:pPr lvl="1"/>
            <a:r>
              <a:rPr lang="en-US" sz="1200" dirty="0">
                <a:solidFill>
                  <a:schemeClr val="bg1">
                    <a:lumMod val="50000"/>
                  </a:schemeClr>
                </a:solidFill>
              </a:rPr>
              <a:t>   </a:t>
            </a:r>
          </a:p>
          <a:p>
            <a:endParaRPr lang="en-US" sz="1500" dirty="0">
              <a:solidFill>
                <a:schemeClr val="bg1">
                  <a:lumMod val="50000"/>
                </a:schemeClr>
              </a:solidFill>
            </a:endParaRPr>
          </a:p>
          <a:p>
            <a:endParaRPr lang="en-US" sz="1500" dirty="0">
              <a:solidFill>
                <a:schemeClr val="bg1">
                  <a:lumMod val="50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60910"/>
            <a:ext cx="1951817" cy="55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72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a:t>
            </a:r>
            <a:br>
              <a:rPr lang="en-US" sz="3200" dirty="0">
                <a:solidFill>
                  <a:schemeClr val="bg1">
                    <a:lumMod val="50000"/>
                  </a:schemeClr>
                </a:solidFill>
              </a:rPr>
            </a:br>
            <a:r>
              <a:rPr lang="en-US" sz="3200" dirty="0">
                <a:solidFill>
                  <a:schemeClr val="bg1">
                    <a:lumMod val="50000"/>
                  </a:schemeClr>
                </a:solidFill>
              </a:rPr>
              <a:t>Every Customer Must Be Served (In Excel)</a:t>
            </a:r>
          </a:p>
        </p:txBody>
      </p:sp>
      <p:sp>
        <p:nvSpPr>
          <p:cNvPr id="3" name="Content Placeholder 2"/>
          <p:cNvSpPr>
            <a:spLocks noGrp="1"/>
          </p:cNvSpPr>
          <p:nvPr>
            <p:ph idx="1"/>
          </p:nvPr>
        </p:nvSpPr>
        <p:spPr/>
        <p:txBody>
          <a:bodyPr/>
          <a:lstStyle/>
          <a:p>
            <a:r>
              <a:rPr lang="en-US" sz="1500" dirty="0">
                <a:solidFill>
                  <a:schemeClr val="bg1">
                    <a:lumMod val="50000"/>
                  </a:schemeClr>
                </a:solidFill>
              </a:rPr>
              <a:t>To ensure every customer must be served, we need a constraint for every customer .  We can compactly write this as:</a:t>
            </a:r>
          </a:p>
          <a:p>
            <a:endParaRPr lang="en-US" sz="15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a:p>
            <a:r>
              <a:rPr lang="en-US" sz="1500" dirty="0">
                <a:solidFill>
                  <a:schemeClr val="bg1">
                    <a:lumMod val="50000"/>
                  </a:schemeClr>
                </a:solidFill>
              </a:rPr>
              <a:t>In Excel, each column represents the “</a:t>
            </a:r>
            <a:r>
              <a:rPr lang="en-US" sz="1500" dirty="0">
                <a:solidFill>
                  <a:schemeClr val="bg1">
                    <a:lumMod val="50000"/>
                  </a:schemeClr>
                </a:solidFill>
                <a:sym typeface="Symbol"/>
              </a:rPr>
              <a:t></a:t>
            </a:r>
            <a:r>
              <a:rPr lang="en-US" sz="1500" dirty="0">
                <a:solidFill>
                  <a:schemeClr val="bg1">
                    <a:lumMod val="50000"/>
                  </a:schemeClr>
                </a:solidFill>
              </a:rPr>
              <a:t> j ∈ J” part– one constraint per customer</a:t>
            </a:r>
          </a:p>
          <a:p>
            <a:r>
              <a:rPr lang="en-US" sz="1500" dirty="0">
                <a:solidFill>
                  <a:schemeClr val="bg1">
                    <a:lumMod val="50000"/>
                  </a:schemeClr>
                </a:solidFill>
              </a:rPr>
              <a:t>The summation in row 37 the sum over </a:t>
            </a:r>
            <a:r>
              <a:rPr lang="en-US" sz="1500" dirty="0">
                <a:solidFill>
                  <a:schemeClr val="bg1">
                    <a:lumMod val="50000"/>
                  </a:schemeClr>
                </a:solidFill>
                <a:sym typeface="Symbol"/>
              </a:rPr>
              <a:t>all the </a:t>
            </a:r>
            <a:r>
              <a:rPr lang="en-US" sz="1500" i="1" dirty="0" err="1">
                <a:solidFill>
                  <a:schemeClr val="bg1">
                    <a:lumMod val="50000"/>
                  </a:schemeClr>
                </a:solidFill>
              </a:rPr>
              <a:t>Y</a:t>
            </a:r>
            <a:r>
              <a:rPr lang="en-US" sz="1500" i="1" baseline="-25000" dirty="0" err="1">
                <a:solidFill>
                  <a:schemeClr val="bg1">
                    <a:lumMod val="50000"/>
                  </a:schemeClr>
                </a:solidFill>
              </a:rPr>
              <a:t>i,j</a:t>
            </a:r>
            <a:r>
              <a:rPr lang="en-US" sz="1500" dirty="0">
                <a:solidFill>
                  <a:schemeClr val="bg1">
                    <a:lumMod val="50000"/>
                  </a:schemeClr>
                </a:solidFill>
              </a:rPr>
              <a:t> for a given j value.</a:t>
            </a:r>
          </a:p>
          <a:p>
            <a:r>
              <a:rPr lang="en-US" sz="1500" dirty="0">
                <a:solidFill>
                  <a:schemeClr val="bg1">
                    <a:lumMod val="50000"/>
                  </a:schemeClr>
                </a:solidFill>
              </a:rPr>
              <a:t>Each cell in row 37 must equal 1.  So, in this case, there are 9 constraints </a:t>
            </a:r>
          </a:p>
          <a:p>
            <a:endParaRPr lang="en-US" sz="1500" dirty="0">
              <a:solidFill>
                <a:schemeClr val="bg1">
                  <a:lumMod val="50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60910"/>
            <a:ext cx="1951817" cy="55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3371850"/>
            <a:ext cx="612100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6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a:t>
            </a:r>
            <a:br>
              <a:rPr lang="en-US" sz="3200" dirty="0">
                <a:solidFill>
                  <a:schemeClr val="bg1">
                    <a:lumMod val="50000"/>
                  </a:schemeClr>
                </a:solidFill>
              </a:rPr>
            </a:br>
            <a:r>
              <a:rPr lang="en-US" sz="3200" dirty="0">
                <a:solidFill>
                  <a:schemeClr val="bg1">
                    <a:lumMod val="50000"/>
                  </a:schemeClr>
                </a:solidFill>
              </a:rPr>
              <a:t>Pick Just </a:t>
            </a:r>
            <a:r>
              <a:rPr lang="en-US" sz="3200" i="1" dirty="0">
                <a:solidFill>
                  <a:schemeClr val="bg1">
                    <a:lumMod val="50000"/>
                  </a:schemeClr>
                </a:solidFill>
              </a:rPr>
              <a:t>P</a:t>
            </a:r>
            <a:r>
              <a:rPr lang="en-US" sz="3200" dirty="0">
                <a:solidFill>
                  <a:schemeClr val="bg1">
                    <a:lumMod val="50000"/>
                  </a:schemeClr>
                </a:solidFill>
              </a:rPr>
              <a:t> Facilities</a:t>
            </a:r>
          </a:p>
        </p:txBody>
      </p:sp>
      <p:sp>
        <p:nvSpPr>
          <p:cNvPr id="3" name="Content Placeholder 2"/>
          <p:cNvSpPr>
            <a:spLocks noGrp="1"/>
          </p:cNvSpPr>
          <p:nvPr>
            <p:ph idx="1"/>
          </p:nvPr>
        </p:nvSpPr>
        <p:spPr/>
        <p:txBody>
          <a:bodyPr/>
          <a:lstStyle/>
          <a:p>
            <a:r>
              <a:rPr lang="en-US" sz="1500" dirty="0">
                <a:solidFill>
                  <a:schemeClr val="bg1">
                    <a:lumMod val="50000"/>
                  </a:schemeClr>
                </a:solidFill>
              </a:rPr>
              <a:t>To ensure we pick just P facilities, we need the following constraint</a:t>
            </a:r>
          </a:p>
          <a:p>
            <a:endParaRPr lang="en-US" sz="15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a:p>
            <a:endParaRPr lang="en-US" sz="1500" dirty="0">
              <a:solidFill>
                <a:schemeClr val="bg1">
                  <a:lumMod val="50000"/>
                </a:schemeClr>
              </a:solidFill>
            </a:endParaRPr>
          </a:p>
          <a:p>
            <a:r>
              <a:rPr lang="en-US" sz="1500" dirty="0">
                <a:solidFill>
                  <a:schemeClr val="bg1">
                    <a:lumMod val="50000"/>
                  </a:schemeClr>
                </a:solidFill>
              </a:rPr>
              <a:t>We just sum up over all possible facilities and this number needs to equal P</a:t>
            </a:r>
          </a:p>
          <a:p>
            <a:endParaRPr lang="en-US" sz="1500" dirty="0">
              <a:solidFill>
                <a:schemeClr val="bg1">
                  <a:lumMod val="50000"/>
                </a:schemeClr>
              </a:solidFill>
            </a:endParaRPr>
          </a:p>
          <a:p>
            <a:r>
              <a:rPr lang="en-US" sz="1500" dirty="0">
                <a:solidFill>
                  <a:schemeClr val="bg1">
                    <a:lumMod val="50000"/>
                  </a:schemeClr>
                </a:solidFill>
              </a:rPr>
              <a:t>In Excel, this is relatively simple (in C14:C25)</a:t>
            </a:r>
          </a:p>
          <a:p>
            <a:endParaRPr lang="en-US" sz="1500" dirty="0">
              <a:solidFill>
                <a:schemeClr val="bg1">
                  <a:lumMod val="50000"/>
                </a:schemeClr>
              </a:solidFill>
            </a:endParaRPr>
          </a:p>
          <a:p>
            <a:endParaRPr lang="en-US" sz="1500" dirty="0">
              <a:solidFill>
                <a:schemeClr val="bg1">
                  <a:lumMod val="50000"/>
                </a:schemeClr>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1738455"/>
            <a:ext cx="1116666" cy="55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112" y="3128224"/>
            <a:ext cx="1350169" cy="14930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938219" y="3874745"/>
            <a:ext cx="1943100" cy="253916"/>
          </a:xfrm>
          <a:prstGeom prst="rect">
            <a:avLst/>
          </a:prstGeom>
          <a:noFill/>
        </p:spPr>
        <p:txBody>
          <a:bodyPr wrap="square" rtlCol="0">
            <a:spAutoFit/>
          </a:bodyPr>
          <a:lstStyle/>
          <a:p>
            <a:r>
              <a:rPr lang="en-US" sz="1050" dirty="0">
                <a:solidFill>
                  <a:schemeClr val="bg1">
                    <a:lumMod val="50000"/>
                  </a:schemeClr>
                </a:solidFill>
              </a:rPr>
              <a:t>We sum up all the X values</a:t>
            </a:r>
          </a:p>
        </p:txBody>
      </p:sp>
      <p:cxnSp>
        <p:nvCxnSpPr>
          <p:cNvPr id="9" name="Straight Arrow Connector 8"/>
          <p:cNvCxnSpPr>
            <a:endCxn id="8" idx="1"/>
          </p:cNvCxnSpPr>
          <p:nvPr/>
        </p:nvCxnSpPr>
        <p:spPr bwMode="auto">
          <a:xfrm flipV="1">
            <a:off x="6211281" y="4001703"/>
            <a:ext cx="726938" cy="39884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6975662" y="4398317"/>
            <a:ext cx="1943100" cy="253916"/>
          </a:xfrm>
          <a:prstGeom prst="rect">
            <a:avLst/>
          </a:prstGeom>
          <a:noFill/>
        </p:spPr>
        <p:txBody>
          <a:bodyPr wrap="square" rtlCol="0">
            <a:spAutoFit/>
          </a:bodyPr>
          <a:lstStyle/>
          <a:p>
            <a:r>
              <a:rPr lang="en-US" sz="1050" dirty="0">
                <a:solidFill>
                  <a:schemeClr val="bg1">
                    <a:lumMod val="50000"/>
                  </a:schemeClr>
                </a:solidFill>
              </a:rPr>
              <a:t>And, it must equal P</a:t>
            </a:r>
          </a:p>
        </p:txBody>
      </p:sp>
      <p:cxnSp>
        <p:nvCxnSpPr>
          <p:cNvPr id="13" name="Straight Arrow Connector 12"/>
          <p:cNvCxnSpPr/>
          <p:nvPr/>
        </p:nvCxnSpPr>
        <p:spPr bwMode="auto">
          <a:xfrm flipV="1">
            <a:off x="6211281" y="4537659"/>
            <a:ext cx="764381" cy="111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97433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 If a Customer is Served from a Facility, That Facility Must Be Opened</a:t>
            </a:r>
          </a:p>
        </p:txBody>
      </p:sp>
      <p:sp>
        <p:nvSpPr>
          <p:cNvPr id="3" name="Content Placeholder 2"/>
          <p:cNvSpPr>
            <a:spLocks noGrp="1"/>
          </p:cNvSpPr>
          <p:nvPr>
            <p:ph idx="1"/>
          </p:nvPr>
        </p:nvSpPr>
        <p:spPr/>
        <p:txBody>
          <a:bodyPr>
            <a:normAutofit fontScale="92500" lnSpcReduction="20000"/>
          </a:bodyPr>
          <a:lstStyle/>
          <a:p>
            <a:r>
              <a:rPr lang="en-US" sz="1350" dirty="0">
                <a:solidFill>
                  <a:schemeClr val="bg1">
                    <a:lumMod val="50000"/>
                  </a:schemeClr>
                </a:solidFill>
              </a:rPr>
              <a:t>We need to ensure that if a customer is served by a facility, then that facility is open.  (These constraints link </a:t>
            </a:r>
            <a:r>
              <a:rPr lang="en-US" sz="1350" i="1" dirty="0">
                <a:solidFill>
                  <a:schemeClr val="bg1">
                    <a:lumMod val="50000"/>
                  </a:schemeClr>
                </a:solidFill>
              </a:rPr>
              <a:t>X</a:t>
            </a:r>
            <a:r>
              <a:rPr lang="en-US" sz="1350" dirty="0">
                <a:solidFill>
                  <a:schemeClr val="bg1">
                    <a:lumMod val="50000"/>
                  </a:schemeClr>
                </a:solidFill>
              </a:rPr>
              <a:t> and </a:t>
            </a:r>
            <a:r>
              <a:rPr lang="en-US" sz="1350" i="1" dirty="0">
                <a:solidFill>
                  <a:schemeClr val="bg1">
                    <a:lumMod val="50000"/>
                  </a:schemeClr>
                </a:solidFill>
              </a:rPr>
              <a:t>Y</a:t>
            </a:r>
            <a:r>
              <a:rPr lang="en-US" sz="1350" dirty="0">
                <a:solidFill>
                  <a:schemeClr val="bg1">
                    <a:lumMod val="50000"/>
                  </a:schemeClr>
                </a:solidFill>
              </a:rPr>
              <a:t> together).   This is a family of constraints.  You need a unique constraint for every combination of </a:t>
            </a:r>
            <a:r>
              <a:rPr lang="en-US" sz="1350" i="1" dirty="0" err="1">
                <a:solidFill>
                  <a:schemeClr val="bg1">
                    <a:lumMod val="50000"/>
                  </a:schemeClr>
                </a:solidFill>
              </a:rPr>
              <a:t>i</a:t>
            </a:r>
            <a:r>
              <a:rPr lang="en-US" sz="1350" dirty="0">
                <a:solidFill>
                  <a:schemeClr val="bg1">
                    <a:lumMod val="50000"/>
                  </a:schemeClr>
                </a:solidFill>
              </a:rPr>
              <a:t> and </a:t>
            </a:r>
            <a:r>
              <a:rPr lang="en-US" sz="1350" i="1" dirty="0">
                <a:solidFill>
                  <a:schemeClr val="bg1">
                    <a:lumMod val="50000"/>
                  </a:schemeClr>
                </a:solidFill>
              </a:rPr>
              <a:t>j</a:t>
            </a:r>
            <a:r>
              <a:rPr lang="en-US" sz="1350" dirty="0">
                <a:solidFill>
                  <a:schemeClr val="bg1">
                    <a:lumMod val="50000"/>
                  </a:schemeClr>
                </a:solidFill>
              </a:rPr>
              <a:t>.   They are written as follows:</a:t>
            </a:r>
          </a:p>
          <a:p>
            <a:endParaRPr lang="en-US" sz="13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Here is a thought exercise to understand this constraint</a:t>
            </a:r>
            <a:endParaRPr lang="en-US" sz="900" dirty="0">
              <a:solidFill>
                <a:schemeClr val="bg1">
                  <a:lumMod val="50000"/>
                </a:schemeClr>
              </a:solidFill>
            </a:endParaRPr>
          </a:p>
          <a:p>
            <a:pPr lvl="1"/>
            <a:r>
              <a:rPr lang="en-US" sz="1200" dirty="0">
                <a:solidFill>
                  <a:schemeClr val="bg1">
                    <a:lumMod val="50000"/>
                  </a:schemeClr>
                </a:solidFill>
              </a:rPr>
              <a:t>We have a constraint that says a customer must be served 100%.</a:t>
            </a:r>
          </a:p>
          <a:p>
            <a:pPr lvl="1"/>
            <a:r>
              <a:rPr lang="en-US" sz="1200" dirty="0">
                <a:solidFill>
                  <a:schemeClr val="bg1">
                    <a:lumMod val="50000"/>
                  </a:schemeClr>
                </a:solidFill>
              </a:rPr>
              <a:t>In our objective function, for a given customer (a given </a:t>
            </a:r>
            <a:r>
              <a:rPr lang="en-US" sz="1200" i="1" dirty="0">
                <a:solidFill>
                  <a:schemeClr val="bg1">
                    <a:lumMod val="50000"/>
                  </a:schemeClr>
                </a:solidFill>
              </a:rPr>
              <a:t>j</a:t>
            </a:r>
            <a:r>
              <a:rPr lang="en-US" sz="1200" dirty="0">
                <a:solidFill>
                  <a:schemeClr val="bg1">
                    <a:lumMod val="50000"/>
                  </a:schemeClr>
                </a:solidFill>
              </a:rPr>
              <a:t>), we want to set a </a:t>
            </a:r>
            <a:r>
              <a:rPr lang="en-US" sz="1200" i="1" dirty="0" err="1">
                <a:solidFill>
                  <a:schemeClr val="bg1">
                    <a:lumMod val="50000"/>
                  </a:schemeClr>
                </a:solidFill>
              </a:rPr>
              <a:t>Y</a:t>
            </a:r>
            <a:r>
              <a:rPr lang="en-US" sz="1200" i="1" baseline="-25000" dirty="0" err="1">
                <a:solidFill>
                  <a:schemeClr val="bg1">
                    <a:lumMod val="50000"/>
                  </a:schemeClr>
                </a:solidFill>
              </a:rPr>
              <a:t>i,j</a:t>
            </a:r>
            <a:r>
              <a:rPr lang="en-US" sz="1200" dirty="0">
                <a:solidFill>
                  <a:schemeClr val="bg1">
                    <a:lumMod val="50000"/>
                  </a:schemeClr>
                </a:solidFill>
              </a:rPr>
              <a:t> equal to 1 where the distance is low, and set all the other </a:t>
            </a:r>
            <a:r>
              <a:rPr lang="en-US" sz="1200" i="1" dirty="0" err="1">
                <a:solidFill>
                  <a:schemeClr val="bg1">
                    <a:lumMod val="50000"/>
                  </a:schemeClr>
                </a:solidFill>
              </a:rPr>
              <a:t>Y</a:t>
            </a:r>
            <a:r>
              <a:rPr lang="en-US" sz="1200" i="1" baseline="-25000" dirty="0" err="1">
                <a:solidFill>
                  <a:schemeClr val="bg1">
                    <a:lumMod val="50000"/>
                  </a:schemeClr>
                </a:solidFill>
              </a:rPr>
              <a:t>i,j</a:t>
            </a:r>
            <a:r>
              <a:rPr lang="en-US" sz="1200" dirty="0">
                <a:solidFill>
                  <a:schemeClr val="bg1">
                    <a:lumMod val="50000"/>
                  </a:schemeClr>
                </a:solidFill>
              </a:rPr>
              <a:t> ‘s for that customer to 0 so we can keep the objective function low.</a:t>
            </a:r>
          </a:p>
          <a:p>
            <a:pPr lvl="1"/>
            <a:r>
              <a:rPr lang="en-US" sz="1200" dirty="0">
                <a:solidFill>
                  <a:schemeClr val="bg1">
                    <a:lumMod val="50000"/>
                  </a:schemeClr>
                </a:solidFill>
              </a:rPr>
              <a:t>We could pick the best </a:t>
            </a:r>
            <a:r>
              <a:rPr lang="en-US" sz="1200" i="1" dirty="0" err="1">
                <a:solidFill>
                  <a:schemeClr val="bg1">
                    <a:lumMod val="50000"/>
                  </a:schemeClr>
                </a:solidFill>
              </a:rPr>
              <a:t>Y</a:t>
            </a:r>
            <a:r>
              <a:rPr lang="en-US" sz="1200" i="1" baseline="-25000" dirty="0" err="1">
                <a:solidFill>
                  <a:schemeClr val="bg1">
                    <a:lumMod val="50000"/>
                  </a:schemeClr>
                </a:solidFill>
              </a:rPr>
              <a:t>i,j</a:t>
            </a:r>
            <a:r>
              <a:rPr lang="en-US" sz="1200" dirty="0">
                <a:solidFill>
                  <a:schemeClr val="bg1">
                    <a:lumMod val="50000"/>
                  </a:schemeClr>
                </a:solidFill>
              </a:rPr>
              <a:t> for each customer in that way.</a:t>
            </a:r>
          </a:p>
          <a:p>
            <a:pPr lvl="2"/>
            <a:r>
              <a:rPr lang="en-US" sz="900" dirty="0">
                <a:solidFill>
                  <a:schemeClr val="bg1">
                    <a:lumMod val="50000"/>
                  </a:schemeClr>
                </a:solidFill>
              </a:rPr>
              <a:t>If we do this, we will likely find that the </a:t>
            </a:r>
            <a:r>
              <a:rPr lang="en-US" sz="900" i="1" dirty="0" err="1">
                <a:solidFill>
                  <a:schemeClr val="bg1">
                    <a:lumMod val="50000"/>
                  </a:schemeClr>
                </a:solidFill>
              </a:rPr>
              <a:t>Y</a:t>
            </a:r>
            <a:r>
              <a:rPr lang="en-US" sz="900" i="1" baseline="-25000" dirty="0" err="1">
                <a:solidFill>
                  <a:schemeClr val="bg1">
                    <a:lumMod val="50000"/>
                  </a:schemeClr>
                </a:solidFill>
              </a:rPr>
              <a:t>i,j</a:t>
            </a:r>
            <a:r>
              <a:rPr lang="en-US" sz="900" dirty="0">
                <a:solidFill>
                  <a:schemeClr val="bg1">
                    <a:lumMod val="50000"/>
                  </a:schemeClr>
                </a:solidFill>
              </a:rPr>
              <a:t> ‘s we set to 1 will have all kinds of different values for </a:t>
            </a:r>
            <a:r>
              <a:rPr lang="en-US" sz="900" dirty="0" err="1">
                <a:solidFill>
                  <a:schemeClr val="bg1">
                    <a:lumMod val="50000"/>
                  </a:schemeClr>
                </a:solidFill>
              </a:rPr>
              <a:t>i</a:t>
            </a:r>
            <a:r>
              <a:rPr lang="en-US" sz="900" dirty="0">
                <a:solidFill>
                  <a:schemeClr val="bg1">
                    <a:lumMod val="50000"/>
                  </a:schemeClr>
                </a:solidFill>
              </a:rPr>
              <a:t>.  That is, some will correspond to Chicago, some to St Louis, some to New York and so on.</a:t>
            </a:r>
          </a:p>
          <a:p>
            <a:pPr lvl="2"/>
            <a:r>
              <a:rPr lang="en-US" sz="900" dirty="0">
                <a:solidFill>
                  <a:schemeClr val="bg1">
                    <a:lumMod val="50000"/>
                  </a:schemeClr>
                </a:solidFill>
              </a:rPr>
              <a:t>This would lead to opening more than </a:t>
            </a:r>
            <a:r>
              <a:rPr lang="en-US" sz="900" i="1" dirty="0">
                <a:solidFill>
                  <a:schemeClr val="bg1">
                    <a:lumMod val="50000"/>
                  </a:schemeClr>
                </a:solidFill>
              </a:rPr>
              <a:t>P</a:t>
            </a:r>
            <a:r>
              <a:rPr lang="en-US" sz="900" dirty="0">
                <a:solidFill>
                  <a:schemeClr val="bg1">
                    <a:lumMod val="50000"/>
                  </a:schemeClr>
                </a:solidFill>
              </a:rPr>
              <a:t> sites.  </a:t>
            </a:r>
          </a:p>
          <a:p>
            <a:pPr lvl="2"/>
            <a:r>
              <a:rPr lang="en-US" sz="900" dirty="0">
                <a:solidFill>
                  <a:schemeClr val="bg1">
                    <a:lumMod val="50000"/>
                  </a:schemeClr>
                </a:solidFill>
              </a:rPr>
              <a:t>We don’t (yet) have a way to prevent this.</a:t>
            </a:r>
          </a:p>
          <a:p>
            <a:pPr lvl="1"/>
            <a:r>
              <a:rPr lang="en-US" sz="1200" dirty="0">
                <a:solidFill>
                  <a:schemeClr val="bg1">
                    <a:lumMod val="50000"/>
                  </a:schemeClr>
                </a:solidFill>
              </a:rPr>
              <a:t>This constraint says that if we want to set a </a:t>
            </a:r>
            <a:r>
              <a:rPr lang="en-US" sz="1200" i="1" dirty="0" err="1">
                <a:solidFill>
                  <a:schemeClr val="bg1">
                    <a:lumMod val="50000"/>
                  </a:schemeClr>
                </a:solidFill>
              </a:rPr>
              <a:t>Y</a:t>
            </a:r>
            <a:r>
              <a:rPr lang="en-US" sz="1200" i="1" baseline="-25000" dirty="0" err="1">
                <a:solidFill>
                  <a:schemeClr val="bg1">
                    <a:lumMod val="50000"/>
                  </a:schemeClr>
                </a:solidFill>
              </a:rPr>
              <a:t>i,j</a:t>
            </a:r>
            <a:r>
              <a:rPr lang="en-US" sz="1200" dirty="0">
                <a:solidFill>
                  <a:schemeClr val="bg1">
                    <a:lumMod val="50000"/>
                  </a:schemeClr>
                </a:solidFill>
              </a:rPr>
              <a:t> to 1, then we need to look at the </a:t>
            </a:r>
            <a:r>
              <a:rPr lang="en-US" sz="1200" i="1" dirty="0">
                <a:solidFill>
                  <a:schemeClr val="bg1">
                    <a:lumMod val="50000"/>
                  </a:schemeClr>
                </a:solidFill>
              </a:rPr>
              <a:t>X</a:t>
            </a:r>
            <a:r>
              <a:rPr lang="en-US" sz="1200" i="1" baseline="-25000" dirty="0">
                <a:solidFill>
                  <a:schemeClr val="bg1">
                    <a:lumMod val="50000"/>
                  </a:schemeClr>
                </a:solidFill>
              </a:rPr>
              <a:t>i</a:t>
            </a:r>
            <a:r>
              <a:rPr lang="en-US" sz="1200" dirty="0">
                <a:solidFill>
                  <a:schemeClr val="bg1">
                    <a:lumMod val="50000"/>
                  </a:schemeClr>
                </a:solidFill>
              </a:rPr>
              <a:t> value (for the same </a:t>
            </a:r>
            <a:r>
              <a:rPr lang="en-US" sz="1200" i="1" dirty="0" err="1">
                <a:solidFill>
                  <a:schemeClr val="bg1">
                    <a:lumMod val="50000"/>
                  </a:schemeClr>
                </a:solidFill>
              </a:rPr>
              <a:t>i</a:t>
            </a:r>
            <a:r>
              <a:rPr lang="en-US" sz="1200" dirty="0">
                <a:solidFill>
                  <a:schemeClr val="bg1">
                    <a:lumMod val="50000"/>
                  </a:schemeClr>
                </a:solidFill>
              </a:rPr>
              <a:t>) and make sure that is at least a 1.  </a:t>
            </a:r>
          </a:p>
          <a:p>
            <a:pPr lvl="1"/>
            <a:r>
              <a:rPr lang="en-US" sz="1200" dirty="0">
                <a:solidFill>
                  <a:schemeClr val="bg1">
                    <a:lumMod val="50000"/>
                  </a:schemeClr>
                </a:solidFill>
              </a:rPr>
              <a:t>Since we have a constraint that limits the number of X variables we can pick, this family of constraints forces us to choose wisely.</a:t>
            </a:r>
          </a:p>
          <a:p>
            <a:pPr lvl="1"/>
            <a:r>
              <a:rPr lang="en-US" sz="1200" dirty="0">
                <a:solidFill>
                  <a:schemeClr val="bg1">
                    <a:lumMod val="50000"/>
                  </a:schemeClr>
                </a:solidFill>
              </a:rPr>
              <a:t>This is a lot like an IF-Statement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694329"/>
            <a:ext cx="228885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31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a:t>
            </a:r>
            <a:br>
              <a:rPr lang="en-US" sz="3200" dirty="0">
                <a:solidFill>
                  <a:schemeClr val="bg1">
                    <a:lumMod val="50000"/>
                  </a:schemeClr>
                </a:solidFill>
              </a:rPr>
            </a:br>
            <a:r>
              <a:rPr lang="en-US" sz="3200" dirty="0">
                <a:solidFill>
                  <a:schemeClr val="bg1">
                    <a:lumMod val="50000"/>
                  </a:schemeClr>
                </a:solidFill>
              </a:rPr>
              <a:t>X and Y must be 0 or 1</a:t>
            </a:r>
          </a:p>
        </p:txBody>
      </p:sp>
      <p:sp>
        <p:nvSpPr>
          <p:cNvPr id="3" name="Content Placeholder 2"/>
          <p:cNvSpPr>
            <a:spLocks noGrp="1"/>
          </p:cNvSpPr>
          <p:nvPr>
            <p:ph idx="1"/>
          </p:nvPr>
        </p:nvSpPr>
        <p:spPr/>
        <p:txBody>
          <a:bodyPr>
            <a:normAutofit fontScale="85000" lnSpcReduction="20000"/>
          </a:bodyPr>
          <a:lstStyle/>
          <a:p>
            <a:r>
              <a:rPr lang="en-US" dirty="0">
                <a:solidFill>
                  <a:schemeClr val="bg1">
                    <a:lumMod val="50000"/>
                  </a:schemeClr>
                </a:solidFill>
              </a:rPr>
              <a:t>We have two more simple constraint sets that tell the solver to set X and Y to 0 or 1</a:t>
            </a: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Later, we can relax the Y restrictions, but for now this tells us the valid values for X and Y</a:t>
            </a:r>
          </a:p>
          <a:p>
            <a:endParaRPr lang="en-US" dirty="0">
              <a:solidFill>
                <a:schemeClr val="bg1">
                  <a:lumMod val="50000"/>
                </a:schemeClr>
              </a:solidFill>
            </a:endParaRPr>
          </a:p>
          <a:p>
            <a:endParaRPr lang="en-US" dirty="0">
              <a:solidFill>
                <a:schemeClr val="bg1">
                  <a:lumMod val="50000"/>
                </a:schemeClr>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131" y="2232212"/>
            <a:ext cx="2741737" cy="1013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41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332509" y="228600"/>
            <a:ext cx="8617527" cy="685800"/>
          </a:xfrm>
        </p:spPr>
        <p:txBody>
          <a:bodyPr vert="horz" lIns="91440" tIns="34290" rIns="91440" bIns="34290" rtlCol="0" anchor="t">
            <a:noAutofit/>
          </a:bodyPr>
          <a:lstStyle/>
          <a:p>
            <a:r>
              <a:rPr lang="en-US" sz="3200" dirty="0">
                <a:solidFill>
                  <a:schemeClr val="bg1">
                    <a:lumMod val="50000"/>
                  </a:schemeClr>
                </a:solidFill>
              </a:rPr>
              <a:t>Al’s Athletics – Corporate Background</a:t>
            </a:r>
          </a:p>
        </p:txBody>
      </p:sp>
      <p:sp>
        <p:nvSpPr>
          <p:cNvPr id="22531" name="Rectangle 3"/>
          <p:cNvSpPr>
            <a:spLocks noGrp="1" noChangeArrowheads="1"/>
          </p:cNvSpPr>
          <p:nvPr>
            <p:ph type="body" idx="4294967295"/>
          </p:nvPr>
        </p:nvSpPr>
        <p:spPr>
          <a:xfrm>
            <a:off x="1257300" y="800100"/>
            <a:ext cx="3977879" cy="1771650"/>
          </a:xfrm>
        </p:spPr>
        <p:txBody>
          <a:bodyPr>
            <a:normAutofit fontScale="92500"/>
          </a:bodyPr>
          <a:lstStyle/>
          <a:p>
            <a:pPr>
              <a:lnSpc>
                <a:spcPct val="80000"/>
              </a:lnSpc>
            </a:pPr>
            <a:r>
              <a:rPr lang="en-US" sz="1350" dirty="0">
                <a:solidFill>
                  <a:schemeClr val="bg1">
                    <a:lumMod val="50000"/>
                  </a:schemeClr>
                </a:solidFill>
              </a:rPr>
              <a:t>In the late 1960’s, Al Alford decided to open a business catering to the young potential sports stars in his small town of Brownfield, TX.  The first sporting goods store was such a success that the Alford family soon added many more stores in similar small towns across the south. </a:t>
            </a:r>
          </a:p>
          <a:p>
            <a:pPr>
              <a:lnSpc>
                <a:spcPct val="80000"/>
              </a:lnSpc>
            </a:pPr>
            <a:endParaRPr lang="en-US" sz="1350" dirty="0">
              <a:solidFill>
                <a:schemeClr val="bg1">
                  <a:lumMod val="50000"/>
                </a:schemeClr>
              </a:solidFill>
            </a:endParaRPr>
          </a:p>
          <a:p>
            <a:pPr>
              <a:lnSpc>
                <a:spcPct val="80000"/>
              </a:lnSpc>
            </a:pPr>
            <a:r>
              <a:rPr lang="en-US" sz="1350" dirty="0">
                <a:solidFill>
                  <a:schemeClr val="bg1">
                    <a:lumMod val="50000"/>
                  </a:schemeClr>
                </a:solidFill>
              </a:rPr>
              <a:t>50 years later Al’s Athletics is one of the largest retail sporting-goods chains in the US and now has major retail-store outlets in 41 states.</a:t>
            </a:r>
          </a:p>
        </p:txBody>
      </p:sp>
      <p:pic>
        <p:nvPicPr>
          <p:cNvPr id="22535" name="Picture 7" descr="Fig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809625"/>
            <a:ext cx="2343150" cy="1503760"/>
          </a:xfrm>
          <a:prstGeom prst="rect">
            <a:avLst/>
          </a:prstGeom>
          <a:noFill/>
          <a:extLst>
            <a:ext uri="{909E8E84-426E-40DD-AFC4-6F175D3DCCD1}">
              <a14:hiddenFill xmlns:a14="http://schemas.microsoft.com/office/drawing/2010/main">
                <a:solidFill>
                  <a:srgbClr val="FFFFFF"/>
                </a:solidFill>
              </a14:hiddenFill>
            </a:ext>
          </a:extLst>
        </p:spPr>
      </p:pic>
      <p:sp>
        <p:nvSpPr>
          <p:cNvPr id="22536" name="Text Box 8"/>
          <p:cNvSpPr txBox="1">
            <a:spLocks noChangeArrowheads="1"/>
          </p:cNvSpPr>
          <p:nvPr/>
        </p:nvSpPr>
        <p:spPr bwMode="auto">
          <a:xfrm>
            <a:off x="5600700" y="2362200"/>
            <a:ext cx="20574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900">
                <a:solidFill>
                  <a:srgbClr val="000066"/>
                </a:solidFill>
              </a:rPr>
              <a:t>Store/Customer Map for Al’s Athletics</a:t>
            </a:r>
          </a:p>
        </p:txBody>
      </p:sp>
      <p:sp>
        <p:nvSpPr>
          <p:cNvPr id="22537" name="Rectangle 3"/>
          <p:cNvSpPr>
            <a:spLocks noChangeArrowheads="1"/>
          </p:cNvSpPr>
          <p:nvPr/>
        </p:nvSpPr>
        <p:spPr bwMode="auto">
          <a:xfrm>
            <a:off x="1257300" y="2514600"/>
            <a:ext cx="6721079"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eaLnBrk="0" hangingPunct="0">
              <a:lnSpc>
                <a:spcPct val="80000"/>
              </a:lnSpc>
              <a:buClr>
                <a:srgbClr val="330966"/>
              </a:buClr>
              <a:buSzPct val="75000"/>
              <a:buFont typeface="Arial" panose="020B0604020202020204" pitchFamily="34" charset="0"/>
              <a:buChar char="•"/>
            </a:pPr>
            <a:endParaRPr lang="en-US" sz="1350" dirty="0">
              <a:solidFill>
                <a:schemeClr val="bg1">
                  <a:lumMod val="50000"/>
                </a:schemeClr>
              </a:solidFill>
              <a:latin typeface="Arial" panose="020B0604020202020204" pitchFamily="34" charset="0"/>
              <a:cs typeface="Arial" panose="020B0604020202020204" pitchFamily="34" charset="0"/>
            </a:endParaRPr>
          </a:p>
          <a:p>
            <a:pPr marL="285750" indent="-285750" eaLnBrk="0" hangingPunct="0">
              <a:lnSpc>
                <a:spcPct val="80000"/>
              </a:lnSpc>
              <a:buClr>
                <a:srgbClr val="330966"/>
              </a:buClr>
              <a:buSzPct val="75000"/>
              <a:buFont typeface="Arial" panose="020B0604020202020204" pitchFamily="34" charset="0"/>
              <a:buChar char="•"/>
            </a:pPr>
            <a:r>
              <a:rPr lang="en-US" sz="1350" dirty="0">
                <a:solidFill>
                  <a:schemeClr val="bg1">
                    <a:lumMod val="50000"/>
                  </a:schemeClr>
                </a:solidFill>
                <a:latin typeface="Arial" panose="020B0604020202020204" pitchFamily="34" charset="0"/>
                <a:cs typeface="Arial" panose="020B0604020202020204" pitchFamily="34" charset="0"/>
              </a:rPr>
              <a:t>Competition in the sporting goods market is currently very high and Al’s grandson, who is now in charge of the company, realizes that they must find ways to offer better service and lower their transportation costs in the face of ever increasing fuel prices.</a:t>
            </a:r>
          </a:p>
        </p:txBody>
      </p:sp>
      <p:sp>
        <p:nvSpPr>
          <p:cNvPr id="22539" name="Rectangle 3"/>
          <p:cNvSpPr>
            <a:spLocks noChangeArrowheads="1"/>
          </p:cNvSpPr>
          <p:nvPr/>
        </p:nvSpPr>
        <p:spPr bwMode="auto">
          <a:xfrm>
            <a:off x="1279923" y="3381375"/>
            <a:ext cx="672107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eaLnBrk="0" hangingPunct="0">
              <a:lnSpc>
                <a:spcPct val="80000"/>
              </a:lnSpc>
              <a:buClr>
                <a:srgbClr val="330966"/>
              </a:buClr>
              <a:buSzPct val="75000"/>
              <a:buFont typeface="Arial" panose="020B0604020202020204" pitchFamily="34" charset="0"/>
              <a:buChar char="•"/>
            </a:pPr>
            <a:endParaRPr lang="en-US" sz="1350">
              <a:solidFill>
                <a:schemeClr val="bg1">
                  <a:lumMod val="50000"/>
                </a:schemeClr>
              </a:solidFill>
              <a:latin typeface="Arial" panose="020B0604020202020204" pitchFamily="34" charset="0"/>
              <a:cs typeface="Arial" panose="020B0604020202020204" pitchFamily="34" charset="0"/>
            </a:endParaRPr>
          </a:p>
          <a:p>
            <a:pPr marL="285750" indent="-285750" eaLnBrk="0" hangingPunct="0">
              <a:lnSpc>
                <a:spcPct val="80000"/>
              </a:lnSpc>
              <a:buClr>
                <a:srgbClr val="330966"/>
              </a:buClr>
              <a:buSzPct val="75000"/>
              <a:buFont typeface="Arial" panose="020B0604020202020204" pitchFamily="34" charset="0"/>
              <a:buChar char="•"/>
            </a:pPr>
            <a:r>
              <a:rPr lang="en-US" sz="1350">
                <a:solidFill>
                  <a:schemeClr val="bg1">
                    <a:lumMod val="50000"/>
                  </a:schemeClr>
                </a:solidFill>
                <a:latin typeface="Arial" panose="020B0604020202020204" pitchFamily="34" charset="0"/>
                <a:cs typeface="Arial" panose="020B0604020202020204" pitchFamily="34" charset="0"/>
              </a:rPr>
              <a:t>Based on the initial benefits the company realized by adding a single warehouse in Lubbock, TX, Al the Third decided that Al’s Athletics needed to add more warehouses to service the rest of the markets across the entire US.</a:t>
            </a:r>
          </a:p>
          <a:p>
            <a:pPr marL="285750" indent="-285750" eaLnBrk="0" hangingPunct="0">
              <a:lnSpc>
                <a:spcPct val="80000"/>
              </a:lnSpc>
              <a:buClr>
                <a:srgbClr val="330966"/>
              </a:buClr>
              <a:buSzPct val="75000"/>
              <a:buFont typeface="Arial" panose="020B0604020202020204" pitchFamily="34" charset="0"/>
              <a:buChar char="•"/>
            </a:pPr>
            <a:endParaRPr lang="en-US" sz="1350">
              <a:solidFill>
                <a:schemeClr val="bg1">
                  <a:lumMod val="50000"/>
                </a:schemeClr>
              </a:solidFill>
              <a:latin typeface="Arial" panose="020B0604020202020204" pitchFamily="34" charset="0"/>
              <a:cs typeface="Arial" panose="020B0604020202020204" pitchFamily="34" charset="0"/>
            </a:endParaRPr>
          </a:p>
          <a:p>
            <a:pPr marL="285750" indent="-285750" eaLnBrk="0" hangingPunct="0">
              <a:lnSpc>
                <a:spcPct val="80000"/>
              </a:lnSpc>
              <a:buClr>
                <a:srgbClr val="330966"/>
              </a:buClr>
              <a:buSzPct val="75000"/>
              <a:buFont typeface="Arial" panose="020B0604020202020204" pitchFamily="34" charset="0"/>
              <a:buChar char="•"/>
            </a:pPr>
            <a:r>
              <a:rPr lang="en-US" sz="1350">
                <a:solidFill>
                  <a:schemeClr val="bg1">
                    <a:lumMod val="50000"/>
                  </a:schemeClr>
                </a:solidFill>
                <a:latin typeface="Arial" panose="020B0604020202020204" pitchFamily="34" charset="0"/>
                <a:cs typeface="Arial" panose="020B0604020202020204" pitchFamily="34" charset="0"/>
              </a:rPr>
              <a:t>The question was… how do they determine the ‘best’ number and location for these additional warehouses?</a:t>
            </a:r>
          </a:p>
        </p:txBody>
      </p:sp>
    </p:spTree>
    <p:extLst>
      <p:ext uri="{BB962C8B-B14F-4D97-AF65-F5344CB8AC3E}">
        <p14:creationId xmlns:p14="http://schemas.microsoft.com/office/powerpoint/2010/main" val="3942118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The Full Math Program</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690" y="1314161"/>
            <a:ext cx="2999509" cy="344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492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bg1">
                    <a:lumMod val="50000"/>
                  </a:schemeClr>
                </a:solidFill>
              </a:rPr>
              <a:t>The Same Problem in Excel:</a:t>
            </a:r>
            <a:br>
              <a:rPr lang="en-US" sz="3200" dirty="0">
                <a:solidFill>
                  <a:schemeClr val="bg1">
                    <a:lumMod val="50000"/>
                  </a:schemeClr>
                </a:solidFill>
              </a:rPr>
            </a:br>
            <a:r>
              <a:rPr lang="en-US" sz="600" dirty="0">
                <a:solidFill>
                  <a:schemeClr val="bg1">
                    <a:lumMod val="50000"/>
                  </a:schemeClr>
                </a:solidFill>
              </a:rPr>
              <a:t>is not as generic)</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151" y="1485900"/>
            <a:ext cx="2153849" cy="247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685801"/>
            <a:ext cx="4171950" cy="4221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bwMode="auto">
          <a:xfrm flipV="1">
            <a:off x="3429000" y="1200150"/>
            <a:ext cx="1485900" cy="457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V="1">
            <a:off x="2514600" y="2228850"/>
            <a:ext cx="1371600" cy="154305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flipV="1">
            <a:off x="2971800" y="2514600"/>
            <a:ext cx="914400" cy="97155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2228850" y="2723508"/>
            <a:ext cx="1714500" cy="4197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2686050" y="2343150"/>
            <a:ext cx="12573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371600" y="4057650"/>
            <a:ext cx="2204574" cy="715581"/>
          </a:xfrm>
          <a:prstGeom prst="rect">
            <a:avLst/>
          </a:prstGeom>
          <a:noFill/>
        </p:spPr>
        <p:txBody>
          <a:bodyPr wrap="square" rtlCol="0">
            <a:spAutoFit/>
          </a:bodyPr>
          <a:lstStyle/>
          <a:p>
            <a:r>
              <a:rPr lang="en-US" sz="1350" dirty="0">
                <a:solidFill>
                  <a:schemeClr val="bg1">
                    <a:lumMod val="50000"/>
                  </a:schemeClr>
                </a:solidFill>
              </a:rPr>
              <a:t>* All the unmarked constraints in Excel belong to this family of constraints </a:t>
            </a:r>
          </a:p>
        </p:txBody>
      </p:sp>
      <p:sp>
        <p:nvSpPr>
          <p:cNvPr id="21" name="TextBox 20"/>
          <p:cNvSpPr txBox="1"/>
          <p:nvPr/>
        </p:nvSpPr>
        <p:spPr>
          <a:xfrm>
            <a:off x="1200150" y="3052874"/>
            <a:ext cx="2057400" cy="300082"/>
          </a:xfrm>
          <a:prstGeom prst="rect">
            <a:avLst/>
          </a:prstGeom>
          <a:noFill/>
        </p:spPr>
        <p:txBody>
          <a:bodyPr wrap="square" rtlCol="0">
            <a:spAutoFit/>
          </a:bodyPr>
          <a:lstStyle/>
          <a:p>
            <a:r>
              <a:rPr lang="en-US" sz="1350" dirty="0"/>
              <a:t>*</a:t>
            </a:r>
          </a:p>
        </p:txBody>
      </p:sp>
      <p:sp>
        <p:nvSpPr>
          <p:cNvPr id="6" name="TextBox 5">
            <a:extLst>
              <a:ext uri="{FF2B5EF4-FFF2-40B4-BE49-F238E27FC236}">
                <a16:creationId xmlns:a16="http://schemas.microsoft.com/office/drawing/2014/main" id="{99A2822D-2A99-1BDE-9CE8-2456F97461CD}"/>
              </a:ext>
            </a:extLst>
          </p:cNvPr>
          <p:cNvSpPr txBox="1"/>
          <p:nvPr/>
        </p:nvSpPr>
        <p:spPr>
          <a:xfrm>
            <a:off x="7910976" y="857986"/>
            <a:ext cx="1136042" cy="1384995"/>
          </a:xfrm>
          <a:prstGeom prst="rect">
            <a:avLst/>
          </a:prstGeom>
          <a:noFill/>
        </p:spPr>
        <p:txBody>
          <a:bodyPr wrap="square">
            <a:spAutoFit/>
          </a:bodyPr>
          <a:lstStyle/>
          <a:p>
            <a:r>
              <a:rPr lang="en-US" sz="1050" dirty="0">
                <a:solidFill>
                  <a:schemeClr val="bg1">
                    <a:lumMod val="50000"/>
                  </a:schemeClr>
                </a:solidFill>
              </a:rPr>
              <a:t>There may be other ways to formulate this in Excel, but it does get harder to scale and read complicated models.</a:t>
            </a:r>
            <a:endParaRPr lang="en-US" sz="2800" dirty="0"/>
          </a:p>
        </p:txBody>
      </p:sp>
    </p:spTree>
    <p:extLst>
      <p:ext uri="{BB962C8B-B14F-4D97-AF65-F5344CB8AC3E}">
        <p14:creationId xmlns:p14="http://schemas.microsoft.com/office/powerpoint/2010/main" val="274834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Lessons Learned</a:t>
            </a:r>
          </a:p>
        </p:txBody>
      </p:sp>
      <p:sp>
        <p:nvSpPr>
          <p:cNvPr id="3" name="Content Placeholder 2"/>
          <p:cNvSpPr>
            <a:spLocks noGrp="1"/>
          </p:cNvSpPr>
          <p:nvPr>
            <p:ph idx="1"/>
          </p:nvPr>
        </p:nvSpPr>
        <p:spPr/>
        <p:txBody>
          <a:bodyPr/>
          <a:lstStyle/>
          <a:p>
            <a:r>
              <a:rPr lang="en-US" sz="1500" dirty="0">
                <a:solidFill>
                  <a:schemeClr val="bg1">
                    <a:lumMod val="50000"/>
                  </a:schemeClr>
                </a:solidFill>
              </a:rPr>
              <a:t>Even with just distance, the problem is realistic</a:t>
            </a:r>
          </a:p>
          <a:p>
            <a:pPr lvl="1"/>
            <a:r>
              <a:rPr lang="en-US" sz="1200" dirty="0">
                <a:solidFill>
                  <a:schemeClr val="bg1">
                    <a:lumMod val="50000"/>
                  </a:schemeClr>
                </a:solidFill>
              </a:rPr>
              <a:t>In some supply chains, being as close to the customers is the primary goal</a:t>
            </a:r>
          </a:p>
          <a:p>
            <a:pPr lvl="1"/>
            <a:r>
              <a:rPr lang="en-US" sz="1200" dirty="0">
                <a:solidFill>
                  <a:schemeClr val="bg1">
                    <a:lumMod val="50000"/>
                  </a:schemeClr>
                </a:solidFill>
              </a:rPr>
              <a:t>Distance is a good measure of the speed of delivery and an approximation of transportation costs</a:t>
            </a:r>
          </a:p>
          <a:p>
            <a:endParaRPr lang="en-US" sz="1500" dirty="0">
              <a:solidFill>
                <a:schemeClr val="bg1">
                  <a:lumMod val="50000"/>
                </a:schemeClr>
              </a:solidFill>
            </a:endParaRPr>
          </a:p>
          <a:p>
            <a:r>
              <a:rPr lang="en-US" sz="1500" dirty="0">
                <a:solidFill>
                  <a:schemeClr val="bg1">
                    <a:lumMod val="50000"/>
                  </a:schemeClr>
                </a:solidFill>
              </a:rPr>
              <a:t>Even just considering the distance, when you locate more than one facility, the problems become more complex</a:t>
            </a:r>
          </a:p>
          <a:p>
            <a:endParaRPr lang="en-US" sz="1500" dirty="0">
              <a:solidFill>
                <a:schemeClr val="bg1">
                  <a:lumMod val="50000"/>
                </a:schemeClr>
              </a:solidFill>
            </a:endParaRPr>
          </a:p>
          <a:p>
            <a:r>
              <a:rPr lang="en-US" sz="1500" dirty="0">
                <a:solidFill>
                  <a:schemeClr val="bg1">
                    <a:lumMod val="50000"/>
                  </a:schemeClr>
                </a:solidFill>
              </a:rPr>
              <a:t>The mathematical formulation gives us a logical way to think about the problem and a method for feeding the problem to a commercial solver or Excel</a:t>
            </a:r>
          </a:p>
          <a:p>
            <a:endParaRPr lang="en-US" sz="1500" dirty="0">
              <a:solidFill>
                <a:schemeClr val="bg1">
                  <a:lumMod val="50000"/>
                </a:schemeClr>
              </a:solidFill>
            </a:endParaRPr>
          </a:p>
          <a:p>
            <a:r>
              <a:rPr lang="en-US" sz="1500" dirty="0">
                <a:solidFill>
                  <a:schemeClr val="bg1">
                    <a:lumMod val="50000"/>
                  </a:schemeClr>
                </a:solidFill>
              </a:rPr>
              <a:t>Running multiple scenarios is a good way to understand the impact of changes in the supply chain and the marginal value of additional sites</a:t>
            </a:r>
          </a:p>
        </p:txBody>
      </p:sp>
    </p:spTree>
    <p:extLst>
      <p:ext uri="{BB962C8B-B14F-4D97-AF65-F5344CB8AC3E}">
        <p14:creationId xmlns:p14="http://schemas.microsoft.com/office/powerpoint/2010/main" val="369493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5: </a:t>
            </a:r>
            <a:br>
              <a:rPr lang="en-US" altLang="en-US" dirty="0">
                <a:solidFill>
                  <a:schemeClr val="bg1">
                    <a:lumMod val="50000"/>
                  </a:schemeClr>
                </a:solidFill>
              </a:rPr>
            </a:br>
            <a:r>
              <a:rPr lang="en-US" altLang="en-US" dirty="0">
                <a:solidFill>
                  <a:schemeClr val="bg1">
                    <a:lumMod val="50000"/>
                  </a:schemeClr>
                </a:solidFill>
              </a:rPr>
              <a:t>Capacity</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24141735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bg1">
                    <a:lumMod val="50000"/>
                  </a:schemeClr>
                </a:solidFill>
              </a:rPr>
              <a:t>Every Supply Chain Has Capacity</a:t>
            </a:r>
          </a:p>
        </p:txBody>
      </p:sp>
      <p:sp>
        <p:nvSpPr>
          <p:cNvPr id="3" name="Content Placeholder 2"/>
          <p:cNvSpPr>
            <a:spLocks noGrp="1"/>
          </p:cNvSpPr>
          <p:nvPr>
            <p:ph idx="1"/>
          </p:nvPr>
        </p:nvSpPr>
        <p:spPr/>
        <p:txBody>
          <a:bodyPr>
            <a:normAutofit fontScale="47500" lnSpcReduction="20000"/>
          </a:bodyPr>
          <a:lstStyle/>
          <a:p>
            <a:r>
              <a:rPr lang="en-US" b="1" dirty="0">
                <a:solidFill>
                  <a:schemeClr val="bg1">
                    <a:lumMod val="50000"/>
                  </a:schemeClr>
                </a:solidFill>
              </a:rPr>
              <a:t>Why not include it in the model</a:t>
            </a:r>
          </a:p>
          <a:p>
            <a:pPr lvl="1"/>
            <a:endParaRPr lang="en-US" dirty="0">
              <a:solidFill>
                <a:schemeClr val="bg1">
                  <a:lumMod val="50000"/>
                </a:schemeClr>
              </a:solidFill>
            </a:endParaRPr>
          </a:p>
          <a:p>
            <a:pPr lvl="1"/>
            <a:r>
              <a:rPr lang="en-US" dirty="0">
                <a:solidFill>
                  <a:schemeClr val="bg1">
                    <a:lumMod val="50000"/>
                  </a:schemeClr>
                </a:solidFill>
              </a:rPr>
              <a:t> </a:t>
            </a:r>
          </a:p>
          <a:p>
            <a:pPr lvl="1"/>
            <a:endParaRPr lang="en-US" dirty="0">
              <a:solidFill>
                <a:schemeClr val="bg1">
                  <a:lumMod val="50000"/>
                </a:schemeClr>
              </a:solidFill>
            </a:endParaRPr>
          </a:p>
          <a:p>
            <a:pPr lvl="1"/>
            <a:r>
              <a:rPr lang="en-US" dirty="0">
                <a:solidFill>
                  <a:schemeClr val="bg1">
                    <a:lumMod val="50000"/>
                  </a:schemeClr>
                </a:solidFill>
              </a:rPr>
              <a:t> </a:t>
            </a:r>
          </a:p>
          <a:p>
            <a:pPr lvl="1"/>
            <a:endParaRPr lang="en-US" dirty="0">
              <a:solidFill>
                <a:schemeClr val="bg1">
                  <a:lumMod val="50000"/>
                </a:schemeClr>
              </a:solidFill>
            </a:endParaRPr>
          </a:p>
          <a:p>
            <a:pPr lvl="1"/>
            <a:r>
              <a:rPr lang="en-US" dirty="0">
                <a:solidFill>
                  <a:schemeClr val="bg1">
                    <a:lumMod val="50000"/>
                  </a:schemeClr>
                </a:solidFill>
              </a:rPr>
              <a:t> </a:t>
            </a:r>
          </a:p>
          <a:p>
            <a:pPr lvl="1"/>
            <a:endParaRPr lang="en-US" dirty="0">
              <a:solidFill>
                <a:schemeClr val="bg1">
                  <a:lumMod val="50000"/>
                </a:schemeClr>
              </a:solidFill>
            </a:endParaRPr>
          </a:p>
          <a:p>
            <a:pPr lvl="1"/>
            <a:endParaRPr lang="en-US" dirty="0">
              <a:solidFill>
                <a:schemeClr val="bg1">
                  <a:lumMod val="50000"/>
                </a:schemeClr>
              </a:solidFill>
            </a:endParaRPr>
          </a:p>
          <a:p>
            <a:r>
              <a:rPr lang="en-US" b="1" dirty="0">
                <a:solidFill>
                  <a:schemeClr val="bg1">
                    <a:lumMod val="50000"/>
                  </a:schemeClr>
                </a:solidFill>
              </a:rPr>
              <a:t>Why include it</a:t>
            </a:r>
          </a:p>
          <a:p>
            <a:pPr lvl="1"/>
            <a:endParaRPr lang="en-US" dirty="0">
              <a:solidFill>
                <a:schemeClr val="bg1">
                  <a:lumMod val="50000"/>
                </a:schemeClr>
              </a:solidFill>
            </a:endParaRPr>
          </a:p>
          <a:p>
            <a:pPr lvl="1"/>
            <a:r>
              <a:rPr lang="en-US" dirty="0">
                <a:solidFill>
                  <a:schemeClr val="bg1">
                    <a:lumMod val="50000"/>
                  </a:schemeClr>
                </a:solidFill>
              </a:rPr>
              <a:t> </a:t>
            </a:r>
          </a:p>
          <a:p>
            <a:pPr lvl="1"/>
            <a:endParaRPr lang="en-US" dirty="0">
              <a:solidFill>
                <a:schemeClr val="bg1">
                  <a:lumMod val="50000"/>
                </a:schemeClr>
              </a:solidFill>
            </a:endParaRPr>
          </a:p>
          <a:p>
            <a:pPr lvl="1"/>
            <a:r>
              <a:rPr lang="en-US" dirty="0">
                <a:solidFill>
                  <a:schemeClr val="bg1">
                    <a:lumMod val="50000"/>
                  </a:schemeClr>
                </a:solidFill>
              </a:rPr>
              <a:t> </a:t>
            </a:r>
          </a:p>
          <a:p>
            <a:pPr lvl="1"/>
            <a:endParaRPr lang="en-US" dirty="0">
              <a:solidFill>
                <a:schemeClr val="bg1">
                  <a:lumMod val="50000"/>
                </a:schemeClr>
              </a:solidFill>
            </a:endParaRPr>
          </a:p>
          <a:p>
            <a:pPr lvl="1"/>
            <a:r>
              <a:rPr lang="en-US" dirty="0">
                <a:solidFill>
                  <a:schemeClr val="bg1">
                    <a:lumMod val="50000"/>
                  </a:schemeClr>
                </a:solidFill>
              </a:rPr>
              <a:t>  </a:t>
            </a:r>
          </a:p>
          <a:p>
            <a:pPr lvl="1"/>
            <a:endParaRPr lang="en-US" dirty="0">
              <a:solidFill>
                <a:schemeClr val="bg1">
                  <a:lumMod val="50000"/>
                </a:schemeClr>
              </a:solidFill>
            </a:endParaRPr>
          </a:p>
          <a:p>
            <a:pPr lvl="1"/>
            <a:endParaRPr lang="en-US" dirty="0">
              <a:solidFill>
                <a:schemeClr val="bg1">
                  <a:lumMod val="50000"/>
                </a:schemeClr>
              </a:solidFill>
            </a:endParaRPr>
          </a:p>
        </p:txBody>
      </p:sp>
    </p:spTree>
    <p:extLst>
      <p:ext uri="{BB962C8B-B14F-4D97-AF65-F5344CB8AC3E}">
        <p14:creationId xmlns:p14="http://schemas.microsoft.com/office/powerpoint/2010/main" val="374335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lumMod val="50000"/>
                  </a:schemeClr>
                </a:solidFill>
              </a:rPr>
              <a:t>Formulating Capacity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028700"/>
            <a:ext cx="2750344" cy="342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457701" y="1978805"/>
            <a:ext cx="3667990" cy="1754326"/>
          </a:xfrm>
          <a:prstGeom prst="rect">
            <a:avLst/>
          </a:prstGeom>
          <a:noFill/>
          <a:ln>
            <a:solidFill>
              <a:schemeClr val="tx1"/>
            </a:solidFill>
          </a:ln>
        </p:spPr>
        <p:txBody>
          <a:bodyPr wrap="square" rtlCol="0">
            <a:spAutoFit/>
          </a:bodyPr>
          <a:lstStyle/>
          <a:p>
            <a:r>
              <a:rPr lang="en-US" sz="1200" dirty="0">
                <a:solidFill>
                  <a:schemeClr val="bg1">
                    <a:lumMod val="50000"/>
                  </a:schemeClr>
                </a:solidFill>
              </a:rPr>
              <a:t>There are many ways to add capacity to the formulation.  </a:t>
            </a:r>
          </a:p>
          <a:p>
            <a:endParaRPr lang="en-US" sz="1200" dirty="0">
              <a:solidFill>
                <a:schemeClr val="bg1">
                  <a:lumMod val="50000"/>
                </a:schemeClr>
              </a:solidFill>
            </a:endParaRPr>
          </a:p>
          <a:p>
            <a:r>
              <a:rPr lang="en-US" sz="1200" dirty="0">
                <a:solidFill>
                  <a:schemeClr val="bg1">
                    <a:lumMod val="50000"/>
                  </a:schemeClr>
                </a:solidFill>
              </a:rPr>
              <a:t>We will show just one that is most related to the warehouse (but could be used for simple plants).</a:t>
            </a:r>
          </a:p>
          <a:p>
            <a:endParaRPr lang="en-US" sz="1200" dirty="0">
              <a:solidFill>
                <a:schemeClr val="bg1">
                  <a:lumMod val="50000"/>
                </a:schemeClr>
              </a:solidFill>
            </a:endParaRPr>
          </a:p>
          <a:p>
            <a:r>
              <a:rPr lang="en-US" sz="1200" dirty="0">
                <a:solidFill>
                  <a:schemeClr val="bg1">
                    <a:lumMod val="50000"/>
                  </a:schemeClr>
                </a:solidFill>
              </a:rPr>
              <a:t>We will stick with our objective from Chapter 3.</a:t>
            </a:r>
          </a:p>
          <a:p>
            <a:endParaRPr lang="en-US" sz="1200" dirty="0">
              <a:solidFill>
                <a:schemeClr val="bg1">
                  <a:lumMod val="50000"/>
                </a:schemeClr>
              </a:solidFill>
            </a:endParaRPr>
          </a:p>
          <a:p>
            <a:r>
              <a:rPr lang="en-US" sz="1200" dirty="0">
                <a:solidFill>
                  <a:schemeClr val="bg1">
                    <a:lumMod val="50000"/>
                  </a:schemeClr>
                </a:solidFill>
              </a:rPr>
              <a:t>We only need to add one constraint.</a:t>
            </a:r>
          </a:p>
        </p:txBody>
      </p:sp>
    </p:spTree>
    <p:extLst>
      <p:ext uri="{BB962C8B-B14F-4D97-AF65-F5344CB8AC3E}">
        <p14:creationId xmlns:p14="http://schemas.microsoft.com/office/powerpoint/2010/main" val="1931805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lumMod val="50000"/>
                  </a:schemeClr>
                </a:solidFill>
              </a:rPr>
              <a:t>Capacity Constraint Explained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662" y="1575414"/>
            <a:ext cx="2707481" cy="5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txBox="1">
            <a:spLocks/>
          </p:cNvSpPr>
          <p:nvPr/>
        </p:nvSpPr>
        <p:spPr bwMode="auto">
          <a:xfrm>
            <a:off x="7200900" y="4972050"/>
            <a:ext cx="8001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fld id="{F3AEB1FA-7CEA-4843-8894-AF3ADB2B3460}" type="slidenum">
              <a:rPr lang="en-US" sz="750"/>
              <a:pPr/>
              <a:t>35</a:t>
            </a:fld>
            <a:endParaRPr lang="en-US" sz="750"/>
          </a:p>
        </p:txBody>
      </p:sp>
      <p:sp>
        <p:nvSpPr>
          <p:cNvPr id="7" name="Left Brace 6"/>
          <p:cNvSpPr/>
          <p:nvPr/>
        </p:nvSpPr>
        <p:spPr bwMode="auto">
          <a:xfrm rot="16200000">
            <a:off x="3435496" y="1965536"/>
            <a:ext cx="215608"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8" name="Straight Arrow Connector 7"/>
          <p:cNvCxnSpPr>
            <a:stCxn id="7" idx="1"/>
            <a:endCxn id="9" idx="0"/>
          </p:cNvCxnSpPr>
          <p:nvPr/>
        </p:nvCxnSpPr>
        <p:spPr bwMode="auto">
          <a:xfrm flipH="1">
            <a:off x="2828925" y="2215858"/>
            <a:ext cx="714375" cy="598039"/>
          </a:xfrm>
          <a:prstGeom prst="straightConnector1">
            <a:avLst/>
          </a:prstGeom>
          <a:solidFill>
            <a:schemeClr val="accent1"/>
          </a:solidFill>
          <a:ln w="9525" cap="flat" cmpd="sng" algn="ctr">
            <a:solidFill>
              <a:schemeClr val="bg1">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428750" y="2813897"/>
            <a:ext cx="2800350" cy="1061829"/>
          </a:xfrm>
          <a:prstGeom prst="rect">
            <a:avLst/>
          </a:prstGeom>
          <a:noFill/>
          <a:ln>
            <a:solidFill>
              <a:schemeClr val="tx1"/>
            </a:solidFill>
          </a:ln>
        </p:spPr>
        <p:txBody>
          <a:bodyPr wrap="square" rtlCol="0">
            <a:spAutoFit/>
          </a:bodyPr>
          <a:lstStyle/>
          <a:p>
            <a:r>
              <a:rPr lang="en-US" sz="1050" dirty="0">
                <a:solidFill>
                  <a:schemeClr val="bg1">
                    <a:lumMod val="50000"/>
                  </a:schemeClr>
                </a:solidFill>
              </a:rPr>
              <a:t>Our new term is of </a:t>
            </a:r>
            <a:r>
              <a:rPr lang="en-US" sz="1050" i="1" dirty="0" err="1">
                <a:solidFill>
                  <a:schemeClr val="bg1">
                    <a:lumMod val="50000"/>
                  </a:schemeClr>
                </a:solidFill>
              </a:rPr>
              <a:t>vol</a:t>
            </a:r>
            <a:r>
              <a:rPr lang="en-US" sz="1050" i="1" baseline="-25000" dirty="0" err="1">
                <a:solidFill>
                  <a:schemeClr val="bg1">
                    <a:lumMod val="50000"/>
                  </a:schemeClr>
                </a:solidFill>
              </a:rPr>
              <a:t>i,j</a:t>
            </a:r>
            <a:r>
              <a:rPr lang="en-US" sz="1050" dirty="0">
                <a:solidFill>
                  <a:schemeClr val="bg1">
                    <a:lumMod val="50000"/>
                  </a:schemeClr>
                </a:solidFill>
              </a:rPr>
              <a:t> which is the amount of capacity consumed at facility </a:t>
            </a:r>
            <a:r>
              <a:rPr lang="en-US" sz="1050" i="1" dirty="0" err="1">
                <a:solidFill>
                  <a:schemeClr val="bg1">
                    <a:lumMod val="50000"/>
                  </a:schemeClr>
                </a:solidFill>
              </a:rPr>
              <a:t>i</a:t>
            </a:r>
            <a:r>
              <a:rPr lang="en-US" sz="1050" dirty="0">
                <a:solidFill>
                  <a:schemeClr val="bg1">
                    <a:lumMod val="50000"/>
                  </a:schemeClr>
                </a:solidFill>
              </a:rPr>
              <a:t> when customer </a:t>
            </a:r>
            <a:r>
              <a:rPr lang="en-US" sz="1050" i="1" dirty="0">
                <a:solidFill>
                  <a:schemeClr val="bg1">
                    <a:lumMod val="50000"/>
                  </a:schemeClr>
                </a:solidFill>
              </a:rPr>
              <a:t>j</a:t>
            </a:r>
            <a:r>
              <a:rPr lang="en-US" sz="1050" dirty="0">
                <a:solidFill>
                  <a:schemeClr val="bg1">
                    <a:lumMod val="50000"/>
                  </a:schemeClr>
                </a:solidFill>
              </a:rPr>
              <a:t> is assigned to it.  When </a:t>
            </a:r>
            <a:r>
              <a:rPr lang="en-US" sz="1050" i="1" dirty="0" err="1">
                <a:solidFill>
                  <a:schemeClr val="bg1">
                    <a:lumMod val="50000"/>
                  </a:schemeClr>
                </a:solidFill>
              </a:rPr>
              <a:t>Y</a:t>
            </a:r>
            <a:r>
              <a:rPr lang="en-US" sz="1050" i="1" baseline="-25000" dirty="0" err="1">
                <a:solidFill>
                  <a:schemeClr val="bg1">
                    <a:lumMod val="50000"/>
                  </a:schemeClr>
                </a:solidFill>
              </a:rPr>
              <a:t>i,j</a:t>
            </a:r>
            <a:r>
              <a:rPr lang="en-US" sz="1050" dirty="0">
                <a:solidFill>
                  <a:schemeClr val="bg1">
                    <a:lumMod val="50000"/>
                  </a:schemeClr>
                </a:solidFill>
              </a:rPr>
              <a:t> is assigned a 1, </a:t>
            </a:r>
            <a:r>
              <a:rPr lang="en-US" sz="1050" i="1" dirty="0" err="1">
                <a:solidFill>
                  <a:schemeClr val="bg1">
                    <a:lumMod val="50000"/>
                  </a:schemeClr>
                </a:solidFill>
              </a:rPr>
              <a:t>vol</a:t>
            </a:r>
            <a:r>
              <a:rPr lang="en-US" sz="1050" i="1" baseline="-25000" dirty="0" err="1">
                <a:solidFill>
                  <a:schemeClr val="bg1">
                    <a:lumMod val="50000"/>
                  </a:schemeClr>
                </a:solidFill>
              </a:rPr>
              <a:t>i,j</a:t>
            </a:r>
            <a:r>
              <a:rPr lang="en-US" sz="1050" dirty="0">
                <a:solidFill>
                  <a:schemeClr val="bg1">
                    <a:lumMod val="50000"/>
                  </a:schemeClr>
                </a:solidFill>
              </a:rPr>
              <a:t> is used.  The summation is over all the customers.  So, we want to the total capacity consumed for all the customers assigned to a facility.  </a:t>
            </a:r>
            <a:endParaRPr lang="en-US" sz="1050" i="1" baseline="-25000" dirty="0">
              <a:solidFill>
                <a:schemeClr val="bg1">
                  <a:lumMod val="50000"/>
                </a:schemeClr>
              </a:solidFill>
            </a:endParaRPr>
          </a:p>
        </p:txBody>
      </p:sp>
      <p:sp>
        <p:nvSpPr>
          <p:cNvPr id="10" name="Left Brace 9"/>
          <p:cNvSpPr/>
          <p:nvPr/>
        </p:nvSpPr>
        <p:spPr bwMode="auto">
          <a:xfrm rot="16200000">
            <a:off x="4498686" y="1960198"/>
            <a:ext cx="204932"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11" name="Straight Arrow Connector 10"/>
          <p:cNvCxnSpPr>
            <a:stCxn id="10" idx="1"/>
            <a:endCxn id="12" idx="0"/>
          </p:cNvCxnSpPr>
          <p:nvPr/>
        </p:nvCxnSpPr>
        <p:spPr bwMode="auto">
          <a:xfrm>
            <a:off x="4601152" y="2205182"/>
            <a:ext cx="685800" cy="619054"/>
          </a:xfrm>
          <a:prstGeom prst="straightConnector1">
            <a:avLst/>
          </a:prstGeom>
          <a:solidFill>
            <a:schemeClr val="accent1"/>
          </a:solidFill>
          <a:ln w="9525" cap="flat" cmpd="sng" algn="ctr">
            <a:solidFill>
              <a:schemeClr val="bg1">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4287403" y="2824236"/>
            <a:ext cx="1999097" cy="900246"/>
          </a:xfrm>
          <a:prstGeom prst="rect">
            <a:avLst/>
          </a:prstGeom>
          <a:noFill/>
          <a:ln>
            <a:solidFill>
              <a:schemeClr val="tx1"/>
            </a:solidFill>
          </a:ln>
        </p:spPr>
        <p:txBody>
          <a:bodyPr wrap="square" rtlCol="0">
            <a:spAutoFit/>
          </a:bodyPr>
          <a:lstStyle/>
          <a:p>
            <a:r>
              <a:rPr lang="en-US" sz="1050" dirty="0">
                <a:solidFill>
                  <a:schemeClr val="bg1">
                    <a:lumMod val="50000"/>
                  </a:schemeClr>
                </a:solidFill>
              </a:rPr>
              <a:t>Our new term here is </a:t>
            </a:r>
            <a:r>
              <a:rPr lang="en-US" sz="1050" i="1" dirty="0" err="1">
                <a:solidFill>
                  <a:schemeClr val="bg1">
                    <a:lumMod val="50000"/>
                  </a:schemeClr>
                </a:solidFill>
              </a:rPr>
              <a:t>cap</a:t>
            </a:r>
            <a:r>
              <a:rPr lang="en-US" sz="1050" i="1" baseline="-25000" dirty="0" err="1">
                <a:solidFill>
                  <a:schemeClr val="bg1">
                    <a:lumMod val="50000"/>
                  </a:schemeClr>
                </a:solidFill>
              </a:rPr>
              <a:t>i</a:t>
            </a:r>
            <a:r>
              <a:rPr lang="en-US" sz="1050" dirty="0">
                <a:solidFill>
                  <a:schemeClr val="bg1">
                    <a:lumMod val="50000"/>
                  </a:schemeClr>
                </a:solidFill>
              </a:rPr>
              <a:t> which is just how much capacity we have available to us.  This is why you need to make decisions on how to measure capacity.  </a:t>
            </a:r>
          </a:p>
        </p:txBody>
      </p:sp>
      <p:sp>
        <p:nvSpPr>
          <p:cNvPr id="13" name="Left Brace 12"/>
          <p:cNvSpPr/>
          <p:nvPr/>
        </p:nvSpPr>
        <p:spPr bwMode="auto">
          <a:xfrm rot="16200000">
            <a:off x="5203925" y="1960403"/>
            <a:ext cx="205344"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14" name="Straight Arrow Connector 13"/>
          <p:cNvCxnSpPr>
            <a:stCxn id="13" idx="1"/>
            <a:endCxn id="15" idx="0"/>
          </p:cNvCxnSpPr>
          <p:nvPr/>
        </p:nvCxnSpPr>
        <p:spPr bwMode="auto">
          <a:xfrm>
            <a:off x="5306597" y="2205593"/>
            <a:ext cx="1530535" cy="613620"/>
          </a:xfrm>
          <a:prstGeom prst="straightConnector1">
            <a:avLst/>
          </a:prstGeom>
          <a:solidFill>
            <a:schemeClr val="accent1"/>
          </a:solidFill>
          <a:ln w="9525" cap="flat" cmpd="sng" algn="ctr">
            <a:solidFill>
              <a:schemeClr val="bg1">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6329361" y="2819213"/>
            <a:ext cx="1015541" cy="577081"/>
          </a:xfrm>
          <a:prstGeom prst="rect">
            <a:avLst/>
          </a:prstGeom>
          <a:noFill/>
          <a:ln>
            <a:solidFill>
              <a:schemeClr val="tx1"/>
            </a:solidFill>
          </a:ln>
        </p:spPr>
        <p:txBody>
          <a:bodyPr wrap="square" rtlCol="0">
            <a:spAutoFit/>
          </a:bodyPr>
          <a:lstStyle/>
          <a:p>
            <a:r>
              <a:rPr lang="en-US" sz="1050" dirty="0">
                <a:solidFill>
                  <a:schemeClr val="bg1">
                    <a:lumMod val="50000"/>
                  </a:schemeClr>
                </a:solidFill>
              </a:rPr>
              <a:t>There is a constraint for every facility </a:t>
            </a:r>
            <a:endParaRPr lang="en-US" sz="1050" i="1" baseline="-25000" dirty="0">
              <a:solidFill>
                <a:schemeClr val="bg1">
                  <a:lumMod val="50000"/>
                </a:schemeClr>
              </a:solidFill>
            </a:endParaRPr>
          </a:p>
        </p:txBody>
      </p:sp>
    </p:spTree>
    <p:extLst>
      <p:ext uri="{BB962C8B-B14F-4D97-AF65-F5344CB8AC3E}">
        <p14:creationId xmlns:p14="http://schemas.microsoft.com/office/powerpoint/2010/main" val="2267937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lumMod val="50000"/>
                  </a:schemeClr>
                </a:solidFill>
              </a:rPr>
              <a:t>Difficulty with Capacity Constraints</a:t>
            </a:r>
          </a:p>
        </p:txBody>
      </p:sp>
      <p:sp>
        <p:nvSpPr>
          <p:cNvPr id="3" name="Content Placeholder 2"/>
          <p:cNvSpPr>
            <a:spLocks noGrp="1"/>
          </p:cNvSpPr>
          <p:nvPr>
            <p:ph idx="1"/>
          </p:nvPr>
        </p:nvSpPr>
        <p:spPr>
          <a:xfrm>
            <a:off x="335988" y="1123699"/>
            <a:ext cx="4155330" cy="3394472"/>
          </a:xfrm>
        </p:spPr>
        <p:txBody>
          <a:bodyPr>
            <a:normAutofit lnSpcReduction="10000"/>
          </a:bodyPr>
          <a:lstStyle/>
          <a:p>
            <a:r>
              <a:rPr lang="en-US" sz="1500" dirty="0">
                <a:solidFill>
                  <a:schemeClr val="bg1">
                    <a:lumMod val="50000"/>
                  </a:schemeClr>
                </a:solidFill>
              </a:rPr>
              <a:t>Capacity constraints can cause an infeasible model</a:t>
            </a:r>
          </a:p>
          <a:p>
            <a:pPr lvl="1"/>
            <a:r>
              <a:rPr lang="en-US" sz="1200" dirty="0">
                <a:solidFill>
                  <a:schemeClr val="bg1">
                    <a:lumMod val="50000"/>
                  </a:schemeClr>
                </a:solidFill>
              </a:rPr>
              <a:t>If total available capacity required is more than available</a:t>
            </a:r>
          </a:p>
          <a:p>
            <a:pPr lvl="1"/>
            <a:r>
              <a:rPr lang="en-US" sz="1200" dirty="0">
                <a:solidFill>
                  <a:schemeClr val="bg1">
                    <a:lumMod val="50000"/>
                  </a:schemeClr>
                </a:solidFill>
              </a:rPr>
              <a:t>Can show up if you do not allow enough facilities to open or if the facilities are not large enough</a:t>
            </a:r>
          </a:p>
          <a:p>
            <a:pPr lvl="1"/>
            <a:endParaRPr lang="en-US" sz="1200" dirty="0">
              <a:solidFill>
                <a:schemeClr val="bg1">
                  <a:lumMod val="50000"/>
                </a:schemeClr>
              </a:solidFill>
            </a:endParaRPr>
          </a:p>
          <a:p>
            <a:r>
              <a:rPr lang="en-US" sz="1500" dirty="0">
                <a:solidFill>
                  <a:schemeClr val="bg1">
                    <a:lumMod val="50000"/>
                  </a:schemeClr>
                </a:solidFill>
              </a:rPr>
              <a:t>Capacity constraints can cause strange-looking results</a:t>
            </a:r>
          </a:p>
          <a:p>
            <a:pPr lvl="1"/>
            <a:r>
              <a:rPr lang="en-US" sz="1200" dirty="0">
                <a:solidFill>
                  <a:schemeClr val="bg1">
                    <a:lumMod val="50000"/>
                  </a:schemeClr>
                </a:solidFill>
              </a:rPr>
              <a:t>See Figure 5.2.  With capacity constraints, </a:t>
            </a:r>
            <a:r>
              <a:rPr lang="en-US" sz="1200" dirty="0" err="1">
                <a:solidFill>
                  <a:schemeClr val="bg1">
                    <a:lumMod val="50000"/>
                  </a:schemeClr>
                </a:solidFill>
              </a:rPr>
              <a:t>Anapolis</a:t>
            </a:r>
            <a:r>
              <a:rPr lang="en-US" sz="1200" dirty="0">
                <a:solidFill>
                  <a:schemeClr val="bg1">
                    <a:lumMod val="50000"/>
                  </a:schemeClr>
                </a:solidFill>
              </a:rPr>
              <a:t> serves customers that are closer to another warehouse</a:t>
            </a:r>
          </a:p>
          <a:p>
            <a:pPr lvl="1"/>
            <a:endParaRPr lang="en-US" sz="1200" dirty="0">
              <a:solidFill>
                <a:schemeClr val="bg1">
                  <a:lumMod val="50000"/>
                </a:schemeClr>
              </a:solidFill>
            </a:endParaRPr>
          </a:p>
          <a:p>
            <a:r>
              <a:rPr lang="en-US" sz="1650" dirty="0">
                <a:solidFill>
                  <a:schemeClr val="bg1">
                    <a:lumMod val="50000"/>
                  </a:schemeClr>
                </a:solidFill>
              </a:rPr>
              <a:t>Capacity constraints can act like the knapsack problem</a:t>
            </a:r>
          </a:p>
          <a:p>
            <a:endParaRPr lang="en-US" sz="1500" dirty="0">
              <a:solidFill>
                <a:schemeClr val="bg1">
                  <a:lumMod val="50000"/>
                </a:schemeClr>
              </a:solidFill>
            </a:endParaRPr>
          </a:p>
          <a:p>
            <a:endParaRPr lang="en-US" sz="1500" dirty="0">
              <a:solidFill>
                <a:schemeClr val="bg1">
                  <a:lumMod val="50000"/>
                </a:schemeClr>
              </a:solidFill>
            </a:endParaRPr>
          </a:p>
        </p:txBody>
      </p:sp>
      <p:pic>
        <p:nvPicPr>
          <p:cNvPr id="5" name="Picture 4"/>
          <p:cNvPicPr>
            <a:picLocks noChangeAspect="1" noChangeArrowheads="1"/>
          </p:cNvPicPr>
          <p:nvPr/>
        </p:nvPicPr>
        <p:blipFill>
          <a:blip r:embed="rId2"/>
          <a:srcRect/>
          <a:stretch>
            <a:fillRect/>
          </a:stretch>
        </p:blipFill>
        <p:spPr bwMode="auto">
          <a:xfrm>
            <a:off x="4450788" y="1125912"/>
            <a:ext cx="4670633" cy="2262145"/>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90088EC9-D565-6856-D1CC-E0FE486453B9}"/>
              </a:ext>
            </a:extLst>
          </p:cNvPr>
          <p:cNvPicPr>
            <a:picLocks noChangeAspect="1"/>
          </p:cNvPicPr>
          <p:nvPr/>
        </p:nvPicPr>
        <p:blipFill>
          <a:blip r:embed="rId3"/>
          <a:stretch>
            <a:fillRect/>
          </a:stretch>
        </p:blipFill>
        <p:spPr>
          <a:xfrm>
            <a:off x="4572000" y="3550768"/>
            <a:ext cx="1374435" cy="1111623"/>
          </a:xfrm>
          <a:prstGeom prst="rect">
            <a:avLst/>
          </a:prstGeom>
        </p:spPr>
      </p:pic>
    </p:spTree>
    <p:extLst>
      <p:ext uri="{BB962C8B-B14F-4D97-AF65-F5344CB8AC3E}">
        <p14:creationId xmlns:p14="http://schemas.microsoft.com/office/powerpoint/2010/main" val="15708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6: </a:t>
            </a:r>
            <a:br>
              <a:rPr lang="en-US" altLang="en-US" dirty="0">
                <a:solidFill>
                  <a:schemeClr val="bg1">
                    <a:lumMod val="50000"/>
                  </a:schemeClr>
                </a:solidFill>
              </a:rPr>
            </a:br>
            <a:r>
              <a:rPr lang="en-US" altLang="en-US" dirty="0">
                <a:solidFill>
                  <a:schemeClr val="bg1">
                    <a:lumMod val="50000"/>
                  </a:schemeClr>
                </a:solidFill>
              </a:rPr>
              <a:t>Transportation Costs</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185815727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Adding Costs to the Model</a:t>
            </a:r>
          </a:p>
        </p:txBody>
      </p:sp>
      <p:sp>
        <p:nvSpPr>
          <p:cNvPr id="3" name="Content Placeholder 2"/>
          <p:cNvSpPr>
            <a:spLocks noGrp="1"/>
          </p:cNvSpPr>
          <p:nvPr>
            <p:ph idx="1"/>
          </p:nvPr>
        </p:nvSpPr>
        <p:spPr/>
        <p:txBody>
          <a:bodyPr>
            <a:normAutofit fontScale="47500" lnSpcReduction="20000"/>
          </a:bodyPr>
          <a:lstStyle/>
          <a:p>
            <a:r>
              <a:rPr lang="en-US" dirty="0">
                <a:solidFill>
                  <a:schemeClr val="bg1">
                    <a:lumMod val="50000"/>
                  </a:schemeClr>
                </a:solidFill>
              </a:rPr>
              <a:t>Transportation is the first cost we add to the model</a:t>
            </a:r>
          </a:p>
          <a:p>
            <a:pPr lvl="1"/>
            <a:r>
              <a:rPr lang="en-US" dirty="0">
                <a:solidFill>
                  <a:schemeClr val="bg1">
                    <a:lumMod val="50000"/>
                  </a:schemeClr>
                </a:solidFill>
              </a:rPr>
              <a:t>It is often the most important cost</a:t>
            </a:r>
          </a:p>
          <a:p>
            <a:pPr lvl="1"/>
            <a:r>
              <a:rPr lang="en-US" dirty="0">
                <a:solidFill>
                  <a:schemeClr val="bg1">
                    <a:lumMod val="50000"/>
                  </a:schemeClr>
                </a:solidFill>
              </a:rPr>
              <a:t>It is most often the cost most impacted by network design</a:t>
            </a:r>
          </a:p>
          <a:p>
            <a:pPr lvl="1"/>
            <a:endParaRPr lang="en-US" dirty="0">
              <a:solidFill>
                <a:schemeClr val="bg1">
                  <a:lumMod val="50000"/>
                </a:schemeClr>
              </a:solidFill>
            </a:endParaRPr>
          </a:p>
          <a:p>
            <a:r>
              <a:rPr lang="en-US" dirty="0">
                <a:solidFill>
                  <a:schemeClr val="bg1">
                    <a:lumMod val="50000"/>
                  </a:schemeClr>
                </a:solidFill>
              </a:rPr>
              <a:t>We will focus on “outbound” transportation</a:t>
            </a:r>
          </a:p>
          <a:p>
            <a:pPr lvl="1"/>
            <a:r>
              <a:rPr lang="en-US" dirty="0">
                <a:solidFill>
                  <a:schemeClr val="bg1">
                    <a:lumMod val="50000"/>
                  </a:schemeClr>
                </a:solidFill>
              </a:rPr>
              <a:t>This is the cost to ship from the final facility (a warehouse or plant) to the final customer</a:t>
            </a:r>
          </a:p>
          <a:p>
            <a:pPr lvl="1"/>
            <a:r>
              <a:rPr lang="en-US" dirty="0">
                <a:solidFill>
                  <a:schemeClr val="bg1">
                    <a:lumMod val="50000"/>
                  </a:schemeClr>
                </a:solidFill>
              </a:rPr>
              <a:t>The inbound transportation is the cost to ship product into the warehouse or plant.  We cover this in a later chapter</a:t>
            </a:r>
          </a:p>
          <a:p>
            <a:pPr lvl="1"/>
            <a:r>
              <a:rPr lang="en-US" dirty="0">
                <a:solidFill>
                  <a:schemeClr val="bg1">
                    <a:lumMod val="50000"/>
                  </a:schemeClr>
                </a:solidFill>
              </a:rPr>
              <a:t>We will cover the modes of transportation, which will apply to both inbound and outbound</a:t>
            </a:r>
          </a:p>
          <a:p>
            <a:pPr lvl="1"/>
            <a:endParaRPr lang="en-US" dirty="0">
              <a:solidFill>
                <a:schemeClr val="bg1">
                  <a:lumMod val="50000"/>
                </a:schemeClr>
              </a:solidFill>
            </a:endParaRPr>
          </a:p>
          <a:p>
            <a:r>
              <a:rPr lang="en-US" dirty="0">
                <a:solidFill>
                  <a:schemeClr val="bg1">
                    <a:lumMod val="50000"/>
                  </a:schemeClr>
                </a:solidFill>
              </a:rPr>
              <a:t>Transportation costs are related to distance, but not completely. Why?</a:t>
            </a:r>
          </a:p>
          <a:p>
            <a:pPr lvl="1"/>
            <a:r>
              <a:rPr lang="en-US" dirty="0">
                <a:solidFill>
                  <a:schemeClr val="bg1">
                    <a:lumMod val="50000"/>
                  </a:schemeClr>
                </a:solidFill>
              </a:rPr>
              <a:t>  </a:t>
            </a:r>
          </a:p>
          <a:p>
            <a:pPr lvl="1"/>
            <a:r>
              <a:rPr lang="en-US" dirty="0">
                <a:solidFill>
                  <a:schemeClr val="bg1">
                    <a:lumMod val="50000"/>
                  </a:schemeClr>
                </a:solidFill>
              </a:rPr>
              <a:t>  </a:t>
            </a:r>
          </a:p>
          <a:p>
            <a:pPr lvl="1"/>
            <a:r>
              <a:rPr lang="en-US" dirty="0">
                <a:solidFill>
                  <a:schemeClr val="bg1">
                    <a:lumMod val="50000"/>
                  </a:schemeClr>
                </a:solidFill>
              </a:rPr>
              <a:t>  </a:t>
            </a:r>
          </a:p>
          <a:p>
            <a:pPr lvl="1"/>
            <a:endParaRPr lang="en-US" dirty="0">
              <a:solidFill>
                <a:schemeClr val="bg1">
                  <a:lumMod val="50000"/>
                </a:schemeClr>
              </a:solidFill>
            </a:endParaRPr>
          </a:p>
        </p:txBody>
      </p:sp>
      <p:pic>
        <p:nvPicPr>
          <p:cNvPr id="5" name="Picture 2" descr="C:\Program Files (x86)\Microsoft Office\MEDIA\CAGCAT10\j0222021.wmf"/>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105613" y="767735"/>
            <a:ext cx="456966" cy="458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descr="C:\Program Files (x86)\Microsoft Office\MEDIA\CAGCAT10\j0222015.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5614" y="1199217"/>
            <a:ext cx="456965" cy="4586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Program Files (x86)\Microsoft Office\MEDIA\CAGCAT10\j0222019.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8388" y="1631634"/>
            <a:ext cx="457200" cy="45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9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371600" y="228600"/>
            <a:ext cx="6366164" cy="685800"/>
          </a:xfrm>
        </p:spPr>
        <p:txBody>
          <a:bodyPr vert="horz" lIns="91440" tIns="34290" rIns="91440" bIns="34290" rtlCol="0" anchor="t">
            <a:noAutofit/>
          </a:bodyPr>
          <a:lstStyle/>
          <a:p>
            <a:r>
              <a:rPr lang="en-US" sz="3200" dirty="0">
                <a:solidFill>
                  <a:schemeClr val="bg1">
                    <a:lumMod val="50000"/>
                  </a:schemeClr>
                </a:solidFill>
              </a:rPr>
              <a:t>Al’s Athletics – Problem Definition</a:t>
            </a:r>
          </a:p>
        </p:txBody>
      </p:sp>
      <p:sp>
        <p:nvSpPr>
          <p:cNvPr id="23555" name="Rectangle 3"/>
          <p:cNvSpPr>
            <a:spLocks noGrp="1" noChangeArrowheads="1"/>
          </p:cNvSpPr>
          <p:nvPr>
            <p:ph type="body" idx="4294967295"/>
          </p:nvPr>
        </p:nvSpPr>
        <p:spPr>
          <a:xfrm>
            <a:off x="1279922" y="939943"/>
            <a:ext cx="6515100" cy="1462088"/>
          </a:xfrm>
        </p:spPr>
        <p:txBody>
          <a:bodyPr/>
          <a:lstStyle/>
          <a:p>
            <a:r>
              <a:rPr lang="en-US" sz="1350" dirty="0">
                <a:solidFill>
                  <a:schemeClr val="bg1">
                    <a:lumMod val="50000"/>
                  </a:schemeClr>
                </a:solidFill>
              </a:rPr>
              <a:t>Al’s team decided to use a commercial Network Design application to find help them find the optimal answer to their question.</a:t>
            </a:r>
          </a:p>
          <a:p>
            <a:endParaRPr lang="en-US" sz="1350" dirty="0">
              <a:solidFill>
                <a:schemeClr val="bg1">
                  <a:lumMod val="50000"/>
                </a:schemeClr>
              </a:solidFill>
            </a:endParaRPr>
          </a:p>
          <a:p>
            <a:r>
              <a:rPr lang="en-US" sz="1350" dirty="0">
                <a:solidFill>
                  <a:schemeClr val="bg1">
                    <a:lumMod val="50000"/>
                  </a:schemeClr>
                </a:solidFill>
              </a:rPr>
              <a:t>The team generated a list of 24 potential locations where they could easily enter contracts with a 3PL to lease space within their existing facilities.  You can see these locations plotted on the network picture below.</a:t>
            </a:r>
          </a:p>
        </p:txBody>
      </p:sp>
      <p:sp>
        <p:nvSpPr>
          <p:cNvPr id="23559" name="Text Box 7"/>
          <p:cNvSpPr txBox="1">
            <a:spLocks noChangeArrowheads="1"/>
          </p:cNvSpPr>
          <p:nvPr/>
        </p:nvSpPr>
        <p:spPr bwMode="auto">
          <a:xfrm>
            <a:off x="5086350" y="4287981"/>
            <a:ext cx="274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900">
                <a:solidFill>
                  <a:schemeClr val="bg1">
                    <a:lumMod val="50000"/>
                  </a:schemeClr>
                </a:solidFill>
              </a:rPr>
              <a:t>22 Potential Warehouse Locations plotted against Customer Locations sized by Relative Demand</a:t>
            </a:r>
          </a:p>
        </p:txBody>
      </p:sp>
      <p:sp>
        <p:nvSpPr>
          <p:cNvPr id="23560" name="Rectangle 3"/>
          <p:cNvSpPr>
            <a:spLocks noChangeArrowheads="1"/>
          </p:cNvSpPr>
          <p:nvPr/>
        </p:nvSpPr>
        <p:spPr bwMode="auto">
          <a:xfrm>
            <a:off x="1371600" y="2516331"/>
            <a:ext cx="337185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eaLnBrk="0" hangingPunct="0">
              <a:buClr>
                <a:srgbClr val="330966"/>
              </a:buClr>
              <a:buSzPct val="75000"/>
              <a:buFont typeface="Arial" panose="020B0604020202020204" pitchFamily="34" charset="0"/>
              <a:buChar char="•"/>
            </a:pPr>
            <a:r>
              <a:rPr lang="en-US" sz="1350" dirty="0">
                <a:solidFill>
                  <a:schemeClr val="bg1">
                    <a:lumMod val="50000"/>
                  </a:schemeClr>
                </a:solidFill>
                <a:latin typeface="Arial" panose="020B0604020202020204" pitchFamily="34" charset="0"/>
                <a:cs typeface="Arial" panose="020B0604020202020204" pitchFamily="34" charset="0"/>
              </a:rPr>
              <a:t>Their study needed to consider not only the geographic location of all the stores but also consider their relative importance based on their ‘demand’ or amount of product required by the customers shopping there. (Think of the similarity of this to weighting potential Logistica capital city locations by population in our previous modeling)</a:t>
            </a:r>
          </a:p>
        </p:txBody>
      </p:sp>
      <p:pic>
        <p:nvPicPr>
          <p:cNvPr id="23561" name="Picture 9"/>
          <p:cNvPicPr>
            <a:picLocks noChangeAspect="1" noChangeArrowheads="1"/>
          </p:cNvPicPr>
          <p:nvPr/>
        </p:nvPicPr>
        <p:blipFill>
          <a:blip r:embed="rId2">
            <a:extLst>
              <a:ext uri="{28A0092B-C50C-407E-A947-70E740481C1C}">
                <a14:useLocalDpi xmlns:a14="http://schemas.microsoft.com/office/drawing/2010/main" val="0"/>
              </a:ext>
            </a:extLst>
          </a:blip>
          <a:srcRect l="690" t="5023" r="12224"/>
          <a:stretch>
            <a:fillRect/>
          </a:stretch>
        </p:blipFill>
        <p:spPr bwMode="auto">
          <a:xfrm>
            <a:off x="4857750" y="2459181"/>
            <a:ext cx="3028950" cy="17502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390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27" y="105951"/>
            <a:ext cx="8799545" cy="857250"/>
          </a:xfrm>
        </p:spPr>
        <p:txBody>
          <a:bodyPr>
            <a:normAutofit/>
          </a:bodyPr>
          <a:lstStyle/>
          <a:p>
            <a:r>
              <a:rPr lang="en-US" sz="4000" dirty="0">
                <a:solidFill>
                  <a:schemeClr val="bg1">
                    <a:lumMod val="50000"/>
                  </a:schemeClr>
                </a:solidFill>
              </a:rPr>
              <a:t>Formulating Transportation Costs</a:t>
            </a:r>
          </a:p>
        </p:txBody>
      </p:sp>
      <p:sp>
        <p:nvSpPr>
          <p:cNvPr id="3" name="Content Placeholder 2"/>
          <p:cNvSpPr>
            <a:spLocks noGrp="1"/>
          </p:cNvSpPr>
          <p:nvPr>
            <p:ph idx="1"/>
          </p:nvPr>
        </p:nvSpPr>
        <p:spPr>
          <a:xfrm>
            <a:off x="4138083" y="963201"/>
            <a:ext cx="4489450" cy="3829050"/>
          </a:xfrm>
        </p:spPr>
        <p:txBody>
          <a:bodyPr>
            <a:normAutofit lnSpcReduction="10000"/>
          </a:bodyPr>
          <a:lstStyle/>
          <a:p>
            <a:r>
              <a:rPr lang="en-US" sz="1600" dirty="0">
                <a:solidFill>
                  <a:schemeClr val="bg1">
                    <a:lumMod val="50000"/>
                  </a:schemeClr>
                </a:solidFill>
              </a:rPr>
              <a:t>The problem is almost the same as the practical center of gravity, except we use the transportation cost (</a:t>
            </a:r>
            <a:r>
              <a:rPr lang="en-US" sz="1600" i="1" dirty="0" err="1">
                <a:solidFill>
                  <a:schemeClr val="bg1">
                    <a:lumMod val="50000"/>
                  </a:schemeClr>
                </a:solidFill>
              </a:rPr>
              <a:t>trans</a:t>
            </a:r>
            <a:r>
              <a:rPr lang="en-US" sz="1600" i="1" baseline="-25000" dirty="0" err="1">
                <a:solidFill>
                  <a:schemeClr val="bg1">
                    <a:lumMod val="50000"/>
                  </a:schemeClr>
                </a:solidFill>
              </a:rPr>
              <a:t>i,j</a:t>
            </a:r>
            <a:r>
              <a:rPr lang="en-US" sz="1600" dirty="0">
                <a:solidFill>
                  <a:schemeClr val="bg1">
                    <a:lumMod val="50000"/>
                  </a:schemeClr>
                </a:solidFill>
              </a:rPr>
              <a:t>) and not distance</a:t>
            </a:r>
          </a:p>
          <a:p>
            <a:r>
              <a:rPr lang="en-US" sz="1600" dirty="0">
                <a:solidFill>
                  <a:schemeClr val="bg1">
                    <a:lumMod val="50000"/>
                  </a:schemeClr>
                </a:solidFill>
              </a:rPr>
              <a:t>Objective:</a:t>
            </a:r>
          </a:p>
          <a:p>
            <a:pPr lvl="1"/>
            <a:r>
              <a:rPr lang="en-US" sz="1400" dirty="0">
                <a:solidFill>
                  <a:schemeClr val="bg1">
                    <a:lumMod val="50000"/>
                  </a:schemeClr>
                </a:solidFill>
              </a:rPr>
              <a:t>Minimize total transportation costs</a:t>
            </a:r>
          </a:p>
          <a:p>
            <a:r>
              <a:rPr lang="en-US" sz="1600" dirty="0">
                <a:solidFill>
                  <a:schemeClr val="bg1">
                    <a:lumMod val="50000"/>
                  </a:schemeClr>
                </a:solidFill>
              </a:rPr>
              <a:t>Constraints</a:t>
            </a:r>
          </a:p>
          <a:p>
            <a:pPr lvl="1"/>
            <a:r>
              <a:rPr lang="en-US" sz="1400" dirty="0">
                <a:solidFill>
                  <a:schemeClr val="bg1">
                    <a:lumMod val="50000"/>
                  </a:schemeClr>
                </a:solidFill>
              </a:rPr>
              <a:t>Meet all demand</a:t>
            </a:r>
          </a:p>
          <a:p>
            <a:pPr lvl="1"/>
            <a:r>
              <a:rPr lang="en-US" sz="1400" dirty="0">
                <a:solidFill>
                  <a:schemeClr val="bg1">
                    <a:lumMod val="50000"/>
                  </a:schemeClr>
                </a:solidFill>
              </a:rPr>
              <a:t>Open just P warehouses or plants</a:t>
            </a:r>
          </a:p>
          <a:p>
            <a:pPr lvl="1"/>
            <a:r>
              <a:rPr lang="en-US" sz="1400" dirty="0">
                <a:solidFill>
                  <a:schemeClr val="bg1">
                    <a:lumMod val="50000"/>
                  </a:schemeClr>
                </a:solidFill>
              </a:rPr>
              <a:t>If you use a site, you must use it</a:t>
            </a:r>
          </a:p>
          <a:p>
            <a:r>
              <a:rPr lang="en-US" sz="1600" dirty="0">
                <a:solidFill>
                  <a:schemeClr val="bg1">
                    <a:lumMod val="50000"/>
                  </a:schemeClr>
                </a:solidFill>
              </a:rPr>
              <a:t>Decisions</a:t>
            </a:r>
          </a:p>
          <a:p>
            <a:pPr lvl="1"/>
            <a:r>
              <a:rPr lang="en-US" sz="1400" i="1" dirty="0" err="1">
                <a:solidFill>
                  <a:schemeClr val="bg1">
                    <a:lumMod val="50000"/>
                  </a:schemeClr>
                </a:solidFill>
              </a:rPr>
              <a:t>Y</a:t>
            </a:r>
            <a:r>
              <a:rPr lang="en-US" sz="1400" i="1" baseline="-25000" dirty="0" err="1">
                <a:solidFill>
                  <a:schemeClr val="bg1">
                    <a:lumMod val="50000"/>
                  </a:schemeClr>
                </a:solidFill>
              </a:rPr>
              <a:t>i,j</a:t>
            </a:r>
            <a:r>
              <a:rPr lang="en-US" sz="1400" dirty="0">
                <a:solidFill>
                  <a:schemeClr val="bg1">
                    <a:lumMod val="50000"/>
                  </a:schemeClr>
                </a:solidFill>
              </a:rPr>
              <a:t>– which customer is assigned to which plant or warehouse.  Here we force this to be 0 or 1, meaning we single source the customer</a:t>
            </a:r>
          </a:p>
          <a:p>
            <a:pPr lvl="1"/>
            <a:r>
              <a:rPr lang="en-US" sz="1400" i="1" dirty="0">
                <a:solidFill>
                  <a:schemeClr val="bg1">
                    <a:lumMod val="50000"/>
                  </a:schemeClr>
                </a:solidFill>
              </a:rPr>
              <a:t>X</a:t>
            </a:r>
            <a:r>
              <a:rPr lang="en-US" sz="1400" i="1" baseline="-25000" dirty="0">
                <a:solidFill>
                  <a:schemeClr val="bg1">
                    <a:lumMod val="50000"/>
                  </a:schemeClr>
                </a:solidFill>
              </a:rPr>
              <a:t>i</a:t>
            </a:r>
            <a:r>
              <a:rPr lang="en-US" sz="1400" dirty="0">
                <a:solidFill>
                  <a:schemeClr val="bg1">
                    <a:lumMod val="50000"/>
                  </a:schemeClr>
                </a:solidFill>
              </a:rPr>
              <a:t>– which plant or warehouse is open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33" y="1066800"/>
            <a:ext cx="2980267" cy="342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433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Question</a:t>
            </a:r>
          </a:p>
        </p:txBody>
      </p:sp>
      <p:sp>
        <p:nvSpPr>
          <p:cNvPr id="5" name="TextBox 4"/>
          <p:cNvSpPr txBox="1"/>
          <p:nvPr/>
        </p:nvSpPr>
        <p:spPr>
          <a:xfrm>
            <a:off x="1108135" y="1582979"/>
            <a:ext cx="6927730" cy="584775"/>
          </a:xfrm>
          <a:prstGeom prst="rect">
            <a:avLst/>
          </a:prstGeom>
          <a:noFill/>
        </p:spPr>
        <p:txBody>
          <a:bodyPr wrap="none" rtlCol="0">
            <a:spAutoFit/>
          </a:bodyPr>
          <a:lstStyle/>
          <a:p>
            <a:r>
              <a:rPr lang="en-US" sz="3200" dirty="0">
                <a:solidFill>
                  <a:schemeClr val="bg1">
                    <a:lumMod val="50000"/>
                  </a:schemeClr>
                </a:solidFill>
              </a:rPr>
              <a:t>Are we modeling every single shipment?</a:t>
            </a:r>
          </a:p>
        </p:txBody>
      </p:sp>
      <p:pic>
        <p:nvPicPr>
          <p:cNvPr id="6" name="Picture 5">
            <a:extLst>
              <a:ext uri="{FF2B5EF4-FFF2-40B4-BE49-F238E27FC236}">
                <a16:creationId xmlns:a16="http://schemas.microsoft.com/office/drawing/2014/main" id="{725999D9-8D56-DC97-218C-BAAA8A43DFA2}"/>
              </a:ext>
            </a:extLst>
          </p:cNvPr>
          <p:cNvPicPr>
            <a:picLocks noChangeAspect="1"/>
          </p:cNvPicPr>
          <p:nvPr/>
        </p:nvPicPr>
        <p:blipFill rotWithShape="1">
          <a:blip r:embed="rId2"/>
          <a:srcRect l="19618" t="39800" r="18923" b="39714"/>
          <a:stretch/>
        </p:blipFill>
        <p:spPr>
          <a:xfrm>
            <a:off x="1108135" y="2318168"/>
            <a:ext cx="1972734" cy="657579"/>
          </a:xfrm>
          <a:prstGeom prst="rect">
            <a:avLst/>
          </a:prstGeom>
        </p:spPr>
      </p:pic>
      <p:pic>
        <p:nvPicPr>
          <p:cNvPr id="7" name="Picture 6">
            <a:extLst>
              <a:ext uri="{FF2B5EF4-FFF2-40B4-BE49-F238E27FC236}">
                <a16:creationId xmlns:a16="http://schemas.microsoft.com/office/drawing/2014/main" id="{9FCBAC37-F16E-A401-2AB2-2099F8BD8152}"/>
              </a:ext>
            </a:extLst>
          </p:cNvPr>
          <p:cNvPicPr>
            <a:picLocks noChangeAspect="1"/>
          </p:cNvPicPr>
          <p:nvPr/>
        </p:nvPicPr>
        <p:blipFill rotWithShape="1">
          <a:blip r:embed="rId2"/>
          <a:srcRect l="19618" t="39800" r="18923" b="39714"/>
          <a:stretch/>
        </p:blipFill>
        <p:spPr>
          <a:xfrm>
            <a:off x="2246902" y="2975747"/>
            <a:ext cx="1972734" cy="657579"/>
          </a:xfrm>
          <a:prstGeom prst="rect">
            <a:avLst/>
          </a:prstGeom>
        </p:spPr>
      </p:pic>
      <p:pic>
        <p:nvPicPr>
          <p:cNvPr id="8" name="Picture 7">
            <a:extLst>
              <a:ext uri="{FF2B5EF4-FFF2-40B4-BE49-F238E27FC236}">
                <a16:creationId xmlns:a16="http://schemas.microsoft.com/office/drawing/2014/main" id="{644C0E0D-CB6F-54CC-FC45-C377E99ECB3B}"/>
              </a:ext>
            </a:extLst>
          </p:cNvPr>
          <p:cNvPicPr>
            <a:picLocks noChangeAspect="1"/>
          </p:cNvPicPr>
          <p:nvPr/>
        </p:nvPicPr>
        <p:blipFill rotWithShape="1">
          <a:blip r:embed="rId2"/>
          <a:srcRect l="19618" t="39800" r="18923" b="39714"/>
          <a:stretch/>
        </p:blipFill>
        <p:spPr>
          <a:xfrm>
            <a:off x="3216336" y="3633326"/>
            <a:ext cx="1972734" cy="657579"/>
          </a:xfrm>
          <a:prstGeom prst="rect">
            <a:avLst/>
          </a:prstGeom>
        </p:spPr>
      </p:pic>
      <p:pic>
        <p:nvPicPr>
          <p:cNvPr id="9" name="Picture 8">
            <a:extLst>
              <a:ext uri="{FF2B5EF4-FFF2-40B4-BE49-F238E27FC236}">
                <a16:creationId xmlns:a16="http://schemas.microsoft.com/office/drawing/2014/main" id="{478198A8-1838-1A7F-9E33-793F77B9AECC}"/>
              </a:ext>
            </a:extLst>
          </p:cNvPr>
          <p:cNvPicPr>
            <a:picLocks noChangeAspect="1"/>
          </p:cNvPicPr>
          <p:nvPr/>
        </p:nvPicPr>
        <p:blipFill rotWithShape="1">
          <a:blip r:embed="rId2"/>
          <a:srcRect l="19618" t="39800" r="18923" b="39714"/>
          <a:stretch/>
        </p:blipFill>
        <p:spPr>
          <a:xfrm>
            <a:off x="4450788" y="2571750"/>
            <a:ext cx="1972734" cy="657579"/>
          </a:xfrm>
          <a:prstGeom prst="rect">
            <a:avLst/>
          </a:prstGeom>
        </p:spPr>
      </p:pic>
      <p:pic>
        <p:nvPicPr>
          <p:cNvPr id="10" name="Picture 9">
            <a:extLst>
              <a:ext uri="{FF2B5EF4-FFF2-40B4-BE49-F238E27FC236}">
                <a16:creationId xmlns:a16="http://schemas.microsoft.com/office/drawing/2014/main" id="{60092B59-B723-D2F2-C008-CA5107E7E141}"/>
              </a:ext>
            </a:extLst>
          </p:cNvPr>
          <p:cNvPicPr>
            <a:picLocks noChangeAspect="1"/>
          </p:cNvPicPr>
          <p:nvPr/>
        </p:nvPicPr>
        <p:blipFill rotWithShape="1">
          <a:blip r:embed="rId2"/>
          <a:srcRect l="19618" t="39800" r="18923" b="39714"/>
          <a:stretch/>
        </p:blipFill>
        <p:spPr>
          <a:xfrm>
            <a:off x="5437155" y="3393725"/>
            <a:ext cx="1972734" cy="657579"/>
          </a:xfrm>
          <a:prstGeom prst="rect">
            <a:avLst/>
          </a:prstGeom>
        </p:spPr>
      </p:pic>
    </p:spTree>
    <p:extLst>
      <p:ext uri="{BB962C8B-B14F-4D97-AF65-F5344CB8AC3E}">
        <p14:creationId xmlns:p14="http://schemas.microsoft.com/office/powerpoint/2010/main" val="1672473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Three Important Facts About Transportation Costs To Help You Understand the Model</a:t>
            </a:r>
          </a:p>
        </p:txBody>
      </p:sp>
      <p:sp>
        <p:nvSpPr>
          <p:cNvPr id="3" name="Content Placeholder 2"/>
          <p:cNvSpPr>
            <a:spLocks noGrp="1"/>
          </p:cNvSpPr>
          <p:nvPr>
            <p:ph idx="1"/>
          </p:nvPr>
        </p:nvSpPr>
        <p:spPr>
          <a:xfrm>
            <a:off x="335988" y="1203884"/>
            <a:ext cx="8229600" cy="3394472"/>
          </a:xfrm>
        </p:spPr>
        <p:txBody>
          <a:bodyPr>
            <a:normAutofit fontScale="85000" lnSpcReduction="20000"/>
          </a:bodyPr>
          <a:lstStyle/>
          <a:p>
            <a:endParaRPr lang="en-US" dirty="0">
              <a:solidFill>
                <a:schemeClr val="bg1">
                  <a:lumMod val="50000"/>
                </a:schemeClr>
              </a:solidFill>
            </a:endParaRPr>
          </a:p>
          <a:p>
            <a:r>
              <a:rPr lang="en-US" dirty="0">
                <a:solidFill>
                  <a:schemeClr val="bg1">
                    <a:lumMod val="50000"/>
                  </a:schemeClr>
                </a:solidFill>
              </a:rPr>
              <a:t>  </a:t>
            </a: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   </a:t>
            </a: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   </a:t>
            </a:r>
          </a:p>
        </p:txBody>
      </p:sp>
    </p:spTree>
    <p:extLst>
      <p:ext uri="{BB962C8B-B14F-4D97-AF65-F5344CB8AC3E}">
        <p14:creationId xmlns:p14="http://schemas.microsoft.com/office/powerpoint/2010/main" val="2381162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 </a:t>
            </a:r>
          </a:p>
        </p:txBody>
      </p:sp>
      <p:sp>
        <p:nvSpPr>
          <p:cNvPr id="3" name="Content Placeholder 2"/>
          <p:cNvSpPr>
            <a:spLocks noGrp="1"/>
          </p:cNvSpPr>
          <p:nvPr>
            <p:ph idx="1"/>
          </p:nvPr>
        </p:nvSpPr>
        <p:spPr/>
        <p:txBody>
          <a:bodyPr>
            <a:normAutofit/>
          </a:bodyPr>
          <a:lstStyle/>
          <a:p>
            <a:r>
              <a:rPr lang="en-US" dirty="0">
                <a:solidFill>
                  <a:schemeClr val="bg1">
                    <a:lumMod val="50000"/>
                  </a:schemeClr>
                </a:solidFill>
              </a:rPr>
              <a:t> </a:t>
            </a:r>
          </a:p>
          <a:p>
            <a:pPr marL="0" indent="0">
              <a:buNone/>
            </a:pPr>
            <a:endParaRPr lang="en-US" dirty="0">
              <a:solidFill>
                <a:schemeClr val="bg1">
                  <a:lumMod val="50000"/>
                </a:schemeClr>
              </a:solidFill>
            </a:endParaRPr>
          </a:p>
        </p:txBody>
      </p:sp>
    </p:spTree>
    <p:extLst>
      <p:ext uri="{BB962C8B-B14F-4D97-AF65-F5344CB8AC3E}">
        <p14:creationId xmlns:p14="http://schemas.microsoft.com/office/powerpoint/2010/main" val="2010352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F6C60C-E893-B78F-A0C0-C98358BA2074}"/>
              </a:ext>
            </a:extLst>
          </p:cNvPr>
          <p:cNvSpPr>
            <a:spLocks noGrp="1"/>
          </p:cNvSpPr>
          <p:nvPr>
            <p:ph idx="1"/>
          </p:nvPr>
        </p:nvSpPr>
        <p:spPr/>
        <p:txBody>
          <a:bodyPr/>
          <a:lstStyle/>
          <a:p>
            <a:endParaRPr lang="en-US"/>
          </a:p>
        </p:txBody>
      </p:sp>
      <p:sp>
        <p:nvSpPr>
          <p:cNvPr id="7" name="Title 6">
            <a:extLst>
              <a:ext uri="{FF2B5EF4-FFF2-40B4-BE49-F238E27FC236}">
                <a16:creationId xmlns:a16="http://schemas.microsoft.com/office/drawing/2014/main" id="{92927A92-091F-908C-FB4E-83DD2C5CD3E4}"/>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026335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7: </a:t>
            </a:r>
            <a:br>
              <a:rPr lang="en-US" altLang="en-US" dirty="0">
                <a:solidFill>
                  <a:schemeClr val="bg1">
                    <a:lumMod val="50000"/>
                  </a:schemeClr>
                </a:solidFill>
              </a:rPr>
            </a:br>
            <a:r>
              <a:rPr lang="en-US" altLang="en-US" dirty="0">
                <a:solidFill>
                  <a:schemeClr val="bg1">
                    <a:lumMod val="50000"/>
                  </a:schemeClr>
                </a:solidFill>
              </a:rPr>
              <a:t>Fixed and Variable Costs</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370735823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bg1">
                    <a:lumMod val="50000"/>
                  </a:schemeClr>
                </a:solidFill>
              </a:rPr>
              <a:t>Fixed and Variable Costs in a Model</a:t>
            </a:r>
          </a:p>
        </p:txBody>
      </p:sp>
      <p:sp>
        <p:nvSpPr>
          <p:cNvPr id="3" name="Content Placeholder 2"/>
          <p:cNvSpPr>
            <a:spLocks noGrp="1"/>
          </p:cNvSpPr>
          <p:nvPr>
            <p:ph idx="1"/>
          </p:nvPr>
        </p:nvSpPr>
        <p:spPr>
          <a:xfrm>
            <a:off x="335988" y="1195417"/>
            <a:ext cx="8229600" cy="1466793"/>
          </a:xfrm>
        </p:spPr>
        <p:txBody>
          <a:bodyPr>
            <a:normAutofit fontScale="62500" lnSpcReduction="20000"/>
          </a:bodyPr>
          <a:lstStyle/>
          <a:p>
            <a:r>
              <a:rPr lang="en-US" dirty="0">
                <a:solidFill>
                  <a:schemeClr val="bg1">
                    <a:lumMod val="50000"/>
                  </a:schemeClr>
                </a:solidFill>
              </a:rPr>
              <a:t>Fixed Cost in a Model– a one time charge for using or opening the facility</a:t>
            </a:r>
          </a:p>
          <a:p>
            <a:endParaRPr lang="en-US" dirty="0">
              <a:solidFill>
                <a:schemeClr val="bg1">
                  <a:lumMod val="50000"/>
                </a:schemeClr>
              </a:solidFill>
            </a:endParaRPr>
          </a:p>
          <a:p>
            <a:r>
              <a:rPr lang="en-US" dirty="0">
                <a:solidFill>
                  <a:schemeClr val="bg1">
                    <a:lumMod val="50000"/>
                  </a:schemeClr>
                </a:solidFill>
              </a:rPr>
              <a:t>Variable Cost in a Model– a charge per each unit that is processed by the facility</a:t>
            </a:r>
          </a:p>
        </p:txBody>
      </p:sp>
      <p:pic>
        <p:nvPicPr>
          <p:cNvPr id="1027" name="Picture 3" descr="C:\Users\mwatson\AppData\Local\Microsoft\Windows\Temporary Internet Files\Content.IE5\AY5LU2ST\MC90029553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6150" y="3237697"/>
            <a:ext cx="1828800" cy="1505753"/>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bwMode="auto">
          <a:xfrm>
            <a:off x="5314950" y="2662210"/>
            <a:ext cx="2114550" cy="973782"/>
          </a:xfrm>
          <a:prstGeom prst="wedgeEllipseCallout">
            <a:avLst>
              <a:gd name="adj1" fmla="val -68780"/>
              <a:gd name="adj2" fmla="val 49246"/>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r>
              <a:rPr lang="en-US" sz="1350" dirty="0">
                <a:solidFill>
                  <a:schemeClr val="bg1">
                    <a:lumMod val="50000"/>
                  </a:schemeClr>
                </a:solidFill>
                <a:latin typeface="Arial" pitchFamily="34" charset="0"/>
              </a:rPr>
              <a:t>Ther</a:t>
            </a:r>
            <a:r>
              <a:rPr lang="en-US" sz="1350" dirty="0">
                <a:solidFill>
                  <a:schemeClr val="bg1">
                    <a:lumMod val="50000"/>
                  </a:schemeClr>
                </a:solidFill>
              </a:rPr>
              <a:t>e is no such thing as a fixed cost</a:t>
            </a:r>
            <a:endParaRPr lang="en-US" sz="1350" dirty="0">
              <a:solidFill>
                <a:schemeClr val="bg1">
                  <a:lumMod val="50000"/>
                </a:schemeClr>
              </a:solidFill>
              <a:latin typeface="Arial" pitchFamily="34" charset="0"/>
            </a:endParaRPr>
          </a:p>
        </p:txBody>
      </p:sp>
      <p:sp>
        <p:nvSpPr>
          <p:cNvPr id="8" name="Oval Callout 7"/>
          <p:cNvSpPr/>
          <p:nvPr/>
        </p:nvSpPr>
        <p:spPr bwMode="auto">
          <a:xfrm>
            <a:off x="1314450" y="2666197"/>
            <a:ext cx="2171700" cy="973782"/>
          </a:xfrm>
          <a:prstGeom prst="wedgeEllipseCallout">
            <a:avLst>
              <a:gd name="adj1" fmla="val 68493"/>
              <a:gd name="adj2" fmla="val 4597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r>
              <a:rPr lang="en-US" sz="1350" dirty="0">
                <a:solidFill>
                  <a:schemeClr val="bg1">
                    <a:lumMod val="50000"/>
                  </a:schemeClr>
                </a:solidFill>
                <a:latin typeface="Arial" pitchFamily="34" charset="0"/>
              </a:rPr>
              <a:t>Ther</a:t>
            </a:r>
            <a:r>
              <a:rPr lang="en-US" sz="1350" dirty="0">
                <a:solidFill>
                  <a:schemeClr val="bg1">
                    <a:lumMod val="50000"/>
                  </a:schemeClr>
                </a:solidFill>
              </a:rPr>
              <a:t>e is no such thing as a variable cost</a:t>
            </a:r>
            <a:endParaRPr lang="en-US" sz="1350" dirty="0">
              <a:solidFill>
                <a:schemeClr val="bg1">
                  <a:lumMod val="50000"/>
                </a:schemeClr>
              </a:solidFill>
              <a:latin typeface="Arial" pitchFamily="34" charset="0"/>
            </a:endParaRPr>
          </a:p>
        </p:txBody>
      </p:sp>
    </p:spTree>
    <p:extLst>
      <p:ext uri="{BB962C8B-B14F-4D97-AF65-F5344CB8AC3E}">
        <p14:creationId xmlns:p14="http://schemas.microsoft.com/office/powerpoint/2010/main" val="1611417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333" y="78625"/>
            <a:ext cx="6722903" cy="857250"/>
          </a:xfrm>
        </p:spPr>
        <p:txBody>
          <a:bodyPr>
            <a:noAutofit/>
          </a:bodyPr>
          <a:lstStyle/>
          <a:p>
            <a:r>
              <a:rPr lang="en-US" sz="3200" dirty="0">
                <a:solidFill>
                  <a:schemeClr val="bg1">
                    <a:lumMod val="50000"/>
                  </a:schemeClr>
                </a:solidFill>
              </a:rPr>
              <a:t>How Fixed and Variable Costs Work in the Extreme</a:t>
            </a:r>
          </a:p>
        </p:txBody>
      </p:sp>
      <p:sp>
        <p:nvSpPr>
          <p:cNvPr id="3" name="Content Placeholder 2"/>
          <p:cNvSpPr>
            <a:spLocks noGrp="1"/>
          </p:cNvSpPr>
          <p:nvPr>
            <p:ph idx="1"/>
          </p:nvPr>
        </p:nvSpPr>
        <p:spPr>
          <a:xfrm>
            <a:off x="335988" y="874514"/>
            <a:ext cx="8229600" cy="3394472"/>
          </a:xfrm>
        </p:spPr>
        <p:txBody>
          <a:bodyPr>
            <a:normAutofit/>
          </a:bodyPr>
          <a:lstStyle/>
          <a:p>
            <a:endParaRPr lang="en-US" sz="2800" dirty="0">
              <a:solidFill>
                <a:schemeClr val="bg1">
                  <a:lumMod val="50000"/>
                </a:schemeClr>
              </a:solidFill>
            </a:endParaRPr>
          </a:p>
          <a:p>
            <a:r>
              <a:rPr lang="en-US" sz="2800" dirty="0">
                <a:solidFill>
                  <a:schemeClr val="bg1">
                    <a:lumMod val="50000"/>
                  </a:schemeClr>
                </a:solidFill>
              </a:rPr>
              <a:t>If all costs are modeled as fixed…</a:t>
            </a:r>
          </a:p>
          <a:p>
            <a:endParaRPr lang="en-US" sz="2800" dirty="0">
              <a:solidFill>
                <a:schemeClr val="bg1">
                  <a:lumMod val="50000"/>
                </a:schemeClr>
              </a:solidFill>
            </a:endParaRPr>
          </a:p>
          <a:p>
            <a:endParaRPr lang="en-US" sz="2800" dirty="0">
              <a:solidFill>
                <a:schemeClr val="bg1">
                  <a:lumMod val="50000"/>
                </a:schemeClr>
              </a:solidFill>
            </a:endParaRPr>
          </a:p>
          <a:p>
            <a:r>
              <a:rPr lang="en-US" sz="2800" dirty="0">
                <a:solidFill>
                  <a:schemeClr val="bg1">
                    <a:lumMod val="50000"/>
                  </a:schemeClr>
                </a:solidFill>
              </a:rPr>
              <a:t>If all costs are modeled as variable…..</a:t>
            </a:r>
          </a:p>
        </p:txBody>
      </p:sp>
    </p:spTree>
    <p:extLst>
      <p:ext uri="{BB962C8B-B14F-4D97-AF65-F5344CB8AC3E}">
        <p14:creationId xmlns:p14="http://schemas.microsoft.com/office/powerpoint/2010/main" val="972124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Mathematical Formulation for Fixed and Variable Costs</a:t>
            </a:r>
          </a:p>
        </p:txBody>
      </p:sp>
      <p:sp>
        <p:nvSpPr>
          <p:cNvPr id="3" name="Content Placeholder 2"/>
          <p:cNvSpPr>
            <a:spLocks noGrp="1"/>
          </p:cNvSpPr>
          <p:nvPr>
            <p:ph idx="1"/>
          </p:nvPr>
        </p:nvSpPr>
        <p:spPr>
          <a:xfrm>
            <a:off x="4572000" y="1208499"/>
            <a:ext cx="4184073" cy="3829050"/>
          </a:xfrm>
        </p:spPr>
        <p:txBody>
          <a:bodyPr>
            <a:normAutofit/>
          </a:bodyPr>
          <a:lstStyle/>
          <a:p>
            <a:r>
              <a:rPr lang="en-US" sz="1200" dirty="0">
                <a:solidFill>
                  <a:schemeClr val="bg1">
                    <a:lumMod val="50000"/>
                  </a:schemeClr>
                </a:solidFill>
              </a:rPr>
              <a:t>The biggest changes to the model is adding the facility fixed and variable costs to the model (</a:t>
            </a:r>
            <a:r>
              <a:rPr lang="en-US" sz="1200" i="1" dirty="0" err="1">
                <a:solidFill>
                  <a:schemeClr val="bg1">
                    <a:lumMod val="50000"/>
                  </a:schemeClr>
                </a:solidFill>
              </a:rPr>
              <a:t>facVar</a:t>
            </a:r>
            <a:r>
              <a:rPr lang="en-US" sz="1200" dirty="0">
                <a:solidFill>
                  <a:schemeClr val="bg1">
                    <a:lumMod val="50000"/>
                  </a:schemeClr>
                </a:solidFill>
              </a:rPr>
              <a:t> and </a:t>
            </a:r>
            <a:r>
              <a:rPr lang="en-US" sz="1200" i="1" dirty="0" err="1">
                <a:solidFill>
                  <a:schemeClr val="bg1">
                    <a:lumMod val="50000"/>
                  </a:schemeClr>
                </a:solidFill>
              </a:rPr>
              <a:t>facFix</a:t>
            </a:r>
            <a:r>
              <a:rPr lang="en-US" sz="1200" dirty="0">
                <a:solidFill>
                  <a:schemeClr val="bg1">
                    <a:lumMod val="50000"/>
                  </a:schemeClr>
                </a:solidFill>
              </a:rPr>
              <a:t>)</a:t>
            </a:r>
          </a:p>
          <a:p>
            <a:endParaRPr lang="en-US" sz="1200" dirty="0">
              <a:solidFill>
                <a:schemeClr val="bg1">
                  <a:lumMod val="50000"/>
                </a:schemeClr>
              </a:solidFill>
            </a:endParaRPr>
          </a:p>
          <a:p>
            <a:r>
              <a:rPr lang="en-US" sz="1200" dirty="0">
                <a:solidFill>
                  <a:schemeClr val="bg1">
                    <a:lumMod val="50000"/>
                  </a:schemeClr>
                </a:solidFill>
              </a:rPr>
              <a:t>The fixed and variable costs are now included in the objective function and added to the transportation costs</a:t>
            </a:r>
          </a:p>
          <a:p>
            <a:endParaRPr lang="en-US" sz="1200" dirty="0">
              <a:solidFill>
                <a:schemeClr val="bg1">
                  <a:lumMod val="50000"/>
                </a:schemeClr>
              </a:solidFill>
            </a:endParaRPr>
          </a:p>
          <a:p>
            <a:r>
              <a:rPr lang="en-US" sz="1200" dirty="0">
                <a:solidFill>
                  <a:schemeClr val="bg1">
                    <a:lumMod val="50000"/>
                  </a:schemeClr>
                </a:solidFill>
              </a:rPr>
              <a:t>To capture the step sizes, we’ve added an option variable (</a:t>
            </a:r>
            <a:r>
              <a:rPr lang="en-US" sz="1200" i="1" dirty="0">
                <a:solidFill>
                  <a:schemeClr val="bg1">
                    <a:lumMod val="50000"/>
                  </a:schemeClr>
                </a:solidFill>
              </a:rPr>
              <a:t>W</a:t>
            </a:r>
            <a:r>
              <a:rPr lang="en-US" sz="1200" dirty="0">
                <a:solidFill>
                  <a:schemeClr val="bg1">
                    <a:lumMod val="50000"/>
                  </a:schemeClr>
                </a:solidFill>
              </a:rPr>
              <a:t>) to the model.  You can see that the </a:t>
            </a:r>
            <a:r>
              <a:rPr lang="en-US" sz="1200" i="1" dirty="0">
                <a:solidFill>
                  <a:schemeClr val="bg1">
                    <a:lumMod val="50000"/>
                  </a:schemeClr>
                </a:solidFill>
              </a:rPr>
              <a:t>X</a:t>
            </a:r>
            <a:r>
              <a:rPr lang="en-US" sz="1200" dirty="0">
                <a:solidFill>
                  <a:schemeClr val="bg1">
                    <a:lumMod val="50000"/>
                  </a:schemeClr>
                </a:solidFill>
              </a:rPr>
              <a:t> variable is indexed by this.  Think of this as giving the model the open a large, medium, or small warehouse at location X.</a:t>
            </a:r>
          </a:p>
          <a:p>
            <a:endParaRPr lang="en-US" sz="1200" dirty="0">
              <a:solidFill>
                <a:schemeClr val="bg1">
                  <a:lumMod val="50000"/>
                </a:schemeClr>
              </a:solidFill>
            </a:endParaRPr>
          </a:p>
          <a:p>
            <a:r>
              <a:rPr lang="en-US" sz="1200" dirty="0">
                <a:solidFill>
                  <a:schemeClr val="bg1">
                    <a:lumMod val="50000"/>
                  </a:schemeClr>
                </a:solidFill>
              </a:rPr>
              <a:t>We have a capacity limit on the warehouse (helpful when you have options), as well as a min and max number of warehouses (optional)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1164930"/>
            <a:ext cx="3283527" cy="339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846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lumMod val="50000"/>
                  </a:schemeClr>
                </a:solidFill>
              </a:rPr>
              <a:t>Notes on Facility Variable Costs</a:t>
            </a:r>
          </a:p>
        </p:txBody>
      </p:sp>
      <p:sp>
        <p:nvSpPr>
          <p:cNvPr id="3" name="Content Placeholder 2"/>
          <p:cNvSpPr>
            <a:spLocks noGrp="1"/>
          </p:cNvSpPr>
          <p:nvPr>
            <p:ph idx="1"/>
          </p:nvPr>
        </p:nvSpPr>
        <p:spPr/>
        <p:txBody>
          <a:bodyPr/>
          <a:lstStyle/>
          <a:p>
            <a:r>
              <a:rPr lang="en-US" sz="1350" dirty="0">
                <a:solidFill>
                  <a:schemeClr val="bg1">
                    <a:lumMod val="50000"/>
                  </a:schemeClr>
                </a:solidFill>
              </a:rPr>
              <a:t> </a:t>
            </a:r>
          </a:p>
          <a:p>
            <a:endParaRPr lang="en-US" sz="1050" dirty="0">
              <a:solidFill>
                <a:schemeClr val="bg1">
                  <a:lumMod val="50000"/>
                </a:schemeClr>
              </a:solidFill>
            </a:endParaRPr>
          </a:p>
          <a:p>
            <a:pPr lvl="1"/>
            <a:endParaRPr lang="en-US" sz="1050" dirty="0">
              <a:solidFill>
                <a:schemeClr val="bg1">
                  <a:lumMod val="50000"/>
                </a:schemeClr>
              </a:solidFill>
            </a:endParaRPr>
          </a:p>
          <a:p>
            <a:endParaRPr lang="en-US" sz="1350" dirty="0">
              <a:solidFill>
                <a:schemeClr val="bg1">
                  <a:lumMod val="50000"/>
                </a:schemeClr>
              </a:solidFill>
            </a:endParaRPr>
          </a:p>
          <a:p>
            <a:endParaRPr lang="en-US" sz="1350" dirty="0">
              <a:solidFill>
                <a:schemeClr val="bg1">
                  <a:lumMod val="50000"/>
                </a:schemeClr>
              </a:solidFill>
            </a:endParaRPr>
          </a:p>
          <a:p>
            <a:r>
              <a:rPr lang="en-US" sz="1350" dirty="0">
                <a:solidFill>
                  <a:schemeClr val="bg1">
                    <a:lumMod val="50000"/>
                  </a:schemeClr>
                </a:solidFill>
              </a:rPr>
              <a:t>The mathematical formulation shows a single variable cost, but in practice, you may end up breaking this into different categories</a:t>
            </a:r>
          </a:p>
          <a:p>
            <a:endParaRPr lang="en-US" sz="1350" dirty="0">
              <a:solidFill>
                <a:schemeClr val="bg1">
                  <a:lumMod val="50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519" y="3023011"/>
            <a:ext cx="3336131"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233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Definition of “Customers”</a:t>
            </a:r>
          </a:p>
        </p:txBody>
      </p:sp>
      <p:sp>
        <p:nvSpPr>
          <p:cNvPr id="3" name="Content Placeholder 2"/>
          <p:cNvSpPr>
            <a:spLocks noGrp="1"/>
          </p:cNvSpPr>
          <p:nvPr>
            <p:ph idx="1"/>
          </p:nvPr>
        </p:nvSpPr>
        <p:spPr/>
        <p:txBody>
          <a:bodyPr>
            <a:normAutofit/>
          </a:bodyPr>
          <a:lstStyle/>
          <a:p>
            <a:r>
              <a:rPr lang="en-US" sz="1500" dirty="0">
                <a:solidFill>
                  <a:schemeClr val="bg1">
                    <a:lumMod val="50000"/>
                  </a:schemeClr>
                </a:solidFill>
              </a:rPr>
              <a:t>When modeling a supply chain, we will use the term “customers” to refer to the endpoint of the supply chain</a:t>
            </a:r>
          </a:p>
          <a:p>
            <a:pPr lvl="1"/>
            <a:r>
              <a:rPr lang="en-US" sz="1200" dirty="0">
                <a:solidFill>
                  <a:schemeClr val="bg1">
                    <a:lumMod val="50000"/>
                  </a:schemeClr>
                </a:solidFill>
              </a:rPr>
              <a:t>That is, the point we need to deliver to</a:t>
            </a:r>
          </a:p>
          <a:p>
            <a:pPr lvl="1"/>
            <a:endParaRPr lang="en-US" sz="1200" dirty="0">
              <a:solidFill>
                <a:schemeClr val="bg1">
                  <a:lumMod val="50000"/>
                </a:schemeClr>
              </a:solidFill>
            </a:endParaRPr>
          </a:p>
          <a:p>
            <a:r>
              <a:rPr lang="en-US" sz="1500" dirty="0">
                <a:solidFill>
                  <a:schemeClr val="bg1">
                    <a:lumMod val="50000"/>
                  </a:schemeClr>
                </a:solidFill>
              </a:rPr>
              <a:t>The “customer” need not be an end consumer or even a single entity. </a:t>
            </a:r>
          </a:p>
          <a:p>
            <a:pPr lvl="1"/>
            <a:r>
              <a:rPr lang="en-US" sz="1200" dirty="0">
                <a:solidFill>
                  <a:schemeClr val="bg1">
                    <a:lumMod val="50000"/>
                  </a:schemeClr>
                </a:solidFill>
              </a:rPr>
              <a:t>For example, in Al’s, the “customers” are the collection of stores in a given city </a:t>
            </a:r>
          </a:p>
          <a:p>
            <a:pPr lvl="1"/>
            <a:endParaRPr lang="en-US" sz="1200" dirty="0">
              <a:solidFill>
                <a:schemeClr val="bg1">
                  <a:lumMod val="50000"/>
                </a:schemeClr>
              </a:solidFill>
            </a:endParaRPr>
          </a:p>
          <a:p>
            <a:r>
              <a:rPr lang="en-US" sz="1500" dirty="0">
                <a:solidFill>
                  <a:schemeClr val="bg1">
                    <a:lumMod val="50000"/>
                  </a:schemeClr>
                </a:solidFill>
              </a:rPr>
              <a:t>In general, what do you think we could model a “customer” as?  In other words, if your data has a row for each customer, what should the row be?</a:t>
            </a:r>
          </a:p>
          <a:p>
            <a:pPr lvl="1"/>
            <a:r>
              <a:rPr lang="en-US" sz="1200" dirty="0">
                <a:solidFill>
                  <a:schemeClr val="bg1">
                    <a:lumMod val="50000"/>
                  </a:schemeClr>
                </a:solidFill>
              </a:rPr>
              <a:t>  </a:t>
            </a:r>
          </a:p>
        </p:txBody>
      </p:sp>
      <p:sp>
        <p:nvSpPr>
          <p:cNvPr id="4" name="Slide Number Placeholder 3"/>
          <p:cNvSpPr>
            <a:spLocks noGrp="1"/>
          </p:cNvSpPr>
          <p:nvPr>
            <p:ph type="sldNum" sz="quarter" idx="10"/>
          </p:nvPr>
        </p:nvSpPr>
        <p:spPr bwMode="auto">
          <a:xfrm>
            <a:off x="8077200" y="66294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fld id="{F3AEB1FA-7CEA-4843-8894-AF3ADB2B3460}" type="slidenum">
              <a:rPr lang="en-US" smtClean="0"/>
              <a:pPr/>
              <a:t>4</a:t>
            </a:fld>
            <a:endParaRPr lang="en-US"/>
          </a:p>
        </p:txBody>
      </p:sp>
    </p:spTree>
    <p:extLst>
      <p:ext uri="{BB962C8B-B14F-4D97-AF65-F5344CB8AC3E}">
        <p14:creationId xmlns:p14="http://schemas.microsoft.com/office/powerpoint/2010/main" val="40711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lumMod val="50000"/>
                  </a:schemeClr>
                </a:solidFill>
              </a:rPr>
              <a:t>Notes on Facility Fixed Costs</a:t>
            </a:r>
          </a:p>
        </p:txBody>
      </p:sp>
      <p:sp>
        <p:nvSpPr>
          <p:cNvPr id="3" name="Content Placeholder 2"/>
          <p:cNvSpPr>
            <a:spLocks noGrp="1"/>
          </p:cNvSpPr>
          <p:nvPr>
            <p:ph idx="1"/>
          </p:nvPr>
        </p:nvSpPr>
        <p:spPr/>
        <p:txBody>
          <a:bodyPr>
            <a:normAutofit lnSpcReduction="10000"/>
          </a:bodyPr>
          <a:lstStyle/>
          <a:p>
            <a:r>
              <a:rPr lang="en-US" sz="1500" dirty="0">
                <a:solidFill>
                  <a:schemeClr val="bg1">
                    <a:lumMod val="50000"/>
                  </a:schemeClr>
                </a:solidFill>
              </a:rPr>
              <a:t>Keep in mind that you can get some of this data without modeling it</a:t>
            </a:r>
          </a:p>
          <a:p>
            <a:endParaRPr lang="en-US" sz="1500" dirty="0">
              <a:solidFill>
                <a:schemeClr val="bg1">
                  <a:lumMod val="50000"/>
                </a:schemeClr>
              </a:solidFill>
            </a:endParaRPr>
          </a:p>
          <a:p>
            <a:r>
              <a:rPr lang="en-US" sz="1500" dirty="0">
                <a:solidFill>
                  <a:schemeClr val="bg1">
                    <a:lumMod val="50000"/>
                  </a:schemeClr>
                </a:solidFill>
              </a:rPr>
              <a:t>It is important to model when</a:t>
            </a:r>
          </a:p>
          <a:p>
            <a:pPr lvl="1"/>
            <a:r>
              <a:rPr lang="en-US" sz="1200" dirty="0">
                <a:solidFill>
                  <a:schemeClr val="bg1">
                    <a:lumMod val="50000"/>
                  </a:schemeClr>
                </a:solidFill>
              </a:rPr>
              <a:t>There are significant differences between sites</a:t>
            </a:r>
          </a:p>
          <a:p>
            <a:pPr lvl="1"/>
            <a:r>
              <a:rPr lang="en-US" sz="1200" dirty="0">
                <a:solidFill>
                  <a:schemeClr val="bg1">
                    <a:lumMod val="50000"/>
                  </a:schemeClr>
                </a:solidFill>
              </a:rPr>
              <a:t>You want to model size options</a:t>
            </a:r>
          </a:p>
          <a:p>
            <a:pPr lvl="1"/>
            <a:r>
              <a:rPr lang="en-US" sz="1200" dirty="0">
                <a:solidFill>
                  <a:schemeClr val="bg1">
                    <a:lumMod val="50000"/>
                  </a:schemeClr>
                </a:solidFill>
              </a:rPr>
              <a:t>You are making significant capital investments or investment in capacity (this is typical of manufacturing studies)</a:t>
            </a:r>
          </a:p>
          <a:p>
            <a:pPr lvl="1"/>
            <a:endParaRPr lang="en-US" sz="1200" dirty="0">
              <a:solidFill>
                <a:schemeClr val="bg1">
                  <a:lumMod val="50000"/>
                </a:schemeClr>
              </a:solidFill>
            </a:endParaRPr>
          </a:p>
          <a:p>
            <a:r>
              <a:rPr lang="en-US" sz="1500" dirty="0">
                <a:solidFill>
                  <a:schemeClr val="bg1">
                    <a:lumMod val="50000"/>
                  </a:schemeClr>
                </a:solidFill>
              </a:rPr>
              <a:t>The fixed cost can include</a:t>
            </a:r>
          </a:p>
          <a:p>
            <a:pPr lvl="1"/>
            <a:r>
              <a:rPr lang="en-US" sz="1200" dirty="0">
                <a:solidFill>
                  <a:schemeClr val="bg1">
                    <a:lumMod val="50000"/>
                  </a:schemeClr>
                </a:solidFill>
              </a:rPr>
              <a:t>One-time capital investments (like buying equipment, a building, or land)</a:t>
            </a:r>
          </a:p>
          <a:p>
            <a:pPr lvl="1"/>
            <a:r>
              <a:rPr lang="en-US" sz="1200" dirty="0">
                <a:solidFill>
                  <a:schemeClr val="bg1">
                    <a:lumMod val="50000"/>
                  </a:schemeClr>
                </a:solidFill>
              </a:rPr>
              <a:t>On-gong fixed costs (like management, utilities, or upkeep of the buildings)</a:t>
            </a:r>
          </a:p>
          <a:p>
            <a:endParaRPr lang="en-US" sz="1500" dirty="0">
              <a:solidFill>
                <a:schemeClr val="bg1">
                  <a:lumMod val="50000"/>
                </a:schemeClr>
              </a:solidFill>
            </a:endParaRPr>
          </a:p>
          <a:p>
            <a:r>
              <a:rPr lang="en-US" sz="1500" dirty="0">
                <a:solidFill>
                  <a:schemeClr val="bg1">
                    <a:lumMod val="50000"/>
                  </a:schemeClr>
                </a:solidFill>
              </a:rPr>
              <a:t>It is important that your fixed costs are based on the same time period as your variable costs</a:t>
            </a:r>
          </a:p>
          <a:p>
            <a:pPr lvl="1"/>
            <a:r>
              <a:rPr lang="en-US" sz="1200" dirty="0">
                <a:solidFill>
                  <a:schemeClr val="bg1">
                    <a:lumMod val="50000"/>
                  </a:schemeClr>
                </a:solidFill>
              </a:rPr>
              <a:t>If it costs $10M to build a site, but you depreciate that over 10 years, you need to annualize the $10M</a:t>
            </a:r>
          </a:p>
        </p:txBody>
      </p:sp>
    </p:spTree>
    <p:extLst>
      <p:ext uri="{BB962C8B-B14F-4D97-AF65-F5344CB8AC3E}">
        <p14:creationId xmlns:p14="http://schemas.microsoft.com/office/powerpoint/2010/main" val="3460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fade">
                                      <p:cBhvr>
                                        <p:cTn id="1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480" y="105951"/>
            <a:ext cx="5690739" cy="857250"/>
          </a:xfrm>
        </p:spPr>
        <p:txBody>
          <a:bodyPr/>
          <a:lstStyle/>
          <a:p>
            <a:r>
              <a:rPr lang="en-US" sz="1800" dirty="0">
                <a:solidFill>
                  <a:schemeClr val="bg1">
                    <a:lumMod val="50000"/>
                  </a:schemeClr>
                </a:solidFill>
              </a:rPr>
              <a:t>Your Accounting System Was Not Created to Help You Build Supply Chain Network Design Models</a:t>
            </a:r>
          </a:p>
        </p:txBody>
      </p:sp>
      <p:sp>
        <p:nvSpPr>
          <p:cNvPr id="3" name="Content Placeholder 2"/>
          <p:cNvSpPr>
            <a:spLocks noGrp="1"/>
          </p:cNvSpPr>
          <p:nvPr>
            <p:ph idx="1"/>
          </p:nvPr>
        </p:nvSpPr>
        <p:spPr>
          <a:xfrm>
            <a:off x="1371600" y="2628900"/>
            <a:ext cx="6286500" cy="2114550"/>
          </a:xfrm>
        </p:spPr>
        <p:txBody>
          <a:bodyPr/>
          <a:lstStyle/>
          <a:p>
            <a:r>
              <a:rPr lang="en-US" sz="1500" dirty="0">
                <a:solidFill>
                  <a:schemeClr val="bg1">
                    <a:lumMod val="50000"/>
                  </a:schemeClr>
                </a:solidFill>
              </a:rPr>
              <a:t>The data in your accounting system may not be what you need for your network design model</a:t>
            </a:r>
          </a:p>
          <a:p>
            <a:pPr lvl="1"/>
            <a:r>
              <a:rPr lang="en-US" sz="1200" dirty="0">
                <a:solidFill>
                  <a:schemeClr val="bg1">
                    <a:lumMod val="50000"/>
                  </a:schemeClr>
                </a:solidFill>
              </a:rPr>
              <a:t>You want to model fixed and variable costs to make the right decision for the supply chain</a:t>
            </a:r>
          </a:p>
          <a:p>
            <a:pPr lvl="1"/>
            <a:r>
              <a:rPr lang="en-US" sz="1200" dirty="0">
                <a:solidFill>
                  <a:schemeClr val="bg1">
                    <a:lumMod val="50000"/>
                  </a:schemeClr>
                </a:solidFill>
              </a:rPr>
              <a:t>The accounting system may have data on fixed and variable costs that allocates costs in ways that will distort your model</a:t>
            </a:r>
          </a:p>
          <a:p>
            <a:pPr lvl="1"/>
            <a:endParaRPr lang="en-US" sz="1200" dirty="0">
              <a:solidFill>
                <a:schemeClr val="bg1">
                  <a:lumMod val="50000"/>
                </a:schemeClr>
              </a:solidFill>
            </a:endParaRPr>
          </a:p>
          <a:p>
            <a:r>
              <a:rPr lang="en-US" sz="1500" dirty="0">
                <a:solidFill>
                  <a:schemeClr val="bg1">
                    <a:lumMod val="50000"/>
                  </a:schemeClr>
                </a:solidFill>
              </a:rPr>
              <a:t>It is important to go through the accounting data and decide how to split the cost categories into your fixed and variable costs</a:t>
            </a:r>
          </a:p>
        </p:txBody>
      </p:sp>
      <p:pic>
        <p:nvPicPr>
          <p:cNvPr id="3075" name="Picture 3" descr="C:\Users\mwatson\AppData\Local\Microsoft\Windows\Temporary Internet Files\Content.IE5\H9IQR9AE\MP90028508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963" y="999379"/>
            <a:ext cx="2408074" cy="159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7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lumMod val="50000"/>
                  </a:schemeClr>
                </a:solidFill>
              </a:rPr>
              <a:t>Summary- Lessons Learned</a:t>
            </a:r>
          </a:p>
        </p:txBody>
      </p:sp>
      <p:sp>
        <p:nvSpPr>
          <p:cNvPr id="3" name="Content Placeholder 2"/>
          <p:cNvSpPr>
            <a:spLocks noGrp="1"/>
          </p:cNvSpPr>
          <p:nvPr>
            <p:ph idx="1"/>
          </p:nvPr>
        </p:nvSpPr>
        <p:spPr/>
        <p:txBody>
          <a:bodyPr>
            <a:normAutofit/>
          </a:bodyPr>
          <a:lstStyle/>
          <a:p>
            <a:r>
              <a:rPr lang="en-US" sz="2000" dirty="0">
                <a:solidFill>
                  <a:schemeClr val="bg1">
                    <a:lumMod val="50000"/>
                  </a:schemeClr>
                </a:solidFill>
              </a:rPr>
              <a:t>Adding fixed and variable costs adds a new level of sophistication to the models</a:t>
            </a:r>
          </a:p>
          <a:p>
            <a:endParaRPr lang="en-US" sz="2000" dirty="0">
              <a:solidFill>
                <a:schemeClr val="bg1">
                  <a:lumMod val="50000"/>
                </a:schemeClr>
              </a:solidFill>
            </a:endParaRPr>
          </a:p>
          <a:p>
            <a:r>
              <a:rPr lang="en-US" sz="2000" dirty="0">
                <a:solidFill>
                  <a:schemeClr val="bg1">
                    <a:lumMod val="50000"/>
                  </a:schemeClr>
                </a:solidFill>
              </a:rPr>
              <a:t>You need to carefully decide how to model costs and fixed and variable</a:t>
            </a:r>
          </a:p>
          <a:p>
            <a:pPr lvl="1"/>
            <a:r>
              <a:rPr lang="en-US" sz="1800" dirty="0">
                <a:solidFill>
                  <a:schemeClr val="bg1">
                    <a:lumMod val="50000"/>
                  </a:schemeClr>
                </a:solidFill>
              </a:rPr>
              <a:t>Do not necessarily go with the accounting definitions.</a:t>
            </a:r>
          </a:p>
          <a:p>
            <a:pPr lvl="1"/>
            <a:r>
              <a:rPr lang="en-US" sz="1800" dirty="0">
                <a:solidFill>
                  <a:schemeClr val="bg1">
                    <a:lumMod val="50000"/>
                  </a:schemeClr>
                </a:solidFill>
              </a:rPr>
              <a:t>Categorize the fixed and variable costs based on how they will impact the model</a:t>
            </a:r>
          </a:p>
        </p:txBody>
      </p:sp>
    </p:spTree>
    <p:extLst>
      <p:ext uri="{BB962C8B-B14F-4D97-AF65-F5344CB8AC3E}">
        <p14:creationId xmlns:p14="http://schemas.microsoft.com/office/powerpoint/2010/main" val="4075844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8: </a:t>
            </a:r>
            <a:br>
              <a:rPr lang="en-US" altLang="en-US" dirty="0">
                <a:solidFill>
                  <a:schemeClr val="bg1">
                    <a:lumMod val="50000"/>
                  </a:schemeClr>
                </a:solidFill>
              </a:rPr>
            </a:br>
            <a:r>
              <a:rPr lang="en-US" altLang="en-US" dirty="0">
                <a:solidFill>
                  <a:schemeClr val="bg1">
                    <a:lumMod val="50000"/>
                  </a:schemeClr>
                </a:solidFill>
              </a:rPr>
              <a:t>Baseline- We are Skipping</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
        <p:nvSpPr>
          <p:cNvPr id="3" name="TextBox 2">
            <a:extLst>
              <a:ext uri="{FF2B5EF4-FFF2-40B4-BE49-F238E27FC236}">
                <a16:creationId xmlns:a16="http://schemas.microsoft.com/office/drawing/2014/main" id="{EFE3438C-085E-9D78-364A-6756EF592458}"/>
              </a:ext>
            </a:extLst>
          </p:cNvPr>
          <p:cNvSpPr txBox="1"/>
          <p:nvPr/>
        </p:nvSpPr>
        <p:spPr>
          <a:xfrm>
            <a:off x="5659582" y="2812950"/>
            <a:ext cx="2382982" cy="1477328"/>
          </a:xfrm>
          <a:prstGeom prst="rect">
            <a:avLst/>
          </a:prstGeom>
          <a:noFill/>
        </p:spPr>
        <p:txBody>
          <a:bodyPr wrap="square" rtlCol="0">
            <a:spAutoFit/>
          </a:bodyPr>
          <a:lstStyle/>
          <a:p>
            <a:r>
              <a:rPr lang="en-US" dirty="0">
                <a:solidFill>
                  <a:schemeClr val="bg1">
                    <a:lumMod val="50000"/>
                  </a:schemeClr>
                </a:solidFill>
              </a:rPr>
              <a:t>Baseline models– help you know whether your model is valid and your optimal solution is actually good</a:t>
            </a:r>
          </a:p>
        </p:txBody>
      </p:sp>
    </p:spTree>
    <p:extLst>
      <p:ext uri="{BB962C8B-B14F-4D97-AF65-F5344CB8AC3E}">
        <p14:creationId xmlns:p14="http://schemas.microsoft.com/office/powerpoint/2010/main" val="336098671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1228032"/>
            <a:ext cx="7772400" cy="1102519"/>
          </a:xfrm>
        </p:spPr>
        <p:txBody>
          <a:bodyPr>
            <a:normAutofit fontScale="90000"/>
          </a:bodyPr>
          <a:lstStyle/>
          <a:p>
            <a:pPr eaLnBrk="1" hangingPunct="1"/>
            <a:r>
              <a:rPr lang="en-US" altLang="en-US" dirty="0">
                <a:solidFill>
                  <a:schemeClr val="bg1">
                    <a:lumMod val="50000"/>
                  </a:schemeClr>
                </a:solidFill>
              </a:rPr>
              <a:t>Chapter 9: </a:t>
            </a:r>
            <a:br>
              <a:rPr lang="en-US" altLang="en-US" dirty="0">
                <a:solidFill>
                  <a:schemeClr val="bg1">
                    <a:lumMod val="50000"/>
                  </a:schemeClr>
                </a:solidFill>
              </a:rPr>
            </a:br>
            <a:r>
              <a:rPr lang="en-US" altLang="en-US" dirty="0">
                <a:solidFill>
                  <a:schemeClr val="bg1">
                    <a:lumMod val="50000"/>
                  </a:schemeClr>
                </a:solidFill>
              </a:rPr>
              <a:t>Multiple Echelons</a:t>
            </a:r>
          </a:p>
        </p:txBody>
      </p:sp>
      <p:pic>
        <p:nvPicPr>
          <p:cNvPr id="2" name="Picture 1">
            <a:extLst>
              <a:ext uri="{FF2B5EF4-FFF2-40B4-BE49-F238E27FC236}">
                <a16:creationId xmlns:a16="http://schemas.microsoft.com/office/drawing/2014/main" id="{E4C04995-51CB-D88C-9136-86966A3E5294}"/>
              </a:ext>
            </a:extLst>
          </p:cNvPr>
          <p:cNvPicPr>
            <a:picLocks noChangeAspect="1"/>
          </p:cNvPicPr>
          <p:nvPr/>
        </p:nvPicPr>
        <p:blipFill>
          <a:blip r:embed="rId3"/>
          <a:stretch>
            <a:fillRect/>
          </a:stretch>
        </p:blipFill>
        <p:spPr>
          <a:xfrm>
            <a:off x="3832413" y="2521390"/>
            <a:ext cx="1492622" cy="2144860"/>
          </a:xfrm>
          <a:prstGeom prst="rect">
            <a:avLst/>
          </a:prstGeom>
        </p:spPr>
      </p:pic>
    </p:spTree>
    <p:extLst>
      <p:ext uri="{BB962C8B-B14F-4D97-AF65-F5344CB8AC3E}">
        <p14:creationId xmlns:p14="http://schemas.microsoft.com/office/powerpoint/2010/main" val="112961912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7730" name="Rectangle 2"/>
          <p:cNvSpPr>
            <a:spLocks noGrp="1" noChangeArrowheads="1"/>
          </p:cNvSpPr>
          <p:nvPr>
            <p:ph type="title"/>
          </p:nvPr>
        </p:nvSpPr>
        <p:spPr/>
        <p:txBody>
          <a:bodyPr>
            <a:noAutofit/>
          </a:bodyPr>
          <a:lstStyle/>
          <a:p>
            <a:r>
              <a:rPr lang="en-US" sz="2800" dirty="0">
                <a:solidFill>
                  <a:schemeClr val="bg1">
                    <a:lumMod val="50000"/>
                  </a:schemeClr>
                </a:solidFill>
              </a:rPr>
              <a:t>The Typical Supply Chain Has Multiple Echelons</a:t>
            </a:r>
          </a:p>
        </p:txBody>
      </p:sp>
      <p:sp>
        <p:nvSpPr>
          <p:cNvPr id="2377731" name="Text Box 3"/>
          <p:cNvSpPr txBox="1">
            <a:spLocks noChangeArrowheads="1"/>
          </p:cNvSpPr>
          <p:nvPr/>
        </p:nvSpPr>
        <p:spPr bwMode="auto">
          <a:xfrm>
            <a:off x="1714500" y="3371850"/>
            <a:ext cx="148630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dirty="0">
                <a:solidFill>
                  <a:schemeClr val="bg1">
                    <a:lumMod val="50000"/>
                  </a:schemeClr>
                </a:solidFill>
                <a:latin typeface="Comic Sans MS" pitchFamily="66" charset="0"/>
                <a:cs typeface="Arial" pitchFamily="34" charset="0"/>
              </a:rPr>
              <a:t>Manufacturers</a:t>
            </a:r>
          </a:p>
          <a:p>
            <a:r>
              <a:rPr lang="en-US" sz="1350" dirty="0">
                <a:solidFill>
                  <a:schemeClr val="bg1">
                    <a:lumMod val="50000"/>
                  </a:schemeClr>
                </a:solidFill>
                <a:latin typeface="Comic Sans MS" pitchFamily="66" charset="0"/>
                <a:cs typeface="Arial" pitchFamily="34" charset="0"/>
              </a:rPr>
              <a:t>Assembly Plants</a:t>
            </a:r>
          </a:p>
          <a:p>
            <a:r>
              <a:rPr lang="en-US" sz="1350" dirty="0">
                <a:solidFill>
                  <a:schemeClr val="bg1">
                    <a:lumMod val="50000"/>
                  </a:schemeClr>
                </a:solidFill>
                <a:latin typeface="Comic Sans MS" pitchFamily="66" charset="0"/>
                <a:cs typeface="Arial" pitchFamily="34" charset="0"/>
              </a:rPr>
              <a:t>Vendors</a:t>
            </a:r>
          </a:p>
          <a:p>
            <a:r>
              <a:rPr lang="en-US" sz="1350" dirty="0">
                <a:solidFill>
                  <a:schemeClr val="bg1">
                    <a:lumMod val="50000"/>
                  </a:schemeClr>
                </a:solidFill>
                <a:latin typeface="Comic Sans MS" pitchFamily="66" charset="0"/>
                <a:cs typeface="Arial" pitchFamily="34" charset="0"/>
              </a:rPr>
              <a:t>Port of Entry</a:t>
            </a:r>
          </a:p>
        </p:txBody>
      </p:sp>
      <p:sp>
        <p:nvSpPr>
          <p:cNvPr id="2377732" name="Line 4"/>
          <p:cNvSpPr>
            <a:spLocks noChangeShapeType="1"/>
          </p:cNvSpPr>
          <p:nvPr/>
        </p:nvSpPr>
        <p:spPr bwMode="auto">
          <a:xfrm flipH="1" flipV="1">
            <a:off x="2171700" y="3028950"/>
            <a:ext cx="171450" cy="285750"/>
          </a:xfrm>
          <a:prstGeom prst="line">
            <a:avLst/>
          </a:prstGeom>
          <a:noFill/>
          <a:ln w="57150">
            <a:solidFill>
              <a:schemeClr val="bg1">
                <a:lumMod val="5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33" name="Text Box 5"/>
          <p:cNvSpPr txBox="1">
            <a:spLocks noChangeArrowheads="1"/>
          </p:cNvSpPr>
          <p:nvPr/>
        </p:nvSpPr>
        <p:spPr bwMode="auto">
          <a:xfrm>
            <a:off x="6229350" y="3086100"/>
            <a:ext cx="1543050"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350">
                <a:solidFill>
                  <a:schemeClr val="bg1">
                    <a:lumMod val="50000"/>
                  </a:schemeClr>
                </a:solidFill>
                <a:latin typeface="Comic Sans MS" pitchFamily="66" charset="0"/>
                <a:cs typeface="Arial" pitchFamily="34" charset="0"/>
              </a:rPr>
              <a:t>Customers</a:t>
            </a:r>
          </a:p>
          <a:p>
            <a:r>
              <a:rPr lang="en-US" sz="1350">
                <a:solidFill>
                  <a:schemeClr val="bg1">
                    <a:lumMod val="50000"/>
                  </a:schemeClr>
                </a:solidFill>
                <a:latin typeface="Comic Sans MS" pitchFamily="66" charset="0"/>
                <a:cs typeface="Arial" pitchFamily="34" charset="0"/>
              </a:rPr>
              <a:t>Retailers</a:t>
            </a:r>
          </a:p>
          <a:p>
            <a:r>
              <a:rPr lang="en-US" sz="1350">
                <a:solidFill>
                  <a:schemeClr val="bg1">
                    <a:lumMod val="50000"/>
                  </a:schemeClr>
                </a:solidFill>
                <a:latin typeface="Comic Sans MS" pitchFamily="66" charset="0"/>
                <a:cs typeface="Arial" pitchFamily="34" charset="0"/>
              </a:rPr>
              <a:t>Demand Points</a:t>
            </a:r>
          </a:p>
          <a:p>
            <a:r>
              <a:rPr lang="en-US" sz="1350">
                <a:solidFill>
                  <a:schemeClr val="bg1">
                    <a:lumMod val="50000"/>
                  </a:schemeClr>
                </a:solidFill>
                <a:latin typeface="Comic Sans MS" pitchFamily="66" charset="0"/>
                <a:cs typeface="Arial" pitchFamily="34" charset="0"/>
              </a:rPr>
              <a:t>Product -Destinations</a:t>
            </a:r>
          </a:p>
        </p:txBody>
      </p:sp>
      <p:sp>
        <p:nvSpPr>
          <p:cNvPr id="2377734" name="Line 6"/>
          <p:cNvSpPr>
            <a:spLocks noChangeShapeType="1"/>
          </p:cNvSpPr>
          <p:nvPr/>
        </p:nvSpPr>
        <p:spPr bwMode="auto">
          <a:xfrm flipH="1" flipV="1">
            <a:off x="6743700" y="2743200"/>
            <a:ext cx="0" cy="342900"/>
          </a:xfrm>
          <a:prstGeom prst="line">
            <a:avLst/>
          </a:prstGeom>
          <a:noFill/>
          <a:ln w="57150">
            <a:solidFill>
              <a:schemeClr val="bg1">
                <a:lumMod val="5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35" name="Text Box 7"/>
          <p:cNvSpPr txBox="1">
            <a:spLocks noChangeArrowheads="1"/>
          </p:cNvSpPr>
          <p:nvPr/>
        </p:nvSpPr>
        <p:spPr bwMode="auto">
          <a:xfrm>
            <a:off x="3657600" y="3145632"/>
            <a:ext cx="2300630"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a:solidFill>
                  <a:schemeClr val="bg1">
                    <a:lumMod val="50000"/>
                  </a:schemeClr>
                </a:solidFill>
                <a:latin typeface="Comic Sans MS" pitchFamily="66" charset="0"/>
                <a:cs typeface="Arial" pitchFamily="34" charset="0"/>
              </a:rPr>
              <a:t>Distribution Centers</a:t>
            </a:r>
          </a:p>
          <a:p>
            <a:r>
              <a:rPr lang="en-US" sz="1350">
                <a:solidFill>
                  <a:schemeClr val="bg1">
                    <a:lumMod val="50000"/>
                  </a:schemeClr>
                </a:solidFill>
                <a:latin typeface="Comic Sans MS" pitchFamily="66" charset="0"/>
                <a:cs typeface="Arial" pitchFamily="34" charset="0"/>
              </a:rPr>
              <a:t>Plant Direct Shipment</a:t>
            </a:r>
          </a:p>
          <a:p>
            <a:r>
              <a:rPr lang="en-US" sz="1350">
                <a:solidFill>
                  <a:schemeClr val="bg1">
                    <a:lumMod val="50000"/>
                  </a:schemeClr>
                </a:solidFill>
                <a:latin typeface="Comic Sans MS" pitchFamily="66" charset="0"/>
                <a:cs typeface="Arial" pitchFamily="34" charset="0"/>
              </a:rPr>
              <a:t>Cross Dock Facility</a:t>
            </a:r>
          </a:p>
          <a:p>
            <a:r>
              <a:rPr lang="en-US" sz="1350">
                <a:solidFill>
                  <a:schemeClr val="bg1">
                    <a:lumMod val="50000"/>
                  </a:schemeClr>
                </a:solidFill>
                <a:latin typeface="Comic Sans MS" pitchFamily="66" charset="0"/>
                <a:cs typeface="Arial" pitchFamily="34" charset="0"/>
              </a:rPr>
              <a:t>Temporarily Leased Space</a:t>
            </a:r>
          </a:p>
          <a:p>
            <a:endParaRPr lang="en-US" sz="1350">
              <a:solidFill>
                <a:schemeClr val="bg1">
                  <a:lumMod val="50000"/>
                </a:schemeClr>
              </a:solidFill>
              <a:latin typeface="Comic Sans MS" pitchFamily="66" charset="0"/>
              <a:cs typeface="Arial" pitchFamily="34" charset="0"/>
            </a:endParaRPr>
          </a:p>
        </p:txBody>
      </p:sp>
      <p:sp>
        <p:nvSpPr>
          <p:cNvPr id="2377736" name="Line 8"/>
          <p:cNvSpPr>
            <a:spLocks noChangeShapeType="1"/>
          </p:cNvSpPr>
          <p:nvPr/>
        </p:nvSpPr>
        <p:spPr bwMode="auto">
          <a:xfrm flipH="1" flipV="1">
            <a:off x="4229100" y="2628900"/>
            <a:ext cx="228600" cy="457200"/>
          </a:xfrm>
          <a:prstGeom prst="line">
            <a:avLst/>
          </a:prstGeom>
          <a:noFill/>
          <a:ln w="57150">
            <a:solidFill>
              <a:schemeClr val="bg1">
                <a:lumMod val="5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37" name="Line 9"/>
          <p:cNvSpPr>
            <a:spLocks noChangeShapeType="1"/>
          </p:cNvSpPr>
          <p:nvPr/>
        </p:nvSpPr>
        <p:spPr bwMode="auto">
          <a:xfrm flipV="1">
            <a:off x="2338388" y="2453879"/>
            <a:ext cx="1250156" cy="2536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38" name="Line 10"/>
          <p:cNvSpPr>
            <a:spLocks noChangeShapeType="1"/>
          </p:cNvSpPr>
          <p:nvPr/>
        </p:nvSpPr>
        <p:spPr bwMode="auto">
          <a:xfrm flipV="1">
            <a:off x="2390775" y="1388269"/>
            <a:ext cx="1101329" cy="507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39" name="Line 11"/>
          <p:cNvSpPr>
            <a:spLocks noChangeShapeType="1"/>
          </p:cNvSpPr>
          <p:nvPr/>
        </p:nvSpPr>
        <p:spPr bwMode="auto">
          <a:xfrm>
            <a:off x="2390775" y="1946672"/>
            <a:ext cx="1153716"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0" name="Line 12"/>
          <p:cNvSpPr>
            <a:spLocks noChangeShapeType="1"/>
          </p:cNvSpPr>
          <p:nvPr/>
        </p:nvSpPr>
        <p:spPr bwMode="auto">
          <a:xfrm>
            <a:off x="2390775" y="1185863"/>
            <a:ext cx="1153716" cy="1512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1" name="Line 13"/>
          <p:cNvSpPr>
            <a:spLocks noChangeShapeType="1"/>
          </p:cNvSpPr>
          <p:nvPr/>
        </p:nvSpPr>
        <p:spPr bwMode="auto">
          <a:xfrm>
            <a:off x="5380435" y="1284685"/>
            <a:ext cx="98821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2" name="Line 14"/>
          <p:cNvSpPr>
            <a:spLocks noChangeShapeType="1"/>
          </p:cNvSpPr>
          <p:nvPr/>
        </p:nvSpPr>
        <p:spPr bwMode="auto">
          <a:xfrm>
            <a:off x="5380435" y="1341835"/>
            <a:ext cx="1101328" cy="6048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3" name="Line 15"/>
          <p:cNvSpPr>
            <a:spLocks noChangeShapeType="1"/>
          </p:cNvSpPr>
          <p:nvPr/>
        </p:nvSpPr>
        <p:spPr bwMode="auto">
          <a:xfrm flipV="1">
            <a:off x="5380435" y="2200275"/>
            <a:ext cx="1048940" cy="1726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4" name="Line 16"/>
          <p:cNvSpPr>
            <a:spLocks noChangeShapeType="1"/>
          </p:cNvSpPr>
          <p:nvPr/>
        </p:nvSpPr>
        <p:spPr bwMode="auto">
          <a:xfrm flipV="1">
            <a:off x="5380435" y="1341835"/>
            <a:ext cx="1041797" cy="514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5" name="Line 17"/>
          <p:cNvSpPr>
            <a:spLocks noChangeShapeType="1"/>
          </p:cNvSpPr>
          <p:nvPr/>
        </p:nvSpPr>
        <p:spPr bwMode="auto">
          <a:xfrm>
            <a:off x="5380435" y="1856185"/>
            <a:ext cx="1048940" cy="2428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6" name="Line 18"/>
          <p:cNvSpPr>
            <a:spLocks noChangeShapeType="1"/>
          </p:cNvSpPr>
          <p:nvPr/>
        </p:nvSpPr>
        <p:spPr bwMode="auto">
          <a:xfrm flipV="1">
            <a:off x="2338387" y="1946673"/>
            <a:ext cx="1206104" cy="7108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377747" name="Line 19"/>
          <p:cNvSpPr>
            <a:spLocks noChangeShapeType="1"/>
          </p:cNvSpPr>
          <p:nvPr/>
        </p:nvSpPr>
        <p:spPr bwMode="auto">
          <a:xfrm>
            <a:off x="4174331" y="2403872"/>
            <a:ext cx="576263"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48" name="Line 20"/>
          <p:cNvSpPr>
            <a:spLocks noChangeShapeType="1"/>
          </p:cNvSpPr>
          <p:nvPr/>
        </p:nvSpPr>
        <p:spPr bwMode="auto">
          <a:xfrm flipV="1">
            <a:off x="4174331" y="1337073"/>
            <a:ext cx="628650" cy="558403"/>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49" name="Line 21"/>
          <p:cNvSpPr>
            <a:spLocks noChangeShapeType="1"/>
          </p:cNvSpPr>
          <p:nvPr/>
        </p:nvSpPr>
        <p:spPr bwMode="auto">
          <a:xfrm>
            <a:off x="4174331" y="1895475"/>
            <a:ext cx="62865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0" name="Line 22"/>
          <p:cNvSpPr>
            <a:spLocks noChangeShapeType="1"/>
          </p:cNvSpPr>
          <p:nvPr/>
        </p:nvSpPr>
        <p:spPr bwMode="auto">
          <a:xfrm flipV="1">
            <a:off x="4226719" y="1895475"/>
            <a:ext cx="523875"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1" name="Line 23"/>
          <p:cNvSpPr>
            <a:spLocks noChangeShapeType="1"/>
          </p:cNvSpPr>
          <p:nvPr/>
        </p:nvSpPr>
        <p:spPr bwMode="auto">
          <a:xfrm>
            <a:off x="2390775" y="1287066"/>
            <a:ext cx="1153716" cy="60840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2" name="Line 24"/>
          <p:cNvSpPr>
            <a:spLocks noChangeShapeType="1"/>
          </p:cNvSpPr>
          <p:nvPr/>
        </p:nvSpPr>
        <p:spPr bwMode="auto">
          <a:xfrm>
            <a:off x="4174332" y="1337072"/>
            <a:ext cx="2255044" cy="660797"/>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3" name="Line 25"/>
          <p:cNvSpPr>
            <a:spLocks noChangeShapeType="1"/>
          </p:cNvSpPr>
          <p:nvPr/>
        </p:nvSpPr>
        <p:spPr bwMode="auto">
          <a:xfrm>
            <a:off x="4226719" y="1337072"/>
            <a:ext cx="523875"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4" name="Line 26"/>
          <p:cNvSpPr>
            <a:spLocks noChangeShapeType="1"/>
          </p:cNvSpPr>
          <p:nvPr/>
        </p:nvSpPr>
        <p:spPr bwMode="auto">
          <a:xfrm flipV="1">
            <a:off x="5432823" y="1439466"/>
            <a:ext cx="996553" cy="913209"/>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77755" name="Line 27"/>
          <p:cNvSpPr>
            <a:spLocks noChangeShapeType="1"/>
          </p:cNvSpPr>
          <p:nvPr/>
        </p:nvSpPr>
        <p:spPr bwMode="auto">
          <a:xfrm flipV="1">
            <a:off x="4572000" y="2628900"/>
            <a:ext cx="228600" cy="457200"/>
          </a:xfrm>
          <a:prstGeom prst="line">
            <a:avLst/>
          </a:prstGeom>
          <a:noFill/>
          <a:ln w="57150">
            <a:solidFill>
              <a:schemeClr val="bg1">
                <a:lumMod val="50000"/>
              </a:schemeClr>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pic>
        <p:nvPicPr>
          <p:cNvPr id="1026"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163" y="1727799"/>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watson\Documents\Network Design Book\Course Matieral\Pictures for Slides\Stor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232" y="2250745"/>
            <a:ext cx="1050131" cy="364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664" y="1072226"/>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mwatson\Documents\Network Design Book\Course Matieral\Pictures for Slides\Facto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1193" y="91956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mwatson\Documents\Network Design Book\Course Matieral\Pictures for Slides\Facto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9232" y="160536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5" descr="C:\Users\mwatson\Documents\Network Design Book\Course Matieral\Pictures for Slides\Facto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8624" y="234831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50" y="1684869"/>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956" y="2256369"/>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C:\Users\mwatson\Documents\Network Design Book\Course Matieral\Pictures for Slides\Stor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0839" y="1303140"/>
            <a:ext cx="1050131" cy="36433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163" y="890154"/>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1307" y="1085850"/>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2393" y="1698494"/>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C:\Users\mwatson\Documents\Network Design Book\Course Matieral\Pictures for Slides\Warehouse with Tru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7599" y="2269994"/>
            <a:ext cx="410794" cy="42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73428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p:txBody>
          <a:bodyPr>
            <a:noAutofit/>
          </a:bodyPr>
          <a:lstStyle/>
          <a:p>
            <a:r>
              <a:rPr lang="en-US" sz="3200" dirty="0">
                <a:solidFill>
                  <a:schemeClr val="bg1">
                    <a:lumMod val="50000"/>
                  </a:schemeClr>
                </a:solidFill>
              </a:rPr>
              <a:t>What is a Three-Echelon Supply Chain?</a:t>
            </a:r>
          </a:p>
        </p:txBody>
      </p:sp>
      <p:pic>
        <p:nvPicPr>
          <p:cNvPr id="1679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800101"/>
            <a:ext cx="4800600" cy="368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79364" name="Text Box 4"/>
          <p:cNvSpPr txBox="1">
            <a:spLocks noChangeArrowheads="1"/>
          </p:cNvSpPr>
          <p:nvPr/>
        </p:nvSpPr>
        <p:spPr bwMode="auto">
          <a:xfrm>
            <a:off x="1257300" y="3714750"/>
            <a:ext cx="6572250" cy="138499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200" b="1" dirty="0">
                <a:solidFill>
                  <a:schemeClr val="bg1">
                    <a:lumMod val="50000"/>
                  </a:schemeClr>
                </a:solidFill>
                <a:latin typeface="Comic Sans MS" pitchFamily="66" charset="0"/>
              </a:rPr>
              <a:t>The Plants (the rectangles in the red boxes), must ship to the warehouses (the triangles), and the warehouses ship to customers.  There is a cost for each move.  </a:t>
            </a:r>
          </a:p>
          <a:p>
            <a:endParaRPr lang="en-US" sz="1200" b="1" dirty="0">
              <a:solidFill>
                <a:schemeClr val="bg1">
                  <a:lumMod val="50000"/>
                </a:schemeClr>
              </a:solidFill>
              <a:latin typeface="Comic Sans MS" pitchFamily="66" charset="0"/>
            </a:endParaRPr>
          </a:p>
          <a:p>
            <a:r>
              <a:rPr lang="en-US" sz="1200" b="1" dirty="0">
                <a:solidFill>
                  <a:schemeClr val="bg1">
                    <a:lumMod val="50000"/>
                  </a:schemeClr>
                </a:solidFill>
                <a:latin typeface="Comic Sans MS" pitchFamily="66" charset="0"/>
              </a:rPr>
              <a:t>The plants are the 1</a:t>
            </a:r>
            <a:r>
              <a:rPr lang="en-US" sz="1200" b="1" baseline="30000" dirty="0">
                <a:solidFill>
                  <a:schemeClr val="bg1">
                    <a:lumMod val="50000"/>
                  </a:schemeClr>
                </a:solidFill>
                <a:latin typeface="Comic Sans MS" pitchFamily="66" charset="0"/>
              </a:rPr>
              <a:t>st</a:t>
            </a:r>
            <a:r>
              <a:rPr lang="en-US" sz="1200" b="1" dirty="0">
                <a:solidFill>
                  <a:schemeClr val="bg1">
                    <a:lumMod val="50000"/>
                  </a:schemeClr>
                </a:solidFill>
                <a:latin typeface="Comic Sans MS" pitchFamily="66" charset="0"/>
              </a:rPr>
              <a:t> echelon, the warehouses are the 2</a:t>
            </a:r>
            <a:r>
              <a:rPr lang="en-US" sz="1200" b="1" baseline="30000" dirty="0">
                <a:solidFill>
                  <a:schemeClr val="bg1">
                    <a:lumMod val="50000"/>
                  </a:schemeClr>
                </a:solidFill>
                <a:latin typeface="Comic Sans MS" pitchFamily="66" charset="0"/>
              </a:rPr>
              <a:t>nd</a:t>
            </a:r>
            <a:r>
              <a:rPr lang="en-US" sz="1200" b="1" dirty="0">
                <a:solidFill>
                  <a:schemeClr val="bg1">
                    <a:lumMod val="50000"/>
                  </a:schemeClr>
                </a:solidFill>
                <a:latin typeface="Comic Sans MS" pitchFamily="66" charset="0"/>
              </a:rPr>
              <a:t> echelon, and customers the 3</a:t>
            </a:r>
            <a:r>
              <a:rPr lang="en-US" sz="1200" b="1" baseline="30000" dirty="0">
                <a:solidFill>
                  <a:schemeClr val="bg1">
                    <a:lumMod val="50000"/>
                  </a:schemeClr>
                </a:solidFill>
                <a:latin typeface="Comic Sans MS" pitchFamily="66" charset="0"/>
              </a:rPr>
              <a:t>rd</a:t>
            </a:r>
            <a:r>
              <a:rPr lang="en-US" sz="1200" b="1" dirty="0">
                <a:solidFill>
                  <a:schemeClr val="bg1">
                    <a:lumMod val="50000"/>
                  </a:schemeClr>
                </a:solidFill>
                <a:latin typeface="Comic Sans MS" pitchFamily="66" charset="0"/>
              </a:rPr>
              <a:t>.  In this case, we are determining the optimal number and location of the warehouses.  But, this decision must consider the cost to ship into and out of the warehouses.</a:t>
            </a:r>
          </a:p>
        </p:txBody>
      </p:sp>
      <p:sp>
        <p:nvSpPr>
          <p:cNvPr id="2" name="Rectangle 1"/>
          <p:cNvSpPr/>
          <p:nvPr/>
        </p:nvSpPr>
        <p:spPr bwMode="auto">
          <a:xfrm>
            <a:off x="3486150" y="3257550"/>
            <a:ext cx="228600" cy="276999"/>
          </a:xfrm>
          <a:prstGeom prst="rect">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sp>
        <p:nvSpPr>
          <p:cNvPr id="7" name="Rectangle 6"/>
          <p:cNvSpPr/>
          <p:nvPr/>
        </p:nvSpPr>
        <p:spPr bwMode="auto">
          <a:xfrm>
            <a:off x="4686300" y="2228850"/>
            <a:ext cx="228600" cy="276999"/>
          </a:xfrm>
          <a:prstGeom prst="rect">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sp>
        <p:nvSpPr>
          <p:cNvPr id="8" name="Rectangle 7"/>
          <p:cNvSpPr/>
          <p:nvPr/>
        </p:nvSpPr>
        <p:spPr bwMode="auto">
          <a:xfrm>
            <a:off x="6229350" y="2286000"/>
            <a:ext cx="228600" cy="276999"/>
          </a:xfrm>
          <a:prstGeom prst="rect">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spTree>
    <p:extLst>
      <p:ext uri="{BB962C8B-B14F-4D97-AF65-F5344CB8AC3E}">
        <p14:creationId xmlns:p14="http://schemas.microsoft.com/office/powerpoint/2010/main" val="699161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946" name="Rectangle 2"/>
          <p:cNvSpPr>
            <a:spLocks noGrp="1" noChangeArrowheads="1"/>
          </p:cNvSpPr>
          <p:nvPr>
            <p:ph type="title"/>
          </p:nvPr>
        </p:nvSpPr>
        <p:spPr/>
        <p:txBody>
          <a:bodyPr>
            <a:noAutofit/>
          </a:bodyPr>
          <a:lstStyle/>
          <a:p>
            <a:r>
              <a:rPr lang="en-US" sz="2800" dirty="0">
                <a:solidFill>
                  <a:schemeClr val="bg1">
                    <a:lumMod val="50000"/>
                  </a:schemeClr>
                </a:solidFill>
              </a:rPr>
              <a:t>Three-Echelon Supply Chains:</a:t>
            </a:r>
            <a:br>
              <a:rPr lang="en-US" sz="2800" dirty="0">
                <a:solidFill>
                  <a:schemeClr val="bg1">
                    <a:lumMod val="50000"/>
                  </a:schemeClr>
                </a:solidFill>
              </a:rPr>
            </a:br>
            <a:r>
              <a:rPr lang="en-US" sz="2800" dirty="0">
                <a:solidFill>
                  <a:schemeClr val="bg1">
                    <a:lumMod val="50000"/>
                  </a:schemeClr>
                </a:solidFill>
              </a:rPr>
              <a:t>We’ve Seen the Transportation Trade-Off</a:t>
            </a:r>
          </a:p>
        </p:txBody>
      </p:sp>
      <p:sp>
        <p:nvSpPr>
          <p:cNvPr id="2386947" name="Line 3"/>
          <p:cNvSpPr>
            <a:spLocks noChangeShapeType="1"/>
          </p:cNvSpPr>
          <p:nvPr/>
        </p:nvSpPr>
        <p:spPr bwMode="auto">
          <a:xfrm>
            <a:off x="2628900" y="1943100"/>
            <a:ext cx="571500" cy="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48" name="Line 4"/>
          <p:cNvSpPr>
            <a:spLocks noChangeShapeType="1"/>
          </p:cNvSpPr>
          <p:nvPr/>
        </p:nvSpPr>
        <p:spPr bwMode="auto">
          <a:xfrm>
            <a:off x="3943350" y="1943100"/>
            <a:ext cx="2686050" cy="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49" name="Line 5"/>
          <p:cNvSpPr>
            <a:spLocks noChangeShapeType="1"/>
          </p:cNvSpPr>
          <p:nvPr/>
        </p:nvSpPr>
        <p:spPr bwMode="auto">
          <a:xfrm flipV="1">
            <a:off x="3943350" y="1485900"/>
            <a:ext cx="2743200" cy="40005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0" name="Line 6"/>
          <p:cNvSpPr>
            <a:spLocks noChangeShapeType="1"/>
          </p:cNvSpPr>
          <p:nvPr/>
        </p:nvSpPr>
        <p:spPr bwMode="auto">
          <a:xfrm>
            <a:off x="3943350" y="2000250"/>
            <a:ext cx="2743200" cy="28575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2" name="Line 8"/>
          <p:cNvSpPr>
            <a:spLocks noChangeShapeType="1"/>
          </p:cNvSpPr>
          <p:nvPr/>
        </p:nvSpPr>
        <p:spPr bwMode="auto">
          <a:xfrm>
            <a:off x="6057900" y="3771900"/>
            <a:ext cx="571500" cy="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3" name="Line 9"/>
          <p:cNvSpPr>
            <a:spLocks noChangeShapeType="1"/>
          </p:cNvSpPr>
          <p:nvPr/>
        </p:nvSpPr>
        <p:spPr bwMode="auto">
          <a:xfrm>
            <a:off x="2514600" y="3771900"/>
            <a:ext cx="2686050" cy="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4" name="Line 10"/>
          <p:cNvSpPr>
            <a:spLocks noChangeShapeType="1"/>
          </p:cNvSpPr>
          <p:nvPr/>
        </p:nvSpPr>
        <p:spPr bwMode="auto">
          <a:xfrm flipV="1">
            <a:off x="6115050" y="3314700"/>
            <a:ext cx="514350" cy="28575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5" name="Line 11"/>
          <p:cNvSpPr>
            <a:spLocks noChangeShapeType="1"/>
          </p:cNvSpPr>
          <p:nvPr/>
        </p:nvSpPr>
        <p:spPr bwMode="auto">
          <a:xfrm>
            <a:off x="6115050" y="3943350"/>
            <a:ext cx="571500" cy="17145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386956" name="Text Box 12"/>
          <p:cNvSpPr txBox="1">
            <a:spLocks noChangeArrowheads="1"/>
          </p:cNvSpPr>
          <p:nvPr/>
        </p:nvSpPr>
        <p:spPr bwMode="auto">
          <a:xfrm>
            <a:off x="2400300" y="2000251"/>
            <a:ext cx="854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latin typeface="Verdana Ref" pitchFamily="34" charset="0"/>
                <a:cs typeface="Arial" pitchFamily="34" charset="0"/>
              </a:rPr>
              <a:t>Truck Load</a:t>
            </a:r>
          </a:p>
        </p:txBody>
      </p:sp>
      <p:sp>
        <p:nvSpPr>
          <p:cNvPr id="2386957" name="Text Box 13"/>
          <p:cNvSpPr txBox="1">
            <a:spLocks noChangeArrowheads="1"/>
          </p:cNvSpPr>
          <p:nvPr/>
        </p:nvSpPr>
        <p:spPr bwMode="auto">
          <a:xfrm>
            <a:off x="4732735" y="2147888"/>
            <a:ext cx="3769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latin typeface="Verdana Ref" pitchFamily="34" charset="0"/>
                <a:cs typeface="Arial" pitchFamily="34" charset="0"/>
              </a:rPr>
              <a:t>LTL</a:t>
            </a:r>
          </a:p>
        </p:txBody>
      </p:sp>
      <p:sp>
        <p:nvSpPr>
          <p:cNvPr id="2386958" name="Text Box 14"/>
          <p:cNvSpPr txBox="1">
            <a:spLocks noChangeArrowheads="1"/>
          </p:cNvSpPr>
          <p:nvPr/>
        </p:nvSpPr>
        <p:spPr bwMode="auto">
          <a:xfrm>
            <a:off x="3246835" y="3805238"/>
            <a:ext cx="8547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latin typeface="Verdana Ref" pitchFamily="34" charset="0"/>
                <a:cs typeface="Arial" pitchFamily="34" charset="0"/>
              </a:rPr>
              <a:t>Truck Load</a:t>
            </a:r>
          </a:p>
        </p:txBody>
      </p:sp>
      <p:sp>
        <p:nvSpPr>
          <p:cNvPr id="2386959" name="Text Box 15"/>
          <p:cNvSpPr txBox="1">
            <a:spLocks noChangeArrowheads="1"/>
          </p:cNvSpPr>
          <p:nvPr/>
        </p:nvSpPr>
        <p:spPr bwMode="auto">
          <a:xfrm>
            <a:off x="6113860" y="4000501"/>
            <a:ext cx="3769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latin typeface="Verdana Ref" pitchFamily="34" charset="0"/>
                <a:cs typeface="Arial" pitchFamily="34" charset="0"/>
              </a:rPr>
              <a:t>LTL</a:t>
            </a:r>
          </a:p>
        </p:txBody>
      </p:sp>
      <p:sp>
        <p:nvSpPr>
          <p:cNvPr id="2386960" name="Text Box 16"/>
          <p:cNvSpPr txBox="1">
            <a:spLocks noChangeArrowheads="1"/>
          </p:cNvSpPr>
          <p:nvPr/>
        </p:nvSpPr>
        <p:spPr bwMode="auto">
          <a:xfrm>
            <a:off x="1257300" y="1657350"/>
            <a:ext cx="53412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a:latin typeface="Comic Sans MS" pitchFamily="66" charset="0"/>
                <a:cs typeface="Arial" pitchFamily="34" charset="0"/>
              </a:rPr>
              <a:t>#1</a:t>
            </a:r>
          </a:p>
        </p:txBody>
      </p:sp>
      <p:sp>
        <p:nvSpPr>
          <p:cNvPr id="2386961" name="Text Box 17"/>
          <p:cNvSpPr txBox="1">
            <a:spLocks noChangeArrowheads="1"/>
          </p:cNvSpPr>
          <p:nvPr/>
        </p:nvSpPr>
        <p:spPr bwMode="auto">
          <a:xfrm>
            <a:off x="1245394" y="3486150"/>
            <a:ext cx="57740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a:latin typeface="Comic Sans MS" pitchFamily="66" charset="0"/>
                <a:cs typeface="Arial" pitchFamily="34" charset="0"/>
              </a:rPr>
              <a:t>#2</a:t>
            </a:r>
          </a:p>
        </p:txBody>
      </p:sp>
      <p:pic>
        <p:nvPicPr>
          <p:cNvPr id="29"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162" y="1311957"/>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419" y="1727957"/>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419" y="2114550"/>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1" y="3162189"/>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958" y="3578188"/>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mwatson\Documents\Network Design Book\Course Matieral\Pictures for Slides\Custom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958" y="3964782"/>
            <a:ext cx="421481" cy="32146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C:\Users\mwatson\Documents\Network Design Book\Course Matieral\Pictures for Slides\Warehouse with Tru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832" y="1727957"/>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C:\Users\mwatson\Documents\Network Design Book\Course Matieral\Pictures for Slides\Warehouse with Tru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534857"/>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5" descr="C:\Users\mwatson\Documents\Network Design Book\Course Matieral\Pictures for Slides\Facto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151" y="1626973"/>
            <a:ext cx="604782" cy="48757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 descr="C:\Users\mwatson\Documents\Network Design Book\Course Matieral\Pictures for Slides\Facto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650" y="3455773"/>
            <a:ext cx="604782" cy="48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627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7251" name="Rectangle 3"/>
          <p:cNvSpPr>
            <a:spLocks noGrp="1" noChangeArrowheads="1"/>
          </p:cNvSpPr>
          <p:nvPr>
            <p:ph type="title"/>
          </p:nvPr>
        </p:nvSpPr>
        <p:spPr/>
        <p:txBody>
          <a:bodyPr>
            <a:normAutofit/>
          </a:bodyPr>
          <a:lstStyle/>
          <a:p>
            <a:r>
              <a:rPr lang="en-US" sz="2800" dirty="0">
                <a:solidFill>
                  <a:schemeClr val="bg1">
                    <a:lumMod val="50000"/>
                  </a:schemeClr>
                </a:solidFill>
              </a:rPr>
              <a:t>We’ve also seen the trade-off with warehouses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384" y="965905"/>
            <a:ext cx="5336516" cy="349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019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Complex Problems Have Many Trade-offs</a:t>
            </a:r>
          </a:p>
        </p:txBody>
      </p:sp>
      <p:sp>
        <p:nvSpPr>
          <p:cNvPr id="5" name="Content Placeholder 4"/>
          <p:cNvSpPr>
            <a:spLocks noGrp="1"/>
          </p:cNvSpPr>
          <p:nvPr>
            <p:ph idx="1"/>
          </p:nvPr>
        </p:nvSpPr>
        <p:spPr>
          <a:xfrm>
            <a:off x="1371600" y="2571750"/>
            <a:ext cx="6286500" cy="2171700"/>
          </a:xfrm>
        </p:spPr>
        <p:txBody>
          <a:bodyPr>
            <a:normAutofit/>
          </a:bodyPr>
          <a:lstStyle/>
          <a:p>
            <a:r>
              <a:rPr lang="en-US" sz="1500" dirty="0">
                <a:solidFill>
                  <a:schemeClr val="bg1">
                    <a:lumMod val="50000"/>
                  </a:schemeClr>
                </a:solidFill>
              </a:rPr>
              <a:t>If you are locating plants, you have a trade-off between the shipments of raw material into the plant vs shipments out of the plants (as well as the fixed cost of the plants)</a:t>
            </a:r>
          </a:p>
          <a:p>
            <a:r>
              <a:rPr lang="en-US" sz="1500" dirty="0">
                <a:solidFill>
                  <a:schemeClr val="bg1">
                    <a:lumMod val="50000"/>
                  </a:schemeClr>
                </a:solidFill>
              </a:rPr>
              <a:t>You can have different-sized facilities to understand economies of scale at a facility vs being close to customers (or close to raw material)</a:t>
            </a:r>
          </a:p>
          <a:p>
            <a:r>
              <a:rPr lang="en-US" sz="1500" dirty="0">
                <a:solidFill>
                  <a:schemeClr val="bg1">
                    <a:lumMod val="50000"/>
                  </a:schemeClr>
                </a:solidFill>
              </a:rPr>
              <a:t>Different costs at different locations (for example, Warehouse A is less expensive than Warehouse B)</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859" y="939800"/>
            <a:ext cx="2057400"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7842192D-A6C8-2910-57C1-4380F2B257BE}"/>
              </a:ext>
            </a:extLst>
          </p:cNvPr>
          <p:cNvPicPr>
            <a:picLocks noChangeAspect="1"/>
          </p:cNvPicPr>
          <p:nvPr/>
        </p:nvPicPr>
        <p:blipFill>
          <a:blip r:embed="rId3"/>
          <a:stretch>
            <a:fillRect/>
          </a:stretch>
        </p:blipFill>
        <p:spPr>
          <a:xfrm>
            <a:off x="4450788" y="939800"/>
            <a:ext cx="2593041" cy="1285595"/>
          </a:xfrm>
          <a:prstGeom prst="rect">
            <a:avLst/>
          </a:prstGeom>
        </p:spPr>
      </p:pic>
    </p:spTree>
    <p:extLst>
      <p:ext uri="{BB962C8B-B14F-4D97-AF65-F5344CB8AC3E}">
        <p14:creationId xmlns:p14="http://schemas.microsoft.com/office/powerpoint/2010/main" val="224703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Definition of “Demand”</a:t>
            </a:r>
          </a:p>
        </p:txBody>
      </p:sp>
      <p:sp>
        <p:nvSpPr>
          <p:cNvPr id="3" name="Content Placeholder 2"/>
          <p:cNvSpPr>
            <a:spLocks noGrp="1"/>
          </p:cNvSpPr>
          <p:nvPr>
            <p:ph idx="1"/>
          </p:nvPr>
        </p:nvSpPr>
        <p:spPr>
          <a:xfrm>
            <a:off x="335988" y="1195417"/>
            <a:ext cx="8414980" cy="3394472"/>
          </a:xfrm>
        </p:spPr>
        <p:txBody>
          <a:bodyPr>
            <a:normAutofit fontScale="55000" lnSpcReduction="20000"/>
          </a:bodyPr>
          <a:lstStyle/>
          <a:p>
            <a:r>
              <a:rPr lang="en-US" dirty="0">
                <a:solidFill>
                  <a:schemeClr val="bg1">
                    <a:lumMod val="50000"/>
                  </a:schemeClr>
                </a:solidFill>
              </a:rPr>
              <a:t>Once we have customers, we need to assign each customer a “demand”</a:t>
            </a:r>
          </a:p>
          <a:p>
            <a:endParaRPr lang="en-US" dirty="0">
              <a:solidFill>
                <a:schemeClr val="bg1">
                  <a:lumMod val="50000"/>
                </a:schemeClr>
              </a:solidFill>
            </a:endParaRPr>
          </a:p>
          <a:p>
            <a:r>
              <a:rPr lang="en-US" dirty="0">
                <a:solidFill>
                  <a:schemeClr val="bg1">
                    <a:lumMod val="50000"/>
                  </a:schemeClr>
                </a:solidFill>
              </a:rPr>
              <a:t>What are different ways you could think of modeling demand?  You have customers.  What else is demand indexed by?  What units do you use?</a:t>
            </a:r>
          </a:p>
          <a:p>
            <a:endParaRPr lang="en-US" dirty="0">
              <a:solidFill>
                <a:schemeClr val="bg1">
                  <a:lumMod val="50000"/>
                </a:schemeClr>
              </a:solidFill>
            </a:endParaRPr>
          </a:p>
          <a:p>
            <a:pPr marL="0" indent="0">
              <a:buNone/>
            </a:pPr>
            <a:r>
              <a:rPr lang="en-US" dirty="0">
                <a:solidFill>
                  <a:schemeClr val="bg1">
                    <a:lumMod val="50000"/>
                  </a:schemeClr>
                </a:solidFill>
              </a:rPr>
              <a:t>   </a:t>
            </a:r>
          </a:p>
          <a:p>
            <a:pPr marL="0" indent="0">
              <a:buNone/>
            </a:pPr>
            <a:r>
              <a:rPr lang="en-US" dirty="0">
                <a:solidFill>
                  <a:schemeClr val="bg1">
                    <a:lumMod val="50000"/>
                  </a:schemeClr>
                </a:solidFill>
              </a:rPr>
              <a:t>    </a:t>
            </a:r>
          </a:p>
          <a:p>
            <a:pPr marL="0" indent="0">
              <a:buNone/>
            </a:pPr>
            <a:r>
              <a:rPr lang="en-US" dirty="0">
                <a:solidFill>
                  <a:schemeClr val="bg1">
                    <a:lumMod val="50000"/>
                  </a:schemeClr>
                </a:solidFill>
              </a:rPr>
              <a:t>   </a:t>
            </a:r>
          </a:p>
          <a:p>
            <a:pPr marL="0" indent="0">
              <a:buNone/>
            </a:pPr>
            <a:r>
              <a:rPr lang="en-US" dirty="0">
                <a:solidFill>
                  <a:schemeClr val="bg1">
                    <a:lumMod val="50000"/>
                  </a:schemeClr>
                </a:solidFill>
              </a:rPr>
              <a:t>   </a:t>
            </a:r>
          </a:p>
          <a:p>
            <a:pPr marL="0" indent="0">
              <a:buNone/>
            </a:pPr>
            <a:r>
              <a:rPr lang="en-US" dirty="0">
                <a:solidFill>
                  <a:schemeClr val="bg1">
                    <a:lumMod val="50000"/>
                  </a:schemeClr>
                </a:solidFill>
              </a:rPr>
              <a:t>  </a:t>
            </a:r>
          </a:p>
          <a:p>
            <a:pPr marL="0" indent="0">
              <a:buNone/>
            </a:pPr>
            <a:r>
              <a:rPr lang="en-US" dirty="0">
                <a:solidFill>
                  <a:schemeClr val="bg1">
                    <a:lumMod val="50000"/>
                  </a:schemeClr>
                </a:solidFill>
              </a:rPr>
              <a:t>  </a:t>
            </a: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20087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Understanding the Math Formulation</a:t>
            </a:r>
          </a:p>
        </p:txBody>
      </p:sp>
      <p:sp>
        <p:nvSpPr>
          <p:cNvPr id="3" name="Content Placeholder 2"/>
          <p:cNvSpPr>
            <a:spLocks noGrp="1"/>
          </p:cNvSpPr>
          <p:nvPr>
            <p:ph idx="1"/>
          </p:nvPr>
        </p:nvSpPr>
        <p:spPr>
          <a:xfrm>
            <a:off x="4000500" y="914400"/>
            <a:ext cx="3657600" cy="3829050"/>
          </a:xfrm>
        </p:spPr>
        <p:txBody>
          <a:bodyPr>
            <a:normAutofit lnSpcReduction="10000"/>
          </a:bodyPr>
          <a:lstStyle/>
          <a:p>
            <a:r>
              <a:rPr lang="en-US" sz="1350" dirty="0">
                <a:solidFill>
                  <a:schemeClr val="bg1">
                    <a:lumMod val="50000"/>
                  </a:schemeClr>
                </a:solidFill>
              </a:rPr>
              <a:t>There are many ways to set this up.  To keep it simple, we are modeling plants shipping to warehouses and the warehouses shipping to customers</a:t>
            </a:r>
          </a:p>
          <a:p>
            <a:endParaRPr lang="en-US" sz="1350" dirty="0">
              <a:solidFill>
                <a:schemeClr val="bg1">
                  <a:lumMod val="50000"/>
                </a:schemeClr>
              </a:solidFill>
            </a:endParaRPr>
          </a:p>
          <a:p>
            <a:r>
              <a:rPr lang="en-US" sz="1350" dirty="0">
                <a:solidFill>
                  <a:schemeClr val="bg1">
                    <a:lumMod val="50000"/>
                  </a:schemeClr>
                </a:solidFill>
              </a:rPr>
              <a:t>We have unique costs for each of the different types of sites.  The plant’s have their variable costs (</a:t>
            </a:r>
            <a:r>
              <a:rPr lang="en-US" sz="1350" i="1" dirty="0" err="1">
                <a:solidFill>
                  <a:schemeClr val="bg1">
                    <a:lumMod val="50000"/>
                  </a:schemeClr>
                </a:solidFill>
              </a:rPr>
              <a:t>pVar</a:t>
            </a:r>
            <a:r>
              <a:rPr lang="en-US" sz="1350" dirty="0">
                <a:solidFill>
                  <a:schemeClr val="bg1">
                    <a:lumMod val="50000"/>
                  </a:schemeClr>
                </a:solidFill>
              </a:rPr>
              <a:t>) and the warehouses have theirs (</a:t>
            </a:r>
            <a:r>
              <a:rPr lang="en-US" sz="1350" i="1" dirty="0" err="1">
                <a:solidFill>
                  <a:schemeClr val="bg1">
                    <a:lumMod val="50000"/>
                  </a:schemeClr>
                </a:solidFill>
              </a:rPr>
              <a:t>whVar</a:t>
            </a:r>
            <a:r>
              <a:rPr lang="en-US" sz="1350" dirty="0">
                <a:solidFill>
                  <a:schemeClr val="bg1">
                    <a:lumMod val="50000"/>
                  </a:schemeClr>
                </a:solidFill>
              </a:rPr>
              <a:t>)</a:t>
            </a:r>
          </a:p>
          <a:p>
            <a:endParaRPr lang="en-US" sz="1350" dirty="0">
              <a:solidFill>
                <a:schemeClr val="bg1">
                  <a:lumMod val="50000"/>
                </a:schemeClr>
              </a:solidFill>
            </a:endParaRPr>
          </a:p>
          <a:p>
            <a:r>
              <a:rPr lang="en-US" sz="1350" dirty="0">
                <a:solidFill>
                  <a:schemeClr val="bg1">
                    <a:lumMod val="50000"/>
                  </a:schemeClr>
                </a:solidFill>
              </a:rPr>
              <a:t>Each site type also has unique capacity measures</a:t>
            </a:r>
          </a:p>
          <a:p>
            <a:endParaRPr lang="en-US" sz="1350" dirty="0">
              <a:solidFill>
                <a:schemeClr val="bg1">
                  <a:lumMod val="50000"/>
                </a:schemeClr>
              </a:solidFill>
            </a:endParaRPr>
          </a:p>
          <a:p>
            <a:r>
              <a:rPr lang="en-US" sz="1350" dirty="0">
                <a:solidFill>
                  <a:schemeClr val="bg1">
                    <a:lumMod val="50000"/>
                  </a:schemeClr>
                </a:solidFill>
              </a:rPr>
              <a:t>The </a:t>
            </a:r>
            <a:r>
              <a:rPr lang="en-US" sz="1350" i="1" dirty="0">
                <a:solidFill>
                  <a:schemeClr val="bg1">
                    <a:lumMod val="50000"/>
                  </a:schemeClr>
                </a:solidFill>
              </a:rPr>
              <a:t>Z</a:t>
            </a:r>
            <a:r>
              <a:rPr lang="en-US" sz="1350" dirty="0">
                <a:solidFill>
                  <a:schemeClr val="bg1">
                    <a:lumMod val="50000"/>
                  </a:schemeClr>
                </a:solidFill>
              </a:rPr>
              <a:t> Decision variable is a continuous variable (it is not a 0/1 variable).  It is the flow from the plants to the warehouses</a:t>
            </a:r>
          </a:p>
          <a:p>
            <a:endParaRPr lang="en-US" sz="1350" dirty="0">
              <a:solidFill>
                <a:schemeClr val="bg1">
                  <a:lumMod val="50000"/>
                </a:schemeClr>
              </a:solidFill>
            </a:endParaRPr>
          </a:p>
          <a:p>
            <a:r>
              <a:rPr lang="en-US" sz="1350" dirty="0">
                <a:solidFill>
                  <a:schemeClr val="bg1">
                    <a:lumMod val="50000"/>
                  </a:schemeClr>
                </a:solidFill>
              </a:rPr>
              <a:t>Much of this you have seen before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800100"/>
            <a:ext cx="2310665" cy="407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5939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chemeClr val="bg1">
                    <a:lumMod val="50000"/>
                  </a:schemeClr>
                </a:solidFill>
              </a:rPr>
              <a:t>Understanding the Math Formulation:</a:t>
            </a:r>
            <a:br>
              <a:rPr lang="en-US" sz="2800" dirty="0">
                <a:solidFill>
                  <a:schemeClr val="bg1">
                    <a:lumMod val="50000"/>
                  </a:schemeClr>
                </a:solidFill>
              </a:rPr>
            </a:br>
            <a:r>
              <a:rPr lang="en-US" sz="2800" dirty="0">
                <a:solidFill>
                  <a:schemeClr val="bg1">
                    <a:lumMod val="50000"/>
                  </a:schemeClr>
                </a:solidFill>
              </a:rPr>
              <a:t>The Objective Function</a:t>
            </a:r>
          </a:p>
        </p:txBody>
      </p:sp>
      <p:sp>
        <p:nvSpPr>
          <p:cNvPr id="3" name="Content Placeholder 2"/>
          <p:cNvSpPr>
            <a:spLocks noGrp="1"/>
          </p:cNvSpPr>
          <p:nvPr>
            <p:ph idx="1"/>
          </p:nvPr>
        </p:nvSpPr>
        <p:spPr>
          <a:xfrm>
            <a:off x="1269781" y="2931038"/>
            <a:ext cx="6977748" cy="1764506"/>
          </a:xfrm>
        </p:spPr>
        <p:txBody>
          <a:bodyPr>
            <a:normAutofit fontScale="25000" lnSpcReduction="20000"/>
          </a:bodyPr>
          <a:lstStyle/>
          <a:p>
            <a:pPr lvl="1">
              <a:buFont typeface="+mj-lt"/>
              <a:buAutoNum type="arabicPeriod"/>
            </a:pPr>
            <a:r>
              <a:rPr lang="en-US" sz="6400" dirty="0">
                <a:solidFill>
                  <a:schemeClr val="bg1">
                    <a:lumMod val="50000"/>
                  </a:schemeClr>
                </a:solidFill>
              </a:rPr>
              <a:t>The cost to ship to the product from the plant to the warehouse and the cost to make the item at the plant</a:t>
            </a:r>
          </a:p>
          <a:p>
            <a:pPr lvl="1">
              <a:buFont typeface="+mj-lt"/>
              <a:buAutoNum type="arabicPeriod"/>
            </a:pPr>
            <a:r>
              <a:rPr lang="en-US" sz="6400" dirty="0">
                <a:solidFill>
                  <a:schemeClr val="bg1">
                    <a:lumMod val="50000"/>
                  </a:schemeClr>
                </a:solidFill>
              </a:rPr>
              <a:t>The cost to ship the product from the warehouse to the customer and the cost to process the item at the warehouse</a:t>
            </a:r>
          </a:p>
          <a:p>
            <a:pPr lvl="1">
              <a:buFont typeface="+mj-lt"/>
              <a:buAutoNum type="arabicPeriod"/>
            </a:pPr>
            <a:r>
              <a:rPr lang="en-US" sz="6400" dirty="0">
                <a:solidFill>
                  <a:schemeClr val="bg1">
                    <a:lumMod val="50000"/>
                  </a:schemeClr>
                </a:solidFill>
              </a:rPr>
              <a:t>The fixed cost of opening the warehouse</a:t>
            </a:r>
          </a:p>
          <a:p>
            <a:pPr lvl="1">
              <a:buFont typeface="+mj-lt"/>
              <a:buAutoNum type="arabicPeriod"/>
            </a:pPr>
            <a:endParaRPr lang="en-US" sz="6400" dirty="0">
              <a:solidFill>
                <a:schemeClr val="bg1">
                  <a:lumMod val="50000"/>
                </a:schemeClr>
              </a:solidFill>
            </a:endParaRPr>
          </a:p>
          <a:p>
            <a:pPr lvl="1">
              <a:buFont typeface="+mj-lt"/>
              <a:buAutoNum type="arabicPeriod"/>
            </a:pPr>
            <a:endParaRPr lang="en-US" sz="3100" dirty="0">
              <a:solidFill>
                <a:schemeClr val="bg1">
                  <a:lumMod val="50000"/>
                </a:schemeClr>
              </a:solidFill>
            </a:endParaRPr>
          </a:p>
          <a:p>
            <a:r>
              <a:rPr lang="en-US" sz="6400" dirty="0">
                <a:solidFill>
                  <a:schemeClr val="bg1">
                    <a:lumMod val="50000"/>
                  </a:schemeClr>
                </a:solidFill>
              </a:rPr>
              <a:t>You can expand this logic to any number of echelons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1064866"/>
            <a:ext cx="3245069"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2457450" y="1255058"/>
            <a:ext cx="400050" cy="389513"/>
          </a:xfrm>
          <a:prstGeom prst="ellips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r>
              <a:rPr lang="en-US" sz="1350" dirty="0">
                <a:latin typeface="Arial" pitchFamily="34" charset="0"/>
              </a:rPr>
              <a:t>1</a:t>
            </a:r>
          </a:p>
        </p:txBody>
      </p:sp>
      <p:sp>
        <p:nvSpPr>
          <p:cNvPr id="7" name="Oval 6"/>
          <p:cNvSpPr/>
          <p:nvPr/>
        </p:nvSpPr>
        <p:spPr bwMode="auto">
          <a:xfrm>
            <a:off x="2457450" y="1769408"/>
            <a:ext cx="400050" cy="389513"/>
          </a:xfrm>
          <a:prstGeom prst="ellips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r>
              <a:rPr lang="en-US" sz="1350" dirty="0">
                <a:latin typeface="Arial" pitchFamily="34" charset="0"/>
              </a:rPr>
              <a:t>2</a:t>
            </a:r>
          </a:p>
        </p:txBody>
      </p:sp>
      <p:sp>
        <p:nvSpPr>
          <p:cNvPr id="8" name="Oval 7"/>
          <p:cNvSpPr/>
          <p:nvPr/>
        </p:nvSpPr>
        <p:spPr bwMode="auto">
          <a:xfrm>
            <a:off x="2457450" y="2340908"/>
            <a:ext cx="400050" cy="389513"/>
          </a:xfrm>
          <a:prstGeom prst="ellips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r>
              <a:rPr lang="en-US" sz="1350" dirty="0">
                <a:latin typeface="Arial" pitchFamily="34" charset="0"/>
              </a:rPr>
              <a:t>3</a:t>
            </a:r>
          </a:p>
        </p:txBody>
      </p:sp>
    </p:spTree>
    <p:extLst>
      <p:ext uri="{BB962C8B-B14F-4D97-AF65-F5344CB8AC3E}">
        <p14:creationId xmlns:p14="http://schemas.microsoft.com/office/powerpoint/2010/main" val="32459815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Understanding the Math Formulation:</a:t>
            </a:r>
            <a:br>
              <a:rPr lang="en-US" sz="3200" dirty="0">
                <a:solidFill>
                  <a:schemeClr val="bg1">
                    <a:lumMod val="50000"/>
                  </a:schemeClr>
                </a:solidFill>
              </a:rPr>
            </a:br>
            <a:r>
              <a:rPr lang="en-US" sz="3200" dirty="0">
                <a:solidFill>
                  <a:schemeClr val="bg1">
                    <a:lumMod val="50000"/>
                  </a:schemeClr>
                </a:solidFill>
              </a:rPr>
              <a:t>The Conservation of Flow (Important)</a:t>
            </a:r>
          </a:p>
        </p:txBody>
      </p:sp>
      <p:sp>
        <p:nvSpPr>
          <p:cNvPr id="3" name="Content Placeholder 2"/>
          <p:cNvSpPr>
            <a:spLocks noGrp="1"/>
          </p:cNvSpPr>
          <p:nvPr>
            <p:ph idx="1"/>
          </p:nvPr>
        </p:nvSpPr>
        <p:spPr>
          <a:xfrm>
            <a:off x="1371599" y="2400300"/>
            <a:ext cx="6687671" cy="2343150"/>
          </a:xfrm>
        </p:spPr>
        <p:txBody>
          <a:bodyPr>
            <a:normAutofit fontScale="92500"/>
          </a:bodyPr>
          <a:lstStyle/>
          <a:p>
            <a:r>
              <a:rPr lang="en-US" sz="1500" dirty="0">
                <a:solidFill>
                  <a:schemeClr val="bg1">
                    <a:lumMod val="50000"/>
                  </a:schemeClr>
                </a:solidFill>
              </a:rPr>
              <a:t>This family of constraints represents the conservation of flow</a:t>
            </a:r>
          </a:p>
          <a:p>
            <a:r>
              <a:rPr lang="en-US" sz="1500" dirty="0">
                <a:solidFill>
                  <a:schemeClr val="bg1">
                    <a:lumMod val="50000"/>
                  </a:schemeClr>
                </a:solidFill>
              </a:rPr>
              <a:t>These constraints are important in any model with more than two echelons</a:t>
            </a:r>
          </a:p>
          <a:p>
            <a:r>
              <a:rPr lang="en-US" sz="1500" dirty="0">
                <a:solidFill>
                  <a:schemeClr val="bg1">
                    <a:lumMod val="50000"/>
                  </a:schemeClr>
                </a:solidFill>
              </a:rPr>
              <a:t>They prevent product from just “materializing” at a warehouse, the product has to come from a plant</a:t>
            </a:r>
          </a:p>
          <a:p>
            <a:r>
              <a:rPr lang="en-US" sz="1500" dirty="0">
                <a:solidFill>
                  <a:schemeClr val="bg1">
                    <a:lumMod val="50000"/>
                  </a:schemeClr>
                </a:solidFill>
              </a:rPr>
              <a:t>To read this constraint:</a:t>
            </a:r>
          </a:p>
          <a:p>
            <a:pPr lvl="1"/>
            <a:r>
              <a:rPr lang="en-US" sz="1200" dirty="0">
                <a:solidFill>
                  <a:schemeClr val="bg1">
                    <a:lumMod val="50000"/>
                  </a:schemeClr>
                </a:solidFill>
              </a:rPr>
              <a:t>First, this constraint is for every warehouse </a:t>
            </a:r>
            <a:r>
              <a:rPr lang="en-US" sz="1200" i="1" dirty="0" err="1">
                <a:solidFill>
                  <a:schemeClr val="bg1">
                    <a:lumMod val="50000"/>
                  </a:schemeClr>
                </a:solidFill>
              </a:rPr>
              <a:t>i</a:t>
            </a:r>
            <a:r>
              <a:rPr lang="en-US" sz="1200" dirty="0">
                <a:solidFill>
                  <a:schemeClr val="bg1">
                    <a:lumMod val="50000"/>
                  </a:schemeClr>
                </a:solidFill>
              </a:rPr>
              <a:t>.</a:t>
            </a:r>
          </a:p>
          <a:p>
            <a:pPr lvl="1"/>
            <a:r>
              <a:rPr lang="en-US" sz="1200" dirty="0">
                <a:solidFill>
                  <a:schemeClr val="bg1">
                    <a:lumMod val="50000"/>
                  </a:schemeClr>
                </a:solidFill>
              </a:rPr>
              <a:t>The equation says that the total amount of product shipped into warehouse </a:t>
            </a:r>
            <a:r>
              <a:rPr lang="en-US" sz="1200" i="1" dirty="0" err="1">
                <a:solidFill>
                  <a:schemeClr val="bg1">
                    <a:lumMod val="50000"/>
                  </a:schemeClr>
                </a:solidFill>
              </a:rPr>
              <a:t>i</a:t>
            </a:r>
            <a:r>
              <a:rPr lang="en-US" sz="1200" dirty="0">
                <a:solidFill>
                  <a:schemeClr val="bg1">
                    <a:lumMod val="50000"/>
                  </a:schemeClr>
                </a:solidFill>
              </a:rPr>
              <a:t> from every plant (this is the summation over the Z variables) must equal to the total product shipped out from warehouse </a:t>
            </a:r>
            <a:r>
              <a:rPr lang="en-US" sz="1200" i="1" dirty="0" err="1">
                <a:solidFill>
                  <a:schemeClr val="bg1">
                    <a:lumMod val="50000"/>
                  </a:schemeClr>
                </a:solidFill>
              </a:rPr>
              <a:t>i</a:t>
            </a:r>
            <a:r>
              <a:rPr lang="en-US" sz="1200" dirty="0">
                <a:solidFill>
                  <a:schemeClr val="bg1">
                    <a:lumMod val="50000"/>
                  </a:schemeClr>
                </a:solidFill>
              </a:rPr>
              <a:t> to every customer (this is the summation that includes the </a:t>
            </a:r>
            <a:r>
              <a:rPr lang="en-US" sz="1200" i="1" dirty="0">
                <a:solidFill>
                  <a:schemeClr val="bg1">
                    <a:lumMod val="50000"/>
                  </a:schemeClr>
                </a:solidFill>
              </a:rPr>
              <a:t>Y</a:t>
            </a:r>
            <a:r>
              <a:rPr lang="en-US" sz="1200" dirty="0">
                <a:solidFill>
                  <a:schemeClr val="bg1">
                    <a:lumMod val="50000"/>
                  </a:schemeClr>
                </a:solidFill>
              </a:rPr>
              <a:t> variables)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1369211"/>
            <a:ext cx="3151991" cy="625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459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solidFill>
                  <a:schemeClr val="bg1">
                    <a:lumMod val="50000"/>
                  </a:schemeClr>
                </a:solidFill>
              </a:rPr>
              <a:t>The same logic, applies to the location of plants relative to the raw materials and customers</a:t>
            </a:r>
          </a:p>
        </p:txBody>
      </p:sp>
      <p:sp>
        <p:nvSpPr>
          <p:cNvPr id="5" name="Text Box 3"/>
          <p:cNvSpPr txBox="1">
            <a:spLocks noChangeArrowheads="1"/>
          </p:cNvSpPr>
          <p:nvPr/>
        </p:nvSpPr>
        <p:spPr bwMode="auto">
          <a:xfrm>
            <a:off x="1714501" y="3371851"/>
            <a:ext cx="177163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dirty="0">
                <a:solidFill>
                  <a:schemeClr val="bg1">
                    <a:lumMod val="50000"/>
                  </a:schemeClr>
                </a:solidFill>
                <a:latin typeface="Comic Sans MS" pitchFamily="66" charset="0"/>
                <a:cs typeface="Arial" pitchFamily="34" charset="0"/>
              </a:rPr>
              <a:t>Suppliers</a:t>
            </a:r>
          </a:p>
          <a:p>
            <a:r>
              <a:rPr lang="en-US" sz="1350" dirty="0">
                <a:solidFill>
                  <a:schemeClr val="bg1">
                    <a:lumMod val="50000"/>
                  </a:schemeClr>
                </a:solidFill>
                <a:latin typeface="Comic Sans MS" pitchFamily="66" charset="0"/>
                <a:cs typeface="Arial" pitchFamily="34" charset="0"/>
              </a:rPr>
              <a:t>Raw Material Plants</a:t>
            </a:r>
          </a:p>
        </p:txBody>
      </p:sp>
      <p:sp>
        <p:nvSpPr>
          <p:cNvPr id="7" name="Text Box 5"/>
          <p:cNvSpPr txBox="1">
            <a:spLocks noChangeArrowheads="1"/>
          </p:cNvSpPr>
          <p:nvPr/>
        </p:nvSpPr>
        <p:spPr bwMode="auto">
          <a:xfrm>
            <a:off x="6229350" y="3323451"/>
            <a:ext cx="15430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350" dirty="0">
                <a:solidFill>
                  <a:schemeClr val="bg1">
                    <a:lumMod val="50000"/>
                  </a:schemeClr>
                </a:solidFill>
                <a:latin typeface="Comic Sans MS" pitchFamily="66" charset="0"/>
                <a:cs typeface="Arial" pitchFamily="34" charset="0"/>
              </a:rPr>
              <a:t>Customers</a:t>
            </a:r>
          </a:p>
        </p:txBody>
      </p:sp>
      <p:sp>
        <p:nvSpPr>
          <p:cNvPr id="9" name="Text Box 7"/>
          <p:cNvSpPr txBox="1">
            <a:spLocks noChangeArrowheads="1"/>
          </p:cNvSpPr>
          <p:nvPr/>
        </p:nvSpPr>
        <p:spPr bwMode="auto">
          <a:xfrm>
            <a:off x="3798928" y="3257550"/>
            <a:ext cx="1907895" cy="71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dirty="0">
                <a:solidFill>
                  <a:schemeClr val="bg1">
                    <a:lumMod val="50000"/>
                  </a:schemeClr>
                </a:solidFill>
                <a:latin typeface="Comic Sans MS" pitchFamily="66" charset="0"/>
                <a:cs typeface="Arial" pitchFamily="34" charset="0"/>
              </a:rPr>
              <a:t>Finished goods plants</a:t>
            </a:r>
          </a:p>
          <a:p>
            <a:r>
              <a:rPr lang="en-US" sz="1350" dirty="0">
                <a:solidFill>
                  <a:schemeClr val="bg1">
                    <a:lumMod val="50000"/>
                  </a:schemeClr>
                </a:solidFill>
                <a:latin typeface="Comic Sans MS" pitchFamily="66" charset="0"/>
                <a:cs typeface="Arial" pitchFamily="34" charset="0"/>
              </a:rPr>
              <a:t>Assembly locations</a:t>
            </a:r>
          </a:p>
          <a:p>
            <a:endParaRPr lang="en-US" sz="1350" dirty="0">
              <a:solidFill>
                <a:schemeClr val="bg1">
                  <a:lumMod val="50000"/>
                </a:schemeClr>
              </a:solidFill>
              <a:latin typeface="Comic Sans MS" pitchFamily="66" charset="0"/>
              <a:cs typeface="Arial" pitchFamily="34" charset="0"/>
            </a:endParaRPr>
          </a:p>
        </p:txBody>
      </p:sp>
      <p:sp>
        <p:nvSpPr>
          <p:cNvPr id="11" name="Line 9"/>
          <p:cNvSpPr>
            <a:spLocks noChangeShapeType="1"/>
          </p:cNvSpPr>
          <p:nvPr/>
        </p:nvSpPr>
        <p:spPr bwMode="auto">
          <a:xfrm flipV="1">
            <a:off x="3024188" y="2739629"/>
            <a:ext cx="1250156" cy="2536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12" name="Line 10"/>
          <p:cNvSpPr>
            <a:spLocks noChangeShapeType="1"/>
          </p:cNvSpPr>
          <p:nvPr/>
        </p:nvSpPr>
        <p:spPr bwMode="auto">
          <a:xfrm flipV="1">
            <a:off x="3076575" y="1674019"/>
            <a:ext cx="1101329" cy="507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13" name="Line 11"/>
          <p:cNvSpPr>
            <a:spLocks noChangeShapeType="1"/>
          </p:cNvSpPr>
          <p:nvPr/>
        </p:nvSpPr>
        <p:spPr bwMode="auto">
          <a:xfrm>
            <a:off x="3076575" y="2232422"/>
            <a:ext cx="1153716"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14" name="Line 12"/>
          <p:cNvSpPr>
            <a:spLocks noChangeShapeType="1"/>
          </p:cNvSpPr>
          <p:nvPr/>
        </p:nvSpPr>
        <p:spPr bwMode="auto">
          <a:xfrm>
            <a:off x="3076575" y="1471613"/>
            <a:ext cx="1153716" cy="1512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0" name="Line 18"/>
          <p:cNvSpPr>
            <a:spLocks noChangeShapeType="1"/>
          </p:cNvSpPr>
          <p:nvPr/>
        </p:nvSpPr>
        <p:spPr bwMode="auto">
          <a:xfrm flipV="1">
            <a:off x="3024187" y="2232423"/>
            <a:ext cx="1206104" cy="7108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25" name="Line 23"/>
          <p:cNvSpPr>
            <a:spLocks noChangeShapeType="1"/>
          </p:cNvSpPr>
          <p:nvPr/>
        </p:nvSpPr>
        <p:spPr bwMode="auto">
          <a:xfrm>
            <a:off x="3076575" y="1572816"/>
            <a:ext cx="1153716" cy="60840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pic>
        <p:nvPicPr>
          <p:cNvPr id="33"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93" y="120531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032" y="189111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424" y="2634069"/>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C:\Users\mwatson\Documents\Network Design Book\Course Matieral\Pictures for Slides\Warehouse with Tru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507" y="1472276"/>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C:\Users\mwatson\Documents\Network Design Book\Course Matieral\Pictures for Slides\Warehouse with Tru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593" y="2084919"/>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C:\Users\mwatson\Documents\Network Design Book\Course Matieral\Pictures for Slides\Warehouse with Tru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799" y="2656419"/>
            <a:ext cx="410794" cy="42968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732" y="1200150"/>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770" y="1885950"/>
            <a:ext cx="702469" cy="56633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mwatson\Documents\Network Design Book\Course Matieral\Pictures for Slides\Fact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162" y="2628900"/>
            <a:ext cx="702469" cy="566332"/>
          </a:xfrm>
          <a:prstGeom prst="rect">
            <a:avLst/>
          </a:prstGeom>
          <a:noFill/>
          <a:extLst>
            <a:ext uri="{909E8E84-426E-40DD-AFC4-6F175D3DCCD1}">
              <a14:hiddenFill xmlns:a14="http://schemas.microsoft.com/office/drawing/2010/main">
                <a:solidFill>
                  <a:srgbClr val="FFFFFF"/>
                </a:solidFill>
              </a14:hiddenFill>
            </a:ext>
          </a:extLst>
        </p:spPr>
      </p:pic>
      <p:sp>
        <p:nvSpPr>
          <p:cNvPr id="47" name="Line 9"/>
          <p:cNvSpPr>
            <a:spLocks noChangeShapeType="1"/>
          </p:cNvSpPr>
          <p:nvPr/>
        </p:nvSpPr>
        <p:spPr bwMode="auto">
          <a:xfrm flipV="1">
            <a:off x="5150644" y="2811066"/>
            <a:ext cx="1250156" cy="2536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48" name="Line 10"/>
          <p:cNvSpPr>
            <a:spLocks noChangeShapeType="1"/>
          </p:cNvSpPr>
          <p:nvPr/>
        </p:nvSpPr>
        <p:spPr bwMode="auto">
          <a:xfrm flipV="1">
            <a:off x="5203031" y="1745457"/>
            <a:ext cx="1101329" cy="507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49" name="Line 11"/>
          <p:cNvSpPr>
            <a:spLocks noChangeShapeType="1"/>
          </p:cNvSpPr>
          <p:nvPr/>
        </p:nvSpPr>
        <p:spPr bwMode="auto">
          <a:xfrm>
            <a:off x="5203031" y="2303860"/>
            <a:ext cx="1153716"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0" name="Line 12"/>
          <p:cNvSpPr>
            <a:spLocks noChangeShapeType="1"/>
          </p:cNvSpPr>
          <p:nvPr/>
        </p:nvSpPr>
        <p:spPr bwMode="auto">
          <a:xfrm>
            <a:off x="5203031" y="1543050"/>
            <a:ext cx="1153716" cy="1512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1" name="Line 18"/>
          <p:cNvSpPr>
            <a:spLocks noChangeShapeType="1"/>
          </p:cNvSpPr>
          <p:nvPr/>
        </p:nvSpPr>
        <p:spPr bwMode="auto">
          <a:xfrm flipV="1">
            <a:off x="5150644" y="2303860"/>
            <a:ext cx="1206104" cy="7108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350"/>
          </a:p>
        </p:txBody>
      </p:sp>
      <p:sp>
        <p:nvSpPr>
          <p:cNvPr id="52" name="Line 23"/>
          <p:cNvSpPr>
            <a:spLocks noChangeShapeType="1"/>
          </p:cNvSpPr>
          <p:nvPr/>
        </p:nvSpPr>
        <p:spPr bwMode="auto">
          <a:xfrm>
            <a:off x="5203031" y="1644254"/>
            <a:ext cx="1153716" cy="60840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2519683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0000"/>
              </a:lnSpc>
            </a:pPr>
            <a:r>
              <a:rPr lang="en-US" sz="2000" dirty="0">
                <a:solidFill>
                  <a:schemeClr val="bg1">
                    <a:lumMod val="50000"/>
                  </a:schemeClr>
                </a:solidFill>
              </a:rPr>
              <a:t>Once You Understand the Logic Of a Three-Echelon Supply Chain (conservation of flow</a:t>
            </a:r>
            <a:r>
              <a:rPr lang="en-US" sz="2200" dirty="0">
                <a:solidFill>
                  <a:schemeClr val="bg1">
                    <a:lumMod val="50000"/>
                  </a:schemeClr>
                </a:solidFill>
              </a:rPr>
              <a:t>),</a:t>
            </a:r>
            <a:r>
              <a:rPr lang="en-US" sz="2000" dirty="0">
                <a:solidFill>
                  <a:schemeClr val="bg1">
                    <a:lumMod val="50000"/>
                  </a:schemeClr>
                </a:solidFill>
              </a:rPr>
              <a:t> You can String Together Unlimited Numbers of Echelons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891" y="1300163"/>
            <a:ext cx="4036219"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5626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Summary- Lessons Learned</a:t>
            </a:r>
          </a:p>
        </p:txBody>
      </p:sp>
      <p:sp>
        <p:nvSpPr>
          <p:cNvPr id="3" name="Content Placeholder 2"/>
          <p:cNvSpPr>
            <a:spLocks noGrp="1"/>
          </p:cNvSpPr>
          <p:nvPr>
            <p:ph idx="1"/>
          </p:nvPr>
        </p:nvSpPr>
        <p:spPr/>
        <p:txBody>
          <a:bodyPr>
            <a:normAutofit fontScale="70000" lnSpcReduction="20000"/>
          </a:bodyPr>
          <a:lstStyle/>
          <a:p>
            <a:r>
              <a:rPr lang="en-US" dirty="0">
                <a:solidFill>
                  <a:schemeClr val="bg1">
                    <a:lumMod val="50000"/>
                  </a:schemeClr>
                </a:solidFill>
              </a:rPr>
              <a:t>Three-Echelon modeling makes an important extension to the model– it links supply to demand through a facility (we used a warehouse as the primary example)</a:t>
            </a:r>
          </a:p>
          <a:p>
            <a:endParaRPr lang="en-US" dirty="0">
              <a:solidFill>
                <a:schemeClr val="bg1">
                  <a:lumMod val="50000"/>
                </a:schemeClr>
              </a:solidFill>
            </a:endParaRPr>
          </a:p>
          <a:p>
            <a:r>
              <a:rPr lang="en-US" dirty="0">
                <a:solidFill>
                  <a:schemeClr val="bg1">
                    <a:lumMod val="50000"/>
                  </a:schemeClr>
                </a:solidFill>
              </a:rPr>
              <a:t>Three-Echelon supply chains introduce a new trade-off, between inbound and outbound transportation</a:t>
            </a:r>
          </a:p>
          <a:p>
            <a:endParaRPr lang="en-US" dirty="0">
              <a:solidFill>
                <a:schemeClr val="bg1">
                  <a:lumMod val="50000"/>
                </a:schemeClr>
              </a:solidFill>
            </a:endParaRPr>
          </a:p>
          <a:p>
            <a:r>
              <a:rPr lang="en-US" dirty="0">
                <a:solidFill>
                  <a:schemeClr val="bg1">
                    <a:lumMod val="50000"/>
                  </a:schemeClr>
                </a:solidFill>
              </a:rPr>
              <a:t>Once you understand three-echelon supply chain modeling, you can extend to any number of echelons</a:t>
            </a:r>
          </a:p>
        </p:txBody>
      </p:sp>
    </p:spTree>
    <p:extLst>
      <p:ext uri="{BB962C8B-B14F-4D97-AF65-F5344CB8AC3E}">
        <p14:creationId xmlns:p14="http://schemas.microsoft.com/office/powerpoint/2010/main" val="169471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B868-6DBA-A190-49DF-34FEB0A7F200}"/>
              </a:ext>
            </a:extLst>
          </p:cNvPr>
          <p:cNvSpPr>
            <a:spLocks noGrp="1"/>
          </p:cNvSpPr>
          <p:nvPr>
            <p:ph type="title"/>
          </p:nvPr>
        </p:nvSpPr>
        <p:spPr/>
        <p:txBody>
          <a:bodyPr>
            <a:normAutofit/>
          </a:bodyPr>
          <a:lstStyle/>
          <a:p>
            <a:r>
              <a:rPr lang="en-US" dirty="0"/>
              <a:t>End of Section</a:t>
            </a:r>
            <a:br>
              <a:rPr lang="en-US" dirty="0"/>
            </a:br>
            <a:r>
              <a:rPr lang="en-US" dirty="0"/>
              <a:t>	</a:t>
            </a:r>
          </a:p>
        </p:txBody>
      </p:sp>
    </p:spTree>
    <p:extLst>
      <p:ext uri="{BB962C8B-B14F-4D97-AF65-F5344CB8AC3E}">
        <p14:creationId xmlns:p14="http://schemas.microsoft.com/office/powerpoint/2010/main" val="202320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46724-D144-4AE9-8669-891B2DA50E91}"/>
              </a:ext>
            </a:extLst>
          </p:cNvPr>
          <p:cNvSpPr>
            <a:spLocks noGrp="1"/>
          </p:cNvSpPr>
          <p:nvPr>
            <p:ph idx="1"/>
          </p:nvPr>
        </p:nvSpPr>
        <p:spPr/>
        <p:txBody>
          <a:bodyPr>
            <a:normAutofit fontScale="92500" lnSpcReduction="20000"/>
          </a:bodyPr>
          <a:lstStyle/>
          <a:p>
            <a:pPr marL="0" indent="0">
              <a:buNone/>
            </a:pPr>
            <a:r>
              <a:rPr lang="en-US" dirty="0">
                <a:solidFill>
                  <a:schemeClr val="bg1">
                    <a:lumMod val="50000"/>
                  </a:schemeClr>
                </a:solidFill>
              </a:rPr>
              <a:t>We are going to save the running of this model until the lab</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You’ll see this in PuLP</a:t>
            </a:r>
          </a:p>
          <a:p>
            <a:pPr marL="0" indent="0">
              <a:buNone/>
            </a:pPr>
            <a:br>
              <a:rPr lang="en-US" dirty="0">
                <a:solidFill>
                  <a:schemeClr val="bg1">
                    <a:lumMod val="50000"/>
                  </a:schemeClr>
                </a:solidFill>
              </a:rPr>
            </a:br>
            <a:r>
              <a:rPr lang="en-US" dirty="0">
                <a:solidFill>
                  <a:schemeClr val="bg1">
                    <a:lumMod val="50000"/>
                  </a:schemeClr>
                </a:solidFill>
              </a:rPr>
              <a:t>Keep in mind: </a:t>
            </a:r>
          </a:p>
          <a:p>
            <a:r>
              <a:rPr lang="en-US" sz="2000" dirty="0">
                <a:solidFill>
                  <a:schemeClr val="bg1">
                    <a:lumMod val="50000"/>
                  </a:schemeClr>
                </a:solidFill>
              </a:rPr>
              <a:t>The models were meant to be run by people who didn’t know Python</a:t>
            </a:r>
          </a:p>
          <a:p>
            <a:r>
              <a:rPr lang="en-US" sz="2000" dirty="0">
                <a:solidFill>
                  <a:schemeClr val="bg1">
                    <a:lumMod val="50000"/>
                  </a:schemeClr>
                </a:solidFill>
              </a:rPr>
              <a:t>The models were written in PuLP so we didn’t have to worry about people getting commercial software</a:t>
            </a:r>
          </a:p>
        </p:txBody>
      </p:sp>
    </p:spTree>
    <p:extLst>
      <p:ext uri="{BB962C8B-B14F-4D97-AF65-F5344CB8AC3E}">
        <p14:creationId xmlns:p14="http://schemas.microsoft.com/office/powerpoint/2010/main" val="96659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921327" y="228600"/>
            <a:ext cx="7287491" cy="685800"/>
          </a:xfrm>
        </p:spPr>
        <p:txBody>
          <a:bodyPr vert="horz" lIns="91440" tIns="34290" rIns="91440" bIns="34290" rtlCol="0" anchor="t">
            <a:noAutofit/>
          </a:bodyPr>
          <a:lstStyle/>
          <a:p>
            <a:r>
              <a:rPr lang="en-US" sz="2800" dirty="0">
                <a:solidFill>
                  <a:schemeClr val="bg1">
                    <a:lumMod val="50000"/>
                  </a:schemeClr>
                </a:solidFill>
              </a:rPr>
              <a:t>Al’s Athletics – Scenario Results Best 1-5</a:t>
            </a:r>
          </a:p>
        </p:txBody>
      </p:sp>
      <p:pic>
        <p:nvPicPr>
          <p:cNvPr id="2560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741" y="990601"/>
            <a:ext cx="1989534" cy="127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990601"/>
            <a:ext cx="1982391" cy="12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2857500"/>
            <a:ext cx="2015729" cy="128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1916" y="971550"/>
            <a:ext cx="2009775" cy="128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6300" y="2857500"/>
            <a:ext cx="202406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Text Box 13"/>
          <p:cNvSpPr txBox="1">
            <a:spLocks noChangeArrowheads="1"/>
          </p:cNvSpPr>
          <p:nvPr/>
        </p:nvSpPr>
        <p:spPr bwMode="auto">
          <a:xfrm>
            <a:off x="1714500" y="2286000"/>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dirty="0">
                <a:solidFill>
                  <a:schemeClr val="bg1">
                    <a:lumMod val="50000"/>
                  </a:schemeClr>
                </a:solidFill>
              </a:rPr>
              <a:t>Best 1 Warehouse</a:t>
            </a:r>
          </a:p>
        </p:txBody>
      </p:sp>
      <p:sp>
        <p:nvSpPr>
          <p:cNvPr id="25618" name="Text Box 18"/>
          <p:cNvSpPr txBox="1">
            <a:spLocks noChangeArrowheads="1"/>
          </p:cNvSpPr>
          <p:nvPr/>
        </p:nvSpPr>
        <p:spPr bwMode="auto">
          <a:xfrm>
            <a:off x="3886200" y="2286000"/>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2 Warehouses</a:t>
            </a:r>
          </a:p>
        </p:txBody>
      </p:sp>
      <p:sp>
        <p:nvSpPr>
          <p:cNvPr id="25619" name="Text Box 19"/>
          <p:cNvSpPr txBox="1">
            <a:spLocks noChangeArrowheads="1"/>
          </p:cNvSpPr>
          <p:nvPr/>
        </p:nvSpPr>
        <p:spPr bwMode="auto">
          <a:xfrm>
            <a:off x="5018485" y="4179094"/>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5 Warehouses</a:t>
            </a:r>
          </a:p>
        </p:txBody>
      </p:sp>
      <p:sp>
        <p:nvSpPr>
          <p:cNvPr id="25620" name="Text Box 20"/>
          <p:cNvSpPr txBox="1">
            <a:spLocks noChangeArrowheads="1"/>
          </p:cNvSpPr>
          <p:nvPr/>
        </p:nvSpPr>
        <p:spPr bwMode="auto">
          <a:xfrm>
            <a:off x="2653904" y="4179094"/>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4 Warehouses</a:t>
            </a:r>
          </a:p>
        </p:txBody>
      </p:sp>
      <p:sp>
        <p:nvSpPr>
          <p:cNvPr id="25621" name="Text Box 21"/>
          <p:cNvSpPr txBox="1">
            <a:spLocks noChangeArrowheads="1"/>
          </p:cNvSpPr>
          <p:nvPr/>
        </p:nvSpPr>
        <p:spPr bwMode="auto">
          <a:xfrm>
            <a:off x="6057900" y="2343150"/>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3 Warehouses</a:t>
            </a:r>
          </a:p>
        </p:txBody>
      </p:sp>
    </p:spTree>
    <p:extLst>
      <p:ext uri="{BB962C8B-B14F-4D97-AF65-F5344CB8AC3E}">
        <p14:creationId xmlns:p14="http://schemas.microsoft.com/office/powerpoint/2010/main" val="296770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057275"/>
            <a:ext cx="20097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679" y="1057275"/>
            <a:ext cx="2002631"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151" y="1057275"/>
            <a:ext cx="2002631" cy="127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641" y="2859881"/>
            <a:ext cx="20097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6300" y="2857500"/>
            <a:ext cx="2016919" cy="128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Text Box 15"/>
          <p:cNvSpPr txBox="1">
            <a:spLocks noChangeArrowheads="1"/>
          </p:cNvSpPr>
          <p:nvPr/>
        </p:nvSpPr>
        <p:spPr bwMode="auto">
          <a:xfrm>
            <a:off x="1682354" y="2378869"/>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6 Warehouses</a:t>
            </a:r>
          </a:p>
        </p:txBody>
      </p:sp>
      <p:sp>
        <p:nvSpPr>
          <p:cNvPr id="26640" name="Text Box 16"/>
          <p:cNvSpPr txBox="1">
            <a:spLocks noChangeArrowheads="1"/>
          </p:cNvSpPr>
          <p:nvPr/>
        </p:nvSpPr>
        <p:spPr bwMode="auto">
          <a:xfrm>
            <a:off x="3714750" y="2378869"/>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7 Warehouses</a:t>
            </a:r>
          </a:p>
        </p:txBody>
      </p:sp>
      <p:sp>
        <p:nvSpPr>
          <p:cNvPr id="26641" name="Text Box 17"/>
          <p:cNvSpPr txBox="1">
            <a:spLocks noChangeArrowheads="1"/>
          </p:cNvSpPr>
          <p:nvPr/>
        </p:nvSpPr>
        <p:spPr bwMode="auto">
          <a:xfrm>
            <a:off x="6000750" y="2364581"/>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8 Warehouses</a:t>
            </a:r>
          </a:p>
        </p:txBody>
      </p:sp>
      <p:sp>
        <p:nvSpPr>
          <p:cNvPr id="26642" name="Text Box 18"/>
          <p:cNvSpPr txBox="1">
            <a:spLocks noChangeArrowheads="1"/>
          </p:cNvSpPr>
          <p:nvPr/>
        </p:nvSpPr>
        <p:spPr bwMode="auto">
          <a:xfrm>
            <a:off x="2743200" y="4198144"/>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9 Warehouses</a:t>
            </a:r>
          </a:p>
        </p:txBody>
      </p:sp>
      <p:sp>
        <p:nvSpPr>
          <p:cNvPr id="26643" name="Text Box 19"/>
          <p:cNvSpPr txBox="1">
            <a:spLocks noChangeArrowheads="1"/>
          </p:cNvSpPr>
          <p:nvPr/>
        </p:nvSpPr>
        <p:spPr bwMode="auto">
          <a:xfrm>
            <a:off x="4914900" y="4198144"/>
            <a:ext cx="15430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050" b="1">
                <a:solidFill>
                  <a:schemeClr val="bg1">
                    <a:lumMod val="50000"/>
                  </a:schemeClr>
                </a:solidFill>
              </a:rPr>
              <a:t>Best 10 Warehouses</a:t>
            </a:r>
          </a:p>
        </p:txBody>
      </p:sp>
      <p:sp>
        <p:nvSpPr>
          <p:cNvPr id="2" name="Rectangle 2">
            <a:extLst>
              <a:ext uri="{FF2B5EF4-FFF2-40B4-BE49-F238E27FC236}">
                <a16:creationId xmlns:a16="http://schemas.microsoft.com/office/drawing/2014/main" id="{D194A084-0E2F-6BF5-FF77-DFCFFC16CD2E}"/>
              </a:ext>
            </a:extLst>
          </p:cNvPr>
          <p:cNvSpPr txBox="1">
            <a:spLocks noChangeArrowheads="1"/>
          </p:cNvSpPr>
          <p:nvPr/>
        </p:nvSpPr>
        <p:spPr>
          <a:xfrm>
            <a:off x="921327" y="228600"/>
            <a:ext cx="7287491" cy="685800"/>
          </a:xfrm>
          <a:prstGeom prst="rect">
            <a:avLst/>
          </a:prstGeom>
        </p:spPr>
        <p:txBody>
          <a:bodyPr vert="horz" lIns="91440" tIns="34290" rIns="91440" bIns="34290" rtlCol="0" anchor="t">
            <a:no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2800" dirty="0">
                <a:solidFill>
                  <a:schemeClr val="bg1">
                    <a:lumMod val="50000"/>
                  </a:schemeClr>
                </a:solidFill>
              </a:rPr>
              <a:t>Al’s Athletics – Scenario Results Best 6-10</a:t>
            </a:r>
          </a:p>
        </p:txBody>
      </p:sp>
    </p:spTree>
    <p:extLst>
      <p:ext uri="{BB962C8B-B14F-4D97-AF65-F5344CB8AC3E}">
        <p14:creationId xmlns:p14="http://schemas.microsoft.com/office/powerpoint/2010/main" val="1972839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28302</TotalTime>
  <Words>5008</Words>
  <Application>Microsoft Office PowerPoint</Application>
  <PresentationFormat>On-screen Show (16:9)</PresentationFormat>
  <Paragraphs>489</Paragraphs>
  <Slides>66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Comic Sans MS</vt:lpstr>
      <vt:lpstr>Verdana Ref</vt:lpstr>
      <vt:lpstr>Wingdings</vt:lpstr>
      <vt:lpstr>Office Theme</vt:lpstr>
      <vt:lpstr>Supply Chain Network Design Chapters 3, 5, 6, 7, 8, and 9</vt:lpstr>
      <vt:lpstr>Chapter 3:  Consider Only Distance</vt:lpstr>
      <vt:lpstr>Al’s Athletics – Corporate Background</vt:lpstr>
      <vt:lpstr>Al’s Athletics – Problem Definition</vt:lpstr>
      <vt:lpstr>Definition of “Customers”</vt:lpstr>
      <vt:lpstr>Definition of “Demand”</vt:lpstr>
      <vt:lpstr>PowerPoint Presentation</vt:lpstr>
      <vt:lpstr>Al’s Athletics – Scenario Results Best 1-5</vt:lpstr>
      <vt:lpstr>PowerPoint Presentation</vt:lpstr>
      <vt:lpstr>PowerPoint Presentation</vt:lpstr>
      <vt:lpstr>Don’t Be Intimidated by the Math Formulation</vt:lpstr>
      <vt:lpstr>Terminology- Customers</vt:lpstr>
      <vt:lpstr>Terminology- Demand</vt:lpstr>
      <vt:lpstr>Terminology- Facilities</vt:lpstr>
      <vt:lpstr>Terminology- Distance Matrix</vt:lpstr>
      <vt:lpstr>The Objective of the Optimization</vt:lpstr>
      <vt:lpstr>The Constraints of the Optimization (1)</vt:lpstr>
      <vt:lpstr>The Decisions of the Optimization (1)</vt:lpstr>
      <vt:lpstr>The Decisions of the Optimization (2)</vt:lpstr>
      <vt:lpstr>The Constraints of the Optimization (2)</vt:lpstr>
      <vt:lpstr>Formulating the Math Problem:  The Objective Function (1 of 3)</vt:lpstr>
      <vt:lpstr>Formulating the Math Problem:  The Objective Function (2 of 3)</vt:lpstr>
      <vt:lpstr>Formulating the Math Problem:  The Objective Function (3 of 3)</vt:lpstr>
      <vt:lpstr>Formulating the Math Problem:  The Objective Function (practice)</vt:lpstr>
      <vt:lpstr>Constraint: Every Customer Must Be Served</vt:lpstr>
      <vt:lpstr>Constraint: Every Customer Must Be Served (In Excel)</vt:lpstr>
      <vt:lpstr>Constraint: Pick Just P Facilities</vt:lpstr>
      <vt:lpstr>Constraint: If a Customer is Served from a Facility, That Facility Must Be Opened</vt:lpstr>
      <vt:lpstr>Constraint: X and Y must be 0 or 1</vt:lpstr>
      <vt:lpstr>The Full Math Program</vt:lpstr>
      <vt:lpstr>The Same Problem in Excel: is not as generic)</vt:lpstr>
      <vt:lpstr>Lessons Learned</vt:lpstr>
      <vt:lpstr>Chapter 5:  Capacity</vt:lpstr>
      <vt:lpstr>Every Supply Chain Has Capacity</vt:lpstr>
      <vt:lpstr>Formulating Capacity</vt:lpstr>
      <vt:lpstr>Capacity Constraint Explained</vt:lpstr>
      <vt:lpstr>Difficulty with Capacity Constraints</vt:lpstr>
      <vt:lpstr>Chapter 6:  Transportation Costs</vt:lpstr>
      <vt:lpstr>Adding Costs to the Model</vt:lpstr>
      <vt:lpstr>Formulating Transportation Costs</vt:lpstr>
      <vt:lpstr>Question</vt:lpstr>
      <vt:lpstr>Three Important Facts About Transportation Costs To Help You Understand the Model</vt:lpstr>
      <vt:lpstr> </vt:lpstr>
      <vt:lpstr>PowerPoint Presentation</vt:lpstr>
      <vt:lpstr>Chapter 7:  Fixed and Variable Costs</vt:lpstr>
      <vt:lpstr>Fixed and Variable Costs in a Model</vt:lpstr>
      <vt:lpstr>How Fixed and Variable Costs Work in the Extreme</vt:lpstr>
      <vt:lpstr>Mathematical Formulation for Fixed and Variable Costs</vt:lpstr>
      <vt:lpstr>Notes on Facility Variable Costs</vt:lpstr>
      <vt:lpstr>Notes on Facility Fixed Costs</vt:lpstr>
      <vt:lpstr>Your Accounting System Was Not Created to Help You Build Supply Chain Network Design Models</vt:lpstr>
      <vt:lpstr>Summary- Lessons Learned</vt:lpstr>
      <vt:lpstr>Chapter 8:  Baseline- We are Skipping</vt:lpstr>
      <vt:lpstr>Chapter 9:  Multiple Echelons</vt:lpstr>
      <vt:lpstr>The Typical Supply Chain Has Multiple Echelons</vt:lpstr>
      <vt:lpstr>What is a Three-Echelon Supply Chain?</vt:lpstr>
      <vt:lpstr>Three-Echelon Supply Chains: We’ve Seen the Transportation Trade-Off</vt:lpstr>
      <vt:lpstr>We’ve also seen the trade-off with warehouses</vt:lpstr>
      <vt:lpstr>Complex Problems Have Many Trade-offs</vt:lpstr>
      <vt:lpstr>Understanding the Math Formulation</vt:lpstr>
      <vt:lpstr>Understanding the Math Formulation: The Objective Function</vt:lpstr>
      <vt:lpstr>Understanding the Math Formulation: The Conservation of Flow (Important)</vt:lpstr>
      <vt:lpstr>The same logic, applies to the location of plants relative to the raw materials and customers</vt:lpstr>
      <vt:lpstr>Once You Understand the Logic Of a Three-Echelon Supply Chain (conservation of flow), You can String Together Unlimited Numbers of Echelons</vt:lpstr>
      <vt:lpstr>Summary- Lessons Learned</vt:lpstr>
      <vt:lpstr>End of Section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Michael</cp:lastModifiedBy>
  <cp:revision>155</cp:revision>
  <dcterms:created xsi:type="dcterms:W3CDTF">2015-07-21T16:44:10Z</dcterms:created>
  <dcterms:modified xsi:type="dcterms:W3CDTF">2022-10-10T14:53:17Z</dcterms:modified>
</cp:coreProperties>
</file>