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9" r:id="rId1"/>
  </p:sldMasterIdLst>
  <p:notesMasterIdLst>
    <p:notesMasterId r:id="rId20"/>
  </p:notesMasterIdLst>
  <p:handoutMasterIdLst>
    <p:handoutMasterId r:id="rId21"/>
  </p:handoutMasterIdLst>
  <p:sldIdLst>
    <p:sldId id="1640" r:id="rId2"/>
    <p:sldId id="1660" r:id="rId3"/>
    <p:sldId id="1659" r:id="rId4"/>
    <p:sldId id="1641" r:id="rId5"/>
    <p:sldId id="1642" r:id="rId6"/>
    <p:sldId id="1643" r:id="rId7"/>
    <p:sldId id="1644" r:id="rId8"/>
    <p:sldId id="1645" r:id="rId9"/>
    <p:sldId id="1646" r:id="rId10"/>
    <p:sldId id="1657" r:id="rId11"/>
    <p:sldId id="1654" r:id="rId12"/>
    <p:sldId id="1647" r:id="rId13"/>
    <p:sldId id="1652" r:id="rId14"/>
    <p:sldId id="1655" r:id="rId15"/>
    <p:sldId id="1653" r:id="rId16"/>
    <p:sldId id="1661" r:id="rId17"/>
    <p:sldId id="1662" r:id="rId18"/>
    <p:sldId id="1656" r:id="rId19"/>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99CCFF"/>
    <a:srgbClr val="666699"/>
    <a:srgbClr val="CF1944"/>
    <a:srgbClr val="949494"/>
    <a:srgbClr val="8D8D8D"/>
    <a:srgbClr val="8181A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8570" autoAdjust="0"/>
    <p:restoredTop sz="56178" autoAdjust="0"/>
  </p:normalViewPr>
  <p:slideViewPr>
    <p:cSldViewPr>
      <p:cViewPr varScale="1">
        <p:scale>
          <a:sx n="85" d="100"/>
          <a:sy n="85" d="100"/>
        </p:scale>
        <p:origin x="7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2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0802"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1100803"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1100804"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1100805"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69DF7FE1-325F-4BEA-80F2-59A058FBD07B}" type="slidenum">
              <a:rPr lang="en-US"/>
              <a:pPr/>
              <a:t>‹#›</a:t>
            </a:fld>
            <a:endParaRPr lang="en-US"/>
          </a:p>
        </p:txBody>
      </p:sp>
    </p:spTree>
    <p:extLst>
      <p:ext uri="{BB962C8B-B14F-4D97-AF65-F5344CB8AC3E}">
        <p14:creationId xmlns:p14="http://schemas.microsoft.com/office/powerpoint/2010/main" val="3731753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1714"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71715" name="Rectangle 3"/>
          <p:cNvSpPr>
            <a:spLocks noGrp="1" noChangeArrowheads="1"/>
          </p:cNvSpPr>
          <p:nvPr>
            <p:ph type="dt"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717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1717" name="Rectangle 5"/>
          <p:cNvSpPr>
            <a:spLocks noGrp="1" noChangeArrowheads="1"/>
          </p:cNvSpPr>
          <p:nvPr>
            <p:ph type="body" sz="quarter" idx="3"/>
          </p:nvPr>
        </p:nvSpPr>
        <p:spPr bwMode="auto">
          <a:xfrm>
            <a:off x="685800" y="4416425"/>
            <a:ext cx="54864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1718" name="Rectangle 6"/>
          <p:cNvSpPr>
            <a:spLocks noGrp="1" noChangeArrowheads="1"/>
          </p:cNvSpPr>
          <p:nvPr>
            <p:ph type="ftr" sz="quarter" idx="4"/>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71719" name="Rectangle 7"/>
          <p:cNvSpPr>
            <a:spLocks noGrp="1" noChangeArrowheads="1"/>
          </p:cNvSpPr>
          <p:nvPr>
            <p:ph type="sldNum" sz="quarter" idx="5"/>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6A36336D-085F-475C-95D7-9538929AB15A}" type="slidenum">
              <a:rPr lang="en-US"/>
              <a:pPr/>
              <a:t>‹#›</a:t>
            </a:fld>
            <a:endParaRPr lang="en-US"/>
          </a:p>
        </p:txBody>
      </p:sp>
    </p:spTree>
    <p:extLst>
      <p:ext uri="{BB962C8B-B14F-4D97-AF65-F5344CB8AC3E}">
        <p14:creationId xmlns:p14="http://schemas.microsoft.com/office/powerpoint/2010/main" val="34679437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2656" name="Picture 16" descr="patter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7613" y="2438400"/>
            <a:ext cx="6935787" cy="2009775"/>
          </a:xfrm>
          <a:prstGeom prst="rect">
            <a:avLst/>
          </a:prstGeom>
          <a:noFill/>
          <a:extLst>
            <a:ext uri="{909E8E84-426E-40DD-AFC4-6F175D3DCCD1}">
              <a14:hiddenFill xmlns:a14="http://schemas.microsoft.com/office/drawing/2010/main">
                <a:solidFill>
                  <a:srgbClr val="FFFFFF"/>
                </a:solidFill>
              </a14:hiddenFill>
            </a:ext>
          </a:extLst>
        </p:spPr>
      </p:pic>
      <p:sp>
        <p:nvSpPr>
          <p:cNvPr id="112652" name="Rectangle 12"/>
          <p:cNvSpPr>
            <a:spLocks noGrp="1" noChangeArrowheads="1"/>
          </p:cNvSpPr>
          <p:nvPr>
            <p:ph type="ctrTitle"/>
          </p:nvPr>
        </p:nvSpPr>
        <p:spPr>
          <a:xfrm>
            <a:off x="304800" y="1828800"/>
            <a:ext cx="7848600" cy="638175"/>
          </a:xfrm>
        </p:spPr>
        <p:txBody>
          <a:bodyPr wrap="none" tIns="45720" bIns="45720" anchor="b"/>
          <a:lstStyle>
            <a:lvl1pPr algn="r">
              <a:defRPr sz="3200">
                <a:solidFill>
                  <a:srgbClr val="CF1944"/>
                </a:solidFill>
              </a:defRPr>
            </a:lvl1pPr>
          </a:lstStyle>
          <a:p>
            <a:pPr lvl="0"/>
            <a:r>
              <a:rPr lang="en-US" noProof="0"/>
              <a:t>Sample</a:t>
            </a:r>
          </a:p>
        </p:txBody>
      </p:sp>
      <p:sp>
        <p:nvSpPr>
          <p:cNvPr id="112653" name="Rectangle 13"/>
          <p:cNvSpPr>
            <a:spLocks noGrp="1" noChangeArrowheads="1"/>
          </p:cNvSpPr>
          <p:nvPr>
            <p:ph type="subTitle" idx="1"/>
          </p:nvPr>
        </p:nvSpPr>
        <p:spPr>
          <a:xfrm>
            <a:off x="1295400" y="4191000"/>
            <a:ext cx="6705600" cy="609600"/>
          </a:xfrm>
        </p:spPr>
        <p:txBody>
          <a:bodyPr/>
          <a:lstStyle>
            <a:lvl1pPr marL="0" indent="0">
              <a:buFont typeface="Wingdings" pitchFamily="2" charset="2"/>
              <a:buNone/>
              <a:defRPr i="1">
                <a:solidFill>
                  <a:srgbClr val="666699"/>
                </a:solidFill>
              </a:defRPr>
            </a:lvl1pPr>
          </a:lstStyle>
          <a:p>
            <a:pPr lvl="0"/>
            <a:r>
              <a:rPr lang="en-US" noProof="0"/>
              <a:t>Sample subtitle</a:t>
            </a:r>
          </a:p>
        </p:txBody>
      </p:sp>
      <p:sp>
        <p:nvSpPr>
          <p:cNvPr id="112660" name="Text Box 20"/>
          <p:cNvSpPr txBox="1">
            <a:spLocks noChangeArrowheads="1"/>
          </p:cNvSpPr>
          <p:nvPr/>
        </p:nvSpPr>
        <p:spPr bwMode="auto">
          <a:xfrm>
            <a:off x="3397250" y="6565900"/>
            <a:ext cx="23535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dirty="0">
                <a:solidFill>
                  <a:schemeClr val="accent1"/>
                </a:solidFill>
              </a:rPr>
              <a:t>Copyright by Michael S. Watson, 2021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1580204-51E1-43DB-9D6C-2C8880E02AEF}" type="slidenum">
              <a:rPr lang="en-US"/>
              <a:pPr/>
              <a:t>‹#›</a:t>
            </a:fld>
            <a:endParaRPr lang="en-US"/>
          </a:p>
        </p:txBody>
      </p:sp>
    </p:spTree>
    <p:extLst>
      <p:ext uri="{BB962C8B-B14F-4D97-AF65-F5344CB8AC3E}">
        <p14:creationId xmlns:p14="http://schemas.microsoft.com/office/powerpoint/2010/main" val="31746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0"/>
            <a:ext cx="20955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1341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A36EC201-6377-4329-A3EC-E6098E65FD1C}" type="slidenum">
              <a:rPr lang="en-US"/>
              <a:pPr/>
              <a:t>‹#›</a:t>
            </a:fld>
            <a:endParaRPr lang="en-US"/>
          </a:p>
        </p:txBody>
      </p:sp>
    </p:spTree>
    <p:extLst>
      <p:ext uri="{BB962C8B-B14F-4D97-AF65-F5344CB8AC3E}">
        <p14:creationId xmlns:p14="http://schemas.microsoft.com/office/powerpoint/2010/main" val="94972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914400"/>
          </a:xfrm>
        </p:spPr>
        <p:txBody>
          <a:bodyPr/>
          <a:lstStyle/>
          <a:p>
            <a:r>
              <a:rPr lang="en-US"/>
              <a:t>Click to edit Master title style</a:t>
            </a:r>
          </a:p>
        </p:txBody>
      </p:sp>
      <p:sp>
        <p:nvSpPr>
          <p:cNvPr id="3" name="Content Placeholder 2"/>
          <p:cNvSpPr>
            <a:spLocks noGrp="1"/>
          </p:cNvSpPr>
          <p:nvPr>
            <p:ph sz="half" idx="1"/>
          </p:nvPr>
        </p:nvSpPr>
        <p:spPr>
          <a:xfrm>
            <a:off x="304800" y="1219200"/>
            <a:ext cx="83820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848100"/>
            <a:ext cx="83820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077200" y="6629400"/>
            <a:ext cx="1066800" cy="228600"/>
          </a:xfrm>
        </p:spPr>
        <p:txBody>
          <a:bodyPr/>
          <a:lstStyle>
            <a:lvl1pPr>
              <a:defRPr/>
            </a:lvl1pPr>
          </a:lstStyle>
          <a:p>
            <a:fld id="{21CA0C49-C2D2-4737-A5CE-9DE3A465899C}" type="slidenum">
              <a:rPr lang="en-US"/>
              <a:pPr/>
              <a:t>‹#›</a:t>
            </a:fld>
            <a:endParaRPr lang="en-US"/>
          </a:p>
        </p:txBody>
      </p:sp>
    </p:spTree>
    <p:extLst>
      <p:ext uri="{BB962C8B-B14F-4D97-AF65-F5344CB8AC3E}">
        <p14:creationId xmlns:p14="http://schemas.microsoft.com/office/powerpoint/2010/main" val="2280825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914400"/>
          </a:xfrm>
        </p:spPr>
        <p:txBody>
          <a:bodyPr/>
          <a:lstStyle/>
          <a:p>
            <a:r>
              <a:rPr lang="en-US"/>
              <a:t>Click to edit Master title style</a:t>
            </a:r>
          </a:p>
        </p:txBody>
      </p:sp>
      <p:sp>
        <p:nvSpPr>
          <p:cNvPr id="3" name="Table Placeholder 2"/>
          <p:cNvSpPr>
            <a:spLocks noGrp="1"/>
          </p:cNvSpPr>
          <p:nvPr>
            <p:ph type="tbl" idx="1"/>
          </p:nvPr>
        </p:nvSpPr>
        <p:spPr>
          <a:xfrm>
            <a:off x="304800" y="1219200"/>
            <a:ext cx="8382000" cy="5105400"/>
          </a:xfrm>
        </p:spPr>
        <p:txBody>
          <a:bodyPr/>
          <a:lstStyle/>
          <a:p>
            <a:endParaRPr lang="en-US"/>
          </a:p>
        </p:txBody>
      </p:sp>
      <p:sp>
        <p:nvSpPr>
          <p:cNvPr id="4" name="Slide Number Placeholder 3"/>
          <p:cNvSpPr>
            <a:spLocks noGrp="1"/>
          </p:cNvSpPr>
          <p:nvPr>
            <p:ph type="sldNum" sz="quarter" idx="10"/>
          </p:nvPr>
        </p:nvSpPr>
        <p:spPr>
          <a:xfrm>
            <a:off x="8077200" y="6629400"/>
            <a:ext cx="1066800" cy="228600"/>
          </a:xfrm>
        </p:spPr>
        <p:txBody>
          <a:bodyPr/>
          <a:lstStyle>
            <a:lvl1pPr>
              <a:defRPr/>
            </a:lvl1pPr>
          </a:lstStyle>
          <a:p>
            <a:fld id="{9046207A-89B9-4149-9158-8C7D11373B07}" type="slidenum">
              <a:rPr lang="en-US"/>
              <a:pPr/>
              <a:t>‹#›</a:t>
            </a:fld>
            <a:endParaRPr lang="en-US"/>
          </a:p>
        </p:txBody>
      </p:sp>
    </p:spTree>
    <p:extLst>
      <p:ext uri="{BB962C8B-B14F-4D97-AF65-F5344CB8AC3E}">
        <p14:creationId xmlns:p14="http://schemas.microsoft.com/office/powerpoint/2010/main" val="331123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06856F9-D334-46FF-99D0-E2BBC6C2ECDB}" type="slidenum">
              <a:rPr lang="en-US"/>
              <a:pPr/>
              <a:t>‹#›</a:t>
            </a:fld>
            <a:endParaRPr lang="en-US"/>
          </a:p>
        </p:txBody>
      </p:sp>
    </p:spTree>
    <p:extLst>
      <p:ext uri="{BB962C8B-B14F-4D97-AF65-F5344CB8AC3E}">
        <p14:creationId xmlns:p14="http://schemas.microsoft.com/office/powerpoint/2010/main" val="38667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A5DEABAD-22BB-4D40-A5D1-F14767007F3A}" type="slidenum">
              <a:rPr lang="en-US"/>
              <a:pPr/>
              <a:t>‹#›</a:t>
            </a:fld>
            <a:endParaRPr lang="en-US"/>
          </a:p>
        </p:txBody>
      </p:sp>
    </p:spTree>
    <p:extLst>
      <p:ext uri="{BB962C8B-B14F-4D97-AF65-F5344CB8AC3E}">
        <p14:creationId xmlns:p14="http://schemas.microsoft.com/office/powerpoint/2010/main" val="362335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4B0C02FC-0D1D-4533-AB28-BBB844AD0DFB}" type="slidenum">
              <a:rPr lang="en-US"/>
              <a:pPr/>
              <a:t>‹#›</a:t>
            </a:fld>
            <a:endParaRPr lang="en-US"/>
          </a:p>
        </p:txBody>
      </p:sp>
    </p:spTree>
    <p:extLst>
      <p:ext uri="{BB962C8B-B14F-4D97-AF65-F5344CB8AC3E}">
        <p14:creationId xmlns:p14="http://schemas.microsoft.com/office/powerpoint/2010/main" val="336262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8FC0768F-3095-4083-BCD9-BC5156867B7E}" type="slidenum">
              <a:rPr lang="en-US"/>
              <a:pPr/>
              <a:t>‹#›</a:t>
            </a:fld>
            <a:endParaRPr lang="en-US"/>
          </a:p>
        </p:txBody>
      </p:sp>
    </p:spTree>
    <p:extLst>
      <p:ext uri="{BB962C8B-B14F-4D97-AF65-F5344CB8AC3E}">
        <p14:creationId xmlns:p14="http://schemas.microsoft.com/office/powerpoint/2010/main" val="321393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D73D448B-942B-4419-848D-AE1ECAAC5C2E}" type="slidenum">
              <a:rPr lang="en-US"/>
              <a:pPr/>
              <a:t>‹#›</a:t>
            </a:fld>
            <a:endParaRPr lang="en-US"/>
          </a:p>
        </p:txBody>
      </p:sp>
    </p:spTree>
    <p:extLst>
      <p:ext uri="{BB962C8B-B14F-4D97-AF65-F5344CB8AC3E}">
        <p14:creationId xmlns:p14="http://schemas.microsoft.com/office/powerpoint/2010/main" val="72563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1886C73-E57A-4563-ACC8-E5ECAE68417B}" type="slidenum">
              <a:rPr lang="en-US"/>
              <a:pPr/>
              <a:t>‹#›</a:t>
            </a:fld>
            <a:endParaRPr lang="en-US"/>
          </a:p>
        </p:txBody>
      </p:sp>
    </p:spTree>
    <p:extLst>
      <p:ext uri="{BB962C8B-B14F-4D97-AF65-F5344CB8AC3E}">
        <p14:creationId xmlns:p14="http://schemas.microsoft.com/office/powerpoint/2010/main" val="153931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D7CE561-FD5D-4484-A40C-F24306822A04}" type="slidenum">
              <a:rPr lang="en-US"/>
              <a:pPr/>
              <a:t>‹#›</a:t>
            </a:fld>
            <a:endParaRPr lang="en-US"/>
          </a:p>
        </p:txBody>
      </p:sp>
    </p:spTree>
    <p:extLst>
      <p:ext uri="{BB962C8B-B14F-4D97-AF65-F5344CB8AC3E}">
        <p14:creationId xmlns:p14="http://schemas.microsoft.com/office/powerpoint/2010/main" val="51123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CD1EC32-990B-4421-9BB0-50926C21E583}" type="slidenum">
              <a:rPr lang="en-US"/>
              <a:pPr/>
              <a:t>‹#›</a:t>
            </a:fld>
            <a:endParaRPr lang="en-US"/>
          </a:p>
        </p:txBody>
      </p:sp>
    </p:spTree>
    <p:extLst>
      <p:ext uri="{BB962C8B-B14F-4D97-AF65-F5344CB8AC3E}">
        <p14:creationId xmlns:p14="http://schemas.microsoft.com/office/powerpoint/2010/main" val="340292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1636" name="Picture 20" descr="uppe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350" y="19050"/>
            <a:ext cx="8991600" cy="1038225"/>
          </a:xfrm>
          <a:prstGeom prst="rect">
            <a:avLst/>
          </a:prstGeom>
          <a:noFill/>
          <a:extLst>
            <a:ext uri="{909E8E84-426E-40DD-AFC4-6F175D3DCCD1}">
              <a14:hiddenFill xmlns:a14="http://schemas.microsoft.com/office/drawing/2010/main">
                <a:solidFill>
                  <a:srgbClr val="FFFFFF"/>
                </a:solidFill>
              </a14:hiddenFill>
            </a:ext>
          </a:extLst>
        </p:spPr>
      </p:pic>
      <p:sp>
        <p:nvSpPr>
          <p:cNvPr id="111624" name="Rectangle 8"/>
          <p:cNvSpPr>
            <a:spLocks noGrp="1" noChangeArrowheads="1"/>
          </p:cNvSpPr>
          <p:nvPr>
            <p:ph type="body" idx="1"/>
          </p:nvPr>
        </p:nvSpPr>
        <p:spPr bwMode="auto">
          <a:xfrm>
            <a:off x="304800" y="1219200"/>
            <a:ext cx="8382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111627" name="Rectangle 11"/>
          <p:cNvSpPr>
            <a:spLocks noGrp="1" noChangeArrowheads="1"/>
          </p:cNvSpPr>
          <p:nvPr>
            <p:ph type="sldNum" sz="quarter" idx="4"/>
          </p:nvPr>
        </p:nvSpPr>
        <p:spPr bwMode="auto">
          <a:xfrm>
            <a:off x="8077200" y="66294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1">
                <a:solidFill>
                  <a:srgbClr val="8C8C8C"/>
                </a:solidFill>
              </a:defRPr>
            </a:lvl1pPr>
          </a:lstStyle>
          <a:p>
            <a:fld id="{37CEE3F0-C7D5-4751-BD3B-39566242CF5D}" type="slidenum">
              <a:rPr lang="en-US"/>
              <a:pPr/>
              <a:t>‹#›</a:t>
            </a:fld>
            <a:endParaRPr lang="en-US"/>
          </a:p>
        </p:txBody>
      </p:sp>
      <p:sp>
        <p:nvSpPr>
          <p:cNvPr id="111628" name="Rectangle 12"/>
          <p:cNvSpPr>
            <a:spLocks noGrp="1" noChangeArrowheads="1"/>
          </p:cNvSpPr>
          <p:nvPr>
            <p:ph type="title"/>
          </p:nvPr>
        </p:nvSpPr>
        <p:spPr bwMode="auto">
          <a:xfrm>
            <a:off x="304800" y="0"/>
            <a:ext cx="762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 rIns="91440" bIns="9144" numCol="1" anchor="ctr" anchorCtr="0" compatLnSpc="1">
            <a:prstTxWarp prst="textNoShape">
              <a:avLst/>
            </a:prstTxWarp>
          </a:bodyPr>
          <a:lstStyle/>
          <a:p>
            <a:pPr lvl="0"/>
            <a:r>
              <a:rPr lang="en-US"/>
              <a:t>Click to edit Master title style</a:t>
            </a:r>
          </a:p>
        </p:txBody>
      </p:sp>
      <p:sp>
        <p:nvSpPr>
          <p:cNvPr id="111641" name="Text Box 25"/>
          <p:cNvSpPr txBox="1">
            <a:spLocks noChangeArrowheads="1"/>
          </p:cNvSpPr>
          <p:nvPr/>
        </p:nvSpPr>
        <p:spPr bwMode="auto">
          <a:xfrm>
            <a:off x="3393744" y="6613525"/>
            <a:ext cx="23535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dirty="0">
                <a:solidFill>
                  <a:schemeClr val="accent1"/>
                </a:solidFill>
              </a:rPr>
              <a:t>Copyright by Michael S. Watson, 2021</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Lst>
  <p:hf hdr="0" ftr="0" dt="0"/>
  <p:txStyles>
    <p:titleStyle>
      <a:lvl1pPr algn="l" rtl="0" fontAlgn="base">
        <a:lnSpc>
          <a:spcPts val="2800"/>
        </a:lnSpc>
        <a:spcBef>
          <a:spcPct val="0"/>
        </a:spcBef>
        <a:spcAft>
          <a:spcPct val="0"/>
        </a:spcAft>
        <a:defRPr sz="2600" b="1">
          <a:solidFill>
            <a:srgbClr val="330966"/>
          </a:solidFill>
          <a:latin typeface="+mj-lt"/>
          <a:ea typeface="+mj-ea"/>
          <a:cs typeface="+mj-cs"/>
        </a:defRPr>
      </a:lvl1pPr>
      <a:lvl2pPr algn="l" rtl="0" fontAlgn="base">
        <a:lnSpc>
          <a:spcPts val="2800"/>
        </a:lnSpc>
        <a:spcBef>
          <a:spcPct val="0"/>
        </a:spcBef>
        <a:spcAft>
          <a:spcPct val="0"/>
        </a:spcAft>
        <a:defRPr sz="2600" b="1">
          <a:solidFill>
            <a:srgbClr val="330966"/>
          </a:solidFill>
          <a:latin typeface="Arial" charset="0"/>
        </a:defRPr>
      </a:lvl2pPr>
      <a:lvl3pPr algn="l" rtl="0" fontAlgn="base">
        <a:lnSpc>
          <a:spcPts val="2800"/>
        </a:lnSpc>
        <a:spcBef>
          <a:spcPct val="0"/>
        </a:spcBef>
        <a:spcAft>
          <a:spcPct val="0"/>
        </a:spcAft>
        <a:defRPr sz="2600" b="1">
          <a:solidFill>
            <a:srgbClr val="330966"/>
          </a:solidFill>
          <a:latin typeface="Arial" charset="0"/>
        </a:defRPr>
      </a:lvl3pPr>
      <a:lvl4pPr algn="l" rtl="0" fontAlgn="base">
        <a:lnSpc>
          <a:spcPts val="2800"/>
        </a:lnSpc>
        <a:spcBef>
          <a:spcPct val="0"/>
        </a:spcBef>
        <a:spcAft>
          <a:spcPct val="0"/>
        </a:spcAft>
        <a:defRPr sz="2600" b="1">
          <a:solidFill>
            <a:srgbClr val="330966"/>
          </a:solidFill>
          <a:latin typeface="Arial" charset="0"/>
        </a:defRPr>
      </a:lvl4pPr>
      <a:lvl5pPr algn="l" rtl="0" fontAlgn="base">
        <a:lnSpc>
          <a:spcPts val="2800"/>
        </a:lnSpc>
        <a:spcBef>
          <a:spcPct val="0"/>
        </a:spcBef>
        <a:spcAft>
          <a:spcPct val="0"/>
        </a:spcAft>
        <a:defRPr sz="2600" b="1">
          <a:solidFill>
            <a:srgbClr val="330966"/>
          </a:solidFill>
          <a:latin typeface="Arial" charset="0"/>
        </a:defRPr>
      </a:lvl5pPr>
      <a:lvl6pPr marL="457200" algn="l" rtl="0" fontAlgn="base">
        <a:lnSpc>
          <a:spcPts val="2800"/>
        </a:lnSpc>
        <a:spcBef>
          <a:spcPct val="0"/>
        </a:spcBef>
        <a:spcAft>
          <a:spcPct val="0"/>
        </a:spcAft>
        <a:defRPr sz="2600" b="1">
          <a:solidFill>
            <a:srgbClr val="330966"/>
          </a:solidFill>
          <a:latin typeface="Arial" charset="0"/>
        </a:defRPr>
      </a:lvl6pPr>
      <a:lvl7pPr marL="914400" algn="l" rtl="0" fontAlgn="base">
        <a:lnSpc>
          <a:spcPts val="2800"/>
        </a:lnSpc>
        <a:spcBef>
          <a:spcPct val="0"/>
        </a:spcBef>
        <a:spcAft>
          <a:spcPct val="0"/>
        </a:spcAft>
        <a:defRPr sz="2600" b="1">
          <a:solidFill>
            <a:srgbClr val="330966"/>
          </a:solidFill>
          <a:latin typeface="Arial" charset="0"/>
        </a:defRPr>
      </a:lvl7pPr>
      <a:lvl8pPr marL="1371600" algn="l" rtl="0" fontAlgn="base">
        <a:lnSpc>
          <a:spcPts val="2800"/>
        </a:lnSpc>
        <a:spcBef>
          <a:spcPct val="0"/>
        </a:spcBef>
        <a:spcAft>
          <a:spcPct val="0"/>
        </a:spcAft>
        <a:defRPr sz="2600" b="1">
          <a:solidFill>
            <a:srgbClr val="330966"/>
          </a:solidFill>
          <a:latin typeface="Arial" charset="0"/>
        </a:defRPr>
      </a:lvl8pPr>
      <a:lvl9pPr marL="1828800" algn="l" rtl="0" fontAlgn="base">
        <a:lnSpc>
          <a:spcPts val="2800"/>
        </a:lnSpc>
        <a:spcBef>
          <a:spcPct val="0"/>
        </a:spcBef>
        <a:spcAft>
          <a:spcPct val="0"/>
        </a:spcAft>
        <a:defRPr sz="2600" b="1">
          <a:solidFill>
            <a:srgbClr val="330966"/>
          </a:solidFill>
          <a:latin typeface="Arial" charset="0"/>
        </a:defRPr>
      </a:lvl9pPr>
    </p:titleStyle>
    <p:bodyStyle>
      <a:lvl1pPr marL="342900" indent="-342900" algn="l" rtl="0" eaLnBrk="0" fontAlgn="base" hangingPunct="0">
        <a:spcBef>
          <a:spcPct val="0"/>
        </a:spcBef>
        <a:spcAft>
          <a:spcPct val="0"/>
        </a:spcAft>
        <a:buClr>
          <a:srgbClr val="330966"/>
        </a:buClr>
        <a:buSzPct val="75000"/>
        <a:buFont typeface="Wingdings" pitchFamily="2" charset="2"/>
        <a:buChar char="n"/>
        <a:defRPr sz="2400">
          <a:solidFill>
            <a:schemeClr val="tx1"/>
          </a:solidFill>
          <a:latin typeface="+mn-lt"/>
          <a:ea typeface="+mn-ea"/>
          <a:cs typeface="+mn-cs"/>
        </a:defRPr>
      </a:lvl1pPr>
      <a:lvl2pPr marL="692150" indent="-347663" algn="l" rtl="0" eaLnBrk="0" fontAlgn="base" hangingPunct="0">
        <a:spcBef>
          <a:spcPct val="0"/>
        </a:spcBef>
        <a:spcAft>
          <a:spcPct val="0"/>
        </a:spcAft>
        <a:buClr>
          <a:srgbClr val="659999"/>
        </a:buClr>
        <a:buSzPct val="70000"/>
        <a:buFont typeface="Wingdings" pitchFamily="2" charset="2"/>
        <a:buChar char="l"/>
        <a:defRPr>
          <a:solidFill>
            <a:schemeClr val="tx1"/>
          </a:solidFill>
          <a:latin typeface="+mn-lt"/>
        </a:defRPr>
      </a:lvl2pPr>
      <a:lvl3pPr marL="987425" indent="-293688" algn="l" rtl="0" eaLnBrk="0" fontAlgn="base" hangingPunct="0">
        <a:spcBef>
          <a:spcPct val="0"/>
        </a:spcBef>
        <a:spcAft>
          <a:spcPct val="0"/>
        </a:spcAft>
        <a:buClr>
          <a:srgbClr val="330966"/>
        </a:buClr>
        <a:buSzPct val="80000"/>
        <a:buFont typeface="Arial" charset="0"/>
        <a:buChar char="−"/>
        <a:defRPr sz="1400">
          <a:solidFill>
            <a:schemeClr val="tx1"/>
          </a:solidFill>
          <a:latin typeface="+mn-lt"/>
        </a:defRPr>
      </a:lvl3pPr>
      <a:lvl4pPr marL="1281113" indent="-292100" algn="l" rtl="0" eaLnBrk="0" fontAlgn="base" hangingPunct="0">
        <a:spcBef>
          <a:spcPct val="0"/>
        </a:spcBef>
        <a:spcAft>
          <a:spcPct val="0"/>
        </a:spcAft>
        <a:buClr>
          <a:srgbClr val="330966"/>
        </a:buClr>
        <a:buSzPct val="65000"/>
        <a:buFont typeface="Wingdings" pitchFamily="2" charset="2"/>
        <a:buChar char="l"/>
        <a:defRPr sz="1400">
          <a:solidFill>
            <a:schemeClr val="tx1"/>
          </a:solidFill>
          <a:latin typeface="+mn-lt"/>
        </a:defRPr>
      </a:lvl4pPr>
      <a:lvl5pPr marL="15986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5pPr>
      <a:lvl6pPr marL="20558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6pPr>
      <a:lvl7pPr marL="25130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7pPr>
      <a:lvl8pPr marL="29702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8pPr>
      <a:lvl9pPr marL="34274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nSpc>
                <a:spcPct val="100000"/>
              </a:lnSpc>
            </a:pPr>
            <a:br>
              <a:rPr lang="en-US" dirty="0"/>
            </a:br>
            <a:br>
              <a:rPr lang="en-US" dirty="0"/>
            </a:br>
            <a:r>
              <a:rPr lang="en-US" dirty="0"/>
              <a:t>DEA</a:t>
            </a:r>
          </a:p>
        </p:txBody>
      </p:sp>
      <p:sp>
        <p:nvSpPr>
          <p:cNvPr id="5" name="Subtitle 4"/>
          <p:cNvSpPr>
            <a:spLocks noGrp="1"/>
          </p:cNvSpPr>
          <p:nvPr>
            <p:ph type="subTitle" idx="1"/>
          </p:nvPr>
        </p:nvSpPr>
        <p:spPr/>
        <p:txBody>
          <a:bodyPr/>
          <a:lstStyle/>
          <a:p>
            <a:r>
              <a:rPr lang="en-US" dirty="0"/>
              <a:t>Data Envelopment Analysis</a:t>
            </a:r>
          </a:p>
          <a:p>
            <a:endParaRPr lang="en-US" dirty="0"/>
          </a:p>
        </p:txBody>
      </p:sp>
      <p:sp>
        <p:nvSpPr>
          <p:cNvPr id="3" name="Slide Number Placeholder 2"/>
          <p:cNvSpPr>
            <a:spLocks noGrp="1"/>
          </p:cNvSpPr>
          <p:nvPr>
            <p:ph type="sldNum" sz="quarter" idx="4294967295"/>
          </p:nvPr>
        </p:nvSpPr>
        <p:spPr>
          <a:xfrm>
            <a:off x="8077200" y="6629400"/>
            <a:ext cx="1066800" cy="228600"/>
          </a:xfrm>
        </p:spPr>
        <p:txBody>
          <a:bodyPr/>
          <a:lstStyle/>
          <a:p>
            <a:fld id="{D73D448B-942B-4419-848D-AE1ECAAC5C2E}" type="slidenum">
              <a:rPr lang="en-US" smtClean="0"/>
              <a:pPr/>
              <a:t>1</a:t>
            </a:fld>
            <a:endParaRPr lang="en-US"/>
          </a:p>
        </p:txBody>
      </p:sp>
    </p:spTree>
    <p:extLst>
      <p:ext uri="{BB962C8B-B14F-4D97-AF65-F5344CB8AC3E}">
        <p14:creationId xmlns:p14="http://schemas.microsoft.com/office/powerpoint/2010/main" val="326140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don’t find the interpretation of the LP very intuitive</a:t>
            </a:r>
          </a:p>
        </p:txBody>
      </p:sp>
      <p:sp>
        <p:nvSpPr>
          <p:cNvPr id="3" name="Content Placeholder 2"/>
          <p:cNvSpPr>
            <a:spLocks noGrp="1"/>
          </p:cNvSpPr>
          <p:nvPr>
            <p:ph idx="1"/>
          </p:nvPr>
        </p:nvSpPr>
        <p:spPr/>
        <p:txBody>
          <a:bodyPr/>
          <a:lstStyle/>
          <a:p>
            <a:r>
              <a:rPr lang="en-US" dirty="0"/>
              <a:t>The dual of this LP creates “prices” for all the inputs and “values” for all the outputs</a:t>
            </a:r>
          </a:p>
          <a:p>
            <a:endParaRPr lang="en-US" dirty="0"/>
          </a:p>
          <a:p>
            <a:r>
              <a:rPr lang="en-US" dirty="0"/>
              <a:t>The dual LP, when it solves for a particular DMU, tries to find the best combination of prices and value to put that DMU in the best possible light</a:t>
            </a:r>
          </a:p>
          <a:p>
            <a:pPr lvl="1"/>
            <a:r>
              <a:rPr lang="en-US" dirty="0"/>
              <a:t>Note the prices and values will be different for every run</a:t>
            </a:r>
          </a:p>
          <a:p>
            <a:pPr lvl="1"/>
            <a:endParaRPr lang="en-US" dirty="0"/>
          </a:p>
          <a:p>
            <a:r>
              <a:rPr lang="en-US" dirty="0"/>
              <a:t>Since the dual and primal give the same information, the optimization tries to show every DMU in its best possible light</a:t>
            </a:r>
          </a:p>
          <a:p>
            <a:pPr lvl="1"/>
            <a:r>
              <a:rPr lang="en-US" dirty="0"/>
              <a:t>The primal does this more geometrically (and is harder to explain)</a:t>
            </a:r>
          </a:p>
        </p:txBody>
      </p:sp>
      <p:sp>
        <p:nvSpPr>
          <p:cNvPr id="4" name="Slide Number Placeholder 3"/>
          <p:cNvSpPr>
            <a:spLocks noGrp="1"/>
          </p:cNvSpPr>
          <p:nvPr>
            <p:ph type="sldNum" sz="quarter" idx="10"/>
          </p:nvPr>
        </p:nvSpPr>
        <p:spPr/>
        <p:txBody>
          <a:bodyPr/>
          <a:lstStyle/>
          <a:p>
            <a:fld id="{306856F9-D334-46FF-99D0-E2BBC6C2ECDB}" type="slidenum">
              <a:rPr lang="en-US" smtClean="0"/>
              <a:pPr/>
              <a:t>10</a:t>
            </a:fld>
            <a:endParaRPr lang="en-US"/>
          </a:p>
        </p:txBody>
      </p:sp>
    </p:spTree>
    <p:extLst>
      <p:ext uri="{BB962C8B-B14F-4D97-AF65-F5344CB8AC3E}">
        <p14:creationId xmlns:p14="http://schemas.microsoft.com/office/powerpoint/2010/main" val="68226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the Bank Branches</a:t>
            </a:r>
          </a:p>
        </p:txBody>
      </p:sp>
      <p:sp>
        <p:nvSpPr>
          <p:cNvPr id="5" name="Content Placeholder 4"/>
          <p:cNvSpPr>
            <a:spLocks noGrp="1"/>
          </p:cNvSpPr>
          <p:nvPr>
            <p:ph idx="1"/>
          </p:nvPr>
        </p:nvSpPr>
        <p:spPr>
          <a:xfrm>
            <a:off x="304800" y="5029200"/>
            <a:ext cx="8382000" cy="1066800"/>
          </a:xfrm>
        </p:spPr>
        <p:txBody>
          <a:bodyPr/>
          <a:lstStyle/>
          <a:p>
            <a:r>
              <a:rPr lang="en-US" dirty="0"/>
              <a:t>The input goals show we should get the same output (400,50) with 3.7 fewer tellers</a:t>
            </a:r>
          </a:p>
          <a:p>
            <a:r>
              <a:rPr lang="en-US" dirty="0"/>
              <a:t>The output shows how much we should get with our inputs fixed </a:t>
            </a:r>
          </a:p>
        </p:txBody>
      </p:sp>
      <p:sp>
        <p:nvSpPr>
          <p:cNvPr id="4" name="Slide Number Placeholder 3"/>
          <p:cNvSpPr>
            <a:spLocks noGrp="1"/>
          </p:cNvSpPr>
          <p:nvPr>
            <p:ph type="sldNum" sz="quarter" idx="10"/>
          </p:nvPr>
        </p:nvSpPr>
        <p:spPr/>
        <p:txBody>
          <a:bodyPr/>
          <a:lstStyle/>
          <a:p>
            <a:fld id="{306856F9-D334-46FF-99D0-E2BBC6C2ECDB}" type="slidenum">
              <a:rPr lang="en-US" smtClean="0"/>
              <a:pPr/>
              <a:t>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317892"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44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Revisit Our Earlier Case…</a:t>
            </a:r>
          </a:p>
        </p:txBody>
      </p:sp>
      <p:sp>
        <p:nvSpPr>
          <p:cNvPr id="4" name="Slide Number Placeholder 3"/>
          <p:cNvSpPr>
            <a:spLocks noGrp="1"/>
          </p:cNvSpPr>
          <p:nvPr>
            <p:ph type="sldNum" sz="quarter" idx="10"/>
          </p:nvPr>
        </p:nvSpPr>
        <p:spPr/>
        <p:txBody>
          <a:bodyPr/>
          <a:lstStyle/>
          <a:p>
            <a:fld id="{306856F9-D334-46FF-99D0-E2BBC6C2ECDB}" type="slidenum">
              <a:rPr lang="en-US" smtClean="0"/>
              <a:pPr/>
              <a:t>12</a:t>
            </a:fld>
            <a:endParaRPr lang="en-US"/>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04999"/>
            <a:ext cx="6096000" cy="2919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315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Scale Output Report</a:t>
            </a:r>
          </a:p>
        </p:txBody>
      </p:sp>
      <p:sp>
        <p:nvSpPr>
          <p:cNvPr id="3" name="Content Placeholder 2"/>
          <p:cNvSpPr>
            <a:spLocks noGrp="1"/>
          </p:cNvSpPr>
          <p:nvPr>
            <p:ph idx="1"/>
          </p:nvPr>
        </p:nvSpPr>
        <p:spPr/>
        <p:txBody>
          <a:bodyPr/>
          <a:lstStyle/>
          <a:p>
            <a:r>
              <a:rPr lang="en-US" dirty="0"/>
              <a:t>The output will give you the following</a:t>
            </a:r>
          </a:p>
          <a:p>
            <a:pPr lvl="1"/>
            <a:r>
              <a:rPr lang="en-US" dirty="0"/>
              <a:t>List of all the branches that are on the efficient frontier (100%)</a:t>
            </a:r>
          </a:p>
          <a:p>
            <a:pPr lvl="1"/>
            <a:r>
              <a:rPr lang="en-US" dirty="0"/>
              <a:t>List of those branches not on the efficient frontier, how far they are off, and the best branches to benchmark against.  </a:t>
            </a:r>
          </a:p>
          <a:p>
            <a:pPr lvl="1"/>
            <a:r>
              <a:rPr lang="en-US" dirty="0"/>
              <a:t>For each inefficient branch, you can get information on how to do better</a:t>
            </a:r>
          </a:p>
          <a:p>
            <a:endParaRPr lang="en-US" dirty="0"/>
          </a:p>
        </p:txBody>
      </p:sp>
      <p:sp>
        <p:nvSpPr>
          <p:cNvPr id="4" name="Slide Number Placeholder 3"/>
          <p:cNvSpPr>
            <a:spLocks noGrp="1"/>
          </p:cNvSpPr>
          <p:nvPr>
            <p:ph type="sldNum" sz="quarter" idx="10"/>
          </p:nvPr>
        </p:nvSpPr>
        <p:spPr/>
        <p:txBody>
          <a:bodyPr/>
          <a:lstStyle/>
          <a:p>
            <a:fld id="{F3AEB1FA-7CEA-4843-8894-AF3ADB2B3460}" type="slidenum">
              <a:rPr lang="en-US" smtClean="0"/>
              <a:pPr/>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2964712"/>
            <a:ext cx="527685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513" y="5334000"/>
            <a:ext cx="39909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562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DEA Requires You to Solve One LP per DMU.</a:t>
            </a:r>
            <a:br>
              <a:rPr lang="en-US" sz="2000" dirty="0"/>
            </a:br>
            <a:r>
              <a:rPr lang="en-US" sz="2000" dirty="0"/>
              <a:t>However, the LP’s can be solved with one run.  How?</a:t>
            </a:r>
          </a:p>
        </p:txBody>
      </p:sp>
      <p:sp>
        <p:nvSpPr>
          <p:cNvPr id="4" name="Slide Number Placeholder 3"/>
          <p:cNvSpPr>
            <a:spLocks noGrp="1"/>
          </p:cNvSpPr>
          <p:nvPr>
            <p:ph type="sldNum" sz="quarter" idx="10"/>
          </p:nvPr>
        </p:nvSpPr>
        <p:spPr/>
        <p:txBody>
          <a:bodyPr/>
          <a:lstStyle/>
          <a:p>
            <a:fld id="{306856F9-D334-46FF-99D0-E2BBC6C2ECDB}" type="slidenum">
              <a:rPr lang="en-US" smtClean="0"/>
              <a:pPr/>
              <a:t>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02" y="1143000"/>
            <a:ext cx="859704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604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Can This Be Applied</a:t>
            </a:r>
          </a:p>
        </p:txBody>
      </p:sp>
      <p:sp>
        <p:nvSpPr>
          <p:cNvPr id="3" name="Content Placeholder 2"/>
          <p:cNvSpPr>
            <a:spLocks noGrp="1"/>
          </p:cNvSpPr>
          <p:nvPr>
            <p:ph idx="1"/>
          </p:nvPr>
        </p:nvSpPr>
        <p:spPr/>
        <p:txBody>
          <a:bodyPr/>
          <a:lstStyle/>
          <a:p>
            <a:r>
              <a:rPr lang="en-US" dirty="0"/>
              <a:t>Where you have multiple DMU’s with different inputs and outputs</a:t>
            </a:r>
          </a:p>
          <a:p>
            <a:pPr lvl="1"/>
            <a:r>
              <a:rPr lang="en-US" dirty="0"/>
              <a:t>And, where the inputs and outputs are hard to compare</a:t>
            </a:r>
          </a:p>
          <a:p>
            <a:endParaRPr lang="en-US" dirty="0"/>
          </a:p>
          <a:p>
            <a:r>
              <a:rPr lang="en-US" dirty="0"/>
              <a:t>Bank branches</a:t>
            </a:r>
          </a:p>
          <a:p>
            <a:r>
              <a:rPr lang="en-US" dirty="0"/>
              <a:t>Retail stores</a:t>
            </a:r>
          </a:p>
          <a:p>
            <a:r>
              <a:rPr lang="en-US" dirty="0"/>
              <a:t>Service depots</a:t>
            </a:r>
          </a:p>
          <a:p>
            <a:r>
              <a:rPr lang="en-US" dirty="0"/>
              <a:t>Hospitals, Health care facilities</a:t>
            </a:r>
          </a:p>
          <a:p>
            <a:r>
              <a:rPr lang="en-US" dirty="0"/>
              <a:t>Schools</a:t>
            </a:r>
          </a:p>
          <a:p>
            <a:r>
              <a:rPr lang="en-US" dirty="0"/>
              <a:t>Manufacturing and Operations firms</a:t>
            </a:r>
          </a:p>
          <a:p>
            <a:pPr lvl="1"/>
            <a:r>
              <a:rPr lang="en-US" dirty="0"/>
              <a:t>With many similar operations</a:t>
            </a:r>
          </a:p>
        </p:txBody>
      </p:sp>
      <p:sp>
        <p:nvSpPr>
          <p:cNvPr id="4" name="Slide Number Placeholder 3"/>
          <p:cNvSpPr>
            <a:spLocks noGrp="1"/>
          </p:cNvSpPr>
          <p:nvPr>
            <p:ph type="sldNum" sz="quarter" idx="10"/>
          </p:nvPr>
        </p:nvSpPr>
        <p:spPr/>
        <p:txBody>
          <a:bodyPr/>
          <a:lstStyle/>
          <a:p>
            <a:fld id="{306856F9-D334-46FF-99D0-E2BBC6C2ECDB}" type="slidenum">
              <a:rPr lang="en-US" smtClean="0"/>
              <a:pPr/>
              <a:t>15</a:t>
            </a:fld>
            <a:endParaRPr lang="en-US"/>
          </a:p>
        </p:txBody>
      </p:sp>
    </p:spTree>
    <p:extLst>
      <p:ext uri="{BB962C8B-B14F-4D97-AF65-F5344CB8AC3E}">
        <p14:creationId xmlns:p14="http://schemas.microsoft.com/office/powerpoint/2010/main" val="106640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EECC-1810-4339-B91A-FDC9C9AFF0AB}"/>
              </a:ext>
            </a:extLst>
          </p:cNvPr>
          <p:cNvSpPr>
            <a:spLocks noGrp="1"/>
          </p:cNvSpPr>
          <p:nvPr>
            <p:ph type="title"/>
          </p:nvPr>
        </p:nvSpPr>
        <p:spPr/>
        <p:txBody>
          <a:bodyPr/>
          <a:lstStyle/>
          <a:p>
            <a:r>
              <a:rPr lang="en-US" dirty="0"/>
              <a:t>E-commerce Application</a:t>
            </a:r>
          </a:p>
        </p:txBody>
      </p:sp>
      <p:sp>
        <p:nvSpPr>
          <p:cNvPr id="4" name="Slide Number Placeholder 3">
            <a:extLst>
              <a:ext uri="{FF2B5EF4-FFF2-40B4-BE49-F238E27FC236}">
                <a16:creationId xmlns:a16="http://schemas.microsoft.com/office/drawing/2014/main" id="{EE63F434-C0DA-416F-BA02-D6371A5379AE}"/>
              </a:ext>
            </a:extLst>
          </p:cNvPr>
          <p:cNvSpPr>
            <a:spLocks noGrp="1"/>
          </p:cNvSpPr>
          <p:nvPr>
            <p:ph type="sldNum" sz="quarter" idx="10"/>
          </p:nvPr>
        </p:nvSpPr>
        <p:spPr/>
        <p:txBody>
          <a:bodyPr/>
          <a:lstStyle/>
          <a:p>
            <a:fld id="{306856F9-D334-46FF-99D0-E2BBC6C2ECDB}" type="slidenum">
              <a:rPr lang="en-US" smtClean="0"/>
              <a:pPr/>
              <a:t>16</a:t>
            </a:fld>
            <a:endParaRPr lang="en-US"/>
          </a:p>
        </p:txBody>
      </p:sp>
      <p:pic>
        <p:nvPicPr>
          <p:cNvPr id="1026" name="Picture 2">
            <a:extLst>
              <a:ext uri="{FF2B5EF4-FFF2-40B4-BE49-F238E27FC236}">
                <a16:creationId xmlns:a16="http://schemas.microsoft.com/office/drawing/2014/main" id="{35B04B87-772D-4850-93FB-048FB276D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 y="902562"/>
            <a:ext cx="8839200" cy="589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62F5C42-D450-4FBC-8324-F9D4A32577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262443"/>
            <a:ext cx="3291840" cy="21665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4B20418-FC8A-482D-B164-155760913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710" y="3686746"/>
            <a:ext cx="4064759" cy="27214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8D26642-CE30-4320-AC92-14AC56AF8F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317371"/>
            <a:ext cx="3406689" cy="20396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DE911D3-D94E-43F4-A494-00ED87356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00" y="3686746"/>
            <a:ext cx="36703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3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 calcmode="lin" valueType="num">
                                      <p:cBhvr>
                                        <p:cTn id="7" dur="500" fill="hold"/>
                                        <p:tgtEl>
                                          <p:spTgt spid="1032"/>
                                        </p:tgtEl>
                                        <p:attrNameLst>
                                          <p:attrName>ppt_w</p:attrName>
                                        </p:attrNameLst>
                                      </p:cBhvr>
                                      <p:tavLst>
                                        <p:tav tm="0">
                                          <p:val>
                                            <p:fltVal val="0"/>
                                          </p:val>
                                        </p:tav>
                                        <p:tav tm="100000">
                                          <p:val>
                                            <p:strVal val="#ppt_w"/>
                                          </p:val>
                                        </p:tav>
                                      </p:tavLst>
                                    </p:anim>
                                    <p:anim calcmode="lin" valueType="num">
                                      <p:cBhvr>
                                        <p:cTn id="8" dur="500" fill="hold"/>
                                        <p:tgtEl>
                                          <p:spTgt spid="1032"/>
                                        </p:tgtEl>
                                        <p:attrNameLst>
                                          <p:attrName>ppt_h</p:attrName>
                                        </p:attrNameLst>
                                      </p:cBhvr>
                                      <p:tavLst>
                                        <p:tav tm="0">
                                          <p:val>
                                            <p:fltVal val="0"/>
                                          </p:val>
                                        </p:tav>
                                        <p:tav tm="100000">
                                          <p:val>
                                            <p:strVal val="#ppt_h"/>
                                          </p:val>
                                        </p:tav>
                                      </p:tavLst>
                                    </p:anim>
                                    <p:animEffect transition="in" filter="fade">
                                      <p:cBhvr>
                                        <p:cTn id="9" dur="500"/>
                                        <p:tgtEl>
                                          <p:spTgt spid="1032"/>
                                        </p:tgtEl>
                                      </p:cBhvr>
                                    </p:animEffect>
                                  </p:childTnLst>
                                </p:cTn>
                              </p:par>
                              <p:par>
                                <p:cTn id="10" presetID="53" presetClass="entr" presetSubtype="16" fill="hold"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500" fill="hold"/>
                                        <p:tgtEl>
                                          <p:spTgt spid="1028"/>
                                        </p:tgtEl>
                                        <p:attrNameLst>
                                          <p:attrName>ppt_w</p:attrName>
                                        </p:attrNameLst>
                                      </p:cBhvr>
                                      <p:tavLst>
                                        <p:tav tm="0">
                                          <p:val>
                                            <p:fltVal val="0"/>
                                          </p:val>
                                        </p:tav>
                                        <p:tav tm="100000">
                                          <p:val>
                                            <p:strVal val="#ppt_w"/>
                                          </p:val>
                                        </p:tav>
                                      </p:tavLst>
                                    </p:anim>
                                    <p:anim calcmode="lin" valueType="num">
                                      <p:cBhvr>
                                        <p:cTn id="13" dur="500" fill="hold"/>
                                        <p:tgtEl>
                                          <p:spTgt spid="1028"/>
                                        </p:tgtEl>
                                        <p:attrNameLst>
                                          <p:attrName>ppt_h</p:attrName>
                                        </p:attrNameLst>
                                      </p:cBhvr>
                                      <p:tavLst>
                                        <p:tav tm="0">
                                          <p:val>
                                            <p:fltVal val="0"/>
                                          </p:val>
                                        </p:tav>
                                        <p:tav tm="100000">
                                          <p:val>
                                            <p:strVal val="#ppt_h"/>
                                          </p:val>
                                        </p:tav>
                                      </p:tavLst>
                                    </p:anim>
                                    <p:animEffect transition="in" filter="fade">
                                      <p:cBhvr>
                                        <p:cTn id="14" dur="500"/>
                                        <p:tgtEl>
                                          <p:spTgt spid="1028"/>
                                        </p:tgtEl>
                                      </p:cBhvr>
                                    </p:animEffect>
                                  </p:childTnLst>
                                </p:cTn>
                              </p:par>
                              <p:par>
                                <p:cTn id="15" presetID="53" presetClass="entr" presetSubtype="16" fill="hold" nodeType="withEffect">
                                  <p:stCondLst>
                                    <p:cond delay="0"/>
                                  </p:stCondLst>
                                  <p:childTnLst>
                                    <p:set>
                                      <p:cBhvr>
                                        <p:cTn id="16" dur="1" fill="hold">
                                          <p:stCondLst>
                                            <p:cond delay="0"/>
                                          </p:stCondLst>
                                        </p:cTn>
                                        <p:tgtEl>
                                          <p:spTgt spid="1034"/>
                                        </p:tgtEl>
                                        <p:attrNameLst>
                                          <p:attrName>style.visibility</p:attrName>
                                        </p:attrNameLst>
                                      </p:cBhvr>
                                      <p:to>
                                        <p:strVal val="visible"/>
                                      </p:to>
                                    </p:set>
                                    <p:anim calcmode="lin" valueType="num">
                                      <p:cBhvr>
                                        <p:cTn id="17" dur="500" fill="hold"/>
                                        <p:tgtEl>
                                          <p:spTgt spid="1034"/>
                                        </p:tgtEl>
                                        <p:attrNameLst>
                                          <p:attrName>ppt_w</p:attrName>
                                        </p:attrNameLst>
                                      </p:cBhvr>
                                      <p:tavLst>
                                        <p:tav tm="0">
                                          <p:val>
                                            <p:fltVal val="0"/>
                                          </p:val>
                                        </p:tav>
                                        <p:tav tm="100000">
                                          <p:val>
                                            <p:strVal val="#ppt_w"/>
                                          </p:val>
                                        </p:tav>
                                      </p:tavLst>
                                    </p:anim>
                                    <p:anim calcmode="lin" valueType="num">
                                      <p:cBhvr>
                                        <p:cTn id="18" dur="500" fill="hold"/>
                                        <p:tgtEl>
                                          <p:spTgt spid="1034"/>
                                        </p:tgtEl>
                                        <p:attrNameLst>
                                          <p:attrName>ppt_h</p:attrName>
                                        </p:attrNameLst>
                                      </p:cBhvr>
                                      <p:tavLst>
                                        <p:tav tm="0">
                                          <p:val>
                                            <p:fltVal val="0"/>
                                          </p:val>
                                        </p:tav>
                                        <p:tav tm="100000">
                                          <p:val>
                                            <p:strVal val="#ppt_h"/>
                                          </p:val>
                                        </p:tav>
                                      </p:tavLst>
                                    </p:anim>
                                    <p:animEffect transition="in" filter="fade">
                                      <p:cBhvr>
                                        <p:cTn id="19" dur="500"/>
                                        <p:tgtEl>
                                          <p:spTgt spid="1034"/>
                                        </p:tgtEl>
                                      </p:cBhvr>
                                    </p:animEffect>
                                  </p:childTnLst>
                                </p:cTn>
                              </p:par>
                              <p:par>
                                <p:cTn id="20" presetID="53" presetClass="entr" presetSubtype="16" fill="hold" nodeType="withEffect">
                                  <p:stCondLst>
                                    <p:cond delay="0"/>
                                  </p:stCondLst>
                                  <p:childTnLst>
                                    <p:set>
                                      <p:cBhvr>
                                        <p:cTn id="21" dur="1" fill="hold">
                                          <p:stCondLst>
                                            <p:cond delay="0"/>
                                          </p:stCondLst>
                                        </p:cTn>
                                        <p:tgtEl>
                                          <p:spTgt spid="1030"/>
                                        </p:tgtEl>
                                        <p:attrNameLst>
                                          <p:attrName>style.visibility</p:attrName>
                                        </p:attrNameLst>
                                      </p:cBhvr>
                                      <p:to>
                                        <p:strVal val="visible"/>
                                      </p:to>
                                    </p:set>
                                    <p:anim calcmode="lin" valueType="num">
                                      <p:cBhvr>
                                        <p:cTn id="22" dur="500" fill="hold"/>
                                        <p:tgtEl>
                                          <p:spTgt spid="1030"/>
                                        </p:tgtEl>
                                        <p:attrNameLst>
                                          <p:attrName>ppt_w</p:attrName>
                                        </p:attrNameLst>
                                      </p:cBhvr>
                                      <p:tavLst>
                                        <p:tav tm="0">
                                          <p:val>
                                            <p:fltVal val="0"/>
                                          </p:val>
                                        </p:tav>
                                        <p:tav tm="100000">
                                          <p:val>
                                            <p:strVal val="#ppt_w"/>
                                          </p:val>
                                        </p:tav>
                                      </p:tavLst>
                                    </p:anim>
                                    <p:anim calcmode="lin" valueType="num">
                                      <p:cBhvr>
                                        <p:cTn id="23" dur="500" fill="hold"/>
                                        <p:tgtEl>
                                          <p:spTgt spid="1030"/>
                                        </p:tgtEl>
                                        <p:attrNameLst>
                                          <p:attrName>ppt_h</p:attrName>
                                        </p:attrNameLst>
                                      </p:cBhvr>
                                      <p:tavLst>
                                        <p:tav tm="0">
                                          <p:val>
                                            <p:fltVal val="0"/>
                                          </p:val>
                                        </p:tav>
                                        <p:tav tm="100000">
                                          <p:val>
                                            <p:strVal val="#ppt_h"/>
                                          </p:val>
                                        </p:tav>
                                      </p:tavLst>
                                    </p:anim>
                                    <p:animEffect transition="in" filter="fade">
                                      <p:cBhvr>
                                        <p:cTn id="24"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EECC-1810-4339-B91A-FDC9C9AFF0AB}"/>
              </a:ext>
            </a:extLst>
          </p:cNvPr>
          <p:cNvSpPr>
            <a:spLocks noGrp="1"/>
          </p:cNvSpPr>
          <p:nvPr>
            <p:ph type="title"/>
          </p:nvPr>
        </p:nvSpPr>
        <p:spPr/>
        <p:txBody>
          <a:bodyPr/>
          <a:lstStyle/>
          <a:p>
            <a:r>
              <a:rPr lang="en-US" dirty="0"/>
              <a:t>E-commerce Application- Need to plan for spikes</a:t>
            </a:r>
          </a:p>
        </p:txBody>
      </p:sp>
      <p:sp>
        <p:nvSpPr>
          <p:cNvPr id="4" name="Slide Number Placeholder 3">
            <a:extLst>
              <a:ext uri="{FF2B5EF4-FFF2-40B4-BE49-F238E27FC236}">
                <a16:creationId xmlns:a16="http://schemas.microsoft.com/office/drawing/2014/main" id="{EE63F434-C0DA-416F-BA02-D6371A5379AE}"/>
              </a:ext>
            </a:extLst>
          </p:cNvPr>
          <p:cNvSpPr>
            <a:spLocks noGrp="1"/>
          </p:cNvSpPr>
          <p:nvPr>
            <p:ph type="sldNum" sz="quarter" idx="10"/>
          </p:nvPr>
        </p:nvSpPr>
        <p:spPr/>
        <p:txBody>
          <a:bodyPr/>
          <a:lstStyle/>
          <a:p>
            <a:fld id="{306856F9-D334-46FF-99D0-E2BBC6C2ECDB}" type="slidenum">
              <a:rPr lang="en-US" smtClean="0"/>
              <a:pPr/>
              <a:t>17</a:t>
            </a:fld>
            <a:endParaRPr lang="en-US"/>
          </a:p>
        </p:txBody>
      </p:sp>
      <p:pic>
        <p:nvPicPr>
          <p:cNvPr id="1026" name="Picture 2">
            <a:extLst>
              <a:ext uri="{FF2B5EF4-FFF2-40B4-BE49-F238E27FC236}">
                <a16:creationId xmlns:a16="http://schemas.microsoft.com/office/drawing/2014/main" id="{35B04B87-772D-4850-93FB-048FB276D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 y="902562"/>
            <a:ext cx="8839200" cy="589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62F5C42-D450-4FBC-8324-F9D4A32577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262443"/>
            <a:ext cx="3291840" cy="21665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4B20418-FC8A-482D-B164-155760913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710" y="3686746"/>
            <a:ext cx="4064759" cy="27214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8D26642-CE30-4320-AC92-14AC56AF8F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317371"/>
            <a:ext cx="3406689" cy="20396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DE911D3-D94E-43F4-A494-00ED87356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00" y="3686746"/>
            <a:ext cx="3670300" cy="27527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985E06A-1986-4791-AE4E-A09E8C252C7C}"/>
              </a:ext>
            </a:extLst>
          </p:cNvPr>
          <p:cNvPicPr>
            <a:picLocks noChangeAspect="1"/>
          </p:cNvPicPr>
          <p:nvPr/>
        </p:nvPicPr>
        <p:blipFill>
          <a:blip r:embed="rId7"/>
          <a:stretch>
            <a:fillRect/>
          </a:stretch>
        </p:blipFill>
        <p:spPr>
          <a:xfrm>
            <a:off x="332232" y="2306417"/>
            <a:ext cx="8503920" cy="2714712"/>
          </a:xfrm>
          <a:prstGeom prst="rect">
            <a:avLst/>
          </a:prstGeom>
          <a:ln>
            <a:solidFill>
              <a:schemeClr val="bg1">
                <a:lumMod val="65000"/>
              </a:schemeClr>
            </a:solidFill>
          </a:ln>
        </p:spPr>
      </p:pic>
      <p:sp>
        <p:nvSpPr>
          <p:cNvPr id="3" name="TextBox 2">
            <a:extLst>
              <a:ext uri="{FF2B5EF4-FFF2-40B4-BE49-F238E27FC236}">
                <a16:creationId xmlns:a16="http://schemas.microsoft.com/office/drawing/2014/main" id="{460338A5-1E6F-46C9-8ED6-9E9BC6C260B6}"/>
              </a:ext>
            </a:extLst>
          </p:cNvPr>
          <p:cNvSpPr txBox="1"/>
          <p:nvPr/>
        </p:nvSpPr>
        <p:spPr>
          <a:xfrm>
            <a:off x="2124077" y="1297759"/>
            <a:ext cx="4617719" cy="1754326"/>
          </a:xfrm>
          <a:prstGeom prst="rect">
            <a:avLst/>
          </a:prstGeom>
          <a:solidFill>
            <a:schemeClr val="accent3"/>
          </a:solidFill>
          <a:ln>
            <a:solidFill>
              <a:schemeClr val="accent1"/>
            </a:solidFill>
          </a:ln>
        </p:spPr>
        <p:txBody>
          <a:bodyPr wrap="square" rtlCol="0">
            <a:spAutoFit/>
          </a:bodyPr>
          <a:lstStyle/>
          <a:p>
            <a:r>
              <a:rPr lang="en-US" dirty="0">
                <a:solidFill>
                  <a:srgbClr val="333399"/>
                </a:solidFill>
              </a:rPr>
              <a:t>Need to plan for these spikes– it is hard to know the productivity of people because there when there is nothing to work on (a lot of the year), they aren’t producing.  DEA was used to help determine the actual productivity</a:t>
            </a:r>
            <a:r>
              <a:rPr lang="en-US" dirty="0"/>
              <a:t> </a:t>
            </a:r>
          </a:p>
        </p:txBody>
      </p:sp>
      <p:sp>
        <p:nvSpPr>
          <p:cNvPr id="11" name="TextBox 10">
            <a:extLst>
              <a:ext uri="{FF2B5EF4-FFF2-40B4-BE49-F238E27FC236}">
                <a16:creationId xmlns:a16="http://schemas.microsoft.com/office/drawing/2014/main" id="{84393907-8CE1-4147-BCD6-16317E801D0A}"/>
              </a:ext>
            </a:extLst>
          </p:cNvPr>
          <p:cNvSpPr txBox="1"/>
          <p:nvPr/>
        </p:nvSpPr>
        <p:spPr>
          <a:xfrm>
            <a:off x="2330712" y="4585784"/>
            <a:ext cx="4617719" cy="923330"/>
          </a:xfrm>
          <a:prstGeom prst="rect">
            <a:avLst/>
          </a:prstGeom>
          <a:solidFill>
            <a:schemeClr val="accent3"/>
          </a:solidFill>
          <a:ln>
            <a:solidFill>
              <a:schemeClr val="accent1"/>
            </a:solidFill>
          </a:ln>
        </p:spPr>
        <p:txBody>
          <a:bodyPr wrap="square" rtlCol="0">
            <a:spAutoFit/>
          </a:bodyPr>
          <a:lstStyle/>
          <a:p>
            <a:r>
              <a:rPr lang="en-US" dirty="0">
                <a:solidFill>
                  <a:srgbClr val="333399"/>
                </a:solidFill>
              </a:rPr>
              <a:t>A fun side fact:  the answer used multi-objective optimization, trading off cost vs how many orders missed the delivery</a:t>
            </a:r>
            <a:endParaRPr lang="en-US" dirty="0"/>
          </a:p>
        </p:txBody>
      </p:sp>
    </p:spTree>
    <p:extLst>
      <p:ext uri="{BB962C8B-B14F-4D97-AF65-F5344CB8AC3E}">
        <p14:creationId xmlns:p14="http://schemas.microsoft.com/office/powerpoint/2010/main" val="111948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Watch Out For with DEA</a:t>
            </a:r>
          </a:p>
        </p:txBody>
      </p:sp>
      <p:sp>
        <p:nvSpPr>
          <p:cNvPr id="3" name="Content Placeholder 2"/>
          <p:cNvSpPr>
            <a:spLocks noGrp="1"/>
          </p:cNvSpPr>
          <p:nvPr>
            <p:ph idx="1"/>
          </p:nvPr>
        </p:nvSpPr>
        <p:spPr/>
        <p:txBody>
          <a:bodyPr/>
          <a:lstStyle/>
          <a:p>
            <a:r>
              <a:rPr lang="en-US" sz="2000" dirty="0"/>
              <a:t>Up to now, we’ve assumed Constant Returns to Scale (CRS)</a:t>
            </a:r>
          </a:p>
          <a:p>
            <a:pPr lvl="1"/>
            <a:r>
              <a:rPr lang="en-US" sz="1600" dirty="0"/>
              <a:t>This means that the variables relate to each other linearly</a:t>
            </a:r>
          </a:p>
          <a:p>
            <a:pPr lvl="1"/>
            <a:r>
              <a:rPr lang="en-US" sz="1600" dirty="0"/>
              <a:t>We can create virtual DMUs with a “straight line” between existing DMUs</a:t>
            </a:r>
          </a:p>
          <a:p>
            <a:pPr lvl="1"/>
            <a:endParaRPr lang="en-US" sz="1600" dirty="0"/>
          </a:p>
          <a:p>
            <a:r>
              <a:rPr lang="en-US" sz="2000" dirty="0"/>
              <a:t>One Method for Modeling Variable Returns to Scale is add a constraint ensuring that the </a:t>
            </a:r>
            <a:r>
              <a:rPr lang="el-GR" sz="2000" dirty="0"/>
              <a:t>λ</a:t>
            </a:r>
            <a:r>
              <a:rPr lang="en-US" sz="2000" baseline="-25000" dirty="0"/>
              <a:t>i</a:t>
            </a:r>
            <a:r>
              <a:rPr lang="en-US" sz="2000" dirty="0"/>
              <a:t>’s sum to 1</a:t>
            </a:r>
          </a:p>
          <a:p>
            <a:pPr lvl="1"/>
            <a:r>
              <a:rPr lang="en-US" sz="1600" dirty="0"/>
              <a:t>This will tend to raise the efficiency scores</a:t>
            </a:r>
          </a:p>
          <a:p>
            <a:pPr lvl="1"/>
            <a:endParaRPr lang="en-US" sz="1600" dirty="0"/>
          </a:p>
          <a:p>
            <a:r>
              <a:rPr lang="en-US" sz="2000" dirty="0"/>
              <a:t>Strengths</a:t>
            </a:r>
          </a:p>
          <a:p>
            <a:pPr lvl="1"/>
            <a:r>
              <a:rPr lang="en-US" sz="1600" dirty="0"/>
              <a:t>Compare multiple input and outputs (and these can have different units of measure)</a:t>
            </a:r>
          </a:p>
          <a:p>
            <a:pPr lvl="1"/>
            <a:r>
              <a:rPr lang="en-US" sz="1600" dirty="0"/>
              <a:t>Doesn’t require a mathematical function to tie input to outputs</a:t>
            </a:r>
          </a:p>
          <a:p>
            <a:pPr lvl="1"/>
            <a:r>
              <a:rPr lang="en-US" sz="1600" dirty="0"/>
              <a:t>DMU’s are compared against peers</a:t>
            </a:r>
          </a:p>
          <a:p>
            <a:pPr lvl="1"/>
            <a:endParaRPr lang="en-US" sz="1600" dirty="0"/>
          </a:p>
          <a:p>
            <a:r>
              <a:rPr lang="en-US" sz="2000" dirty="0"/>
              <a:t>Weaknesses</a:t>
            </a:r>
          </a:p>
          <a:p>
            <a:pPr lvl="1"/>
            <a:r>
              <a:rPr lang="en-US" sz="1600" dirty="0"/>
              <a:t>Need to watch out for CRS and VRS</a:t>
            </a:r>
          </a:p>
          <a:p>
            <a:pPr lvl="1"/>
            <a:r>
              <a:rPr lang="en-US" sz="1600" dirty="0"/>
              <a:t>Noise in data can cause problems</a:t>
            </a:r>
          </a:p>
          <a:p>
            <a:pPr lvl="1"/>
            <a:endParaRPr lang="en-US" sz="1600" dirty="0"/>
          </a:p>
        </p:txBody>
      </p:sp>
      <p:sp>
        <p:nvSpPr>
          <p:cNvPr id="4" name="Slide Number Placeholder 3"/>
          <p:cNvSpPr>
            <a:spLocks noGrp="1"/>
          </p:cNvSpPr>
          <p:nvPr>
            <p:ph type="sldNum" sz="quarter" idx="10"/>
          </p:nvPr>
        </p:nvSpPr>
        <p:spPr/>
        <p:txBody>
          <a:bodyPr/>
          <a:lstStyle/>
          <a:p>
            <a:fld id="{306856F9-D334-46FF-99D0-E2BBC6C2ECDB}" type="slidenum">
              <a:rPr lang="en-US" smtClean="0"/>
              <a:pPr/>
              <a:t>18</a:t>
            </a:fld>
            <a:endParaRPr lang="en-US"/>
          </a:p>
        </p:txBody>
      </p:sp>
    </p:spTree>
    <p:extLst>
      <p:ext uri="{BB962C8B-B14F-4D97-AF65-F5344CB8AC3E}">
        <p14:creationId xmlns:p14="http://schemas.microsoft.com/office/powerpoint/2010/main" val="274724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6CD7-0226-4CC3-9A06-B953C57B73B0}"/>
              </a:ext>
            </a:extLst>
          </p:cNvPr>
          <p:cNvSpPr>
            <a:spLocks noGrp="1"/>
          </p:cNvSpPr>
          <p:nvPr>
            <p:ph type="title"/>
          </p:nvPr>
        </p:nvSpPr>
        <p:spPr/>
        <p:txBody>
          <a:bodyPr/>
          <a:lstStyle/>
          <a:p>
            <a:r>
              <a:rPr lang="en-US" dirty="0"/>
              <a:t>Forget the Traditional Use of LP </a:t>
            </a:r>
            <a:br>
              <a:rPr lang="en-US" dirty="0"/>
            </a:br>
            <a:r>
              <a:rPr lang="en-US" dirty="0"/>
              <a:t>(just for this exercise)</a:t>
            </a:r>
          </a:p>
        </p:txBody>
      </p:sp>
      <p:sp>
        <p:nvSpPr>
          <p:cNvPr id="4" name="Slide Number Placeholder 3">
            <a:extLst>
              <a:ext uri="{FF2B5EF4-FFF2-40B4-BE49-F238E27FC236}">
                <a16:creationId xmlns:a16="http://schemas.microsoft.com/office/drawing/2014/main" id="{E1F4F304-B735-40F5-BF41-2DCEDD719EFF}"/>
              </a:ext>
            </a:extLst>
          </p:cNvPr>
          <p:cNvSpPr>
            <a:spLocks noGrp="1"/>
          </p:cNvSpPr>
          <p:nvPr>
            <p:ph type="sldNum" sz="quarter" idx="10"/>
          </p:nvPr>
        </p:nvSpPr>
        <p:spPr/>
        <p:txBody>
          <a:bodyPr/>
          <a:lstStyle/>
          <a:p>
            <a:fld id="{306856F9-D334-46FF-99D0-E2BBC6C2ECDB}" type="slidenum">
              <a:rPr lang="en-US" smtClean="0"/>
              <a:pPr/>
              <a:t>2</a:t>
            </a:fld>
            <a:endParaRPr lang="en-US"/>
          </a:p>
        </p:txBody>
      </p:sp>
      <p:pic>
        <p:nvPicPr>
          <p:cNvPr id="5" name="Picture 4">
            <a:extLst>
              <a:ext uri="{FF2B5EF4-FFF2-40B4-BE49-F238E27FC236}">
                <a16:creationId xmlns:a16="http://schemas.microsoft.com/office/drawing/2014/main" id="{E7DE0F3D-8D19-45E4-BFF0-40B4D894560B}"/>
              </a:ext>
            </a:extLst>
          </p:cNvPr>
          <p:cNvPicPr>
            <a:picLocks noChangeAspect="1"/>
          </p:cNvPicPr>
          <p:nvPr/>
        </p:nvPicPr>
        <p:blipFill>
          <a:blip r:embed="rId2"/>
          <a:stretch>
            <a:fillRect/>
          </a:stretch>
        </p:blipFill>
        <p:spPr>
          <a:xfrm>
            <a:off x="838200" y="1295400"/>
            <a:ext cx="7619999" cy="5141843"/>
          </a:xfrm>
          <a:prstGeom prst="rect">
            <a:avLst/>
          </a:prstGeom>
        </p:spPr>
      </p:pic>
    </p:spTree>
    <p:extLst>
      <p:ext uri="{BB962C8B-B14F-4D97-AF65-F5344CB8AC3E}">
        <p14:creationId xmlns:p14="http://schemas.microsoft.com/office/powerpoint/2010/main" val="318890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Warehouses are Doing Good?</a:t>
            </a:r>
          </a:p>
        </p:txBody>
      </p:sp>
      <p:sp>
        <p:nvSpPr>
          <p:cNvPr id="4" name="Slide Number Placeholder 3"/>
          <p:cNvSpPr>
            <a:spLocks noGrp="1"/>
          </p:cNvSpPr>
          <p:nvPr>
            <p:ph type="sldNum" sz="quarter" idx="10"/>
          </p:nvPr>
        </p:nvSpPr>
        <p:spPr/>
        <p:txBody>
          <a:bodyPr/>
          <a:lstStyle/>
          <a:p>
            <a:fld id="{306856F9-D334-46FF-99D0-E2BBC6C2ECDB}" type="slidenum">
              <a:rPr lang="en-US" smtClean="0"/>
              <a:pPr/>
              <a:t>3</a:t>
            </a:fld>
            <a:endParaRPr lang="en-US"/>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04999"/>
            <a:ext cx="6096000" cy="2919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345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Are Good, Which Ones Not So Good?</a:t>
            </a:r>
          </a:p>
        </p:txBody>
      </p:sp>
      <p:sp>
        <p:nvSpPr>
          <p:cNvPr id="4" name="Slide Number Placeholder 3"/>
          <p:cNvSpPr>
            <a:spLocks noGrp="1"/>
          </p:cNvSpPr>
          <p:nvPr>
            <p:ph type="sldNum" sz="quarter" idx="10"/>
          </p:nvPr>
        </p:nvSpPr>
        <p:spPr/>
        <p:txBody>
          <a:bodyPr/>
          <a:lstStyle/>
          <a:p>
            <a:fld id="{306856F9-D334-46FF-99D0-E2BBC6C2ECDB}" type="slidenum">
              <a:rPr lang="en-US" smtClean="0"/>
              <a:pPr/>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47850"/>
            <a:ext cx="6651931"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741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000" dirty="0"/>
              <a:t>If we assume that we can create a “Virtual Bank” based on all the linear combinations of A and C, we can see that V is better than B</a:t>
            </a:r>
          </a:p>
        </p:txBody>
      </p:sp>
      <p:sp>
        <p:nvSpPr>
          <p:cNvPr id="4" name="Slide Number Placeholder 3"/>
          <p:cNvSpPr>
            <a:spLocks noGrp="1"/>
          </p:cNvSpPr>
          <p:nvPr>
            <p:ph type="sldNum" sz="quarter" idx="10"/>
          </p:nvPr>
        </p:nvSpPr>
        <p:spPr/>
        <p:txBody>
          <a:bodyPr/>
          <a:lstStyle/>
          <a:p>
            <a:fld id="{306856F9-D334-46FF-99D0-E2BBC6C2ECDB}" type="slidenum">
              <a:rPr lang="en-US" smtClean="0"/>
              <a:pPr/>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98" y="1519237"/>
            <a:ext cx="8320602" cy="427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04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1800" dirty="0"/>
              <a:t>With some algebra, we can see that the Virtual Bank is about 54% of Bank A and 46% of Bank C.  And, B is about 63% up the line segment OV, and that is its efficiency</a:t>
            </a:r>
          </a:p>
        </p:txBody>
      </p:sp>
      <p:sp>
        <p:nvSpPr>
          <p:cNvPr id="4" name="Slide Number Placeholder 3"/>
          <p:cNvSpPr>
            <a:spLocks noGrp="1"/>
          </p:cNvSpPr>
          <p:nvPr>
            <p:ph type="sldNum" sz="quarter" idx="10"/>
          </p:nvPr>
        </p:nvSpPr>
        <p:spPr/>
        <p:txBody>
          <a:bodyPr/>
          <a:lstStyle/>
          <a:p>
            <a:fld id="{306856F9-D334-46FF-99D0-E2BBC6C2ECDB}" type="slidenum">
              <a:rPr lang="en-US" smtClean="0"/>
              <a:pPr/>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98" y="1519237"/>
            <a:ext cx="8320602" cy="427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272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Formulates into a Linear Program– This Analysis is Called Data Envelopment Analysis</a:t>
            </a:r>
          </a:p>
        </p:txBody>
      </p:sp>
      <p:sp>
        <p:nvSpPr>
          <p:cNvPr id="3" name="Content Placeholder 2"/>
          <p:cNvSpPr>
            <a:spLocks noGrp="1"/>
          </p:cNvSpPr>
          <p:nvPr>
            <p:ph idx="1"/>
          </p:nvPr>
        </p:nvSpPr>
        <p:spPr/>
        <p:txBody>
          <a:bodyPr/>
          <a:lstStyle/>
          <a:p>
            <a:r>
              <a:rPr lang="en-US" dirty="0"/>
              <a:t>DMU is our Decision Making Unit (or bank branch in this case)</a:t>
            </a:r>
          </a:p>
          <a:p>
            <a:r>
              <a:rPr lang="en-US" dirty="0"/>
              <a:t>Let </a:t>
            </a:r>
            <a:r>
              <a:rPr lang="en-US" i="1" dirty="0"/>
              <a:t>X</a:t>
            </a:r>
            <a:r>
              <a:rPr lang="en-US" i="1" baseline="-25000" dirty="0"/>
              <a:t>i</a:t>
            </a:r>
            <a:r>
              <a:rPr lang="en-US" dirty="0"/>
              <a:t> be the vector of inputs for DMU </a:t>
            </a:r>
            <a:r>
              <a:rPr lang="en-US" i="1" dirty="0" err="1"/>
              <a:t>i</a:t>
            </a:r>
            <a:r>
              <a:rPr lang="en-US" dirty="0"/>
              <a:t>. </a:t>
            </a:r>
          </a:p>
          <a:p>
            <a:r>
              <a:rPr lang="en-US" dirty="0"/>
              <a:t>Let </a:t>
            </a:r>
            <a:r>
              <a:rPr lang="en-US" i="1" dirty="0"/>
              <a:t>Y</a:t>
            </a:r>
            <a:r>
              <a:rPr lang="en-US" i="1" baseline="-25000" dirty="0"/>
              <a:t>i</a:t>
            </a:r>
            <a:r>
              <a:rPr lang="en-US" dirty="0"/>
              <a:t> be the vector of outputs for DMU </a:t>
            </a:r>
            <a:r>
              <a:rPr lang="en-US" i="1" dirty="0" err="1"/>
              <a:t>i</a:t>
            </a:r>
            <a:r>
              <a:rPr lang="en-US" dirty="0"/>
              <a:t>. </a:t>
            </a:r>
          </a:p>
          <a:p>
            <a:endParaRPr lang="en-US" dirty="0"/>
          </a:p>
          <a:p>
            <a:r>
              <a:rPr lang="en-US" dirty="0"/>
              <a:t>We run the LP </a:t>
            </a:r>
            <a:r>
              <a:rPr lang="en-US" b="1" dirty="0"/>
              <a:t>once</a:t>
            </a:r>
            <a:r>
              <a:rPr lang="en-US" dirty="0"/>
              <a:t> for every DMU</a:t>
            </a:r>
          </a:p>
          <a:p>
            <a:pPr lvl="1"/>
            <a:r>
              <a:rPr lang="en-US" dirty="0"/>
              <a:t>We call the DMU we are considering DMU 0</a:t>
            </a:r>
          </a:p>
          <a:p>
            <a:pPr lvl="1"/>
            <a:r>
              <a:rPr lang="en-US" dirty="0"/>
              <a:t>Let </a:t>
            </a:r>
            <a:r>
              <a:rPr lang="el-GR" dirty="0"/>
              <a:t>ϴ</a:t>
            </a:r>
            <a:r>
              <a:rPr lang="en-US" dirty="0"/>
              <a:t> be the efficiency of the DMU we are considering</a:t>
            </a:r>
          </a:p>
          <a:p>
            <a:pPr lvl="1"/>
            <a:r>
              <a:rPr lang="en-US" dirty="0"/>
              <a:t>Let </a:t>
            </a:r>
            <a:r>
              <a:rPr lang="el-GR" dirty="0"/>
              <a:t>λ</a:t>
            </a:r>
            <a:r>
              <a:rPr lang="en-US" baseline="-25000" dirty="0" err="1"/>
              <a:t>i</a:t>
            </a:r>
            <a:r>
              <a:rPr lang="en-US" dirty="0"/>
              <a:t> be the weight given to DMU </a:t>
            </a:r>
            <a:r>
              <a:rPr lang="en-US" i="1" dirty="0" err="1"/>
              <a:t>i</a:t>
            </a:r>
            <a:r>
              <a:rPr lang="en-US" dirty="0"/>
              <a:t> in its attempt to dominate the DMU we are considering</a:t>
            </a:r>
          </a:p>
          <a:p>
            <a:endParaRPr lang="en-US" dirty="0"/>
          </a:p>
          <a:p>
            <a:endParaRPr lang="en-US" dirty="0"/>
          </a:p>
        </p:txBody>
      </p:sp>
      <p:sp>
        <p:nvSpPr>
          <p:cNvPr id="4" name="Slide Number Placeholder 3"/>
          <p:cNvSpPr>
            <a:spLocks noGrp="1"/>
          </p:cNvSpPr>
          <p:nvPr>
            <p:ph type="sldNum" sz="quarter" idx="10"/>
          </p:nvPr>
        </p:nvSpPr>
        <p:spPr/>
        <p:txBody>
          <a:bodyPr/>
          <a:lstStyle/>
          <a:p>
            <a:fld id="{306856F9-D334-46FF-99D0-E2BBC6C2ECDB}" type="slidenum">
              <a:rPr lang="en-US" smtClean="0"/>
              <a:pPr/>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571999"/>
            <a:ext cx="3276600" cy="1998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18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about the Linear Program</a:t>
            </a:r>
          </a:p>
        </p:txBody>
      </p:sp>
      <p:sp>
        <p:nvSpPr>
          <p:cNvPr id="4" name="Slide Number Placeholder 3"/>
          <p:cNvSpPr>
            <a:spLocks noGrp="1"/>
          </p:cNvSpPr>
          <p:nvPr>
            <p:ph type="sldNum" sz="quarter" idx="10"/>
          </p:nvPr>
        </p:nvSpPr>
        <p:spPr/>
        <p:txBody>
          <a:bodyPr/>
          <a:lstStyle/>
          <a:p>
            <a:fld id="{306856F9-D334-46FF-99D0-E2BBC6C2ECDB}" type="slidenum">
              <a:rPr lang="en-US" smtClean="0"/>
              <a:pPr/>
              <a:t>8</a:t>
            </a:fld>
            <a:endParaRPr lang="en-US"/>
          </a:p>
        </p:txBody>
      </p:sp>
      <p:sp>
        <p:nvSpPr>
          <p:cNvPr id="6" name="Content Placeholder 5"/>
          <p:cNvSpPr>
            <a:spLocks noGrp="1"/>
          </p:cNvSpPr>
          <p:nvPr>
            <p:ph idx="1"/>
          </p:nvPr>
        </p:nvSpPr>
        <p:spPr>
          <a:xfrm>
            <a:off x="304800" y="3581400"/>
            <a:ext cx="8382000" cy="2743200"/>
          </a:xfrm>
        </p:spPr>
        <p:txBody>
          <a:bodyPr/>
          <a:lstStyle/>
          <a:p>
            <a:r>
              <a:rPr lang="en-US" dirty="0"/>
              <a:t>If DMU is on the efficient frontier, </a:t>
            </a:r>
            <a:r>
              <a:rPr lang="el-GR" dirty="0"/>
              <a:t>ϴ</a:t>
            </a:r>
            <a:r>
              <a:rPr lang="en-US" dirty="0"/>
              <a:t> can be set to 1 (100%) by having all the </a:t>
            </a:r>
            <a:r>
              <a:rPr lang="el-GR" dirty="0"/>
              <a:t>λ</a:t>
            </a:r>
            <a:r>
              <a:rPr lang="en-US" baseline="-25000" dirty="0"/>
              <a:t>i</a:t>
            </a:r>
            <a:r>
              <a:rPr lang="en-US" dirty="0"/>
              <a:t>’s set to 0 except for the one we are considering and set to 100% for that one</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143000"/>
            <a:ext cx="3276600" cy="1998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6134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LP mean?</a:t>
            </a:r>
          </a:p>
        </p:txBody>
      </p:sp>
      <p:sp>
        <p:nvSpPr>
          <p:cNvPr id="3" name="Content Placeholder 2"/>
          <p:cNvSpPr>
            <a:spLocks noGrp="1"/>
          </p:cNvSpPr>
          <p:nvPr>
            <p:ph idx="1"/>
          </p:nvPr>
        </p:nvSpPr>
        <p:spPr/>
        <p:txBody>
          <a:bodyPr/>
          <a:lstStyle/>
          <a:p>
            <a:r>
              <a:rPr lang="el-GR" dirty="0"/>
              <a:t>ϴ</a:t>
            </a:r>
            <a:r>
              <a:rPr lang="en-US" dirty="0"/>
              <a:t> is the efficiency</a:t>
            </a:r>
          </a:p>
          <a:p>
            <a:endParaRPr lang="en-US" dirty="0"/>
          </a:p>
          <a:p>
            <a:r>
              <a:rPr lang="en-US" dirty="0"/>
              <a:t>Those DMU’s with a non-zero </a:t>
            </a:r>
            <a:r>
              <a:rPr lang="el-GR" dirty="0"/>
              <a:t>λ</a:t>
            </a:r>
            <a:r>
              <a:rPr lang="en-US" baseline="-25000" dirty="0" err="1"/>
              <a:t>i</a:t>
            </a:r>
            <a:r>
              <a:rPr lang="en-US" baseline="-25000" dirty="0"/>
              <a:t>  </a:t>
            </a:r>
            <a:r>
              <a:rPr lang="en-US" dirty="0"/>
              <a:t>are the </a:t>
            </a:r>
            <a:r>
              <a:rPr lang="en-US" dirty="0" err="1"/>
              <a:t>comparables</a:t>
            </a:r>
            <a:endParaRPr lang="en-US" dirty="0"/>
          </a:p>
          <a:p>
            <a:endParaRPr lang="en-US" dirty="0"/>
          </a:p>
          <a:p>
            <a:r>
              <a:rPr lang="en-US" dirty="0"/>
              <a:t>The goal inputs are the difference between X</a:t>
            </a:r>
            <a:r>
              <a:rPr lang="en-US" baseline="-25000" dirty="0"/>
              <a:t>0</a:t>
            </a:r>
            <a:r>
              <a:rPr lang="en-US" dirty="0"/>
              <a:t> and </a:t>
            </a:r>
            <a:r>
              <a:rPr lang="el-GR" dirty="0"/>
              <a:t>Σλ</a:t>
            </a:r>
            <a:r>
              <a:rPr lang="en-US" baseline="-25000" dirty="0" err="1"/>
              <a:t>i</a:t>
            </a:r>
            <a:r>
              <a:rPr lang="en-US" dirty="0" err="1"/>
              <a:t>X</a:t>
            </a:r>
            <a:r>
              <a:rPr lang="en-US" baseline="-25000" dirty="0" err="1"/>
              <a:t>i</a:t>
            </a:r>
            <a:endParaRPr lang="en-US" baseline="-25000" dirty="0"/>
          </a:p>
          <a:p>
            <a:pPr lvl="1"/>
            <a:r>
              <a:rPr lang="en-US" dirty="0"/>
              <a:t>That is, what should this branch have as the inputs</a:t>
            </a:r>
          </a:p>
          <a:p>
            <a:endParaRPr lang="en-US" dirty="0"/>
          </a:p>
          <a:p>
            <a:r>
              <a:rPr lang="en-US" dirty="0"/>
              <a:t>The goal outputs are the 1/</a:t>
            </a:r>
            <a:r>
              <a:rPr lang="el-GR" dirty="0"/>
              <a:t> ϴ</a:t>
            </a:r>
            <a:r>
              <a:rPr lang="en-US" dirty="0"/>
              <a:t>  </a:t>
            </a:r>
            <a:r>
              <a:rPr lang="el-GR" dirty="0"/>
              <a:t>Σλ</a:t>
            </a:r>
            <a:r>
              <a:rPr lang="en-US" baseline="-25000" dirty="0" err="1"/>
              <a:t>i</a:t>
            </a:r>
            <a:r>
              <a:rPr lang="en-US" dirty="0" err="1"/>
              <a:t>Y</a:t>
            </a:r>
            <a:r>
              <a:rPr lang="en-US" baseline="-25000" dirty="0" err="1"/>
              <a:t>i</a:t>
            </a:r>
            <a:endParaRPr lang="en-US" baseline="-25000" dirty="0"/>
          </a:p>
          <a:p>
            <a:pPr lvl="1"/>
            <a:r>
              <a:rPr lang="en-US" dirty="0"/>
              <a:t>What should the outputs be if the inputs were fixed</a:t>
            </a:r>
          </a:p>
          <a:p>
            <a:endParaRPr lang="en-US" dirty="0"/>
          </a:p>
        </p:txBody>
      </p:sp>
      <p:sp>
        <p:nvSpPr>
          <p:cNvPr id="4" name="Slide Number Placeholder 3"/>
          <p:cNvSpPr>
            <a:spLocks noGrp="1"/>
          </p:cNvSpPr>
          <p:nvPr>
            <p:ph type="sldNum" sz="quarter" idx="10"/>
          </p:nvPr>
        </p:nvSpPr>
        <p:spPr/>
        <p:txBody>
          <a:bodyPr/>
          <a:lstStyle/>
          <a:p>
            <a:fld id="{306856F9-D334-46FF-99D0-E2BBC6C2ECDB}" type="slidenum">
              <a:rPr lang="en-US" smtClean="0"/>
              <a:pPr/>
              <a:t>9</a:t>
            </a:fld>
            <a:endParaRPr lang="en-US"/>
          </a:p>
        </p:txBody>
      </p:sp>
    </p:spTree>
    <p:extLst>
      <p:ext uri="{BB962C8B-B14F-4D97-AF65-F5344CB8AC3E}">
        <p14:creationId xmlns:p14="http://schemas.microsoft.com/office/powerpoint/2010/main" val="3502657004"/>
      </p:ext>
    </p:extLst>
  </p:cSld>
  <p:clrMapOvr>
    <a:masterClrMapping/>
  </p:clrMapOvr>
</p:sld>
</file>

<file path=ppt/theme/theme1.xml><?xml version="1.0" encoding="utf-8"?>
<a:theme xmlns:a="http://schemas.openxmlformats.org/drawingml/2006/main" name="LogicTools PPT template - latest">
  <a:themeElements>
    <a:clrScheme name="LogicTools PPT template - latest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LogicTools PPT template - late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ogicTools PPT template - latest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LogicTools PPT template - latest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LogicTools PPT template - latest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LogicTools PPT template - latest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LogicTools PPT template - latest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LogicTools PPT template - latest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LogicTools PPT template - latest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LogicTools PPT template - latest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LogicTools PPT template - latest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C:\WINDOWS\Desktop\LogicTools\LogicTools PPT template - latest.pot</Template>
  <TotalTime>40526</TotalTime>
  <Words>808</Words>
  <Application>Microsoft Office PowerPoint</Application>
  <PresentationFormat>On-screen Show (4:3)</PresentationFormat>
  <Paragraphs>95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Wingdings</vt:lpstr>
      <vt:lpstr>LogicTools PPT template - latest</vt:lpstr>
      <vt:lpstr>  DEA</vt:lpstr>
      <vt:lpstr>Forget the Traditional Use of LP  (just for this exercise)</vt:lpstr>
      <vt:lpstr>Which Warehouses are Doing Good?</vt:lpstr>
      <vt:lpstr>Which Are Good, Which Ones Not So Good?</vt:lpstr>
      <vt:lpstr>If we assume that we can create a “Virtual Bank” based on all the linear combinations of A and C, we can see that V is better than B</vt:lpstr>
      <vt:lpstr>With some algebra, we can see that the Virtual Bank is about 54% of Bank A and 46% of Bank C.  And, B is about 63% up the line segment OV, and that is its efficiency</vt:lpstr>
      <vt:lpstr>This Formulates into a Linear Program– This Analysis is Called Data Envelopment Analysis</vt:lpstr>
      <vt:lpstr>Notes about the Linear Program</vt:lpstr>
      <vt:lpstr>What does the LP mean?</vt:lpstr>
      <vt:lpstr>I don’t find the interpretation of the LP very intuitive</vt:lpstr>
      <vt:lpstr>Results for the Bank Branches</vt:lpstr>
      <vt:lpstr>Let’s Revisit Our Earlier Case…</vt:lpstr>
      <vt:lpstr>Full Scale Output Report</vt:lpstr>
      <vt:lpstr>DEA Requires You to Solve One LP per DMU. However, the LP’s can be solved with one run.  How?</vt:lpstr>
      <vt:lpstr>Where Can This Be Applied</vt:lpstr>
      <vt:lpstr>E-commerce Application</vt:lpstr>
      <vt:lpstr>E-commerce Application- Need to plan for spikes</vt:lpstr>
      <vt:lpstr>What To Watch Out For with 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 427</dc:title>
  <dc:creator>Michael Watson</dc:creator>
  <cp:lastModifiedBy>Michael</cp:lastModifiedBy>
  <cp:revision>648</cp:revision>
  <dcterms:created xsi:type="dcterms:W3CDTF">2002-05-06T16:47:28Z</dcterms:created>
  <dcterms:modified xsi:type="dcterms:W3CDTF">2021-11-15T21:19:57Z</dcterms:modified>
</cp:coreProperties>
</file>