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9" r:id="rId1"/>
  </p:sldMasterIdLst>
  <p:notesMasterIdLst>
    <p:notesMasterId r:id="rId8"/>
  </p:notesMasterIdLst>
  <p:handoutMasterIdLst>
    <p:handoutMasterId r:id="rId9"/>
  </p:handoutMasterIdLst>
  <p:sldIdLst>
    <p:sldId id="1640" r:id="rId2"/>
    <p:sldId id="1666" r:id="rId3"/>
    <p:sldId id="1667" r:id="rId4"/>
    <p:sldId id="1668" r:id="rId5"/>
    <p:sldId id="1669" r:id="rId6"/>
    <p:sldId id="1670" r:id="rId7"/>
  </p:sldIdLst>
  <p:sldSz cx="9144000" cy="6858000" type="screen4x3"/>
  <p:notesSz cx="68580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99CCFF"/>
    <a:srgbClr val="666699"/>
    <a:srgbClr val="CF1944"/>
    <a:srgbClr val="949494"/>
    <a:srgbClr val="8D8D8D"/>
    <a:srgbClr val="8181AB"/>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8570" autoAdjust="0"/>
    <p:restoredTop sz="56178" autoAdjust="0"/>
  </p:normalViewPr>
  <p:slideViewPr>
    <p:cSldViewPr>
      <p:cViewPr varScale="1">
        <p:scale>
          <a:sx n="85" d="100"/>
          <a:sy n="85" d="100"/>
        </p:scale>
        <p:origin x="797"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927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0802"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1100803" name="Rectangle 3"/>
          <p:cNvSpPr>
            <a:spLocks noGrp="1" noChangeArrowheads="1"/>
          </p:cNvSpPr>
          <p:nvPr>
            <p:ph type="dt" sz="quarter" idx="1"/>
          </p:nvPr>
        </p:nvSpPr>
        <p:spPr bwMode="auto">
          <a:xfrm>
            <a:off x="3884613"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1100804" name="Rectangle 4"/>
          <p:cNvSpPr>
            <a:spLocks noGrp="1" noChangeArrowheads="1"/>
          </p:cNvSpPr>
          <p:nvPr>
            <p:ph type="ftr" sz="quarter" idx="2"/>
          </p:nvPr>
        </p:nvSpPr>
        <p:spPr bwMode="auto">
          <a:xfrm>
            <a:off x="0"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1100805" name="Rectangle 5"/>
          <p:cNvSpPr>
            <a:spLocks noGrp="1" noChangeArrowheads="1"/>
          </p:cNvSpPr>
          <p:nvPr>
            <p:ph type="sldNum" sz="quarter" idx="3"/>
          </p:nvPr>
        </p:nvSpPr>
        <p:spPr bwMode="auto">
          <a:xfrm>
            <a:off x="3884613"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69DF7FE1-325F-4BEA-80F2-59A058FBD07B}" type="slidenum">
              <a:rPr lang="en-US"/>
              <a:pPr/>
              <a:t>‹#›</a:t>
            </a:fld>
            <a:endParaRPr lang="en-US"/>
          </a:p>
        </p:txBody>
      </p:sp>
    </p:spTree>
    <p:extLst>
      <p:ext uri="{BB962C8B-B14F-4D97-AF65-F5344CB8AC3E}">
        <p14:creationId xmlns:p14="http://schemas.microsoft.com/office/powerpoint/2010/main" val="3731753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1714"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371715" name="Rectangle 3"/>
          <p:cNvSpPr>
            <a:spLocks noGrp="1" noChangeArrowheads="1"/>
          </p:cNvSpPr>
          <p:nvPr>
            <p:ph type="dt" idx="1"/>
          </p:nvPr>
        </p:nvSpPr>
        <p:spPr bwMode="auto">
          <a:xfrm>
            <a:off x="3884613"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371716"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71717" name="Rectangle 5"/>
          <p:cNvSpPr>
            <a:spLocks noGrp="1" noChangeArrowheads="1"/>
          </p:cNvSpPr>
          <p:nvPr>
            <p:ph type="body" sz="quarter" idx="3"/>
          </p:nvPr>
        </p:nvSpPr>
        <p:spPr bwMode="auto">
          <a:xfrm>
            <a:off x="685800" y="4416425"/>
            <a:ext cx="548640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71718" name="Rectangle 6"/>
          <p:cNvSpPr>
            <a:spLocks noGrp="1" noChangeArrowheads="1"/>
          </p:cNvSpPr>
          <p:nvPr>
            <p:ph type="ftr" sz="quarter" idx="4"/>
          </p:nvPr>
        </p:nvSpPr>
        <p:spPr bwMode="auto">
          <a:xfrm>
            <a:off x="0"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371719" name="Rectangle 7"/>
          <p:cNvSpPr>
            <a:spLocks noGrp="1" noChangeArrowheads="1"/>
          </p:cNvSpPr>
          <p:nvPr>
            <p:ph type="sldNum" sz="quarter" idx="5"/>
          </p:nvPr>
        </p:nvSpPr>
        <p:spPr bwMode="auto">
          <a:xfrm>
            <a:off x="3884613"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6A36336D-085F-475C-95D7-9538929AB15A}" type="slidenum">
              <a:rPr lang="en-US"/>
              <a:pPr/>
              <a:t>‹#›</a:t>
            </a:fld>
            <a:endParaRPr lang="en-US"/>
          </a:p>
        </p:txBody>
      </p:sp>
    </p:spTree>
    <p:extLst>
      <p:ext uri="{BB962C8B-B14F-4D97-AF65-F5344CB8AC3E}">
        <p14:creationId xmlns:p14="http://schemas.microsoft.com/office/powerpoint/2010/main" val="346794372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2656" name="Picture 16" descr="patter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7613" y="2438400"/>
            <a:ext cx="6935787" cy="2009775"/>
          </a:xfrm>
          <a:prstGeom prst="rect">
            <a:avLst/>
          </a:prstGeom>
          <a:noFill/>
          <a:extLst>
            <a:ext uri="{909E8E84-426E-40DD-AFC4-6F175D3DCCD1}">
              <a14:hiddenFill xmlns:a14="http://schemas.microsoft.com/office/drawing/2010/main">
                <a:solidFill>
                  <a:srgbClr val="FFFFFF"/>
                </a:solidFill>
              </a14:hiddenFill>
            </a:ext>
          </a:extLst>
        </p:spPr>
      </p:pic>
      <p:sp>
        <p:nvSpPr>
          <p:cNvPr id="112652" name="Rectangle 12"/>
          <p:cNvSpPr>
            <a:spLocks noGrp="1" noChangeArrowheads="1"/>
          </p:cNvSpPr>
          <p:nvPr>
            <p:ph type="ctrTitle"/>
          </p:nvPr>
        </p:nvSpPr>
        <p:spPr>
          <a:xfrm>
            <a:off x="304800" y="1828800"/>
            <a:ext cx="7848600" cy="638175"/>
          </a:xfrm>
        </p:spPr>
        <p:txBody>
          <a:bodyPr wrap="none" tIns="45720" bIns="45720" anchor="b"/>
          <a:lstStyle>
            <a:lvl1pPr algn="r">
              <a:defRPr sz="3200">
                <a:solidFill>
                  <a:srgbClr val="CF1944"/>
                </a:solidFill>
              </a:defRPr>
            </a:lvl1pPr>
          </a:lstStyle>
          <a:p>
            <a:pPr lvl="0"/>
            <a:r>
              <a:rPr lang="en-US" noProof="0"/>
              <a:t>Sample</a:t>
            </a:r>
          </a:p>
        </p:txBody>
      </p:sp>
      <p:sp>
        <p:nvSpPr>
          <p:cNvPr id="112653" name="Rectangle 13"/>
          <p:cNvSpPr>
            <a:spLocks noGrp="1" noChangeArrowheads="1"/>
          </p:cNvSpPr>
          <p:nvPr>
            <p:ph type="subTitle" idx="1"/>
          </p:nvPr>
        </p:nvSpPr>
        <p:spPr>
          <a:xfrm>
            <a:off x="1295400" y="4191000"/>
            <a:ext cx="6705600" cy="609600"/>
          </a:xfrm>
        </p:spPr>
        <p:txBody>
          <a:bodyPr/>
          <a:lstStyle>
            <a:lvl1pPr marL="0" indent="0">
              <a:buFont typeface="Wingdings" pitchFamily="2" charset="2"/>
              <a:buNone/>
              <a:defRPr i="1">
                <a:solidFill>
                  <a:srgbClr val="666699"/>
                </a:solidFill>
              </a:defRPr>
            </a:lvl1pPr>
          </a:lstStyle>
          <a:p>
            <a:pPr lvl="0"/>
            <a:r>
              <a:rPr lang="en-US" noProof="0"/>
              <a:t>Sample subtitle</a:t>
            </a:r>
          </a:p>
        </p:txBody>
      </p:sp>
      <p:sp>
        <p:nvSpPr>
          <p:cNvPr id="112660" name="Text Box 20"/>
          <p:cNvSpPr txBox="1">
            <a:spLocks noChangeArrowheads="1"/>
          </p:cNvSpPr>
          <p:nvPr/>
        </p:nvSpPr>
        <p:spPr bwMode="auto">
          <a:xfrm>
            <a:off x="3397250" y="6565900"/>
            <a:ext cx="233203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dirty="0">
                <a:solidFill>
                  <a:schemeClr val="accent1"/>
                </a:solidFill>
              </a:rPr>
              <a:t>Copyright by Michael S. Watson, 2013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D1580204-51E1-43DB-9D6C-2C8880E02AEF}" type="slidenum">
              <a:rPr lang="en-US"/>
              <a:pPr/>
              <a:t>‹#›</a:t>
            </a:fld>
            <a:endParaRPr lang="en-US"/>
          </a:p>
        </p:txBody>
      </p:sp>
    </p:spTree>
    <p:extLst>
      <p:ext uri="{BB962C8B-B14F-4D97-AF65-F5344CB8AC3E}">
        <p14:creationId xmlns:p14="http://schemas.microsoft.com/office/powerpoint/2010/main" val="317466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0"/>
            <a:ext cx="209550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0"/>
            <a:ext cx="613410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A36EC201-6377-4329-A3EC-E6098E65FD1C}" type="slidenum">
              <a:rPr lang="en-US"/>
              <a:pPr/>
              <a:t>‹#›</a:t>
            </a:fld>
            <a:endParaRPr lang="en-US"/>
          </a:p>
        </p:txBody>
      </p:sp>
    </p:spTree>
    <p:extLst>
      <p:ext uri="{BB962C8B-B14F-4D97-AF65-F5344CB8AC3E}">
        <p14:creationId xmlns:p14="http://schemas.microsoft.com/office/powerpoint/2010/main" val="949728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620000" cy="914400"/>
          </a:xfrm>
        </p:spPr>
        <p:txBody>
          <a:bodyPr/>
          <a:lstStyle/>
          <a:p>
            <a:r>
              <a:rPr lang="en-US"/>
              <a:t>Click to edit Master title style</a:t>
            </a:r>
          </a:p>
        </p:txBody>
      </p:sp>
      <p:sp>
        <p:nvSpPr>
          <p:cNvPr id="3" name="Content Placeholder 2"/>
          <p:cNvSpPr>
            <a:spLocks noGrp="1"/>
          </p:cNvSpPr>
          <p:nvPr>
            <p:ph sz="half" idx="1"/>
          </p:nvPr>
        </p:nvSpPr>
        <p:spPr>
          <a:xfrm>
            <a:off x="304800" y="1219200"/>
            <a:ext cx="83820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848100"/>
            <a:ext cx="83820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8077200" y="6629400"/>
            <a:ext cx="1066800" cy="228600"/>
          </a:xfrm>
        </p:spPr>
        <p:txBody>
          <a:bodyPr/>
          <a:lstStyle>
            <a:lvl1pPr>
              <a:defRPr/>
            </a:lvl1pPr>
          </a:lstStyle>
          <a:p>
            <a:fld id="{21CA0C49-C2D2-4737-A5CE-9DE3A465899C}" type="slidenum">
              <a:rPr lang="en-US"/>
              <a:pPr/>
              <a:t>‹#›</a:t>
            </a:fld>
            <a:endParaRPr lang="en-US"/>
          </a:p>
        </p:txBody>
      </p:sp>
    </p:spTree>
    <p:extLst>
      <p:ext uri="{BB962C8B-B14F-4D97-AF65-F5344CB8AC3E}">
        <p14:creationId xmlns:p14="http://schemas.microsoft.com/office/powerpoint/2010/main" val="2280825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620000" cy="914400"/>
          </a:xfrm>
        </p:spPr>
        <p:txBody>
          <a:bodyPr/>
          <a:lstStyle/>
          <a:p>
            <a:r>
              <a:rPr lang="en-US"/>
              <a:t>Click to edit Master title style</a:t>
            </a:r>
          </a:p>
        </p:txBody>
      </p:sp>
      <p:sp>
        <p:nvSpPr>
          <p:cNvPr id="3" name="Table Placeholder 2"/>
          <p:cNvSpPr>
            <a:spLocks noGrp="1"/>
          </p:cNvSpPr>
          <p:nvPr>
            <p:ph type="tbl" idx="1"/>
          </p:nvPr>
        </p:nvSpPr>
        <p:spPr>
          <a:xfrm>
            <a:off x="304800" y="1219200"/>
            <a:ext cx="8382000" cy="5105400"/>
          </a:xfrm>
        </p:spPr>
        <p:txBody>
          <a:bodyPr/>
          <a:lstStyle/>
          <a:p>
            <a:endParaRPr lang="en-US"/>
          </a:p>
        </p:txBody>
      </p:sp>
      <p:sp>
        <p:nvSpPr>
          <p:cNvPr id="4" name="Slide Number Placeholder 3"/>
          <p:cNvSpPr>
            <a:spLocks noGrp="1"/>
          </p:cNvSpPr>
          <p:nvPr>
            <p:ph type="sldNum" sz="quarter" idx="10"/>
          </p:nvPr>
        </p:nvSpPr>
        <p:spPr>
          <a:xfrm>
            <a:off x="8077200" y="6629400"/>
            <a:ext cx="1066800" cy="228600"/>
          </a:xfrm>
        </p:spPr>
        <p:txBody>
          <a:bodyPr/>
          <a:lstStyle>
            <a:lvl1pPr>
              <a:defRPr/>
            </a:lvl1pPr>
          </a:lstStyle>
          <a:p>
            <a:fld id="{9046207A-89B9-4149-9158-8C7D11373B07}" type="slidenum">
              <a:rPr lang="en-US"/>
              <a:pPr/>
              <a:t>‹#›</a:t>
            </a:fld>
            <a:endParaRPr lang="en-US"/>
          </a:p>
        </p:txBody>
      </p:sp>
    </p:spTree>
    <p:extLst>
      <p:ext uri="{BB962C8B-B14F-4D97-AF65-F5344CB8AC3E}">
        <p14:creationId xmlns:p14="http://schemas.microsoft.com/office/powerpoint/2010/main" val="3311239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306856F9-D334-46FF-99D0-E2BBC6C2ECDB}" type="slidenum">
              <a:rPr lang="en-US"/>
              <a:pPr/>
              <a:t>‹#›</a:t>
            </a:fld>
            <a:endParaRPr lang="en-US"/>
          </a:p>
        </p:txBody>
      </p:sp>
    </p:spTree>
    <p:extLst>
      <p:ext uri="{BB962C8B-B14F-4D97-AF65-F5344CB8AC3E}">
        <p14:creationId xmlns:p14="http://schemas.microsoft.com/office/powerpoint/2010/main" val="38667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A5DEABAD-22BB-4D40-A5D1-F14767007F3A}" type="slidenum">
              <a:rPr lang="en-US"/>
              <a:pPr/>
              <a:t>‹#›</a:t>
            </a:fld>
            <a:endParaRPr lang="en-US"/>
          </a:p>
        </p:txBody>
      </p:sp>
    </p:spTree>
    <p:extLst>
      <p:ext uri="{BB962C8B-B14F-4D97-AF65-F5344CB8AC3E}">
        <p14:creationId xmlns:p14="http://schemas.microsoft.com/office/powerpoint/2010/main" val="3623356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219200"/>
            <a:ext cx="411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219200"/>
            <a:ext cx="411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4B0C02FC-0D1D-4533-AB28-BBB844AD0DFB}" type="slidenum">
              <a:rPr lang="en-US"/>
              <a:pPr/>
              <a:t>‹#›</a:t>
            </a:fld>
            <a:endParaRPr lang="en-US"/>
          </a:p>
        </p:txBody>
      </p:sp>
    </p:spTree>
    <p:extLst>
      <p:ext uri="{BB962C8B-B14F-4D97-AF65-F5344CB8AC3E}">
        <p14:creationId xmlns:p14="http://schemas.microsoft.com/office/powerpoint/2010/main" val="3362628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8FC0768F-3095-4083-BCD9-BC5156867B7E}" type="slidenum">
              <a:rPr lang="en-US"/>
              <a:pPr/>
              <a:t>‹#›</a:t>
            </a:fld>
            <a:endParaRPr lang="en-US"/>
          </a:p>
        </p:txBody>
      </p:sp>
    </p:spTree>
    <p:extLst>
      <p:ext uri="{BB962C8B-B14F-4D97-AF65-F5344CB8AC3E}">
        <p14:creationId xmlns:p14="http://schemas.microsoft.com/office/powerpoint/2010/main" val="3213938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D73D448B-942B-4419-848D-AE1ECAAC5C2E}" type="slidenum">
              <a:rPr lang="en-US"/>
              <a:pPr/>
              <a:t>‹#›</a:t>
            </a:fld>
            <a:endParaRPr lang="en-US"/>
          </a:p>
        </p:txBody>
      </p:sp>
    </p:spTree>
    <p:extLst>
      <p:ext uri="{BB962C8B-B14F-4D97-AF65-F5344CB8AC3E}">
        <p14:creationId xmlns:p14="http://schemas.microsoft.com/office/powerpoint/2010/main" val="725636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1886C73-E57A-4563-ACC8-E5ECAE68417B}" type="slidenum">
              <a:rPr lang="en-US"/>
              <a:pPr/>
              <a:t>‹#›</a:t>
            </a:fld>
            <a:endParaRPr lang="en-US"/>
          </a:p>
        </p:txBody>
      </p:sp>
    </p:spTree>
    <p:extLst>
      <p:ext uri="{BB962C8B-B14F-4D97-AF65-F5344CB8AC3E}">
        <p14:creationId xmlns:p14="http://schemas.microsoft.com/office/powerpoint/2010/main" val="1539317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D7CE561-FD5D-4484-A40C-F24306822A04}" type="slidenum">
              <a:rPr lang="en-US"/>
              <a:pPr/>
              <a:t>‹#›</a:t>
            </a:fld>
            <a:endParaRPr lang="en-US"/>
          </a:p>
        </p:txBody>
      </p:sp>
    </p:spTree>
    <p:extLst>
      <p:ext uri="{BB962C8B-B14F-4D97-AF65-F5344CB8AC3E}">
        <p14:creationId xmlns:p14="http://schemas.microsoft.com/office/powerpoint/2010/main" val="511236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2CD1EC32-990B-4421-9BB0-50926C21E583}" type="slidenum">
              <a:rPr lang="en-US"/>
              <a:pPr/>
              <a:t>‹#›</a:t>
            </a:fld>
            <a:endParaRPr lang="en-US"/>
          </a:p>
        </p:txBody>
      </p:sp>
    </p:spTree>
    <p:extLst>
      <p:ext uri="{BB962C8B-B14F-4D97-AF65-F5344CB8AC3E}">
        <p14:creationId xmlns:p14="http://schemas.microsoft.com/office/powerpoint/2010/main" val="3402928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1636" name="Picture 20" descr="uppe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3350" y="19050"/>
            <a:ext cx="8991600" cy="1038225"/>
          </a:xfrm>
          <a:prstGeom prst="rect">
            <a:avLst/>
          </a:prstGeom>
          <a:noFill/>
          <a:extLst>
            <a:ext uri="{909E8E84-426E-40DD-AFC4-6F175D3DCCD1}">
              <a14:hiddenFill xmlns:a14="http://schemas.microsoft.com/office/drawing/2010/main">
                <a:solidFill>
                  <a:srgbClr val="FFFFFF"/>
                </a:solidFill>
              </a14:hiddenFill>
            </a:ext>
          </a:extLst>
        </p:spPr>
      </p:pic>
      <p:sp>
        <p:nvSpPr>
          <p:cNvPr id="111624" name="Rectangle 8"/>
          <p:cNvSpPr>
            <a:spLocks noGrp="1" noChangeArrowheads="1"/>
          </p:cNvSpPr>
          <p:nvPr>
            <p:ph type="body" idx="1"/>
          </p:nvPr>
        </p:nvSpPr>
        <p:spPr bwMode="auto">
          <a:xfrm>
            <a:off x="304800" y="1219200"/>
            <a:ext cx="83820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p:txBody>
      </p:sp>
      <p:sp>
        <p:nvSpPr>
          <p:cNvPr id="111627" name="Rectangle 11"/>
          <p:cNvSpPr>
            <a:spLocks noGrp="1" noChangeArrowheads="1"/>
          </p:cNvSpPr>
          <p:nvPr>
            <p:ph type="sldNum" sz="quarter" idx="4"/>
          </p:nvPr>
        </p:nvSpPr>
        <p:spPr bwMode="auto">
          <a:xfrm>
            <a:off x="8077200" y="6629400"/>
            <a:ext cx="1066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1">
                <a:solidFill>
                  <a:srgbClr val="8C8C8C"/>
                </a:solidFill>
              </a:defRPr>
            </a:lvl1pPr>
          </a:lstStyle>
          <a:p>
            <a:fld id="{37CEE3F0-C7D5-4751-BD3B-39566242CF5D}" type="slidenum">
              <a:rPr lang="en-US"/>
              <a:pPr/>
              <a:t>‹#›</a:t>
            </a:fld>
            <a:endParaRPr lang="en-US"/>
          </a:p>
        </p:txBody>
      </p:sp>
      <p:sp>
        <p:nvSpPr>
          <p:cNvPr id="111628" name="Rectangle 12"/>
          <p:cNvSpPr>
            <a:spLocks noGrp="1" noChangeArrowheads="1"/>
          </p:cNvSpPr>
          <p:nvPr>
            <p:ph type="title"/>
          </p:nvPr>
        </p:nvSpPr>
        <p:spPr bwMode="auto">
          <a:xfrm>
            <a:off x="304800" y="0"/>
            <a:ext cx="7620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 rIns="91440" bIns="9144" numCol="1" anchor="ctr" anchorCtr="0" compatLnSpc="1">
            <a:prstTxWarp prst="textNoShape">
              <a:avLst/>
            </a:prstTxWarp>
          </a:bodyPr>
          <a:lstStyle/>
          <a:p>
            <a:pPr lvl="0"/>
            <a:r>
              <a:rPr lang="en-US"/>
              <a:t>Click to edit Master title style</a:t>
            </a:r>
          </a:p>
        </p:txBody>
      </p:sp>
      <p:sp>
        <p:nvSpPr>
          <p:cNvPr id="111641" name="Text Box 25"/>
          <p:cNvSpPr txBox="1">
            <a:spLocks noChangeArrowheads="1"/>
          </p:cNvSpPr>
          <p:nvPr/>
        </p:nvSpPr>
        <p:spPr bwMode="auto">
          <a:xfrm>
            <a:off x="3393744" y="6613525"/>
            <a:ext cx="235352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dirty="0">
                <a:solidFill>
                  <a:schemeClr val="accent1"/>
                </a:solidFill>
              </a:rPr>
              <a:t>Copyright by Michael S. Watson, 2013</a:t>
            </a:r>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Lst>
  <p:hf hdr="0" ftr="0" dt="0"/>
  <p:txStyles>
    <p:titleStyle>
      <a:lvl1pPr algn="l" rtl="0" fontAlgn="base">
        <a:lnSpc>
          <a:spcPts val="2800"/>
        </a:lnSpc>
        <a:spcBef>
          <a:spcPct val="0"/>
        </a:spcBef>
        <a:spcAft>
          <a:spcPct val="0"/>
        </a:spcAft>
        <a:defRPr sz="2600" b="1">
          <a:solidFill>
            <a:srgbClr val="330966"/>
          </a:solidFill>
          <a:latin typeface="+mj-lt"/>
          <a:ea typeface="+mj-ea"/>
          <a:cs typeface="+mj-cs"/>
        </a:defRPr>
      </a:lvl1pPr>
      <a:lvl2pPr algn="l" rtl="0" fontAlgn="base">
        <a:lnSpc>
          <a:spcPts val="2800"/>
        </a:lnSpc>
        <a:spcBef>
          <a:spcPct val="0"/>
        </a:spcBef>
        <a:spcAft>
          <a:spcPct val="0"/>
        </a:spcAft>
        <a:defRPr sz="2600" b="1">
          <a:solidFill>
            <a:srgbClr val="330966"/>
          </a:solidFill>
          <a:latin typeface="Arial" charset="0"/>
        </a:defRPr>
      </a:lvl2pPr>
      <a:lvl3pPr algn="l" rtl="0" fontAlgn="base">
        <a:lnSpc>
          <a:spcPts val="2800"/>
        </a:lnSpc>
        <a:spcBef>
          <a:spcPct val="0"/>
        </a:spcBef>
        <a:spcAft>
          <a:spcPct val="0"/>
        </a:spcAft>
        <a:defRPr sz="2600" b="1">
          <a:solidFill>
            <a:srgbClr val="330966"/>
          </a:solidFill>
          <a:latin typeface="Arial" charset="0"/>
        </a:defRPr>
      </a:lvl3pPr>
      <a:lvl4pPr algn="l" rtl="0" fontAlgn="base">
        <a:lnSpc>
          <a:spcPts val="2800"/>
        </a:lnSpc>
        <a:spcBef>
          <a:spcPct val="0"/>
        </a:spcBef>
        <a:spcAft>
          <a:spcPct val="0"/>
        </a:spcAft>
        <a:defRPr sz="2600" b="1">
          <a:solidFill>
            <a:srgbClr val="330966"/>
          </a:solidFill>
          <a:latin typeface="Arial" charset="0"/>
        </a:defRPr>
      </a:lvl4pPr>
      <a:lvl5pPr algn="l" rtl="0" fontAlgn="base">
        <a:lnSpc>
          <a:spcPts val="2800"/>
        </a:lnSpc>
        <a:spcBef>
          <a:spcPct val="0"/>
        </a:spcBef>
        <a:spcAft>
          <a:spcPct val="0"/>
        </a:spcAft>
        <a:defRPr sz="2600" b="1">
          <a:solidFill>
            <a:srgbClr val="330966"/>
          </a:solidFill>
          <a:latin typeface="Arial" charset="0"/>
        </a:defRPr>
      </a:lvl5pPr>
      <a:lvl6pPr marL="457200" algn="l" rtl="0" fontAlgn="base">
        <a:lnSpc>
          <a:spcPts val="2800"/>
        </a:lnSpc>
        <a:spcBef>
          <a:spcPct val="0"/>
        </a:spcBef>
        <a:spcAft>
          <a:spcPct val="0"/>
        </a:spcAft>
        <a:defRPr sz="2600" b="1">
          <a:solidFill>
            <a:srgbClr val="330966"/>
          </a:solidFill>
          <a:latin typeface="Arial" charset="0"/>
        </a:defRPr>
      </a:lvl6pPr>
      <a:lvl7pPr marL="914400" algn="l" rtl="0" fontAlgn="base">
        <a:lnSpc>
          <a:spcPts val="2800"/>
        </a:lnSpc>
        <a:spcBef>
          <a:spcPct val="0"/>
        </a:spcBef>
        <a:spcAft>
          <a:spcPct val="0"/>
        </a:spcAft>
        <a:defRPr sz="2600" b="1">
          <a:solidFill>
            <a:srgbClr val="330966"/>
          </a:solidFill>
          <a:latin typeface="Arial" charset="0"/>
        </a:defRPr>
      </a:lvl7pPr>
      <a:lvl8pPr marL="1371600" algn="l" rtl="0" fontAlgn="base">
        <a:lnSpc>
          <a:spcPts val="2800"/>
        </a:lnSpc>
        <a:spcBef>
          <a:spcPct val="0"/>
        </a:spcBef>
        <a:spcAft>
          <a:spcPct val="0"/>
        </a:spcAft>
        <a:defRPr sz="2600" b="1">
          <a:solidFill>
            <a:srgbClr val="330966"/>
          </a:solidFill>
          <a:latin typeface="Arial" charset="0"/>
        </a:defRPr>
      </a:lvl8pPr>
      <a:lvl9pPr marL="1828800" algn="l" rtl="0" fontAlgn="base">
        <a:lnSpc>
          <a:spcPts val="2800"/>
        </a:lnSpc>
        <a:spcBef>
          <a:spcPct val="0"/>
        </a:spcBef>
        <a:spcAft>
          <a:spcPct val="0"/>
        </a:spcAft>
        <a:defRPr sz="2600" b="1">
          <a:solidFill>
            <a:srgbClr val="330966"/>
          </a:solidFill>
          <a:latin typeface="Arial" charset="0"/>
        </a:defRPr>
      </a:lvl9pPr>
    </p:titleStyle>
    <p:bodyStyle>
      <a:lvl1pPr marL="342900" indent="-342900" algn="l" rtl="0" eaLnBrk="0" fontAlgn="base" hangingPunct="0">
        <a:spcBef>
          <a:spcPct val="0"/>
        </a:spcBef>
        <a:spcAft>
          <a:spcPct val="0"/>
        </a:spcAft>
        <a:buClr>
          <a:srgbClr val="330966"/>
        </a:buClr>
        <a:buSzPct val="75000"/>
        <a:buFont typeface="Wingdings" pitchFamily="2" charset="2"/>
        <a:buChar char="n"/>
        <a:defRPr sz="2400">
          <a:solidFill>
            <a:schemeClr val="tx1"/>
          </a:solidFill>
          <a:latin typeface="+mn-lt"/>
          <a:ea typeface="+mn-ea"/>
          <a:cs typeface="+mn-cs"/>
        </a:defRPr>
      </a:lvl1pPr>
      <a:lvl2pPr marL="692150" indent="-347663" algn="l" rtl="0" eaLnBrk="0" fontAlgn="base" hangingPunct="0">
        <a:spcBef>
          <a:spcPct val="0"/>
        </a:spcBef>
        <a:spcAft>
          <a:spcPct val="0"/>
        </a:spcAft>
        <a:buClr>
          <a:srgbClr val="659999"/>
        </a:buClr>
        <a:buSzPct val="70000"/>
        <a:buFont typeface="Wingdings" pitchFamily="2" charset="2"/>
        <a:buChar char="l"/>
        <a:defRPr>
          <a:solidFill>
            <a:schemeClr val="tx1"/>
          </a:solidFill>
          <a:latin typeface="+mn-lt"/>
        </a:defRPr>
      </a:lvl2pPr>
      <a:lvl3pPr marL="987425" indent="-293688" algn="l" rtl="0" eaLnBrk="0" fontAlgn="base" hangingPunct="0">
        <a:spcBef>
          <a:spcPct val="0"/>
        </a:spcBef>
        <a:spcAft>
          <a:spcPct val="0"/>
        </a:spcAft>
        <a:buClr>
          <a:srgbClr val="330966"/>
        </a:buClr>
        <a:buSzPct val="80000"/>
        <a:buFont typeface="Arial" charset="0"/>
        <a:buChar char="−"/>
        <a:defRPr sz="1400">
          <a:solidFill>
            <a:schemeClr val="tx1"/>
          </a:solidFill>
          <a:latin typeface="+mn-lt"/>
        </a:defRPr>
      </a:lvl3pPr>
      <a:lvl4pPr marL="1281113" indent="-292100" algn="l" rtl="0" eaLnBrk="0" fontAlgn="base" hangingPunct="0">
        <a:spcBef>
          <a:spcPct val="0"/>
        </a:spcBef>
        <a:spcAft>
          <a:spcPct val="0"/>
        </a:spcAft>
        <a:buClr>
          <a:srgbClr val="330966"/>
        </a:buClr>
        <a:buSzPct val="65000"/>
        <a:buFont typeface="Wingdings" pitchFamily="2" charset="2"/>
        <a:buChar char="l"/>
        <a:defRPr sz="1400">
          <a:solidFill>
            <a:schemeClr val="tx1"/>
          </a:solidFill>
          <a:latin typeface="+mn-lt"/>
        </a:defRPr>
      </a:lvl4pPr>
      <a:lvl5pPr marL="1598613" indent="-315913" algn="l" rtl="0" eaLnBrk="0" fontAlgn="base" hangingPunct="0">
        <a:spcBef>
          <a:spcPct val="0"/>
        </a:spcBef>
        <a:spcAft>
          <a:spcPct val="0"/>
        </a:spcAft>
        <a:buClr>
          <a:srgbClr val="659999"/>
        </a:buClr>
        <a:buSzPct val="70000"/>
        <a:buFont typeface="Wingdings" pitchFamily="2" charset="2"/>
        <a:buChar char="l"/>
        <a:defRPr sz="1400">
          <a:solidFill>
            <a:schemeClr val="tx1"/>
          </a:solidFill>
          <a:latin typeface="+mn-lt"/>
        </a:defRPr>
      </a:lvl5pPr>
      <a:lvl6pPr marL="2055813" indent="-315913" algn="l" rtl="0" eaLnBrk="0" fontAlgn="base" hangingPunct="0">
        <a:spcBef>
          <a:spcPct val="0"/>
        </a:spcBef>
        <a:spcAft>
          <a:spcPct val="0"/>
        </a:spcAft>
        <a:buClr>
          <a:srgbClr val="659999"/>
        </a:buClr>
        <a:buSzPct val="70000"/>
        <a:buFont typeface="Wingdings" pitchFamily="2" charset="2"/>
        <a:buChar char="l"/>
        <a:defRPr sz="1400">
          <a:solidFill>
            <a:schemeClr val="tx1"/>
          </a:solidFill>
          <a:latin typeface="+mn-lt"/>
        </a:defRPr>
      </a:lvl6pPr>
      <a:lvl7pPr marL="2513013" indent="-315913" algn="l" rtl="0" eaLnBrk="0" fontAlgn="base" hangingPunct="0">
        <a:spcBef>
          <a:spcPct val="0"/>
        </a:spcBef>
        <a:spcAft>
          <a:spcPct val="0"/>
        </a:spcAft>
        <a:buClr>
          <a:srgbClr val="659999"/>
        </a:buClr>
        <a:buSzPct val="70000"/>
        <a:buFont typeface="Wingdings" pitchFamily="2" charset="2"/>
        <a:buChar char="l"/>
        <a:defRPr sz="1400">
          <a:solidFill>
            <a:schemeClr val="tx1"/>
          </a:solidFill>
          <a:latin typeface="+mn-lt"/>
        </a:defRPr>
      </a:lvl7pPr>
      <a:lvl8pPr marL="2970213" indent="-315913" algn="l" rtl="0" eaLnBrk="0" fontAlgn="base" hangingPunct="0">
        <a:spcBef>
          <a:spcPct val="0"/>
        </a:spcBef>
        <a:spcAft>
          <a:spcPct val="0"/>
        </a:spcAft>
        <a:buClr>
          <a:srgbClr val="659999"/>
        </a:buClr>
        <a:buSzPct val="70000"/>
        <a:buFont typeface="Wingdings" pitchFamily="2" charset="2"/>
        <a:buChar char="l"/>
        <a:defRPr sz="1400">
          <a:solidFill>
            <a:schemeClr val="tx1"/>
          </a:solidFill>
          <a:latin typeface="+mn-lt"/>
        </a:defRPr>
      </a:lvl8pPr>
      <a:lvl9pPr marL="3427413" indent="-315913" algn="l" rtl="0" eaLnBrk="0" fontAlgn="base" hangingPunct="0">
        <a:spcBef>
          <a:spcPct val="0"/>
        </a:spcBef>
        <a:spcAft>
          <a:spcPct val="0"/>
        </a:spcAft>
        <a:buClr>
          <a:srgbClr val="659999"/>
        </a:buClr>
        <a:buSzPct val="70000"/>
        <a:buFont typeface="Wingdings" pitchFamily="2" charset="2"/>
        <a:buChar char="l"/>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nSpc>
                <a:spcPct val="100000"/>
              </a:lnSpc>
            </a:pPr>
            <a:br>
              <a:rPr lang="en-US" dirty="0"/>
            </a:br>
            <a:br>
              <a:rPr lang="en-US" dirty="0"/>
            </a:br>
            <a:r>
              <a:rPr lang="en-US" dirty="0"/>
              <a:t>Serious Play and Thoughts from Levitt</a:t>
            </a:r>
          </a:p>
        </p:txBody>
      </p:sp>
      <p:sp>
        <p:nvSpPr>
          <p:cNvPr id="5" name="Subtitle 4"/>
          <p:cNvSpPr>
            <a:spLocks noGrp="1"/>
          </p:cNvSpPr>
          <p:nvPr>
            <p:ph type="subTitle" idx="1"/>
          </p:nvPr>
        </p:nvSpPr>
        <p:spPr/>
        <p:txBody>
          <a:bodyPr/>
          <a:lstStyle/>
          <a:p>
            <a:endParaRPr lang="en-US"/>
          </a:p>
        </p:txBody>
      </p:sp>
      <p:sp>
        <p:nvSpPr>
          <p:cNvPr id="3" name="Slide Number Placeholder 2"/>
          <p:cNvSpPr>
            <a:spLocks noGrp="1"/>
          </p:cNvSpPr>
          <p:nvPr>
            <p:ph type="sldNum" sz="quarter" idx="4294967295"/>
          </p:nvPr>
        </p:nvSpPr>
        <p:spPr>
          <a:xfrm>
            <a:off x="8077200" y="6629400"/>
            <a:ext cx="1066800" cy="228600"/>
          </a:xfrm>
        </p:spPr>
        <p:txBody>
          <a:bodyPr/>
          <a:lstStyle/>
          <a:p>
            <a:fld id="{D73D448B-942B-4419-848D-AE1ECAAC5C2E}" type="slidenum">
              <a:rPr lang="en-US" smtClean="0"/>
              <a:pPr/>
              <a:t>1</a:t>
            </a:fld>
            <a:endParaRPr lang="en-US"/>
          </a:p>
        </p:txBody>
      </p:sp>
    </p:spTree>
    <p:extLst>
      <p:ext uri="{BB962C8B-B14F-4D97-AF65-F5344CB8AC3E}">
        <p14:creationId xmlns:p14="http://schemas.microsoft.com/office/powerpoint/2010/main" val="3261403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Serious Play</a:t>
            </a:r>
          </a:p>
        </p:txBody>
      </p:sp>
      <p:sp>
        <p:nvSpPr>
          <p:cNvPr id="4" name="Slide Number Placeholder 3"/>
          <p:cNvSpPr>
            <a:spLocks noGrp="1"/>
          </p:cNvSpPr>
          <p:nvPr>
            <p:ph type="sldNum" sz="quarter" idx="10"/>
          </p:nvPr>
        </p:nvSpPr>
        <p:spPr/>
        <p:txBody>
          <a:bodyPr/>
          <a:lstStyle/>
          <a:p>
            <a:fld id="{306856F9-D334-46FF-99D0-E2BBC6C2ECDB}" type="slidenum">
              <a:rPr lang="en-US" smtClean="0"/>
              <a:pPr/>
              <a:t>2</a:t>
            </a:fld>
            <a:endParaRPr lang="en-US"/>
          </a:p>
        </p:txBody>
      </p:sp>
      <p:sp>
        <p:nvSpPr>
          <p:cNvPr id="6" name="TextBox 5"/>
          <p:cNvSpPr txBox="1"/>
          <p:nvPr/>
        </p:nvSpPr>
        <p:spPr>
          <a:xfrm>
            <a:off x="996015" y="6367790"/>
            <a:ext cx="6973384" cy="261610"/>
          </a:xfrm>
          <a:prstGeom prst="rect">
            <a:avLst/>
          </a:prstGeom>
          <a:noFill/>
        </p:spPr>
        <p:txBody>
          <a:bodyPr wrap="none" rtlCol="0">
            <a:spAutoFit/>
          </a:bodyPr>
          <a:lstStyle/>
          <a:p>
            <a:r>
              <a:rPr lang="en-US" sz="1100" dirty="0"/>
              <a:t>Reference:  http://networkdesignbook.com/book-review-of-serious-play-and-how-it-relates-to-network-design/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371600"/>
            <a:ext cx="2981325" cy="4471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0174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Main Themes of the Book</a:t>
            </a:r>
          </a:p>
        </p:txBody>
      </p:sp>
      <p:sp>
        <p:nvSpPr>
          <p:cNvPr id="3" name="Content Placeholder 2"/>
          <p:cNvSpPr>
            <a:spLocks noGrp="1"/>
          </p:cNvSpPr>
          <p:nvPr>
            <p:ph idx="1"/>
          </p:nvPr>
        </p:nvSpPr>
        <p:spPr/>
        <p:txBody>
          <a:bodyPr/>
          <a:lstStyle/>
          <a:p>
            <a:r>
              <a:rPr lang="en-US" dirty="0"/>
              <a:t> Book is about the prototypes a business builds</a:t>
            </a:r>
          </a:p>
          <a:p>
            <a:endParaRPr lang="en-US" dirty="0"/>
          </a:p>
          <a:p>
            <a:r>
              <a:rPr lang="en-US" dirty="0"/>
              <a:t>Optimization models are a prototype (or model) of the system you are modeling</a:t>
            </a:r>
          </a:p>
          <a:p>
            <a:endParaRPr lang="en-US" dirty="0"/>
          </a:p>
          <a:p>
            <a:r>
              <a:rPr lang="en-US" dirty="0"/>
              <a:t>Not that good teams build good prototypes– it is that good prototypes create good teams, good discussions, and new insights</a:t>
            </a:r>
          </a:p>
          <a:p>
            <a:endParaRPr lang="en-US" dirty="0"/>
          </a:p>
          <a:p>
            <a:r>
              <a:rPr lang="en-US" dirty="0"/>
              <a:t>Often, it isn’t the prototype that is interesting, but what it teaches us about the organization</a:t>
            </a:r>
          </a:p>
          <a:p>
            <a:pPr lvl="1"/>
            <a:r>
              <a:rPr lang="en-US" dirty="0"/>
              <a:t>Who gets to build the model?</a:t>
            </a:r>
          </a:p>
          <a:p>
            <a:pPr lvl="1"/>
            <a:r>
              <a:rPr lang="en-US" dirty="0"/>
              <a:t>Who gets to make suggestions?</a:t>
            </a:r>
          </a:p>
          <a:p>
            <a:pPr lvl="1"/>
            <a:r>
              <a:rPr lang="en-US" dirty="0"/>
              <a:t>When do people get to see it?</a:t>
            </a:r>
          </a:p>
          <a:p>
            <a:pPr lvl="1"/>
            <a:r>
              <a:rPr lang="en-US" dirty="0"/>
              <a:t>Is it just customers?</a:t>
            </a:r>
          </a:p>
        </p:txBody>
      </p:sp>
      <p:sp>
        <p:nvSpPr>
          <p:cNvPr id="4" name="Slide Number Placeholder 3"/>
          <p:cNvSpPr>
            <a:spLocks noGrp="1"/>
          </p:cNvSpPr>
          <p:nvPr>
            <p:ph type="sldNum" sz="quarter" idx="10"/>
          </p:nvPr>
        </p:nvSpPr>
        <p:spPr/>
        <p:txBody>
          <a:bodyPr/>
          <a:lstStyle/>
          <a:p>
            <a:fld id="{306856F9-D334-46FF-99D0-E2BBC6C2ECDB}" type="slidenum">
              <a:rPr lang="en-US" smtClean="0"/>
              <a:pPr/>
              <a:t>3</a:t>
            </a:fld>
            <a:endParaRPr lang="en-US"/>
          </a:p>
        </p:txBody>
      </p:sp>
    </p:spTree>
    <p:extLst>
      <p:ext uri="{BB962C8B-B14F-4D97-AF65-F5344CB8AC3E}">
        <p14:creationId xmlns:p14="http://schemas.microsoft.com/office/powerpoint/2010/main" val="2166612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Key Insights</a:t>
            </a:r>
          </a:p>
        </p:txBody>
      </p:sp>
      <p:sp>
        <p:nvSpPr>
          <p:cNvPr id="3" name="Content Placeholder 2"/>
          <p:cNvSpPr>
            <a:spLocks noGrp="1"/>
          </p:cNvSpPr>
          <p:nvPr>
            <p:ph idx="1"/>
          </p:nvPr>
        </p:nvSpPr>
        <p:spPr/>
        <p:txBody>
          <a:bodyPr/>
          <a:lstStyle/>
          <a:p>
            <a:r>
              <a:rPr lang="en-US" sz="1600" dirty="0"/>
              <a:t>“Waste as Thrift” (</a:t>
            </a:r>
            <a:r>
              <a:rPr lang="en-US" sz="1600" dirty="0" err="1"/>
              <a:t>pg</a:t>
            </a:r>
            <a:r>
              <a:rPr lang="en-US" sz="1600" dirty="0"/>
              <a:t> 100-101).  Once you have a model in place, it is relatively inexpensive to test ideas.  If you don’t “waste” scenarios, you are really risking wasting real money when you implement an idea without testing it.</a:t>
            </a:r>
          </a:p>
          <a:p>
            <a:endParaRPr lang="en-US" sz="1600" dirty="0"/>
          </a:p>
          <a:p>
            <a:r>
              <a:rPr lang="en-US" sz="1600" dirty="0"/>
              <a:t>“Bigger Isn’t Better (</a:t>
            </a:r>
            <a:r>
              <a:rPr lang="en-US" sz="1600" dirty="0" err="1"/>
              <a:t>pg</a:t>
            </a:r>
            <a:r>
              <a:rPr lang="en-US" sz="1600" dirty="0"/>
              <a:t> 131-137).  The object of the prototype or model isn’t to be as complex as reality.  Instead, the model needs to be understood by those who need to make decisions.</a:t>
            </a:r>
          </a:p>
          <a:p>
            <a:endParaRPr lang="en-US" sz="1600" dirty="0"/>
          </a:p>
          <a:p>
            <a:r>
              <a:rPr lang="en-US" sz="1600" dirty="0"/>
              <a:t>“The act of designing the model…is essential to understanding their use” (</a:t>
            </a:r>
            <a:r>
              <a:rPr lang="en-US" sz="1600" dirty="0" err="1"/>
              <a:t>pg</a:t>
            </a:r>
            <a:r>
              <a:rPr lang="en-US" sz="1600" dirty="0"/>
              <a:t> 168).  He argues that their is value in putting the model together.  We see this as well and think it is well worth your time to understand some of the underlying math.</a:t>
            </a:r>
          </a:p>
          <a:p>
            <a:endParaRPr lang="en-US" sz="1600" dirty="0"/>
          </a:p>
          <a:p>
            <a:r>
              <a:rPr lang="en-US" sz="1600" dirty="0"/>
              <a:t>It is important to create “conflict” with the model (</a:t>
            </a:r>
            <a:r>
              <a:rPr lang="en-US" sz="1600" dirty="0" err="1"/>
              <a:t>pg</a:t>
            </a:r>
            <a:r>
              <a:rPr lang="en-US" sz="1600" dirty="0"/>
              <a:t> 173).  The “conflict” is to set up the model to expose important trade-offs like cost versus service.  In network design, multi-objective optimization is great at bringing out those trade-offs.</a:t>
            </a:r>
          </a:p>
          <a:p>
            <a:endParaRPr lang="en-US" sz="1600" dirty="0"/>
          </a:p>
          <a:p>
            <a:r>
              <a:rPr lang="en-US" sz="1600" dirty="0"/>
              <a:t>“A prototype should be an invitation to play” (</a:t>
            </a:r>
            <a:r>
              <a:rPr lang="en-US" sz="1600" dirty="0" err="1"/>
              <a:t>pg</a:t>
            </a:r>
            <a:r>
              <a:rPr lang="en-US" sz="1600" dirty="0"/>
              <a:t> 208).  A great way to get value from a  model is to play with it try new things and see if you can come with some counter-intuitive solutions that change everyone’s thinking.</a:t>
            </a:r>
          </a:p>
          <a:p>
            <a:endParaRPr lang="en-US" sz="1600" dirty="0"/>
          </a:p>
        </p:txBody>
      </p:sp>
      <p:sp>
        <p:nvSpPr>
          <p:cNvPr id="4" name="Slide Number Placeholder 3"/>
          <p:cNvSpPr>
            <a:spLocks noGrp="1"/>
          </p:cNvSpPr>
          <p:nvPr>
            <p:ph type="sldNum" sz="quarter" idx="10"/>
          </p:nvPr>
        </p:nvSpPr>
        <p:spPr/>
        <p:txBody>
          <a:bodyPr/>
          <a:lstStyle/>
          <a:p>
            <a:fld id="{306856F9-D334-46FF-99D0-E2BBC6C2ECDB}" type="slidenum">
              <a:rPr lang="en-US" smtClean="0"/>
              <a:pPr/>
              <a:t>4</a:t>
            </a:fld>
            <a:endParaRPr lang="en-US"/>
          </a:p>
        </p:txBody>
      </p:sp>
    </p:spTree>
    <p:extLst>
      <p:ext uri="{BB962C8B-B14F-4D97-AF65-F5344CB8AC3E}">
        <p14:creationId xmlns:p14="http://schemas.microsoft.com/office/powerpoint/2010/main" val="1007857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B6C23-DFFA-4615-883D-084D8DAAC004}"/>
              </a:ext>
            </a:extLst>
          </p:cNvPr>
          <p:cNvSpPr>
            <a:spLocks noGrp="1"/>
          </p:cNvSpPr>
          <p:nvPr>
            <p:ph type="title"/>
          </p:nvPr>
        </p:nvSpPr>
        <p:spPr/>
        <p:txBody>
          <a:bodyPr/>
          <a:lstStyle/>
          <a:p>
            <a:r>
              <a:rPr lang="en-US" dirty="0"/>
              <a:t>Advice from Steve Levitt (in interview by Stephen Dubner)</a:t>
            </a:r>
          </a:p>
        </p:txBody>
      </p:sp>
      <p:sp>
        <p:nvSpPr>
          <p:cNvPr id="3" name="Content Placeholder 2">
            <a:extLst>
              <a:ext uri="{FF2B5EF4-FFF2-40B4-BE49-F238E27FC236}">
                <a16:creationId xmlns:a16="http://schemas.microsoft.com/office/drawing/2014/main" id="{344DF910-94E7-428D-9C74-E614AB90C6E1}"/>
              </a:ext>
            </a:extLst>
          </p:cNvPr>
          <p:cNvSpPr>
            <a:spLocks noGrp="1"/>
          </p:cNvSpPr>
          <p:nvPr>
            <p:ph idx="1"/>
          </p:nvPr>
        </p:nvSpPr>
        <p:spPr>
          <a:xfrm>
            <a:off x="3657600" y="1219200"/>
            <a:ext cx="5029200" cy="5105400"/>
          </a:xfrm>
        </p:spPr>
        <p:txBody>
          <a:bodyPr/>
          <a:lstStyle/>
          <a:p>
            <a:r>
              <a:rPr lang="en-US" sz="1800" dirty="0"/>
              <a:t>About the 35 minute mark, they talk about Data Science (they call it Big Data too)</a:t>
            </a:r>
          </a:p>
          <a:p>
            <a:r>
              <a:rPr lang="en-US" sz="1800" dirty="0"/>
              <a:t>“Future belongs to data scientists”</a:t>
            </a:r>
          </a:p>
          <a:p>
            <a:r>
              <a:rPr lang="en-US" sz="1800" dirty="0"/>
              <a:t>Modeling problem he sees: the DS teams are super complex and live in the details.</a:t>
            </a:r>
          </a:p>
          <a:p>
            <a:r>
              <a:rPr lang="en-US" sz="1800" dirty="0"/>
              <a:t>Levitt claims that many answers are simple</a:t>
            </a:r>
          </a:p>
          <a:p>
            <a:r>
              <a:rPr lang="en-US" sz="1800" dirty="0"/>
              <a:t>Levitt’s favorite technique is the big bar vs little bar to show to CEO’s (look at the impact of this!)</a:t>
            </a:r>
          </a:p>
          <a:p>
            <a:r>
              <a:rPr lang="en-US" sz="1800" dirty="0"/>
              <a:t>CEO’s often say they understand him and not their own DS team</a:t>
            </a:r>
          </a:p>
          <a:p>
            <a:r>
              <a:rPr lang="en-US" sz="1800" dirty="0"/>
              <a:t>In fairness, the DS team has an incentive to be complex (that is where the power comes from).  He understands that he gets away with simple because he is famous.  But, you should try some simple analysis too. </a:t>
            </a:r>
          </a:p>
          <a:p>
            <a:r>
              <a:rPr lang="en-US" sz="1800" dirty="0"/>
              <a:t>Also, he points out that there often aren’t many checks on the DS team– so make sure you have people to bounce ideas off of</a:t>
            </a:r>
          </a:p>
          <a:p>
            <a:endParaRPr lang="en-US" sz="1800" dirty="0"/>
          </a:p>
          <a:p>
            <a:endParaRPr lang="en-US" sz="1800" dirty="0"/>
          </a:p>
        </p:txBody>
      </p:sp>
      <p:sp>
        <p:nvSpPr>
          <p:cNvPr id="4" name="Slide Number Placeholder 3">
            <a:extLst>
              <a:ext uri="{FF2B5EF4-FFF2-40B4-BE49-F238E27FC236}">
                <a16:creationId xmlns:a16="http://schemas.microsoft.com/office/drawing/2014/main" id="{71EBF2E8-05EE-4EA8-82A7-FA4195697FE3}"/>
              </a:ext>
            </a:extLst>
          </p:cNvPr>
          <p:cNvSpPr>
            <a:spLocks noGrp="1"/>
          </p:cNvSpPr>
          <p:nvPr>
            <p:ph type="sldNum" sz="quarter" idx="10"/>
          </p:nvPr>
        </p:nvSpPr>
        <p:spPr/>
        <p:txBody>
          <a:bodyPr/>
          <a:lstStyle/>
          <a:p>
            <a:fld id="{306856F9-D334-46FF-99D0-E2BBC6C2ECDB}" type="slidenum">
              <a:rPr lang="en-US" smtClean="0"/>
              <a:pPr/>
              <a:t>5</a:t>
            </a:fld>
            <a:endParaRPr lang="en-US"/>
          </a:p>
        </p:txBody>
      </p:sp>
      <p:pic>
        <p:nvPicPr>
          <p:cNvPr id="5" name="Picture 4">
            <a:extLst>
              <a:ext uri="{FF2B5EF4-FFF2-40B4-BE49-F238E27FC236}">
                <a16:creationId xmlns:a16="http://schemas.microsoft.com/office/drawing/2014/main" id="{4072635A-B5BB-4E2C-A551-2D5E94CCCE15}"/>
              </a:ext>
            </a:extLst>
          </p:cNvPr>
          <p:cNvPicPr>
            <a:picLocks noChangeAspect="1"/>
          </p:cNvPicPr>
          <p:nvPr/>
        </p:nvPicPr>
        <p:blipFill>
          <a:blip r:embed="rId2"/>
          <a:stretch>
            <a:fillRect/>
          </a:stretch>
        </p:blipFill>
        <p:spPr>
          <a:xfrm>
            <a:off x="228600" y="1143000"/>
            <a:ext cx="3078677" cy="271699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26" name="Picture 2" descr="Steve Levitt | Public Radio Tulsa">
            <a:extLst>
              <a:ext uri="{FF2B5EF4-FFF2-40B4-BE49-F238E27FC236}">
                <a16:creationId xmlns:a16="http://schemas.microsoft.com/office/drawing/2014/main" id="{BA3FC481-23F3-4595-B681-B9D2437F99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01" y="4088599"/>
            <a:ext cx="3381438" cy="2072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766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362200"/>
            <a:ext cx="7620000" cy="914400"/>
          </a:xfrm>
        </p:spPr>
        <p:txBody>
          <a:bodyPr/>
          <a:lstStyle/>
          <a:p>
            <a:r>
              <a:rPr lang="en-US" dirty="0"/>
              <a:t>Any modeling tips you learned from your practicums, internships, or previous jobs?</a:t>
            </a:r>
          </a:p>
        </p:txBody>
      </p:sp>
      <p:sp>
        <p:nvSpPr>
          <p:cNvPr id="4" name="Slide Number Placeholder 3"/>
          <p:cNvSpPr>
            <a:spLocks noGrp="1"/>
          </p:cNvSpPr>
          <p:nvPr>
            <p:ph type="sldNum" sz="quarter" idx="10"/>
          </p:nvPr>
        </p:nvSpPr>
        <p:spPr/>
        <p:txBody>
          <a:bodyPr/>
          <a:lstStyle/>
          <a:p>
            <a:fld id="{306856F9-D334-46FF-99D0-E2BBC6C2ECDB}" type="slidenum">
              <a:rPr lang="en-US" smtClean="0"/>
              <a:pPr/>
              <a:t>6</a:t>
            </a:fld>
            <a:endParaRPr lang="en-US"/>
          </a:p>
        </p:txBody>
      </p:sp>
    </p:spTree>
    <p:extLst>
      <p:ext uri="{BB962C8B-B14F-4D97-AF65-F5344CB8AC3E}">
        <p14:creationId xmlns:p14="http://schemas.microsoft.com/office/powerpoint/2010/main" val="2096209199"/>
      </p:ext>
    </p:extLst>
  </p:cSld>
  <p:clrMapOvr>
    <a:masterClrMapping/>
  </p:clrMapOvr>
</p:sld>
</file>

<file path=ppt/theme/theme1.xml><?xml version="1.0" encoding="utf-8"?>
<a:theme xmlns:a="http://schemas.openxmlformats.org/drawingml/2006/main" name="LogicTools PPT template - latest">
  <a:themeElements>
    <a:clrScheme name="LogicTools PPT template - latest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LogicTools PPT template - lates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LogicTools PPT template - latest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LogicTools PPT template - latest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LogicTools PPT template - latest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LogicTools PPT template - latest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LogicTools PPT template - latest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LogicTools PPT template - latest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LogicTools PPT template - latest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LogicTools PPT template - latest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LogicTools PPT template - latest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C:\WINDOWS\Desktop\LogicTools\LogicTools PPT template - latest.pot</Template>
  <TotalTime>35264</TotalTime>
  <Words>541</Words>
  <Application>Microsoft Office PowerPoint</Application>
  <PresentationFormat>On-screen Show (4:3)</PresentationFormat>
  <Paragraphs>41</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Wingdings</vt:lpstr>
      <vt:lpstr>LogicTools PPT template - latest</vt:lpstr>
      <vt:lpstr>  Serious Play and Thoughts from Levitt</vt:lpstr>
      <vt:lpstr>Serious Play</vt:lpstr>
      <vt:lpstr>Some Main Themes of the Book</vt:lpstr>
      <vt:lpstr>Some Key Insights</vt:lpstr>
      <vt:lpstr>Advice from Steve Levitt (in interview by Stephen Dubner)</vt:lpstr>
      <vt:lpstr>Any modeling tips you learned from your practicums, internships, or previous jobs?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 427</dc:title>
  <dc:creator>Michael Watson</dc:creator>
  <cp:lastModifiedBy>Michael</cp:lastModifiedBy>
  <cp:revision>581</cp:revision>
  <dcterms:created xsi:type="dcterms:W3CDTF">2002-05-06T16:47:28Z</dcterms:created>
  <dcterms:modified xsi:type="dcterms:W3CDTF">2023-10-23T19:42:56Z</dcterms:modified>
</cp:coreProperties>
</file>