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41"/>
  </p:notesMasterIdLst>
  <p:handoutMasterIdLst>
    <p:handoutMasterId r:id="rId42"/>
  </p:handoutMasterIdLst>
  <p:sldIdLst>
    <p:sldId id="3936" r:id="rId2"/>
    <p:sldId id="2429" r:id="rId3"/>
    <p:sldId id="2443" r:id="rId4"/>
    <p:sldId id="2445" r:id="rId5"/>
    <p:sldId id="3976" r:id="rId6"/>
    <p:sldId id="3977" r:id="rId7"/>
    <p:sldId id="3978" r:id="rId8"/>
    <p:sldId id="2434" r:id="rId9"/>
    <p:sldId id="2437" r:id="rId10"/>
    <p:sldId id="2438" r:id="rId11"/>
    <p:sldId id="2435" r:id="rId12"/>
    <p:sldId id="2439" r:id="rId13"/>
    <p:sldId id="3979" r:id="rId14"/>
    <p:sldId id="3980" r:id="rId15"/>
    <p:sldId id="2451" r:id="rId16"/>
    <p:sldId id="2452" r:id="rId17"/>
    <p:sldId id="2454" r:id="rId18"/>
    <p:sldId id="3981" r:id="rId19"/>
    <p:sldId id="2440" r:id="rId20"/>
    <p:sldId id="2455" r:id="rId21"/>
    <p:sldId id="2456" r:id="rId22"/>
    <p:sldId id="3982" r:id="rId23"/>
    <p:sldId id="3974" r:id="rId24"/>
    <p:sldId id="2449" r:id="rId25"/>
    <p:sldId id="3975" r:id="rId26"/>
    <p:sldId id="3957" r:id="rId27"/>
    <p:sldId id="3984" r:id="rId28"/>
    <p:sldId id="2459" r:id="rId29"/>
    <p:sldId id="2460" r:id="rId30"/>
    <p:sldId id="1649" r:id="rId31"/>
    <p:sldId id="2465" r:id="rId32"/>
    <p:sldId id="1651" r:id="rId33"/>
    <p:sldId id="1653" r:id="rId34"/>
    <p:sldId id="1654" r:id="rId35"/>
    <p:sldId id="1663" r:id="rId36"/>
    <p:sldId id="2462" r:id="rId37"/>
    <p:sldId id="2463" r:id="rId38"/>
    <p:sldId id="2464" r:id="rId39"/>
    <p:sldId id="3983"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initials="M" lastIdx="1" clrIdx="0">
    <p:extLst>
      <p:ext uri="{19B8F6BF-5375-455C-9EA6-DF929625EA0E}">
        <p15:presenceInfo xmlns:p15="http://schemas.microsoft.com/office/powerpoint/2012/main" userId="a52a012fad5432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67" autoAdjust="0"/>
    <p:restoredTop sz="99694" autoAdjust="0"/>
  </p:normalViewPr>
  <p:slideViewPr>
    <p:cSldViewPr snapToGrid="0" snapToObjects="1">
      <p:cViewPr>
        <p:scale>
          <a:sx n="96" d="100"/>
          <a:sy n="96" d="100"/>
        </p:scale>
        <p:origin x="1205" y="374"/>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4" d="100"/>
          <a:sy n="64" d="100"/>
        </p:scale>
        <p:origin x="3187"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D1952-4C8C-594A-8D47-CC3EBD31CD69}" type="datetimeFigureOut">
              <a:rPr lang="en-US" smtClean="0"/>
              <a:t>10/25/2022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632E9FD-FA40-FC48-8917-175ED0BCC748}" type="slidenum">
              <a:rPr lang="en-US" smtClean="0"/>
              <a:t>‹#›</a:t>
            </a:fld>
            <a:endParaRPr lang="en-US"/>
          </a:p>
        </p:txBody>
      </p:sp>
    </p:spTree>
    <p:extLst>
      <p:ext uri="{BB962C8B-B14F-4D97-AF65-F5344CB8AC3E}">
        <p14:creationId xmlns:p14="http://schemas.microsoft.com/office/powerpoint/2010/main" val="4187204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E82BA9-193E-D440-8A2C-9653656F2AE3}" type="datetimeFigureOut">
              <a:rPr lang="en-US" smtClean="0"/>
              <a:t>10/25/2022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3C63D-0C1A-0E4C-A0BD-8D65A9542426}" type="slidenum">
              <a:rPr lang="en-US" smtClean="0"/>
              <a:t>‹#›</a:t>
            </a:fld>
            <a:endParaRPr lang="en-US"/>
          </a:p>
        </p:txBody>
      </p:sp>
    </p:spTree>
    <p:extLst>
      <p:ext uri="{BB962C8B-B14F-4D97-AF65-F5344CB8AC3E}">
        <p14:creationId xmlns:p14="http://schemas.microsoft.com/office/powerpoint/2010/main" val="42107056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0</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15168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646743A-A0E2-5F97-5668-C4E7E3EFC57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17D62-1638-404C-AD3F-39551532EA60}" type="slidenum">
              <a:rPr lang="en-US" altLang="en-US"/>
              <a:pPr/>
              <a:t>26</a:t>
            </a:fld>
            <a:endParaRPr lang="en-US" altLang="en-US"/>
          </a:p>
        </p:txBody>
      </p:sp>
      <p:sp>
        <p:nvSpPr>
          <p:cNvPr id="7171" name="Rectangle 2">
            <a:extLst>
              <a:ext uri="{FF2B5EF4-FFF2-40B4-BE49-F238E27FC236}">
                <a16:creationId xmlns:a16="http://schemas.microsoft.com/office/drawing/2014/main" id="{CFD4AEB5-1185-E6A8-49E9-B346F97E5B74}"/>
              </a:ext>
            </a:extLst>
          </p:cNvPr>
          <p:cNvSpPr>
            <a:spLocks noGrp="1" noRot="1" noChangeAspect="1" noChangeArrowheads="1" noTextEdit="1"/>
          </p:cNvSpPr>
          <p:nvPr>
            <p:ph type="sldImg"/>
          </p:nvPr>
        </p:nvSpPr>
        <p:spPr>
          <a:xfrm>
            <a:off x="334963" y="698500"/>
            <a:ext cx="6189662" cy="3482975"/>
          </a:xfrm>
          <a:ln w="12700" cap="flat"/>
        </p:spPr>
      </p:sp>
      <p:sp>
        <p:nvSpPr>
          <p:cNvPr id="7172" name="Rectangle 3">
            <a:extLst>
              <a:ext uri="{FF2B5EF4-FFF2-40B4-BE49-F238E27FC236}">
                <a16:creationId xmlns:a16="http://schemas.microsoft.com/office/drawing/2014/main" id="{287A88F9-DEE2-EF7D-3E25-DDB14E8F0CCD}"/>
              </a:ext>
            </a:extLst>
          </p:cNvPr>
          <p:cNvSpPr>
            <a:spLocks noGrp="1" noChangeArrowheads="1"/>
          </p:cNvSpPr>
          <p:nvPr>
            <p:ph type="body" idx="1"/>
          </p:nvPr>
        </p:nvSpPr>
        <p:spPr>
          <a:xfrm>
            <a:off x="914400" y="4416425"/>
            <a:ext cx="5029200" cy="4183063"/>
          </a:xfrm>
          <a:noFill/>
        </p:spPr>
        <p:txBody>
          <a:bodyPr lIns="93945" tIns="46973" rIns="93945" bIns="46973"/>
          <a:lstStyle/>
          <a:p>
            <a:pPr defTabSz="963613" eaLnBrk="1" hangingPunct="1"/>
            <a:endParaRPr lang="en-US" altLang="en-US"/>
          </a:p>
        </p:txBody>
      </p:sp>
    </p:spTree>
    <p:extLst>
      <p:ext uri="{BB962C8B-B14F-4D97-AF65-F5344CB8AC3E}">
        <p14:creationId xmlns:p14="http://schemas.microsoft.com/office/powerpoint/2010/main" val="21880416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542060"/>
            <a:ext cx="9144000" cy="2054160"/>
          </a:xfrm>
        </p:spPr>
        <p:txBody>
          <a:bodyPr/>
          <a:lstStyle>
            <a:lvl1pPr algn="ctr">
              <a:defRPr>
                <a:solidFill>
                  <a:schemeClr val="bg1"/>
                </a:solidFill>
                <a:latin typeface="Arial"/>
              </a:defRPr>
            </a:lvl1pPr>
          </a:lstStyle>
          <a:p>
            <a:r>
              <a:rPr lang="en-US" dirty="0"/>
              <a:t>Separator</a:t>
            </a:r>
          </a:p>
        </p:txBody>
      </p:sp>
      <p:pic>
        <p:nvPicPr>
          <p:cNvPr id="6" name="Picture 5" descr="NWU PPT Wide Opt 1_Separato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8" name="TextBox 7"/>
          <p:cNvSpPr txBox="1"/>
          <p:nvPr userDrawn="1"/>
        </p:nvSpPr>
        <p:spPr>
          <a:xfrm>
            <a:off x="952500" y="-1342571"/>
            <a:ext cx="184666" cy="369332"/>
          </a:xfrm>
          <a:prstGeom prst="rect">
            <a:avLst/>
          </a:prstGeom>
          <a:noFill/>
        </p:spPr>
        <p:txBody>
          <a:bodyPr wrap="none" rtlCol="0">
            <a:spAutoFit/>
          </a:bodyPr>
          <a:lstStyle/>
          <a:p>
            <a:endParaRPr lang="en-US" dirty="0"/>
          </a:p>
        </p:txBody>
      </p:sp>
      <p:sp>
        <p:nvSpPr>
          <p:cNvPr id="9" name="TextBox 8"/>
          <p:cNvSpPr txBox="1"/>
          <p:nvPr userDrawn="1"/>
        </p:nvSpPr>
        <p:spPr>
          <a:xfrm>
            <a:off x="8608786" y="566964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atin typeface="Aria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027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136197" y="-30456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85029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92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0531BA6-4245-C0CD-F634-B8C0E394BA64}"/>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5320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860C1C4-F588-00D4-6615-2E32F5F0C561}"/>
              </a:ext>
            </a:extLst>
          </p:cNvPr>
          <p:cNvSpPr>
            <a:spLocks noGrp="1"/>
          </p:cNvSpPr>
          <p:nvPr>
            <p:ph type="sldNum" sz="quarter" idx="4"/>
          </p:nvPr>
        </p:nvSpPr>
        <p:spPr bwMode="auto">
          <a:xfrm>
            <a:off x="8565588" y="4891865"/>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latin typeface="Aria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latin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40463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atin typeface="Arial"/>
              </a:defRPr>
            </a:lvl1pPr>
            <a:lvl2pPr>
              <a:defRPr sz="2400">
                <a:latin typeface="Arial"/>
              </a:defRPr>
            </a:lvl2pPr>
            <a:lvl3pPr>
              <a:defRPr sz="2000">
                <a:latin typeface="Arial"/>
              </a:defRPr>
            </a:lvl3pPr>
            <a:lvl4pPr>
              <a:defRPr sz="1800">
                <a:latin typeface="Arial"/>
              </a:defRPr>
            </a:lvl4pPr>
            <a:lvl5pPr>
              <a:defRPr sz="1800">
                <a:latin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2000" b="1">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a:defRPr>
            </a:lvl1pPr>
            <a:lvl2pPr>
              <a:defRPr sz="2000">
                <a:latin typeface="Arial"/>
              </a:defRPr>
            </a:lvl2pPr>
            <a:lvl3pPr>
              <a:defRPr sz="1800">
                <a:latin typeface="Arial"/>
              </a:defRPr>
            </a:lvl3pPr>
            <a:lvl4pPr>
              <a:defRPr sz="1600">
                <a:latin typeface="Arial"/>
              </a:defRPr>
            </a:lvl4pPr>
            <a:lvl5pPr>
              <a:defRPr sz="1600">
                <a:latin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77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Slide Number Placeholder 3">
            <a:extLst>
              <a:ext uri="{FF2B5EF4-FFF2-40B4-BE49-F238E27FC236}">
                <a16:creationId xmlns:a16="http://schemas.microsoft.com/office/drawing/2014/main" id="{6E6CE0FA-1BBD-6AB3-8246-B6B41F655759}"/>
              </a:ext>
            </a:extLst>
          </p:cNvPr>
          <p:cNvSpPr>
            <a:spLocks noGrp="1"/>
          </p:cNvSpPr>
          <p:nvPr>
            <p:ph type="sldNum" sz="quarter" idx="4"/>
          </p:nvPr>
        </p:nvSpPr>
        <p:spPr bwMode="auto">
          <a:xfrm>
            <a:off x="8565588" y="4871693"/>
            <a:ext cx="533400" cy="228600"/>
          </a:xfrm>
          <a:prstGeom prst="rect">
            <a:avLst/>
          </a:prstGeom>
          <a:solidFill>
            <a:schemeClr val="bg1"/>
          </a:solid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rgbClr val="8C8C8C"/>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06856F9-D334-46FF-99D0-E2BBC6C2ECDB}" type="slidenum">
              <a:rPr lang="en-US" smtClean="0"/>
              <a:pPr/>
              <a:t>‹#›</a:t>
            </a:fld>
            <a:endParaRPr lang="en-US" dirty="0"/>
          </a:p>
        </p:txBody>
      </p:sp>
    </p:spTree>
    <p:extLst>
      <p:ext uri="{BB962C8B-B14F-4D97-AF65-F5344CB8AC3E}">
        <p14:creationId xmlns:p14="http://schemas.microsoft.com/office/powerpoint/2010/main" val="2783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atin typeface="Aria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atin typeface="Arial"/>
              </a:defRPr>
            </a:lvl1pPr>
            <a:lvl2pPr>
              <a:defRPr sz="2800">
                <a:latin typeface="Arial"/>
              </a:defRPr>
            </a:lvl2pPr>
            <a:lvl3pPr>
              <a:defRPr sz="2400">
                <a:latin typeface="Arial"/>
              </a:defRPr>
            </a:lvl3pPr>
            <a:lvl4pPr>
              <a:defRPr sz="2000">
                <a:latin typeface="Arial"/>
              </a:defRPr>
            </a:lvl4pPr>
            <a:lvl5pPr>
              <a:defRPr sz="2000">
                <a:latin typeface="Aria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024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NWU PPT Wide Opt 1_Master.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2" name="Title Placeholder 1"/>
          <p:cNvSpPr>
            <a:spLocks noGrp="1"/>
          </p:cNvSpPr>
          <p:nvPr>
            <p:ph type="title"/>
          </p:nvPr>
        </p:nvSpPr>
        <p:spPr>
          <a:xfrm>
            <a:off x="335988" y="105951"/>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988" y="1195417"/>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33B918CB-35D4-FEBD-D3AF-E20FCF248079}"/>
              </a:ext>
            </a:extLst>
          </p:cNvPr>
          <p:cNvSpPr txBox="1"/>
          <p:nvPr userDrawn="1"/>
        </p:nvSpPr>
        <p:spPr>
          <a:xfrm>
            <a:off x="1154853" y="4822105"/>
            <a:ext cx="4572000" cy="184666"/>
          </a:xfrm>
          <a:prstGeom prst="rect">
            <a:avLst/>
          </a:prstGeom>
          <a:noFill/>
        </p:spPr>
        <p:txBody>
          <a:bodyPr wrap="square">
            <a:spAutoFit/>
          </a:bodyPr>
          <a:lstStyle/>
          <a:p>
            <a:r>
              <a:rPr lang="en-US" sz="600" dirty="0">
                <a:solidFill>
                  <a:schemeClr val="bg1"/>
                </a:solidFill>
              </a:rPr>
              <a:t>Copyright by Michael S. Watson 2022</a:t>
            </a:r>
          </a:p>
        </p:txBody>
      </p:sp>
      <p:sp>
        <p:nvSpPr>
          <p:cNvPr id="7" name="TextBox 6">
            <a:extLst>
              <a:ext uri="{FF2B5EF4-FFF2-40B4-BE49-F238E27FC236}">
                <a16:creationId xmlns:a16="http://schemas.microsoft.com/office/drawing/2014/main" id="{37239DA4-0B94-63F0-625C-8F7007F44815}"/>
              </a:ext>
            </a:extLst>
          </p:cNvPr>
          <p:cNvSpPr txBox="1"/>
          <p:nvPr userDrawn="1"/>
        </p:nvSpPr>
        <p:spPr>
          <a:xfrm>
            <a:off x="453533" y="4840856"/>
            <a:ext cx="522608" cy="261610"/>
          </a:xfrm>
          <a:prstGeom prst="rect">
            <a:avLst/>
          </a:prstGeom>
          <a:noFill/>
        </p:spPr>
        <p:txBody>
          <a:bodyPr wrap="square">
            <a:spAutoFit/>
          </a:bodyPr>
          <a:lstStyle/>
          <a:p>
            <a:fld id="{306856F9-D334-46FF-99D0-E2BBC6C2ECDB}" type="slidenum">
              <a:rPr lang="en-US" sz="1100" smtClean="0">
                <a:solidFill>
                  <a:schemeClr val="bg1"/>
                </a:solidFill>
              </a:rPr>
              <a:pPr/>
              <a:t>‹#›</a:t>
            </a:fld>
            <a:endParaRPr lang="en-US" sz="1000" dirty="0">
              <a:solidFill>
                <a:schemeClr val="bg1"/>
              </a:solidFill>
            </a:endParaRPr>
          </a:p>
        </p:txBody>
      </p:sp>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 id="2147483657" r:id="rId10"/>
    <p:sldLayoutId id="2147483658" r:id="rId11"/>
    <p:sldLayoutId id="2147483659" r:id="rId12"/>
  </p:sldLayoutIdLst>
  <p:hf sldNum="0" hdr="0" ftr="0" dt="0"/>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1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p:txBody>
          <a:bodyPr>
            <a:normAutofit/>
          </a:bodyPr>
          <a:lstStyle/>
          <a:p>
            <a:pPr eaLnBrk="1" hangingPunct="1"/>
            <a:r>
              <a:rPr lang="en-US" altLang="en-US" dirty="0">
                <a:solidFill>
                  <a:schemeClr val="bg1">
                    <a:lumMod val="50000"/>
                  </a:schemeClr>
                </a:solidFill>
              </a:rPr>
              <a:t>Chapter 4:  Service Levels</a:t>
            </a:r>
          </a:p>
        </p:txBody>
      </p:sp>
    </p:spTree>
    <p:extLst>
      <p:ext uri="{BB962C8B-B14F-4D97-AF65-F5344CB8AC3E}">
        <p14:creationId xmlns:p14="http://schemas.microsoft.com/office/powerpoint/2010/main" val="7361273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Full Formulation</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137685"/>
            <a:ext cx="4580404" cy="332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49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Setting a Maximum Distance Restriction</a:t>
            </a:r>
          </a:p>
        </p:txBody>
      </p:sp>
      <p:sp>
        <p:nvSpPr>
          <p:cNvPr id="3" name="Content Placeholder 2"/>
          <p:cNvSpPr>
            <a:spLocks noGrp="1"/>
          </p:cNvSpPr>
          <p:nvPr>
            <p:ph idx="1"/>
          </p:nvPr>
        </p:nvSpPr>
        <p:spPr>
          <a:xfrm>
            <a:off x="798393" y="1058939"/>
            <a:ext cx="7716957" cy="3394472"/>
          </a:xfrm>
        </p:spPr>
        <p:txBody>
          <a:bodyPr>
            <a:normAutofit/>
          </a:bodyPr>
          <a:lstStyle/>
          <a:p>
            <a:pPr marL="0" indent="0">
              <a:buNone/>
            </a:pPr>
            <a:r>
              <a:rPr lang="en-US" sz="1800" dirty="0">
                <a:solidFill>
                  <a:schemeClr val="bg1">
                    <a:lumMod val="50000"/>
                  </a:schemeClr>
                </a:solidFill>
              </a:rPr>
              <a:t>Sometimes it is helpful to set an overall maximum distance for any customer (you can do this by types of customers if you want).  Here is this family of constraints: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290" y="2128837"/>
            <a:ext cx="407081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eft Brace 7"/>
          <p:cNvSpPr/>
          <p:nvPr/>
        </p:nvSpPr>
        <p:spPr bwMode="auto">
          <a:xfrm rot="16200000">
            <a:off x="2533373" y="2412288"/>
            <a:ext cx="205343"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9" name="Straight Arrow Connector 8"/>
          <p:cNvCxnSpPr>
            <a:stCxn id="8" idx="1"/>
            <a:endCxn id="10" idx="0"/>
          </p:cNvCxnSpPr>
          <p:nvPr/>
        </p:nvCxnSpPr>
        <p:spPr bwMode="auto">
          <a:xfrm flipH="1">
            <a:off x="1936521" y="2657478"/>
            <a:ext cx="699524" cy="3961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428750" y="3053583"/>
            <a:ext cx="1015541" cy="1061829"/>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These constraints are going to control the legitimate values of </a:t>
            </a:r>
            <a:r>
              <a:rPr lang="en-US" sz="1050" i="1" dirty="0" err="1">
                <a:solidFill>
                  <a:schemeClr val="bg1">
                    <a:lumMod val="50000"/>
                  </a:schemeClr>
                </a:solidFill>
              </a:rPr>
              <a:t>Y</a:t>
            </a:r>
            <a:r>
              <a:rPr lang="en-US" sz="1050" i="1" baseline="-25000" dirty="0" err="1">
                <a:solidFill>
                  <a:schemeClr val="bg1">
                    <a:lumMod val="50000"/>
                  </a:schemeClr>
                </a:solidFill>
              </a:rPr>
              <a:t>i,j</a:t>
            </a:r>
            <a:endParaRPr lang="en-US" sz="1050" i="1" baseline="-25000" dirty="0">
              <a:solidFill>
                <a:schemeClr val="bg1">
                  <a:lumMod val="50000"/>
                </a:schemeClr>
              </a:solidFill>
            </a:endParaRPr>
          </a:p>
        </p:txBody>
      </p:sp>
      <p:sp>
        <p:nvSpPr>
          <p:cNvPr id="11" name="Left Brace 10"/>
          <p:cNvSpPr/>
          <p:nvPr/>
        </p:nvSpPr>
        <p:spPr bwMode="auto">
          <a:xfrm rot="16200000">
            <a:off x="4071787" y="2393513"/>
            <a:ext cx="204932"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2" name="Straight Arrow Connector 11"/>
          <p:cNvCxnSpPr>
            <a:stCxn id="11" idx="1"/>
            <a:endCxn id="13" idx="0"/>
          </p:cNvCxnSpPr>
          <p:nvPr/>
        </p:nvCxnSpPr>
        <p:spPr bwMode="auto">
          <a:xfrm>
            <a:off x="4174253" y="2638497"/>
            <a:ext cx="212573" cy="40563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2500876" y="3044136"/>
            <a:ext cx="3771899" cy="1708160"/>
          </a:xfrm>
          <a:prstGeom prst="rect">
            <a:avLst/>
          </a:prstGeom>
          <a:noFill/>
          <a:ln>
            <a:solidFill>
              <a:schemeClr val="tx1"/>
            </a:solidFill>
          </a:ln>
        </p:spPr>
        <p:txBody>
          <a:bodyPr wrap="square" rtlCol="0">
            <a:spAutoFit/>
          </a:bodyPr>
          <a:lstStyle/>
          <a:p>
            <a:r>
              <a:rPr lang="en-US" sz="1050" dirty="0">
                <a:solidFill>
                  <a:schemeClr val="bg1">
                    <a:lumMod val="50000"/>
                  </a:schemeClr>
                </a:solidFill>
              </a:rPr>
              <a:t>We read this just like the previous example.  the </a:t>
            </a:r>
            <a:r>
              <a:rPr lang="en-US" sz="1050" i="1" dirty="0" err="1">
                <a:solidFill>
                  <a:schemeClr val="bg1">
                    <a:lumMod val="50000"/>
                  </a:schemeClr>
                </a:solidFill>
              </a:rPr>
              <a:t>MaximumDist</a:t>
            </a:r>
            <a:r>
              <a:rPr lang="en-US" sz="1050" dirty="0">
                <a:solidFill>
                  <a:schemeClr val="bg1">
                    <a:lumMod val="50000"/>
                  </a:schemeClr>
                </a:solidFill>
              </a:rPr>
              <a:t> is just a factor that we input.  If the distance from </a:t>
            </a:r>
            <a:r>
              <a:rPr lang="en-US" sz="1050" dirty="0" err="1">
                <a:solidFill>
                  <a:schemeClr val="bg1">
                    <a:lumMod val="50000"/>
                  </a:schemeClr>
                </a:solidFill>
              </a:rPr>
              <a:t>i</a:t>
            </a:r>
            <a:r>
              <a:rPr lang="en-US" sz="1050" dirty="0">
                <a:solidFill>
                  <a:schemeClr val="bg1">
                    <a:lumMod val="50000"/>
                  </a:schemeClr>
                </a:solidFill>
              </a:rPr>
              <a:t> to j is greater than this factor (meaning it is further than we will allow), then we assign this term a 0.  If it is less than or equal to it, then it is assigned a 1.  </a:t>
            </a:r>
          </a:p>
          <a:p>
            <a:endParaRPr lang="en-US" sz="1050" dirty="0">
              <a:solidFill>
                <a:schemeClr val="bg1">
                  <a:lumMod val="50000"/>
                </a:schemeClr>
              </a:solidFill>
            </a:endParaRPr>
          </a:p>
          <a:p>
            <a:r>
              <a:rPr lang="en-US" sz="1050" dirty="0">
                <a:solidFill>
                  <a:schemeClr val="bg1">
                    <a:lumMod val="50000"/>
                  </a:schemeClr>
                </a:solidFill>
              </a:rPr>
              <a:t>When it is assigned a 0, this constraint means that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i="1" baseline="-25000" dirty="0">
                <a:solidFill>
                  <a:schemeClr val="bg1">
                    <a:lumMod val="50000"/>
                  </a:schemeClr>
                </a:solidFill>
              </a:rPr>
              <a:t> </a:t>
            </a:r>
            <a:r>
              <a:rPr lang="en-US" sz="1050" dirty="0">
                <a:solidFill>
                  <a:schemeClr val="bg1">
                    <a:lumMod val="50000"/>
                  </a:schemeClr>
                </a:solidFill>
              </a:rPr>
              <a:t>must also be 0 (and thus not allowing customer j to be assigned to facility </a:t>
            </a:r>
            <a:r>
              <a:rPr lang="en-US" sz="1050" dirty="0" err="1">
                <a:solidFill>
                  <a:schemeClr val="bg1">
                    <a:lumMod val="50000"/>
                  </a:schemeClr>
                </a:solidFill>
              </a:rPr>
              <a:t>i</a:t>
            </a:r>
            <a:r>
              <a:rPr lang="en-US" sz="1050" dirty="0">
                <a:solidFill>
                  <a:schemeClr val="bg1">
                    <a:lumMod val="50000"/>
                  </a:schemeClr>
                </a:solidFill>
              </a:rPr>
              <a:t>).  If it is a 1, it means that there are no restrictions on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i="1" baseline="-25000" dirty="0">
                <a:solidFill>
                  <a:schemeClr val="bg1">
                    <a:lumMod val="50000"/>
                  </a:schemeClr>
                </a:solidFill>
              </a:rPr>
              <a:t> </a:t>
            </a:r>
            <a:r>
              <a:rPr lang="en-US" sz="1050" dirty="0">
                <a:solidFill>
                  <a:schemeClr val="bg1">
                    <a:lumMod val="50000"/>
                  </a:schemeClr>
                </a:solidFill>
              </a:rPr>
              <a:t>because </a:t>
            </a:r>
            <a:r>
              <a:rPr lang="en-US" sz="1050" i="1" dirty="0" err="1">
                <a:solidFill>
                  <a:schemeClr val="bg1">
                    <a:lumMod val="50000"/>
                  </a:schemeClr>
                </a:solidFill>
              </a:rPr>
              <a:t>Y</a:t>
            </a:r>
            <a:r>
              <a:rPr lang="en-US" sz="1050" i="1" baseline="-25000" dirty="0" err="1">
                <a:solidFill>
                  <a:schemeClr val="bg1">
                    <a:lumMod val="50000"/>
                  </a:schemeClr>
                </a:solidFill>
              </a:rPr>
              <a:t>i,j</a:t>
            </a:r>
            <a:r>
              <a:rPr lang="en-US" sz="1050" dirty="0">
                <a:solidFill>
                  <a:schemeClr val="bg1">
                    <a:lumMod val="50000"/>
                  </a:schemeClr>
                </a:solidFill>
              </a:rPr>
              <a:t> can only be 0 or 1.</a:t>
            </a:r>
          </a:p>
        </p:txBody>
      </p:sp>
      <p:sp>
        <p:nvSpPr>
          <p:cNvPr id="18" name="Left Brace 17"/>
          <p:cNvSpPr/>
          <p:nvPr/>
        </p:nvSpPr>
        <p:spPr bwMode="auto">
          <a:xfrm rot="16200000">
            <a:off x="5850938" y="2403002"/>
            <a:ext cx="186773"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9" name="Straight Arrow Connector 18"/>
          <p:cNvCxnSpPr>
            <a:stCxn id="18" idx="1"/>
            <a:endCxn id="20" idx="0"/>
          </p:cNvCxnSpPr>
          <p:nvPr/>
        </p:nvCxnSpPr>
        <p:spPr bwMode="auto">
          <a:xfrm>
            <a:off x="5944325" y="2638907"/>
            <a:ext cx="941967" cy="41467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378521" y="3053583"/>
            <a:ext cx="1015541" cy="1384995"/>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This indicates that we have a family of constraints.  A constraint for every combination of </a:t>
            </a:r>
            <a:r>
              <a:rPr lang="en-US" sz="1050" dirty="0" err="1">
                <a:solidFill>
                  <a:schemeClr val="bg1">
                    <a:lumMod val="50000"/>
                  </a:schemeClr>
                </a:solidFill>
              </a:rPr>
              <a:t>i</a:t>
            </a:r>
            <a:r>
              <a:rPr lang="en-US" sz="1050" dirty="0">
                <a:solidFill>
                  <a:schemeClr val="bg1">
                    <a:lumMod val="50000"/>
                  </a:schemeClr>
                </a:solidFill>
              </a:rPr>
              <a:t> and j.  </a:t>
            </a:r>
            <a:endParaRPr lang="en-US" sz="1050" i="1" baseline="-25000" dirty="0">
              <a:solidFill>
                <a:schemeClr val="bg1">
                  <a:lumMod val="50000"/>
                </a:schemeClr>
              </a:solidFill>
            </a:endParaRPr>
          </a:p>
        </p:txBody>
      </p:sp>
    </p:spTree>
    <p:extLst>
      <p:ext uri="{BB962C8B-B14F-4D97-AF65-F5344CB8AC3E}">
        <p14:creationId xmlns:p14="http://schemas.microsoft.com/office/powerpoint/2010/main" val="38363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Formulation with Max Distance Constraint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083292"/>
            <a:ext cx="4114800" cy="32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E195D63-821D-2EED-8E45-000EED28E16A}"/>
              </a:ext>
            </a:extLst>
          </p:cNvPr>
          <p:cNvSpPr txBox="1"/>
          <p:nvPr/>
        </p:nvSpPr>
        <p:spPr>
          <a:xfrm>
            <a:off x="185525" y="1786825"/>
            <a:ext cx="1398895" cy="830997"/>
          </a:xfrm>
          <a:prstGeom prst="rect">
            <a:avLst/>
          </a:prstGeom>
          <a:solidFill>
            <a:schemeClr val="bg1"/>
          </a:solidFill>
          <a:ln>
            <a:solidFill>
              <a:schemeClr val="bg1">
                <a:lumMod val="50000"/>
              </a:schemeClr>
            </a:solidFill>
          </a:ln>
        </p:spPr>
        <p:txBody>
          <a:bodyPr wrap="square" rtlCol="0">
            <a:spAutoFit/>
          </a:bodyPr>
          <a:lstStyle/>
          <a:p>
            <a:r>
              <a:rPr lang="en-US" sz="1200" dirty="0">
                <a:solidFill>
                  <a:schemeClr val="accent6"/>
                </a:solidFill>
              </a:rPr>
              <a:t>Quick note: These two constraints together can cause problems</a:t>
            </a:r>
          </a:p>
        </p:txBody>
      </p:sp>
      <p:cxnSp>
        <p:nvCxnSpPr>
          <p:cNvPr id="5" name="Straight Arrow Connector 4">
            <a:extLst>
              <a:ext uri="{FF2B5EF4-FFF2-40B4-BE49-F238E27FC236}">
                <a16:creationId xmlns:a16="http://schemas.microsoft.com/office/drawing/2014/main" id="{B926D8FC-B8A1-3DF3-F8CD-5BE15A6ECF60}"/>
              </a:ext>
            </a:extLst>
          </p:cNvPr>
          <p:cNvCxnSpPr>
            <a:cxnSpLocks/>
            <a:stCxn id="3" idx="3"/>
          </p:cNvCxnSpPr>
          <p:nvPr/>
        </p:nvCxnSpPr>
        <p:spPr>
          <a:xfrm>
            <a:off x="1584420" y="2202324"/>
            <a:ext cx="948093" cy="19840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ECFC9A-7CD6-160E-096A-C343B00E8AF3}"/>
              </a:ext>
            </a:extLst>
          </p:cNvPr>
          <p:cNvCxnSpPr>
            <a:cxnSpLocks/>
            <a:stCxn id="3" idx="3"/>
          </p:cNvCxnSpPr>
          <p:nvPr/>
        </p:nvCxnSpPr>
        <p:spPr>
          <a:xfrm>
            <a:off x="1584420" y="2202324"/>
            <a:ext cx="1042774" cy="962682"/>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67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Formulation with Max Distance Constraint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083292"/>
            <a:ext cx="4114800" cy="32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C421814-F3A5-3AC3-C000-30C97ED140E2}"/>
              </a:ext>
            </a:extLst>
          </p:cNvPr>
          <p:cNvSpPr txBox="1"/>
          <p:nvPr/>
        </p:nvSpPr>
        <p:spPr>
          <a:xfrm>
            <a:off x="6141492" y="1501496"/>
            <a:ext cx="2743323" cy="2308324"/>
          </a:xfrm>
          <a:prstGeom prst="rect">
            <a:avLst/>
          </a:prstGeom>
          <a:solidFill>
            <a:schemeClr val="bg1"/>
          </a:solidFill>
          <a:ln>
            <a:solidFill>
              <a:schemeClr val="bg1">
                <a:lumMod val="50000"/>
              </a:schemeClr>
            </a:solidFill>
          </a:ln>
        </p:spPr>
        <p:txBody>
          <a:bodyPr wrap="square" rtlCol="0">
            <a:spAutoFit/>
          </a:bodyPr>
          <a:lstStyle/>
          <a:p>
            <a:r>
              <a:rPr lang="en-US" dirty="0">
                <a:solidFill>
                  <a:schemeClr val="accent6"/>
                </a:solidFill>
              </a:rPr>
              <a:t>We have a problem!</a:t>
            </a:r>
          </a:p>
          <a:p>
            <a:endParaRPr lang="en-US" dirty="0">
              <a:solidFill>
                <a:schemeClr val="accent6"/>
              </a:solidFill>
            </a:endParaRPr>
          </a:p>
          <a:p>
            <a:r>
              <a:rPr lang="en-US" dirty="0">
                <a:solidFill>
                  <a:schemeClr val="accent6"/>
                </a:solidFill>
              </a:rPr>
              <a:t>The </a:t>
            </a:r>
            <a:r>
              <a:rPr lang="en-US" i="1" dirty="0" err="1">
                <a:solidFill>
                  <a:schemeClr val="accent6"/>
                </a:solidFill>
              </a:rPr>
              <a:t>AvgServiceDist</a:t>
            </a:r>
            <a:r>
              <a:rPr lang="en-US" dirty="0">
                <a:solidFill>
                  <a:schemeClr val="accent6"/>
                </a:solidFill>
              </a:rPr>
              <a:t> constraint really doesn’t prevent the random assignment of customers (that are either out of radius or within)</a:t>
            </a:r>
          </a:p>
        </p:txBody>
      </p:sp>
      <p:cxnSp>
        <p:nvCxnSpPr>
          <p:cNvPr id="4" name="Straight Arrow Connector 3">
            <a:extLst>
              <a:ext uri="{FF2B5EF4-FFF2-40B4-BE49-F238E27FC236}">
                <a16:creationId xmlns:a16="http://schemas.microsoft.com/office/drawing/2014/main" id="{0E0CA5B9-A11C-5D6E-B554-FF2225278346}"/>
              </a:ext>
            </a:extLst>
          </p:cNvPr>
          <p:cNvCxnSpPr>
            <a:cxnSpLocks/>
          </p:cNvCxnSpPr>
          <p:nvPr/>
        </p:nvCxnSpPr>
        <p:spPr>
          <a:xfrm flipH="1">
            <a:off x="5752531" y="1944806"/>
            <a:ext cx="3889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88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Formulation with Max Distance Constraint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1083292"/>
            <a:ext cx="4114800" cy="32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C421814-F3A5-3AC3-C000-30C97ED140E2}"/>
              </a:ext>
            </a:extLst>
          </p:cNvPr>
          <p:cNvSpPr txBox="1"/>
          <p:nvPr/>
        </p:nvSpPr>
        <p:spPr>
          <a:xfrm>
            <a:off x="6141492" y="1501496"/>
            <a:ext cx="2743323" cy="2585323"/>
          </a:xfrm>
          <a:prstGeom prst="rect">
            <a:avLst/>
          </a:prstGeom>
          <a:solidFill>
            <a:schemeClr val="bg1"/>
          </a:solidFill>
          <a:ln>
            <a:solidFill>
              <a:schemeClr val="bg1">
                <a:lumMod val="50000"/>
              </a:schemeClr>
            </a:solidFill>
          </a:ln>
        </p:spPr>
        <p:txBody>
          <a:bodyPr wrap="square" rtlCol="0">
            <a:spAutoFit/>
          </a:bodyPr>
          <a:lstStyle/>
          <a:p>
            <a:r>
              <a:rPr lang="en-US" dirty="0">
                <a:solidFill>
                  <a:schemeClr val="accent6"/>
                </a:solidFill>
              </a:rPr>
              <a:t>To solve this, we are going to run this model first, and then have another model come in and clean up the result.</a:t>
            </a:r>
          </a:p>
          <a:p>
            <a:endParaRPr lang="en-US" dirty="0">
              <a:solidFill>
                <a:schemeClr val="accent6"/>
              </a:solidFill>
            </a:endParaRPr>
          </a:p>
          <a:p>
            <a:r>
              <a:rPr lang="en-US" dirty="0">
                <a:solidFill>
                  <a:schemeClr val="accent6"/>
                </a:solidFill>
              </a:rPr>
              <a:t>This is nice for this problem and a good general approach.</a:t>
            </a:r>
          </a:p>
        </p:txBody>
      </p:sp>
      <p:cxnSp>
        <p:nvCxnSpPr>
          <p:cNvPr id="4" name="Straight Arrow Connector 3">
            <a:extLst>
              <a:ext uri="{FF2B5EF4-FFF2-40B4-BE49-F238E27FC236}">
                <a16:creationId xmlns:a16="http://schemas.microsoft.com/office/drawing/2014/main" id="{0E0CA5B9-A11C-5D6E-B554-FF2225278346}"/>
              </a:ext>
            </a:extLst>
          </p:cNvPr>
          <p:cNvCxnSpPr>
            <a:cxnSpLocks/>
          </p:cNvCxnSpPr>
          <p:nvPr/>
        </p:nvCxnSpPr>
        <p:spPr>
          <a:xfrm flipH="1">
            <a:off x="5752531" y="1944806"/>
            <a:ext cx="388961"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504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lumMod val="50000"/>
                  </a:schemeClr>
                </a:solidFill>
              </a:rPr>
              <a:t>Let’s See What this Looks Like in PuLP</a:t>
            </a:r>
          </a:p>
        </p:txBody>
      </p:sp>
      <p:pic>
        <p:nvPicPr>
          <p:cNvPr id="3" name="Picture 2">
            <a:extLst>
              <a:ext uri="{FF2B5EF4-FFF2-40B4-BE49-F238E27FC236}">
                <a16:creationId xmlns:a16="http://schemas.microsoft.com/office/drawing/2014/main" id="{7239A0EF-C714-40D1-B1A9-CC4D96F372B8}"/>
              </a:ext>
            </a:extLst>
          </p:cNvPr>
          <p:cNvPicPr>
            <a:picLocks noChangeAspect="1"/>
          </p:cNvPicPr>
          <p:nvPr/>
        </p:nvPicPr>
        <p:blipFill>
          <a:blip r:embed="rId2"/>
          <a:stretch>
            <a:fillRect/>
          </a:stretch>
        </p:blipFill>
        <p:spPr>
          <a:xfrm>
            <a:off x="1462591" y="1143000"/>
            <a:ext cx="6218819" cy="571500"/>
          </a:xfrm>
          <a:prstGeom prst="rect">
            <a:avLst/>
          </a:prstGeom>
        </p:spPr>
      </p:pic>
      <p:pic>
        <p:nvPicPr>
          <p:cNvPr id="5" name="Picture 4">
            <a:extLst>
              <a:ext uri="{FF2B5EF4-FFF2-40B4-BE49-F238E27FC236}">
                <a16:creationId xmlns:a16="http://schemas.microsoft.com/office/drawing/2014/main" id="{FFDAAD14-D12E-4E54-B176-EF3A4412B0CE}"/>
              </a:ext>
            </a:extLst>
          </p:cNvPr>
          <p:cNvPicPr>
            <a:picLocks noChangeAspect="1"/>
          </p:cNvPicPr>
          <p:nvPr/>
        </p:nvPicPr>
        <p:blipFill>
          <a:blip r:embed="rId3"/>
          <a:stretch>
            <a:fillRect/>
          </a:stretch>
        </p:blipFill>
        <p:spPr>
          <a:xfrm>
            <a:off x="1143000" y="2581689"/>
            <a:ext cx="6858000" cy="371983"/>
          </a:xfrm>
          <a:prstGeom prst="rect">
            <a:avLst/>
          </a:prstGeom>
        </p:spPr>
      </p:pic>
      <p:sp>
        <p:nvSpPr>
          <p:cNvPr id="6" name="TextBox 5">
            <a:extLst>
              <a:ext uri="{FF2B5EF4-FFF2-40B4-BE49-F238E27FC236}">
                <a16:creationId xmlns:a16="http://schemas.microsoft.com/office/drawing/2014/main" id="{B8DA1AFA-8B7C-4044-9985-808C1D4337EE}"/>
              </a:ext>
            </a:extLst>
          </p:cNvPr>
          <p:cNvSpPr txBox="1"/>
          <p:nvPr/>
        </p:nvSpPr>
        <p:spPr>
          <a:xfrm flipH="1">
            <a:off x="1462590" y="2166730"/>
            <a:ext cx="6218818" cy="300082"/>
          </a:xfrm>
          <a:prstGeom prst="rect">
            <a:avLst/>
          </a:prstGeom>
          <a:noFill/>
        </p:spPr>
        <p:txBody>
          <a:bodyPr wrap="square" rtlCol="0">
            <a:spAutoFit/>
          </a:bodyPr>
          <a:lstStyle/>
          <a:p>
            <a:r>
              <a:rPr lang="en-US" sz="1350" dirty="0"/>
              <a:t>This line of code, which is in the data block, shows the “if-then” statement</a:t>
            </a:r>
          </a:p>
        </p:txBody>
      </p:sp>
      <p:sp>
        <p:nvSpPr>
          <p:cNvPr id="7" name="TextBox 6">
            <a:extLst>
              <a:ext uri="{FF2B5EF4-FFF2-40B4-BE49-F238E27FC236}">
                <a16:creationId xmlns:a16="http://schemas.microsoft.com/office/drawing/2014/main" id="{7A545D4C-B6B3-A66F-0FA0-0FDFFAC65072}"/>
              </a:ext>
            </a:extLst>
          </p:cNvPr>
          <p:cNvSpPr txBox="1"/>
          <p:nvPr/>
        </p:nvSpPr>
        <p:spPr>
          <a:xfrm>
            <a:off x="4571999" y="3538835"/>
            <a:ext cx="2743323" cy="923330"/>
          </a:xfrm>
          <a:prstGeom prst="rect">
            <a:avLst/>
          </a:prstGeom>
          <a:solidFill>
            <a:schemeClr val="bg1"/>
          </a:solidFill>
          <a:ln>
            <a:solidFill>
              <a:schemeClr val="bg1">
                <a:lumMod val="50000"/>
              </a:schemeClr>
            </a:solidFill>
          </a:ln>
        </p:spPr>
        <p:txBody>
          <a:bodyPr wrap="square" rtlCol="0">
            <a:spAutoFit/>
          </a:bodyPr>
          <a:lstStyle/>
          <a:p>
            <a:r>
              <a:rPr lang="en-US" dirty="0">
                <a:solidFill>
                  <a:schemeClr val="accent6"/>
                </a:solidFill>
              </a:rPr>
              <a:t>You’ll get to play around with this in the lab to understand it better</a:t>
            </a:r>
          </a:p>
        </p:txBody>
      </p:sp>
    </p:spTree>
    <p:extLst>
      <p:ext uri="{BB962C8B-B14F-4D97-AF65-F5344CB8AC3E}">
        <p14:creationId xmlns:p14="http://schemas.microsoft.com/office/powerpoint/2010/main" val="397326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Running the 1</a:t>
            </a:r>
            <a:r>
              <a:rPr lang="en-US" baseline="30000" dirty="0">
                <a:solidFill>
                  <a:schemeClr val="bg1">
                    <a:lumMod val="50000"/>
                  </a:schemeClr>
                </a:solidFill>
              </a:rPr>
              <a:t>st</a:t>
            </a:r>
            <a:r>
              <a:rPr lang="en-US" dirty="0">
                <a:solidFill>
                  <a:schemeClr val="bg1">
                    <a:lumMod val="50000"/>
                  </a:schemeClr>
                </a:solidFill>
              </a:rPr>
              <a:t> Model in PuLP</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1743075" y="783604"/>
            <a:ext cx="5657850" cy="300082"/>
          </a:xfrm>
          <a:prstGeom prst="rect">
            <a:avLst/>
          </a:prstGeom>
          <a:noFill/>
        </p:spPr>
        <p:txBody>
          <a:bodyPr wrap="square" rtlCol="0">
            <a:spAutoFit/>
          </a:bodyPr>
          <a:lstStyle/>
          <a:p>
            <a:r>
              <a:rPr lang="en-US" sz="1350" dirty="0">
                <a:solidFill>
                  <a:schemeClr val="bg1">
                    <a:lumMod val="50000"/>
                  </a:schemeClr>
                </a:solidFill>
              </a:rPr>
              <a:t>In the last block of code, let’s keep the 2</a:t>
            </a:r>
            <a:r>
              <a:rPr lang="en-US" sz="1350" baseline="30000" dirty="0">
                <a:solidFill>
                  <a:schemeClr val="bg1">
                    <a:lumMod val="50000"/>
                  </a:schemeClr>
                </a:solidFill>
              </a:rPr>
              <a:t>nd</a:t>
            </a:r>
            <a:r>
              <a:rPr lang="en-US" sz="1350" dirty="0">
                <a:solidFill>
                  <a:schemeClr val="bg1">
                    <a:lumMod val="50000"/>
                  </a:schemeClr>
                </a:solidFill>
              </a:rPr>
              <a:t> model commented out….</a:t>
            </a:r>
          </a:p>
        </p:txBody>
      </p:sp>
      <p:pic>
        <p:nvPicPr>
          <p:cNvPr id="7" name="Picture 6">
            <a:extLst>
              <a:ext uri="{FF2B5EF4-FFF2-40B4-BE49-F238E27FC236}">
                <a16:creationId xmlns:a16="http://schemas.microsoft.com/office/drawing/2014/main" id="{E1873716-46F6-4064-9927-712C82B7FF76}"/>
              </a:ext>
            </a:extLst>
          </p:cNvPr>
          <p:cNvPicPr>
            <a:picLocks noChangeAspect="1"/>
          </p:cNvPicPr>
          <p:nvPr/>
        </p:nvPicPr>
        <p:blipFill>
          <a:blip r:embed="rId2"/>
          <a:stretch>
            <a:fillRect/>
          </a:stretch>
        </p:blipFill>
        <p:spPr>
          <a:xfrm>
            <a:off x="1841224" y="1158408"/>
            <a:ext cx="5028572" cy="535715"/>
          </a:xfrm>
          <a:prstGeom prst="rect">
            <a:avLst/>
          </a:prstGeom>
        </p:spPr>
      </p:pic>
      <p:pic>
        <p:nvPicPr>
          <p:cNvPr id="8" name="Picture 7">
            <a:extLst>
              <a:ext uri="{FF2B5EF4-FFF2-40B4-BE49-F238E27FC236}">
                <a16:creationId xmlns:a16="http://schemas.microsoft.com/office/drawing/2014/main" id="{70C1D159-FD83-4D75-9A7C-0320827ACF85}"/>
              </a:ext>
            </a:extLst>
          </p:cNvPr>
          <p:cNvPicPr>
            <a:picLocks noChangeAspect="1"/>
          </p:cNvPicPr>
          <p:nvPr/>
        </p:nvPicPr>
        <p:blipFill>
          <a:blip r:embed="rId3"/>
          <a:stretch>
            <a:fillRect/>
          </a:stretch>
        </p:blipFill>
        <p:spPr>
          <a:xfrm>
            <a:off x="3086101" y="2206521"/>
            <a:ext cx="2750000" cy="2485715"/>
          </a:xfrm>
          <a:prstGeom prst="rect">
            <a:avLst/>
          </a:prstGeom>
        </p:spPr>
      </p:pic>
      <p:sp>
        <p:nvSpPr>
          <p:cNvPr id="9" name="TextBox 8">
            <a:extLst>
              <a:ext uri="{FF2B5EF4-FFF2-40B4-BE49-F238E27FC236}">
                <a16:creationId xmlns:a16="http://schemas.microsoft.com/office/drawing/2014/main" id="{EA63E38C-7000-4EA6-B1E5-6FAABADA7AE2}"/>
              </a:ext>
            </a:extLst>
          </p:cNvPr>
          <p:cNvSpPr txBox="1"/>
          <p:nvPr/>
        </p:nvSpPr>
        <p:spPr>
          <a:xfrm flipH="1">
            <a:off x="2057400" y="1829215"/>
            <a:ext cx="5657850" cy="300082"/>
          </a:xfrm>
          <a:prstGeom prst="rect">
            <a:avLst/>
          </a:prstGeom>
          <a:noFill/>
        </p:spPr>
        <p:txBody>
          <a:bodyPr wrap="square" rtlCol="0">
            <a:spAutoFit/>
          </a:bodyPr>
          <a:lstStyle/>
          <a:p>
            <a:r>
              <a:rPr lang="en-US" sz="1350" dirty="0">
                <a:solidFill>
                  <a:schemeClr val="bg1">
                    <a:lumMod val="50000"/>
                  </a:schemeClr>
                </a:solidFill>
              </a:rPr>
              <a:t>Let’s set the defaults to the following… And, then Run-All</a:t>
            </a:r>
          </a:p>
        </p:txBody>
      </p:sp>
    </p:spTree>
    <p:extLst>
      <p:ext uri="{BB962C8B-B14F-4D97-AF65-F5344CB8AC3E}">
        <p14:creationId xmlns:p14="http://schemas.microsoft.com/office/powerpoint/2010/main" val="3182648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Model #1 Results</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1738106" y="3537143"/>
            <a:ext cx="5657850" cy="507831"/>
          </a:xfrm>
          <a:prstGeom prst="rect">
            <a:avLst/>
          </a:prstGeom>
          <a:noFill/>
        </p:spPr>
        <p:txBody>
          <a:bodyPr wrap="square" rtlCol="0">
            <a:spAutoFit/>
          </a:bodyPr>
          <a:lstStyle/>
          <a:p>
            <a:r>
              <a:rPr lang="en-US" sz="1350" dirty="0">
                <a:solidFill>
                  <a:schemeClr val="bg1">
                    <a:lumMod val="50000"/>
                  </a:schemeClr>
                </a:solidFill>
              </a:rPr>
              <a:t>Remember, how are customers assigned to warehouses?  (those within the max service and those outside)?</a:t>
            </a:r>
          </a:p>
        </p:txBody>
      </p:sp>
      <p:pic>
        <p:nvPicPr>
          <p:cNvPr id="3" name="Picture 2">
            <a:extLst>
              <a:ext uri="{FF2B5EF4-FFF2-40B4-BE49-F238E27FC236}">
                <a16:creationId xmlns:a16="http://schemas.microsoft.com/office/drawing/2014/main" id="{6638F708-0370-42F9-976C-E4D8C12B144E}"/>
              </a:ext>
            </a:extLst>
          </p:cNvPr>
          <p:cNvPicPr>
            <a:picLocks noChangeAspect="1"/>
          </p:cNvPicPr>
          <p:nvPr/>
        </p:nvPicPr>
        <p:blipFill>
          <a:blip r:embed="rId2"/>
          <a:stretch>
            <a:fillRect/>
          </a:stretch>
        </p:blipFill>
        <p:spPr>
          <a:xfrm>
            <a:off x="1757984" y="1485900"/>
            <a:ext cx="5951767" cy="1543050"/>
          </a:xfrm>
          <a:prstGeom prst="rect">
            <a:avLst/>
          </a:prstGeom>
        </p:spPr>
      </p:pic>
    </p:spTree>
    <p:extLst>
      <p:ext uri="{BB962C8B-B14F-4D97-AF65-F5344CB8AC3E}">
        <p14:creationId xmlns:p14="http://schemas.microsoft.com/office/powerpoint/2010/main" val="252867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Model #1 Results</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1738106" y="3537143"/>
            <a:ext cx="5657850" cy="507831"/>
          </a:xfrm>
          <a:prstGeom prst="rect">
            <a:avLst/>
          </a:prstGeom>
          <a:noFill/>
        </p:spPr>
        <p:txBody>
          <a:bodyPr wrap="square" rtlCol="0">
            <a:spAutoFit/>
          </a:bodyPr>
          <a:lstStyle/>
          <a:p>
            <a:r>
              <a:rPr lang="en-US" sz="1350" dirty="0">
                <a:solidFill>
                  <a:schemeClr val="bg1">
                    <a:lumMod val="50000"/>
                  </a:schemeClr>
                </a:solidFill>
              </a:rPr>
              <a:t>Remember, how are customers assigned to warehouses?  (those within the max service and those outside)?</a:t>
            </a:r>
          </a:p>
        </p:txBody>
      </p:sp>
      <p:pic>
        <p:nvPicPr>
          <p:cNvPr id="3" name="Picture 2">
            <a:extLst>
              <a:ext uri="{FF2B5EF4-FFF2-40B4-BE49-F238E27FC236}">
                <a16:creationId xmlns:a16="http://schemas.microsoft.com/office/drawing/2014/main" id="{6638F708-0370-42F9-976C-E4D8C12B144E}"/>
              </a:ext>
            </a:extLst>
          </p:cNvPr>
          <p:cNvPicPr>
            <a:picLocks noChangeAspect="1"/>
          </p:cNvPicPr>
          <p:nvPr/>
        </p:nvPicPr>
        <p:blipFill>
          <a:blip r:embed="rId2"/>
          <a:stretch>
            <a:fillRect/>
          </a:stretch>
        </p:blipFill>
        <p:spPr>
          <a:xfrm>
            <a:off x="1757984" y="1485900"/>
            <a:ext cx="5951767" cy="1543050"/>
          </a:xfrm>
          <a:prstGeom prst="rect">
            <a:avLst/>
          </a:prstGeom>
        </p:spPr>
      </p:pic>
      <p:pic>
        <p:nvPicPr>
          <p:cNvPr id="5" name="Picture 4">
            <a:extLst>
              <a:ext uri="{FF2B5EF4-FFF2-40B4-BE49-F238E27FC236}">
                <a16:creationId xmlns:a16="http://schemas.microsoft.com/office/drawing/2014/main" id="{2E25C477-7021-A49A-1482-51B00CC0FAD8}"/>
              </a:ext>
            </a:extLst>
          </p:cNvPr>
          <p:cNvPicPr>
            <a:picLocks noChangeAspect="1"/>
          </p:cNvPicPr>
          <p:nvPr/>
        </p:nvPicPr>
        <p:blipFill>
          <a:blip r:embed="rId3"/>
          <a:stretch>
            <a:fillRect/>
          </a:stretch>
        </p:blipFill>
        <p:spPr>
          <a:xfrm>
            <a:off x="4572000" y="1428750"/>
            <a:ext cx="4171950" cy="3200400"/>
          </a:xfrm>
          <a:prstGeom prst="rect">
            <a:avLst/>
          </a:prstGeom>
        </p:spPr>
      </p:pic>
    </p:spTree>
    <p:extLst>
      <p:ext uri="{BB962C8B-B14F-4D97-AF65-F5344CB8AC3E}">
        <p14:creationId xmlns:p14="http://schemas.microsoft.com/office/powerpoint/2010/main" val="69715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bg1">
                    <a:lumMod val="50000"/>
                  </a:schemeClr>
                </a:solidFill>
              </a:rPr>
              <a:t>Clean Up Model  Trick– Same as </a:t>
            </a:r>
            <a:r>
              <a:rPr lang="en-US" sz="2400" i="1" dirty="0">
                <a:solidFill>
                  <a:schemeClr val="bg1">
                    <a:lumMod val="50000"/>
                  </a:schemeClr>
                </a:solidFill>
              </a:rPr>
              <a:t>Avg </a:t>
            </a:r>
            <a:r>
              <a:rPr lang="en-US" sz="2400" i="1" dirty="0" err="1">
                <a:solidFill>
                  <a:schemeClr val="bg1">
                    <a:lumMod val="50000"/>
                  </a:schemeClr>
                </a:solidFill>
              </a:rPr>
              <a:t>Dist</a:t>
            </a:r>
            <a:r>
              <a:rPr lang="en-US" sz="2400" i="1" dirty="0">
                <a:solidFill>
                  <a:schemeClr val="bg1">
                    <a:lumMod val="50000"/>
                  </a:schemeClr>
                </a:solidFill>
              </a:rPr>
              <a:t> Model</a:t>
            </a:r>
            <a:r>
              <a:rPr lang="en-US" sz="2400" dirty="0">
                <a:solidFill>
                  <a:schemeClr val="bg1">
                    <a:lumMod val="50000"/>
                  </a:schemeClr>
                </a:solidFill>
              </a:rPr>
              <a:t>, but move </a:t>
            </a:r>
            <a:r>
              <a:rPr lang="en-US" sz="2400" i="1" dirty="0" err="1">
                <a:solidFill>
                  <a:schemeClr val="bg1">
                    <a:lumMod val="50000"/>
                  </a:schemeClr>
                </a:solidFill>
              </a:rPr>
              <a:t>HighServiceDist</a:t>
            </a:r>
            <a:r>
              <a:rPr lang="en-US" sz="2400" dirty="0">
                <a:solidFill>
                  <a:schemeClr val="bg1">
                    <a:lumMod val="50000"/>
                  </a:schemeClr>
                </a:solidFill>
              </a:rPr>
              <a:t> to a Constraint</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028700"/>
            <a:ext cx="516776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501405" y="2123733"/>
            <a:ext cx="2343150" cy="923330"/>
          </a:xfrm>
          <a:prstGeom prst="rect">
            <a:avLst/>
          </a:prstGeom>
          <a:noFill/>
        </p:spPr>
        <p:txBody>
          <a:bodyPr wrap="square" rtlCol="0">
            <a:spAutoFit/>
          </a:bodyPr>
          <a:lstStyle/>
          <a:p>
            <a:r>
              <a:rPr lang="en-US" i="1" dirty="0" err="1">
                <a:solidFill>
                  <a:schemeClr val="bg1">
                    <a:lumMod val="50000"/>
                  </a:schemeClr>
                </a:solidFill>
              </a:rPr>
              <a:t>HighServiceDemand</a:t>
            </a:r>
            <a:r>
              <a:rPr lang="en-US" dirty="0">
                <a:solidFill>
                  <a:schemeClr val="bg1">
                    <a:lumMod val="50000"/>
                  </a:schemeClr>
                </a:solidFill>
              </a:rPr>
              <a:t> is an </a:t>
            </a:r>
            <a:r>
              <a:rPr lang="en-US" b="1" dirty="0">
                <a:solidFill>
                  <a:schemeClr val="accent6"/>
                </a:solidFill>
              </a:rPr>
              <a:t>input</a:t>
            </a:r>
            <a:r>
              <a:rPr lang="en-US" dirty="0">
                <a:solidFill>
                  <a:schemeClr val="bg1">
                    <a:lumMod val="50000"/>
                  </a:schemeClr>
                </a:solidFill>
              </a:rPr>
              <a:t>. This is the trick.</a:t>
            </a:r>
          </a:p>
        </p:txBody>
      </p:sp>
      <p:cxnSp>
        <p:nvCxnSpPr>
          <p:cNvPr id="3" name="Straight Arrow Connector 2">
            <a:extLst>
              <a:ext uri="{FF2B5EF4-FFF2-40B4-BE49-F238E27FC236}">
                <a16:creationId xmlns:a16="http://schemas.microsoft.com/office/drawing/2014/main" id="{D7F9859D-E8AC-3C52-BFA1-80B41531C2D4}"/>
              </a:ext>
            </a:extLst>
          </p:cNvPr>
          <p:cNvCxnSpPr>
            <a:cxnSpLocks/>
          </p:cNvCxnSpPr>
          <p:nvPr/>
        </p:nvCxnSpPr>
        <p:spPr>
          <a:xfrm flipH="1" flipV="1">
            <a:off x="6291618" y="2006221"/>
            <a:ext cx="293426" cy="31389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210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Network Design Service Level</a:t>
            </a:r>
          </a:p>
        </p:txBody>
      </p:sp>
      <p:sp>
        <p:nvSpPr>
          <p:cNvPr id="3" name="Content Placeholder 2"/>
          <p:cNvSpPr>
            <a:spLocks noGrp="1"/>
          </p:cNvSpPr>
          <p:nvPr>
            <p:ph idx="1"/>
          </p:nvPr>
        </p:nvSpPr>
        <p:spPr>
          <a:xfrm>
            <a:off x="1219200" y="1102659"/>
            <a:ext cx="4400550" cy="3829050"/>
          </a:xfrm>
        </p:spPr>
        <p:txBody>
          <a:bodyPr>
            <a:normAutofit fontScale="47500" lnSpcReduction="20000"/>
          </a:bodyPr>
          <a:lstStyle/>
          <a:p>
            <a:r>
              <a:rPr lang="en-US" dirty="0">
                <a:solidFill>
                  <a:schemeClr val="bg1">
                    <a:lumMod val="50000"/>
                  </a:schemeClr>
                </a:solidFill>
              </a:rPr>
              <a:t>The term “Service Level” is used too much without a definition</a:t>
            </a:r>
          </a:p>
          <a:p>
            <a:pPr lvl="1"/>
            <a:r>
              <a:rPr lang="en-US" dirty="0">
                <a:solidFill>
                  <a:schemeClr val="bg1">
                    <a:lumMod val="50000"/>
                  </a:schemeClr>
                </a:solidFill>
              </a:rPr>
              <a:t>It has many different meanings</a:t>
            </a:r>
          </a:p>
          <a:p>
            <a:pPr lvl="1"/>
            <a:r>
              <a:rPr lang="en-US" dirty="0">
                <a:solidFill>
                  <a:schemeClr val="bg1">
                    <a:lumMod val="50000"/>
                  </a:schemeClr>
                </a:solidFill>
              </a:rPr>
              <a:t>Unclear definitions do not lead to clear solutions</a:t>
            </a:r>
          </a:p>
          <a:p>
            <a:endParaRPr lang="en-US" dirty="0">
              <a:solidFill>
                <a:schemeClr val="bg1">
                  <a:lumMod val="50000"/>
                </a:schemeClr>
              </a:solidFill>
            </a:endParaRPr>
          </a:p>
          <a:p>
            <a:r>
              <a:rPr lang="en-US" dirty="0">
                <a:solidFill>
                  <a:schemeClr val="bg1">
                    <a:lumMod val="50000"/>
                  </a:schemeClr>
                </a:solidFill>
              </a:rPr>
              <a:t>Valid definitions for network design</a:t>
            </a:r>
          </a:p>
          <a:p>
            <a:pPr lvl="1"/>
            <a:r>
              <a:rPr lang="en-US" dirty="0">
                <a:solidFill>
                  <a:schemeClr val="bg1">
                    <a:lumMod val="50000"/>
                  </a:schemeClr>
                </a:solidFill>
              </a:rPr>
              <a:t>Average distance to customers </a:t>
            </a:r>
          </a:p>
          <a:p>
            <a:pPr lvl="1"/>
            <a:r>
              <a:rPr lang="en-US" dirty="0">
                <a:solidFill>
                  <a:schemeClr val="bg1">
                    <a:lumMod val="50000"/>
                  </a:schemeClr>
                </a:solidFill>
              </a:rPr>
              <a:t>Percent of customers within a certain distance</a:t>
            </a:r>
          </a:p>
          <a:p>
            <a:endParaRPr lang="en-US" dirty="0">
              <a:solidFill>
                <a:schemeClr val="bg1">
                  <a:lumMod val="50000"/>
                </a:schemeClr>
              </a:solidFill>
            </a:endParaRPr>
          </a:p>
          <a:p>
            <a:r>
              <a:rPr lang="en-US" dirty="0">
                <a:solidFill>
                  <a:schemeClr val="bg1">
                    <a:lumMod val="50000"/>
                  </a:schemeClr>
                </a:solidFill>
              </a:rPr>
              <a:t>Definitions not applicable to network design</a:t>
            </a:r>
          </a:p>
          <a:p>
            <a:pPr lvl="1"/>
            <a:r>
              <a:rPr lang="en-US" dirty="0">
                <a:solidFill>
                  <a:schemeClr val="bg1">
                    <a:lumMod val="50000"/>
                  </a:schemeClr>
                </a:solidFill>
              </a:rPr>
              <a:t>Fill rate</a:t>
            </a:r>
          </a:p>
          <a:p>
            <a:pPr lvl="1"/>
            <a:r>
              <a:rPr lang="en-US" dirty="0">
                <a:solidFill>
                  <a:schemeClr val="bg1">
                    <a:lumMod val="50000"/>
                  </a:schemeClr>
                </a:solidFill>
              </a:rPr>
              <a:t>Late orders</a:t>
            </a:r>
          </a:p>
          <a:p>
            <a:pPr lvl="1"/>
            <a:endParaRPr lang="en-US" dirty="0">
              <a:solidFill>
                <a:schemeClr val="bg1">
                  <a:lumMod val="50000"/>
                </a:schemeClr>
              </a:solidFill>
            </a:endParaRPr>
          </a:p>
          <a:p>
            <a:r>
              <a:rPr lang="en-US" dirty="0">
                <a:solidFill>
                  <a:schemeClr val="bg1">
                    <a:lumMod val="50000"/>
                  </a:schemeClr>
                </a:solidFill>
              </a:rPr>
              <a:t>Valid service level constraints</a:t>
            </a:r>
          </a:p>
          <a:p>
            <a:pPr lvl="1"/>
            <a:r>
              <a:rPr lang="en-US" dirty="0">
                <a:solidFill>
                  <a:schemeClr val="bg1">
                    <a:lumMod val="50000"/>
                  </a:schemeClr>
                </a:solidFill>
              </a:rPr>
              <a:t>Maximum distance to a customer</a:t>
            </a:r>
          </a:p>
        </p:txBody>
      </p:sp>
      <p:pic>
        <p:nvPicPr>
          <p:cNvPr id="1026" name="Picture 2" descr="C:\Users\mwatson\AppData\Local\Microsoft\Windows\Temporary Internet Files\Content.IE5\DF3126OC\MC9002907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3550" y="1600200"/>
            <a:ext cx="2286000" cy="22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0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Activate the Clean Up Model</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1743075" y="783604"/>
            <a:ext cx="5657850" cy="300082"/>
          </a:xfrm>
          <a:prstGeom prst="rect">
            <a:avLst/>
          </a:prstGeom>
          <a:noFill/>
        </p:spPr>
        <p:txBody>
          <a:bodyPr wrap="square" rtlCol="0">
            <a:spAutoFit/>
          </a:bodyPr>
          <a:lstStyle/>
          <a:p>
            <a:r>
              <a:rPr lang="en-US" sz="1350" dirty="0"/>
              <a:t>In the last block of code, activate the 2</a:t>
            </a:r>
            <a:r>
              <a:rPr lang="en-US" sz="1350" baseline="30000" dirty="0"/>
              <a:t>nd</a:t>
            </a:r>
            <a:r>
              <a:rPr lang="en-US" sz="1350" dirty="0"/>
              <a:t> model</a:t>
            </a:r>
          </a:p>
        </p:txBody>
      </p:sp>
      <p:pic>
        <p:nvPicPr>
          <p:cNvPr id="8" name="Picture 7">
            <a:extLst>
              <a:ext uri="{FF2B5EF4-FFF2-40B4-BE49-F238E27FC236}">
                <a16:creationId xmlns:a16="http://schemas.microsoft.com/office/drawing/2014/main" id="{70C1D159-FD83-4D75-9A7C-0320827ACF85}"/>
              </a:ext>
            </a:extLst>
          </p:cNvPr>
          <p:cNvPicPr>
            <a:picLocks noChangeAspect="1"/>
          </p:cNvPicPr>
          <p:nvPr/>
        </p:nvPicPr>
        <p:blipFill>
          <a:blip r:embed="rId2"/>
          <a:stretch>
            <a:fillRect/>
          </a:stretch>
        </p:blipFill>
        <p:spPr>
          <a:xfrm>
            <a:off x="3086101" y="2233817"/>
            <a:ext cx="2750000" cy="2485715"/>
          </a:xfrm>
          <a:prstGeom prst="rect">
            <a:avLst/>
          </a:prstGeom>
        </p:spPr>
      </p:pic>
      <p:sp>
        <p:nvSpPr>
          <p:cNvPr id="9" name="TextBox 8">
            <a:extLst>
              <a:ext uri="{FF2B5EF4-FFF2-40B4-BE49-F238E27FC236}">
                <a16:creationId xmlns:a16="http://schemas.microsoft.com/office/drawing/2014/main" id="{EA63E38C-7000-4EA6-B1E5-6FAABADA7AE2}"/>
              </a:ext>
            </a:extLst>
          </p:cNvPr>
          <p:cNvSpPr txBox="1"/>
          <p:nvPr/>
        </p:nvSpPr>
        <p:spPr>
          <a:xfrm flipH="1">
            <a:off x="2114550" y="1821761"/>
            <a:ext cx="5657850" cy="300082"/>
          </a:xfrm>
          <a:prstGeom prst="rect">
            <a:avLst/>
          </a:prstGeom>
          <a:noFill/>
        </p:spPr>
        <p:txBody>
          <a:bodyPr wrap="square" rtlCol="0">
            <a:spAutoFit/>
          </a:bodyPr>
          <a:lstStyle/>
          <a:p>
            <a:r>
              <a:rPr lang="en-US" sz="1350" dirty="0"/>
              <a:t>There is a key parameter we need to change here...</a:t>
            </a:r>
          </a:p>
        </p:txBody>
      </p:sp>
      <p:pic>
        <p:nvPicPr>
          <p:cNvPr id="3" name="Picture 2">
            <a:extLst>
              <a:ext uri="{FF2B5EF4-FFF2-40B4-BE49-F238E27FC236}">
                <a16:creationId xmlns:a16="http://schemas.microsoft.com/office/drawing/2014/main" id="{6F3538E4-DAA2-4D62-912C-3D023F537AC3}"/>
              </a:ext>
            </a:extLst>
          </p:cNvPr>
          <p:cNvPicPr>
            <a:picLocks noChangeAspect="1"/>
          </p:cNvPicPr>
          <p:nvPr/>
        </p:nvPicPr>
        <p:blipFill>
          <a:blip r:embed="rId3"/>
          <a:stretch>
            <a:fillRect/>
          </a:stretch>
        </p:blipFill>
        <p:spPr>
          <a:xfrm>
            <a:off x="1771175" y="1158408"/>
            <a:ext cx="5647144" cy="555593"/>
          </a:xfrm>
          <a:prstGeom prst="rect">
            <a:avLst/>
          </a:prstGeom>
        </p:spPr>
      </p:pic>
      <p:cxnSp>
        <p:nvCxnSpPr>
          <p:cNvPr id="5" name="Straight Arrow Connector 4">
            <a:extLst>
              <a:ext uri="{FF2B5EF4-FFF2-40B4-BE49-F238E27FC236}">
                <a16:creationId xmlns:a16="http://schemas.microsoft.com/office/drawing/2014/main" id="{A30CE7B8-CDDE-60E4-11AC-C554FB0E38B4}"/>
              </a:ext>
            </a:extLst>
          </p:cNvPr>
          <p:cNvCxnSpPr>
            <a:cxnSpLocks/>
          </p:cNvCxnSpPr>
          <p:nvPr/>
        </p:nvCxnSpPr>
        <p:spPr>
          <a:xfrm flipH="1">
            <a:off x="5936777" y="4094328"/>
            <a:ext cx="634620"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520F028-F02A-F5E3-ACF9-B65C7EEAA641}"/>
              </a:ext>
            </a:extLst>
          </p:cNvPr>
          <p:cNvSpPr txBox="1"/>
          <p:nvPr/>
        </p:nvSpPr>
        <p:spPr>
          <a:xfrm>
            <a:off x="6600825" y="3632663"/>
            <a:ext cx="2343150" cy="923330"/>
          </a:xfrm>
          <a:prstGeom prst="rect">
            <a:avLst/>
          </a:prstGeom>
          <a:noFill/>
        </p:spPr>
        <p:txBody>
          <a:bodyPr wrap="square" rtlCol="0">
            <a:spAutoFit/>
          </a:bodyPr>
          <a:lstStyle/>
          <a:p>
            <a:r>
              <a:rPr lang="en-US" i="1" dirty="0">
                <a:solidFill>
                  <a:schemeClr val="bg1">
                    <a:lumMod val="50000"/>
                  </a:schemeClr>
                </a:solidFill>
              </a:rPr>
              <a:t>What should this number be?  Hint: It is from the first model</a:t>
            </a:r>
            <a:endParaRPr lang="en-US" dirty="0">
              <a:solidFill>
                <a:schemeClr val="bg1">
                  <a:lumMod val="50000"/>
                </a:schemeClr>
              </a:solidFill>
            </a:endParaRPr>
          </a:p>
        </p:txBody>
      </p:sp>
    </p:spTree>
    <p:extLst>
      <p:ext uri="{BB962C8B-B14F-4D97-AF65-F5344CB8AC3E}">
        <p14:creationId xmlns:p14="http://schemas.microsoft.com/office/powerpoint/2010/main" val="173024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Let’s Review the 2</a:t>
            </a:r>
            <a:r>
              <a:rPr lang="en-US" baseline="30000" dirty="0">
                <a:solidFill>
                  <a:schemeClr val="bg1">
                    <a:lumMod val="50000"/>
                  </a:schemeClr>
                </a:solidFill>
              </a:rPr>
              <a:t>nd</a:t>
            </a:r>
            <a:r>
              <a:rPr lang="en-US" dirty="0">
                <a:solidFill>
                  <a:schemeClr val="bg1">
                    <a:lumMod val="50000"/>
                  </a:schemeClr>
                </a:solidFill>
              </a:rPr>
              <a:t> Model</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1743075" y="783604"/>
            <a:ext cx="5657850" cy="300082"/>
          </a:xfrm>
          <a:prstGeom prst="rect">
            <a:avLst/>
          </a:prstGeom>
          <a:noFill/>
        </p:spPr>
        <p:txBody>
          <a:bodyPr wrap="square" rtlCol="0">
            <a:spAutoFit/>
          </a:bodyPr>
          <a:lstStyle/>
          <a:p>
            <a:r>
              <a:rPr lang="en-US" sz="1350" dirty="0">
                <a:solidFill>
                  <a:schemeClr val="bg1">
                    <a:lumMod val="50000"/>
                  </a:schemeClr>
                </a:solidFill>
              </a:rPr>
              <a:t>The objective function.. Just minimizes distance</a:t>
            </a:r>
          </a:p>
        </p:txBody>
      </p:sp>
      <p:sp>
        <p:nvSpPr>
          <p:cNvPr id="9" name="TextBox 8">
            <a:extLst>
              <a:ext uri="{FF2B5EF4-FFF2-40B4-BE49-F238E27FC236}">
                <a16:creationId xmlns:a16="http://schemas.microsoft.com/office/drawing/2014/main" id="{EA63E38C-7000-4EA6-B1E5-6FAABADA7AE2}"/>
              </a:ext>
            </a:extLst>
          </p:cNvPr>
          <p:cNvSpPr txBox="1"/>
          <p:nvPr/>
        </p:nvSpPr>
        <p:spPr>
          <a:xfrm flipH="1">
            <a:off x="2114550" y="2207569"/>
            <a:ext cx="5657850" cy="300082"/>
          </a:xfrm>
          <a:prstGeom prst="rect">
            <a:avLst/>
          </a:prstGeom>
          <a:noFill/>
        </p:spPr>
        <p:txBody>
          <a:bodyPr wrap="square" rtlCol="0">
            <a:spAutoFit/>
          </a:bodyPr>
          <a:lstStyle/>
          <a:p>
            <a:r>
              <a:rPr lang="en-US" sz="1350" dirty="0">
                <a:solidFill>
                  <a:schemeClr val="bg1">
                    <a:lumMod val="50000"/>
                  </a:schemeClr>
                </a:solidFill>
              </a:rPr>
              <a:t>This is the key constraint to relate back to 1</a:t>
            </a:r>
            <a:r>
              <a:rPr lang="en-US" sz="1350" baseline="30000" dirty="0">
                <a:solidFill>
                  <a:schemeClr val="bg1">
                    <a:lumMod val="50000"/>
                  </a:schemeClr>
                </a:solidFill>
              </a:rPr>
              <a:t>st</a:t>
            </a:r>
            <a:r>
              <a:rPr lang="en-US" sz="1350" dirty="0">
                <a:solidFill>
                  <a:schemeClr val="bg1">
                    <a:lumMod val="50000"/>
                  </a:schemeClr>
                </a:solidFill>
              </a:rPr>
              <a:t> Model</a:t>
            </a:r>
          </a:p>
        </p:txBody>
      </p:sp>
      <p:pic>
        <p:nvPicPr>
          <p:cNvPr id="5" name="Picture 4">
            <a:extLst>
              <a:ext uri="{FF2B5EF4-FFF2-40B4-BE49-F238E27FC236}">
                <a16:creationId xmlns:a16="http://schemas.microsoft.com/office/drawing/2014/main" id="{67CC296C-0AC4-4AC7-A30C-27D1973401E0}"/>
              </a:ext>
            </a:extLst>
          </p:cNvPr>
          <p:cNvPicPr>
            <a:picLocks noChangeAspect="1"/>
          </p:cNvPicPr>
          <p:nvPr/>
        </p:nvPicPr>
        <p:blipFill>
          <a:blip r:embed="rId2"/>
          <a:stretch>
            <a:fillRect/>
          </a:stretch>
        </p:blipFill>
        <p:spPr>
          <a:xfrm>
            <a:off x="1657351" y="1097809"/>
            <a:ext cx="6163118" cy="723953"/>
          </a:xfrm>
          <a:prstGeom prst="rect">
            <a:avLst/>
          </a:prstGeom>
        </p:spPr>
      </p:pic>
      <p:pic>
        <p:nvPicPr>
          <p:cNvPr id="7" name="Picture 6">
            <a:extLst>
              <a:ext uri="{FF2B5EF4-FFF2-40B4-BE49-F238E27FC236}">
                <a16:creationId xmlns:a16="http://schemas.microsoft.com/office/drawing/2014/main" id="{8CE6D3A8-B5E9-49F3-8571-DC32AF3FA29E}"/>
              </a:ext>
            </a:extLst>
          </p:cNvPr>
          <p:cNvPicPr>
            <a:picLocks noChangeAspect="1"/>
          </p:cNvPicPr>
          <p:nvPr/>
        </p:nvPicPr>
        <p:blipFill>
          <a:blip r:embed="rId3"/>
          <a:stretch>
            <a:fillRect/>
          </a:stretch>
        </p:blipFill>
        <p:spPr>
          <a:xfrm>
            <a:off x="1239857" y="2600415"/>
            <a:ext cx="6664286" cy="714286"/>
          </a:xfrm>
          <a:prstGeom prst="rect">
            <a:avLst/>
          </a:prstGeom>
        </p:spPr>
      </p:pic>
      <p:sp>
        <p:nvSpPr>
          <p:cNvPr id="10" name="TextBox 9">
            <a:extLst>
              <a:ext uri="{FF2B5EF4-FFF2-40B4-BE49-F238E27FC236}">
                <a16:creationId xmlns:a16="http://schemas.microsoft.com/office/drawing/2014/main" id="{4318E1B5-32C9-4850-9C3C-C6763627AA09}"/>
              </a:ext>
            </a:extLst>
          </p:cNvPr>
          <p:cNvSpPr txBox="1"/>
          <p:nvPr/>
        </p:nvSpPr>
        <p:spPr>
          <a:xfrm flipH="1">
            <a:off x="2087218" y="3597876"/>
            <a:ext cx="5657850" cy="507831"/>
          </a:xfrm>
          <a:prstGeom prst="rect">
            <a:avLst/>
          </a:prstGeom>
          <a:noFill/>
        </p:spPr>
        <p:txBody>
          <a:bodyPr wrap="square" rtlCol="0">
            <a:spAutoFit/>
          </a:bodyPr>
          <a:lstStyle/>
          <a:p>
            <a:r>
              <a:rPr lang="en-US" sz="1350" dirty="0">
                <a:solidFill>
                  <a:schemeClr val="bg1">
                    <a:lumMod val="50000"/>
                  </a:schemeClr>
                </a:solidFill>
              </a:rPr>
              <a:t>What is the parameter you need to update??</a:t>
            </a:r>
          </a:p>
          <a:p>
            <a:endParaRPr lang="en-US" sz="1350" dirty="0">
              <a:solidFill>
                <a:schemeClr val="bg1">
                  <a:lumMod val="50000"/>
                </a:schemeClr>
              </a:solidFill>
            </a:endParaRPr>
          </a:p>
        </p:txBody>
      </p:sp>
    </p:spTree>
    <p:extLst>
      <p:ext uri="{BB962C8B-B14F-4D97-AF65-F5344CB8AC3E}">
        <p14:creationId xmlns:p14="http://schemas.microsoft.com/office/powerpoint/2010/main" val="254281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What is the trick?</a:t>
            </a:r>
          </a:p>
        </p:txBody>
      </p:sp>
      <p:sp>
        <p:nvSpPr>
          <p:cNvPr id="6" name="TextBox 5">
            <a:extLst>
              <a:ext uri="{FF2B5EF4-FFF2-40B4-BE49-F238E27FC236}">
                <a16:creationId xmlns:a16="http://schemas.microsoft.com/office/drawing/2014/main" id="{B8DA1AFA-8B7C-4044-9985-808C1D4337EE}"/>
              </a:ext>
            </a:extLst>
          </p:cNvPr>
          <p:cNvSpPr txBox="1"/>
          <p:nvPr/>
        </p:nvSpPr>
        <p:spPr>
          <a:xfrm flipH="1">
            <a:off x="479131" y="2747156"/>
            <a:ext cx="3286100" cy="507831"/>
          </a:xfrm>
          <a:prstGeom prst="rect">
            <a:avLst/>
          </a:prstGeom>
          <a:noFill/>
        </p:spPr>
        <p:txBody>
          <a:bodyPr wrap="square" rtlCol="0">
            <a:spAutoFit/>
          </a:bodyPr>
          <a:lstStyle/>
          <a:p>
            <a:r>
              <a:rPr lang="en-US" sz="1350" dirty="0">
                <a:solidFill>
                  <a:schemeClr val="accent6"/>
                </a:solidFill>
              </a:rPr>
              <a:t>Let’s explain intuitively how this cleans up the solution</a:t>
            </a:r>
          </a:p>
        </p:txBody>
      </p:sp>
      <p:pic>
        <p:nvPicPr>
          <p:cNvPr id="3" name="Picture 2">
            <a:extLst>
              <a:ext uri="{FF2B5EF4-FFF2-40B4-BE49-F238E27FC236}">
                <a16:creationId xmlns:a16="http://schemas.microsoft.com/office/drawing/2014/main" id="{6638F708-0370-42F9-976C-E4D8C12B144E}"/>
              </a:ext>
            </a:extLst>
          </p:cNvPr>
          <p:cNvPicPr>
            <a:picLocks noChangeAspect="1"/>
          </p:cNvPicPr>
          <p:nvPr/>
        </p:nvPicPr>
        <p:blipFill>
          <a:blip r:embed="rId2"/>
          <a:stretch>
            <a:fillRect/>
          </a:stretch>
        </p:blipFill>
        <p:spPr>
          <a:xfrm>
            <a:off x="577452" y="1138616"/>
            <a:ext cx="4267703" cy="1106441"/>
          </a:xfrm>
          <a:prstGeom prst="rect">
            <a:avLst/>
          </a:prstGeom>
        </p:spPr>
      </p:pic>
      <p:pic>
        <p:nvPicPr>
          <p:cNvPr id="4" name="Picture 4">
            <a:extLst>
              <a:ext uri="{FF2B5EF4-FFF2-40B4-BE49-F238E27FC236}">
                <a16:creationId xmlns:a16="http://schemas.microsoft.com/office/drawing/2014/main" id="{15C76234-C405-645E-0339-D2E20A45B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0806" y="1981993"/>
            <a:ext cx="3967611" cy="263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a:extLst>
              <a:ext uri="{FF2B5EF4-FFF2-40B4-BE49-F238E27FC236}">
                <a16:creationId xmlns:a16="http://schemas.microsoft.com/office/drawing/2014/main" id="{5ED60023-061F-02BA-F00E-641D12373878}"/>
              </a:ext>
            </a:extLst>
          </p:cNvPr>
          <p:cNvCxnSpPr>
            <a:cxnSpLocks/>
          </p:cNvCxnSpPr>
          <p:nvPr/>
        </p:nvCxnSpPr>
        <p:spPr>
          <a:xfrm>
            <a:off x="4026090" y="1719618"/>
            <a:ext cx="3125337" cy="79157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B5E0FDFF-66F2-FB22-D72F-7394743516D6}"/>
              </a:ext>
            </a:extLst>
          </p:cNvPr>
          <p:cNvPicPr>
            <a:picLocks noChangeAspect="1"/>
          </p:cNvPicPr>
          <p:nvPr/>
        </p:nvPicPr>
        <p:blipFill>
          <a:blip r:embed="rId4"/>
          <a:stretch>
            <a:fillRect/>
          </a:stretch>
        </p:blipFill>
        <p:spPr>
          <a:xfrm>
            <a:off x="6893827" y="3014603"/>
            <a:ext cx="1770165" cy="1600046"/>
          </a:xfrm>
          <a:prstGeom prst="rect">
            <a:avLst/>
          </a:prstGeom>
        </p:spPr>
      </p:pic>
      <p:cxnSp>
        <p:nvCxnSpPr>
          <p:cNvPr id="10" name="Straight Arrow Connector 9">
            <a:extLst>
              <a:ext uri="{FF2B5EF4-FFF2-40B4-BE49-F238E27FC236}">
                <a16:creationId xmlns:a16="http://schemas.microsoft.com/office/drawing/2014/main" id="{659C459E-3C4A-FD2C-B97C-FE7DE34BF03F}"/>
              </a:ext>
            </a:extLst>
          </p:cNvPr>
          <p:cNvCxnSpPr>
            <a:cxnSpLocks/>
          </p:cNvCxnSpPr>
          <p:nvPr/>
        </p:nvCxnSpPr>
        <p:spPr>
          <a:xfrm>
            <a:off x="7554036" y="2722728"/>
            <a:ext cx="402609" cy="1514902"/>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7FB8ACB-DB65-C60F-A8DC-2F1AD39F4946}"/>
              </a:ext>
            </a:extLst>
          </p:cNvPr>
          <p:cNvSpPr txBox="1"/>
          <p:nvPr/>
        </p:nvSpPr>
        <p:spPr>
          <a:xfrm flipH="1">
            <a:off x="479131" y="3335518"/>
            <a:ext cx="3286100" cy="1338828"/>
          </a:xfrm>
          <a:prstGeom prst="rect">
            <a:avLst/>
          </a:prstGeom>
          <a:noFill/>
        </p:spPr>
        <p:txBody>
          <a:bodyPr wrap="square" rtlCol="0">
            <a:spAutoFit/>
          </a:bodyPr>
          <a:lstStyle/>
          <a:p>
            <a:r>
              <a:rPr lang="en-US" sz="1350" dirty="0">
                <a:solidFill>
                  <a:schemeClr val="accent6"/>
                </a:solidFill>
              </a:rPr>
              <a:t>The constraint forces at the solution to be as good as the previous (and it won’t be better- or the other model would have found it.  And, then the rest of the problem minimizes the distance by making the closest assignments!</a:t>
            </a:r>
          </a:p>
        </p:txBody>
      </p:sp>
    </p:spTree>
    <p:extLst>
      <p:ext uri="{BB962C8B-B14F-4D97-AF65-F5344CB8AC3E}">
        <p14:creationId xmlns:p14="http://schemas.microsoft.com/office/powerpoint/2010/main" val="26827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Results</a:t>
            </a:r>
          </a:p>
        </p:txBody>
      </p:sp>
      <p:pic>
        <p:nvPicPr>
          <p:cNvPr id="3" name="Picture 2">
            <a:extLst>
              <a:ext uri="{FF2B5EF4-FFF2-40B4-BE49-F238E27FC236}">
                <a16:creationId xmlns:a16="http://schemas.microsoft.com/office/drawing/2014/main" id="{A4ED1887-D653-4FBB-A04C-4DE580A080B7}"/>
              </a:ext>
            </a:extLst>
          </p:cNvPr>
          <p:cNvPicPr>
            <a:picLocks noChangeAspect="1"/>
          </p:cNvPicPr>
          <p:nvPr/>
        </p:nvPicPr>
        <p:blipFill>
          <a:blip r:embed="rId2"/>
          <a:stretch>
            <a:fillRect/>
          </a:stretch>
        </p:blipFill>
        <p:spPr>
          <a:xfrm>
            <a:off x="1796366" y="1143000"/>
            <a:ext cx="5633134" cy="2720995"/>
          </a:xfrm>
          <a:prstGeom prst="rect">
            <a:avLst/>
          </a:prstGeom>
        </p:spPr>
      </p:pic>
      <p:sp>
        <p:nvSpPr>
          <p:cNvPr id="11" name="TextBox 10">
            <a:extLst>
              <a:ext uri="{FF2B5EF4-FFF2-40B4-BE49-F238E27FC236}">
                <a16:creationId xmlns:a16="http://schemas.microsoft.com/office/drawing/2014/main" id="{610DC6B9-7533-4A31-98E7-A6267A00D80F}"/>
              </a:ext>
            </a:extLst>
          </p:cNvPr>
          <p:cNvSpPr txBox="1"/>
          <p:nvPr/>
        </p:nvSpPr>
        <p:spPr>
          <a:xfrm flipH="1">
            <a:off x="1743075" y="4165305"/>
            <a:ext cx="5657850" cy="300082"/>
          </a:xfrm>
          <a:prstGeom prst="rect">
            <a:avLst/>
          </a:prstGeom>
          <a:noFill/>
        </p:spPr>
        <p:txBody>
          <a:bodyPr wrap="square" rtlCol="0">
            <a:spAutoFit/>
          </a:bodyPr>
          <a:lstStyle/>
          <a:p>
            <a:r>
              <a:rPr lang="en-US" sz="1350" dirty="0">
                <a:solidFill>
                  <a:schemeClr val="accent6"/>
                </a:solidFill>
              </a:rPr>
              <a:t>In Model 2, How did it the % of Demand within 600 km stay the same??</a:t>
            </a:r>
          </a:p>
        </p:txBody>
      </p:sp>
    </p:spTree>
    <p:extLst>
      <p:ext uri="{BB962C8B-B14F-4D97-AF65-F5344CB8AC3E}">
        <p14:creationId xmlns:p14="http://schemas.microsoft.com/office/powerpoint/2010/main" val="264257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bg1">
                    <a:lumMod val="50000"/>
                  </a:schemeClr>
                </a:solidFill>
              </a:rPr>
              <a:t>Model Clean-Up Steps-- Review</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707" y="1800256"/>
            <a:ext cx="2536031" cy="199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33675" y="900010"/>
            <a:ext cx="3336131" cy="923330"/>
          </a:xfrm>
          <a:prstGeom prst="rect">
            <a:avLst/>
          </a:prstGeom>
          <a:noFill/>
        </p:spPr>
        <p:txBody>
          <a:bodyPr wrap="square" rtlCol="0">
            <a:spAutoFit/>
          </a:bodyPr>
          <a:lstStyle/>
          <a:p>
            <a:r>
              <a:rPr lang="en-US" sz="1350" dirty="0"/>
              <a:t>1. Run this model and note the answer (as </a:t>
            </a:r>
            <a:r>
              <a:rPr lang="en-US" sz="1350" i="1" dirty="0" err="1"/>
              <a:t>HighServiceDemand</a:t>
            </a:r>
            <a:r>
              <a:rPr lang="en-US" sz="1350" dirty="0"/>
              <a:t>).  This is the most demand you can meet in the service distance.</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896" y="2998516"/>
            <a:ext cx="2938912" cy="195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70747" y="1475022"/>
            <a:ext cx="3336131" cy="1546577"/>
          </a:xfrm>
          <a:prstGeom prst="rect">
            <a:avLst/>
          </a:prstGeom>
          <a:noFill/>
        </p:spPr>
        <p:txBody>
          <a:bodyPr wrap="square" rtlCol="0">
            <a:spAutoFit/>
          </a:bodyPr>
          <a:lstStyle/>
          <a:p>
            <a:r>
              <a:rPr lang="en-US" sz="1350" dirty="0"/>
              <a:t>2. Now run this model.  The constraint basically makes sure that the same facilities are picked and they have the same assignments as before (barring multiple optimal solutions).  But, the objective will assign all the remaining demand to the closest facility.</a:t>
            </a:r>
          </a:p>
        </p:txBody>
      </p:sp>
    </p:spTree>
    <p:extLst>
      <p:ext uri="{BB962C8B-B14F-4D97-AF65-F5344CB8AC3E}">
        <p14:creationId xmlns:p14="http://schemas.microsoft.com/office/powerpoint/2010/main" val="7746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solidFill>
                  <a:schemeClr val="bg1">
                    <a:lumMod val="50000"/>
                  </a:schemeClr>
                </a:solidFill>
              </a:rPr>
              <a:t>How Would You Compare These Models?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2542663"/>
            <a:ext cx="1358169" cy="1560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314450" y="2457451"/>
            <a:ext cx="1943100" cy="1754326"/>
          </a:xfrm>
          <a:prstGeom prst="rect">
            <a:avLst/>
          </a:prstGeom>
          <a:noFill/>
        </p:spPr>
        <p:txBody>
          <a:bodyPr wrap="square" rtlCol="0">
            <a:spAutoFit/>
          </a:bodyPr>
          <a:lstStyle/>
          <a:p>
            <a:r>
              <a:rPr lang="en-US" sz="1350" dirty="0">
                <a:solidFill>
                  <a:schemeClr val="bg1">
                    <a:lumMod val="50000"/>
                  </a:schemeClr>
                </a:solidFill>
              </a:rPr>
              <a:t>Earlier, we used this simple model.  We tricked the distance, up to 800 miles, we used $1/mile after 800 we used $10/mile.  We manipulated the distance matrix.</a:t>
            </a:r>
          </a:p>
        </p:txBody>
      </p:sp>
      <p:sp>
        <p:nvSpPr>
          <p:cNvPr id="9" name="TextBox 8"/>
          <p:cNvSpPr txBox="1"/>
          <p:nvPr/>
        </p:nvSpPr>
        <p:spPr>
          <a:xfrm>
            <a:off x="4617562" y="3046072"/>
            <a:ext cx="641522" cy="300082"/>
          </a:xfrm>
          <a:prstGeom prst="rect">
            <a:avLst/>
          </a:prstGeom>
          <a:noFill/>
        </p:spPr>
        <p:txBody>
          <a:bodyPr wrap="none" rtlCol="0">
            <a:spAutoFit/>
          </a:bodyPr>
          <a:lstStyle/>
          <a:p>
            <a:r>
              <a:rPr lang="en-US" sz="1350" b="1" i="1" dirty="0"/>
              <a:t>versus</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0" y="2564786"/>
            <a:ext cx="1434095" cy="112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7214" y="3323071"/>
            <a:ext cx="1661918" cy="110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858858" y="2564786"/>
            <a:ext cx="1027843" cy="715581"/>
          </a:xfrm>
          <a:prstGeom prst="rect">
            <a:avLst/>
          </a:prstGeom>
          <a:noFill/>
        </p:spPr>
        <p:txBody>
          <a:bodyPr wrap="square" rtlCol="0">
            <a:spAutoFit/>
          </a:bodyPr>
          <a:lstStyle/>
          <a:p>
            <a:r>
              <a:rPr lang="en-US" sz="1350" dirty="0"/>
              <a:t>The model we just covered</a:t>
            </a:r>
          </a:p>
        </p:txBody>
      </p:sp>
      <p:sp>
        <p:nvSpPr>
          <p:cNvPr id="13" name="TextBox 12"/>
          <p:cNvSpPr txBox="1"/>
          <p:nvPr/>
        </p:nvSpPr>
        <p:spPr>
          <a:xfrm>
            <a:off x="1956315" y="4271456"/>
            <a:ext cx="4220899" cy="300082"/>
          </a:xfrm>
          <a:prstGeom prst="rect">
            <a:avLst/>
          </a:prstGeom>
          <a:noFill/>
        </p:spPr>
        <p:txBody>
          <a:bodyPr wrap="none" rtlCol="0">
            <a:spAutoFit/>
          </a:bodyPr>
          <a:lstStyle/>
          <a:p>
            <a:r>
              <a:rPr lang="en-US" sz="1350" dirty="0">
                <a:solidFill>
                  <a:schemeClr val="accent6"/>
                </a:solidFill>
              </a:rPr>
              <a:t>How would you compare and contrast these approaches?</a:t>
            </a:r>
          </a:p>
        </p:txBody>
      </p:sp>
      <p:sp>
        <p:nvSpPr>
          <p:cNvPr id="14" name="TextBox 13"/>
          <p:cNvSpPr txBox="1"/>
          <p:nvPr/>
        </p:nvSpPr>
        <p:spPr>
          <a:xfrm>
            <a:off x="1956315" y="4489988"/>
            <a:ext cx="4871847" cy="300082"/>
          </a:xfrm>
          <a:prstGeom prst="rect">
            <a:avLst/>
          </a:prstGeom>
          <a:noFill/>
        </p:spPr>
        <p:txBody>
          <a:bodyPr wrap="none" rtlCol="0">
            <a:spAutoFit/>
          </a:bodyPr>
          <a:lstStyle/>
          <a:p>
            <a:r>
              <a:rPr lang="en-US" sz="1350" dirty="0">
                <a:solidFill>
                  <a:schemeClr val="accent6"/>
                </a:solidFill>
              </a:rPr>
              <a:t>Work-around, but easy model;  No work-around, but a little harder</a:t>
            </a:r>
          </a:p>
        </p:txBody>
      </p:sp>
      <p:pic>
        <p:nvPicPr>
          <p:cNvPr id="15" name="Picture 14">
            <a:extLst>
              <a:ext uri="{FF2B5EF4-FFF2-40B4-BE49-F238E27FC236}">
                <a16:creationId xmlns:a16="http://schemas.microsoft.com/office/drawing/2014/main" id="{E8261DFC-707A-4CBB-AE0F-9052BA5A73D7}"/>
              </a:ext>
            </a:extLst>
          </p:cNvPr>
          <p:cNvPicPr>
            <a:picLocks noChangeAspect="1"/>
          </p:cNvPicPr>
          <p:nvPr/>
        </p:nvPicPr>
        <p:blipFill>
          <a:blip r:embed="rId5"/>
          <a:stretch>
            <a:fillRect/>
          </a:stretch>
        </p:blipFill>
        <p:spPr>
          <a:xfrm>
            <a:off x="4126712" y="958638"/>
            <a:ext cx="2859686" cy="1319671"/>
          </a:xfrm>
          <a:prstGeom prst="rect">
            <a:avLst/>
          </a:prstGeom>
        </p:spPr>
      </p:pic>
      <p:pic>
        <p:nvPicPr>
          <p:cNvPr id="3" name="Picture 2">
            <a:extLst>
              <a:ext uri="{FF2B5EF4-FFF2-40B4-BE49-F238E27FC236}">
                <a16:creationId xmlns:a16="http://schemas.microsoft.com/office/drawing/2014/main" id="{94535777-EA7D-438F-B7F5-273E8B6BBCB6}"/>
              </a:ext>
            </a:extLst>
          </p:cNvPr>
          <p:cNvPicPr>
            <a:picLocks noChangeAspect="1"/>
          </p:cNvPicPr>
          <p:nvPr/>
        </p:nvPicPr>
        <p:blipFill>
          <a:blip r:embed="rId6"/>
          <a:stretch>
            <a:fillRect/>
          </a:stretch>
        </p:blipFill>
        <p:spPr>
          <a:xfrm>
            <a:off x="1245616" y="1578317"/>
            <a:ext cx="6858000" cy="796370"/>
          </a:xfrm>
          <a:prstGeom prst="rect">
            <a:avLst/>
          </a:prstGeom>
        </p:spPr>
      </p:pic>
    </p:spTree>
    <p:extLst>
      <p:ext uri="{BB962C8B-B14F-4D97-AF65-F5344CB8AC3E}">
        <p14:creationId xmlns:p14="http://schemas.microsoft.com/office/powerpoint/2010/main" val="1277430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02320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A5C7B2-A642-8F22-A5EC-2876A6587230}"/>
              </a:ext>
            </a:extLst>
          </p:cNvPr>
          <p:cNvSpPr>
            <a:spLocks noGrp="1" noChangeArrowheads="1"/>
          </p:cNvSpPr>
          <p:nvPr>
            <p:ph type="ctrTitle"/>
          </p:nvPr>
        </p:nvSpPr>
        <p:spPr>
          <a:xfrm>
            <a:off x="685800" y="2341622"/>
            <a:ext cx="7772400" cy="1102519"/>
          </a:xfrm>
        </p:spPr>
        <p:txBody>
          <a:bodyPr>
            <a:normAutofit fontScale="90000"/>
          </a:bodyPr>
          <a:lstStyle/>
          <a:p>
            <a:pPr eaLnBrk="1" hangingPunct="1"/>
            <a:r>
              <a:rPr lang="en-US" altLang="en-US" dirty="0">
                <a:solidFill>
                  <a:schemeClr val="bg1">
                    <a:lumMod val="50000"/>
                  </a:schemeClr>
                </a:solidFill>
              </a:rPr>
              <a:t>Chapter 4:  Better Modeling with Metric* Variables</a:t>
            </a:r>
            <a:br>
              <a:rPr lang="en-US" altLang="en-US" dirty="0">
                <a:solidFill>
                  <a:schemeClr val="bg1">
                    <a:lumMod val="50000"/>
                  </a:schemeClr>
                </a:solidFill>
              </a:rPr>
            </a:br>
            <a:br>
              <a:rPr lang="en-US" altLang="en-US" dirty="0">
                <a:solidFill>
                  <a:schemeClr val="bg1">
                    <a:lumMod val="50000"/>
                  </a:schemeClr>
                </a:solidFill>
              </a:rPr>
            </a:br>
            <a:r>
              <a:rPr lang="en-US" altLang="en-US" sz="2200" dirty="0">
                <a:solidFill>
                  <a:schemeClr val="bg1">
                    <a:lumMod val="50000"/>
                  </a:schemeClr>
                </a:solidFill>
              </a:rPr>
              <a:t>*others may use different terms</a:t>
            </a:r>
            <a:endParaRPr lang="en-US" altLang="en-US" dirty="0">
              <a:solidFill>
                <a:schemeClr val="bg1">
                  <a:lumMod val="50000"/>
                </a:schemeClr>
              </a:solidFill>
            </a:endParaRPr>
          </a:p>
        </p:txBody>
      </p:sp>
    </p:spTree>
    <p:extLst>
      <p:ext uri="{BB962C8B-B14F-4D97-AF65-F5344CB8AC3E}">
        <p14:creationId xmlns:p14="http://schemas.microsoft.com/office/powerpoint/2010/main" val="29090804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Insights from the Full Formulation</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028700"/>
            <a:ext cx="4114800" cy="3237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a:extLst>
              <a:ext uri="{FF2B5EF4-FFF2-40B4-BE49-F238E27FC236}">
                <a16:creationId xmlns:a16="http://schemas.microsoft.com/office/drawing/2014/main" id="{D7D1A317-6432-491D-AAC1-B0EBB725272F}"/>
              </a:ext>
            </a:extLst>
          </p:cNvPr>
          <p:cNvCxnSpPr/>
          <p:nvPr/>
        </p:nvCxnSpPr>
        <p:spPr bwMode="auto">
          <a:xfrm>
            <a:off x="1371600" y="2497206"/>
            <a:ext cx="60579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6B874F2E-51D2-4C1B-A30E-0BBFEA19A386}"/>
              </a:ext>
            </a:extLst>
          </p:cNvPr>
          <p:cNvSpPr txBox="1"/>
          <p:nvPr/>
        </p:nvSpPr>
        <p:spPr>
          <a:xfrm>
            <a:off x="1192696" y="1369223"/>
            <a:ext cx="1371600" cy="1131079"/>
          </a:xfrm>
          <a:prstGeom prst="rect">
            <a:avLst/>
          </a:prstGeom>
          <a:noFill/>
          <a:ln w="38100">
            <a:solidFill>
              <a:srgbClr val="FF0000"/>
            </a:solidFill>
          </a:ln>
        </p:spPr>
        <p:txBody>
          <a:bodyPr wrap="square" rtlCol="0">
            <a:spAutoFit/>
          </a:bodyPr>
          <a:lstStyle/>
          <a:p>
            <a:r>
              <a:rPr lang="en-US" sz="1350" dirty="0">
                <a:solidFill>
                  <a:schemeClr val="bg1">
                    <a:lumMod val="50000"/>
                  </a:schemeClr>
                </a:solidFill>
              </a:rPr>
              <a:t>How can we think about constraints above and below the line?</a:t>
            </a:r>
          </a:p>
        </p:txBody>
      </p:sp>
      <p:sp>
        <p:nvSpPr>
          <p:cNvPr id="8" name="TextBox 7">
            <a:extLst>
              <a:ext uri="{FF2B5EF4-FFF2-40B4-BE49-F238E27FC236}">
                <a16:creationId xmlns:a16="http://schemas.microsoft.com/office/drawing/2014/main" id="{05894D8B-E012-474B-80E2-64C9927C74D7}"/>
              </a:ext>
            </a:extLst>
          </p:cNvPr>
          <p:cNvSpPr txBox="1"/>
          <p:nvPr/>
        </p:nvSpPr>
        <p:spPr>
          <a:xfrm>
            <a:off x="6057900" y="2646295"/>
            <a:ext cx="1371600" cy="715581"/>
          </a:xfrm>
          <a:prstGeom prst="rect">
            <a:avLst/>
          </a:prstGeom>
          <a:noFill/>
          <a:ln w="38100">
            <a:solidFill>
              <a:srgbClr val="FF0000"/>
            </a:solidFill>
          </a:ln>
        </p:spPr>
        <p:txBody>
          <a:bodyPr wrap="square" rtlCol="0">
            <a:spAutoFit/>
          </a:bodyPr>
          <a:lstStyle/>
          <a:p>
            <a:r>
              <a:rPr lang="en-US" sz="1350" dirty="0">
                <a:solidFill>
                  <a:schemeClr val="bg1">
                    <a:lumMod val="50000"/>
                  </a:schemeClr>
                </a:solidFill>
              </a:rPr>
              <a:t>Below:  Logical, physical constraints</a:t>
            </a:r>
          </a:p>
        </p:txBody>
      </p:sp>
      <p:sp>
        <p:nvSpPr>
          <p:cNvPr id="9" name="TextBox 8">
            <a:extLst>
              <a:ext uri="{FF2B5EF4-FFF2-40B4-BE49-F238E27FC236}">
                <a16:creationId xmlns:a16="http://schemas.microsoft.com/office/drawing/2014/main" id="{636FBBA4-C404-43FE-8156-C5C506801FB4}"/>
              </a:ext>
            </a:extLst>
          </p:cNvPr>
          <p:cNvSpPr txBox="1"/>
          <p:nvPr/>
        </p:nvSpPr>
        <p:spPr>
          <a:xfrm>
            <a:off x="6057900" y="1636773"/>
            <a:ext cx="1371600" cy="715581"/>
          </a:xfrm>
          <a:prstGeom prst="rect">
            <a:avLst/>
          </a:prstGeom>
          <a:noFill/>
          <a:ln w="38100">
            <a:solidFill>
              <a:srgbClr val="FF0000"/>
            </a:solidFill>
          </a:ln>
        </p:spPr>
        <p:txBody>
          <a:bodyPr wrap="square" rtlCol="0">
            <a:spAutoFit/>
          </a:bodyPr>
          <a:lstStyle/>
          <a:p>
            <a:r>
              <a:rPr lang="en-US" sz="1350" dirty="0">
                <a:solidFill>
                  <a:schemeClr val="bg1">
                    <a:lumMod val="50000"/>
                  </a:schemeClr>
                </a:solidFill>
              </a:rPr>
              <a:t>Above: Kind of like objectives or goals</a:t>
            </a:r>
          </a:p>
        </p:txBody>
      </p:sp>
      <p:sp>
        <p:nvSpPr>
          <p:cNvPr id="10" name="TextBox 9">
            <a:extLst>
              <a:ext uri="{FF2B5EF4-FFF2-40B4-BE49-F238E27FC236}">
                <a16:creationId xmlns:a16="http://schemas.microsoft.com/office/drawing/2014/main" id="{064BBF56-4C99-4591-A5F7-3D441B14493A}"/>
              </a:ext>
            </a:extLst>
          </p:cNvPr>
          <p:cNvSpPr txBox="1"/>
          <p:nvPr/>
        </p:nvSpPr>
        <p:spPr>
          <a:xfrm flipH="1">
            <a:off x="3662718" y="2945511"/>
            <a:ext cx="1926040" cy="300082"/>
          </a:xfrm>
          <a:prstGeom prst="rect">
            <a:avLst/>
          </a:prstGeom>
          <a:noFill/>
          <a:ln w="38100">
            <a:solidFill>
              <a:srgbClr val="FF0000"/>
            </a:solidFill>
          </a:ln>
        </p:spPr>
        <p:txBody>
          <a:bodyPr wrap="square" rtlCol="0">
            <a:spAutoFit/>
          </a:bodyPr>
          <a:lstStyle/>
          <a:p>
            <a:r>
              <a:rPr lang="en-US" sz="1350" dirty="0">
                <a:solidFill>
                  <a:schemeClr val="bg1">
                    <a:lumMod val="50000"/>
                  </a:schemeClr>
                </a:solidFill>
              </a:rPr>
              <a:t>This might go above too</a:t>
            </a:r>
          </a:p>
        </p:txBody>
      </p:sp>
    </p:spTree>
    <p:extLst>
      <p:ext uri="{BB962C8B-B14F-4D97-AF65-F5344CB8AC3E}">
        <p14:creationId xmlns:p14="http://schemas.microsoft.com/office/powerpoint/2010/main" val="30850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B994-9400-4812-A84E-564C0029B8D6}"/>
              </a:ext>
            </a:extLst>
          </p:cNvPr>
          <p:cNvSpPr>
            <a:spLocks noGrp="1"/>
          </p:cNvSpPr>
          <p:nvPr>
            <p:ph type="title"/>
          </p:nvPr>
        </p:nvSpPr>
        <p:spPr/>
        <p:txBody>
          <a:bodyPr>
            <a:noAutofit/>
          </a:bodyPr>
          <a:lstStyle/>
          <a:p>
            <a:r>
              <a:rPr lang="en-US" sz="3200" dirty="0">
                <a:solidFill>
                  <a:schemeClr val="bg1">
                    <a:lumMod val="50000"/>
                  </a:schemeClr>
                </a:solidFill>
              </a:rPr>
              <a:t>Going from Model 1 to Model 2, we just swapped objectives and constraints</a:t>
            </a:r>
          </a:p>
        </p:txBody>
      </p:sp>
      <p:pic>
        <p:nvPicPr>
          <p:cNvPr id="5" name="Picture 3">
            <a:extLst>
              <a:ext uri="{FF2B5EF4-FFF2-40B4-BE49-F238E27FC236}">
                <a16:creationId xmlns:a16="http://schemas.microsoft.com/office/drawing/2014/main" id="{AEB63FBA-B214-44CD-A1C8-8130967E7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1" y="1662471"/>
            <a:ext cx="2536031" cy="199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F974906B-1219-4A08-9B2C-7FFB84CE1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28" y="1707801"/>
            <a:ext cx="2938912" cy="195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D260FA80-7313-4E27-8E18-FD0640C41082}"/>
              </a:ext>
            </a:extLst>
          </p:cNvPr>
          <p:cNvSpPr txBox="1"/>
          <p:nvPr/>
        </p:nvSpPr>
        <p:spPr>
          <a:xfrm>
            <a:off x="1657350" y="1285282"/>
            <a:ext cx="1885950" cy="300082"/>
          </a:xfrm>
          <a:prstGeom prst="rect">
            <a:avLst/>
          </a:prstGeom>
          <a:noFill/>
        </p:spPr>
        <p:txBody>
          <a:bodyPr wrap="square" rtlCol="0">
            <a:spAutoFit/>
          </a:bodyPr>
          <a:lstStyle/>
          <a:p>
            <a:r>
              <a:rPr lang="en-US" sz="1350" dirty="0">
                <a:solidFill>
                  <a:schemeClr val="bg1">
                    <a:lumMod val="50000"/>
                  </a:schemeClr>
                </a:solidFill>
              </a:rPr>
              <a:t>Model 1</a:t>
            </a:r>
          </a:p>
        </p:txBody>
      </p:sp>
      <p:sp>
        <p:nvSpPr>
          <p:cNvPr id="8" name="TextBox 7">
            <a:extLst>
              <a:ext uri="{FF2B5EF4-FFF2-40B4-BE49-F238E27FC236}">
                <a16:creationId xmlns:a16="http://schemas.microsoft.com/office/drawing/2014/main" id="{C1AD91EB-2949-4769-9697-C969336C3640}"/>
              </a:ext>
            </a:extLst>
          </p:cNvPr>
          <p:cNvSpPr txBox="1"/>
          <p:nvPr/>
        </p:nvSpPr>
        <p:spPr>
          <a:xfrm>
            <a:off x="5309981" y="1337311"/>
            <a:ext cx="1885950" cy="300082"/>
          </a:xfrm>
          <a:prstGeom prst="rect">
            <a:avLst/>
          </a:prstGeom>
          <a:noFill/>
        </p:spPr>
        <p:txBody>
          <a:bodyPr wrap="square" rtlCol="0">
            <a:spAutoFit/>
          </a:bodyPr>
          <a:lstStyle/>
          <a:p>
            <a:r>
              <a:rPr lang="en-US" sz="1350" dirty="0">
                <a:solidFill>
                  <a:schemeClr val="bg1">
                    <a:lumMod val="50000"/>
                  </a:schemeClr>
                </a:solidFill>
              </a:rPr>
              <a:t>Model 2</a:t>
            </a:r>
          </a:p>
        </p:txBody>
      </p:sp>
      <p:cxnSp>
        <p:nvCxnSpPr>
          <p:cNvPr id="10" name="Straight Arrow Connector 9">
            <a:extLst>
              <a:ext uri="{FF2B5EF4-FFF2-40B4-BE49-F238E27FC236}">
                <a16:creationId xmlns:a16="http://schemas.microsoft.com/office/drawing/2014/main" id="{500CBA6B-8A81-41E0-B56C-04BE2D100C9E}"/>
              </a:ext>
            </a:extLst>
          </p:cNvPr>
          <p:cNvCxnSpPr/>
          <p:nvPr/>
        </p:nvCxnSpPr>
        <p:spPr bwMode="auto">
          <a:xfrm>
            <a:off x="3543301" y="1833921"/>
            <a:ext cx="1185827" cy="3429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C60ABE2F-BBFC-4610-9F20-A6FC44417DEB}"/>
              </a:ext>
            </a:extLst>
          </p:cNvPr>
          <p:cNvCxnSpPr/>
          <p:nvPr/>
        </p:nvCxnSpPr>
        <p:spPr bwMode="auto">
          <a:xfrm flipV="1">
            <a:off x="2286000" y="1891071"/>
            <a:ext cx="2286000" cy="228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AC26C92F-207F-4799-8116-8C47176D3C3C}"/>
              </a:ext>
            </a:extLst>
          </p:cNvPr>
          <p:cNvSpPr txBox="1"/>
          <p:nvPr/>
        </p:nvSpPr>
        <p:spPr>
          <a:xfrm>
            <a:off x="2850339" y="3829329"/>
            <a:ext cx="3443323" cy="646331"/>
          </a:xfrm>
          <a:prstGeom prst="rect">
            <a:avLst/>
          </a:prstGeom>
          <a:noFill/>
        </p:spPr>
        <p:txBody>
          <a:bodyPr wrap="square" rtlCol="0">
            <a:spAutoFit/>
          </a:bodyPr>
          <a:lstStyle/>
          <a:p>
            <a:r>
              <a:rPr lang="en-US" dirty="0">
                <a:solidFill>
                  <a:schemeClr val="bg1">
                    <a:lumMod val="50000"/>
                  </a:schemeClr>
                </a:solidFill>
              </a:rPr>
              <a:t>In Model 2, we carefully set the new constraint value</a:t>
            </a:r>
          </a:p>
        </p:txBody>
      </p:sp>
    </p:spTree>
    <p:extLst>
      <p:ext uri="{BB962C8B-B14F-4D97-AF65-F5344CB8AC3E}">
        <p14:creationId xmlns:p14="http://schemas.microsoft.com/office/powerpoint/2010/main" val="91050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71600" y="228600"/>
            <a:ext cx="5715000" cy="685800"/>
          </a:xfrm>
        </p:spPr>
        <p:txBody>
          <a:bodyPr vert="horz" lIns="91440" tIns="34290" rIns="91440" bIns="34290" rtlCol="0" anchor="t">
            <a:normAutofit fontScale="90000"/>
          </a:bodyPr>
          <a:lstStyle/>
          <a:p>
            <a:r>
              <a:rPr lang="en-US" dirty="0">
                <a:solidFill>
                  <a:schemeClr val="bg1">
                    <a:lumMod val="50000"/>
                  </a:schemeClr>
                </a:solidFill>
              </a:rPr>
              <a:t>China Scenario Results</a:t>
            </a:r>
          </a:p>
        </p:txBody>
      </p:sp>
      <p:sp>
        <p:nvSpPr>
          <p:cNvPr id="29710" name="Text Box 2"/>
          <p:cNvSpPr txBox="1">
            <a:spLocks noChangeArrowheads="1"/>
          </p:cNvSpPr>
          <p:nvPr/>
        </p:nvSpPr>
        <p:spPr bwMode="auto">
          <a:xfrm>
            <a:off x="1771650" y="981075"/>
            <a:ext cx="2400300" cy="452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750"/>
              </a:spcAft>
            </a:pPr>
            <a:r>
              <a:rPr lang="en-US" sz="975" b="1">
                <a:solidFill>
                  <a:schemeClr val="bg1">
                    <a:lumMod val="50000"/>
                  </a:schemeClr>
                </a:solidFill>
                <a:latin typeface="Times New Roman" pitchFamily="18" charset="0"/>
                <a:cs typeface="Times New Roman" pitchFamily="18" charset="0"/>
              </a:rPr>
              <a:t>Objective 1: </a:t>
            </a:r>
            <a:r>
              <a:rPr lang="en-US" sz="975">
                <a:solidFill>
                  <a:schemeClr val="bg1">
                    <a:lumMod val="50000"/>
                  </a:schemeClr>
                </a:solidFill>
                <a:latin typeface="Times New Roman" pitchFamily="18" charset="0"/>
                <a:cs typeface="Times New Roman" pitchFamily="18" charset="0"/>
              </a:rPr>
              <a:t>Offer the best service possible to the customers who purchase the most</a:t>
            </a:r>
            <a:endParaRPr lang="en-US" sz="1500">
              <a:solidFill>
                <a:schemeClr val="bg1">
                  <a:lumMod val="50000"/>
                </a:schemeClr>
              </a:solidFill>
              <a:latin typeface="Times New Roman" pitchFamily="18" charset="0"/>
              <a:cs typeface="Times New Roman" pitchFamily="18" charset="0"/>
            </a:endParaRPr>
          </a:p>
        </p:txBody>
      </p:sp>
      <p:pic>
        <p:nvPicPr>
          <p:cNvPr id="29711" name="Picture 3"/>
          <p:cNvPicPr>
            <a:picLocks noChangeAspect="1" noChangeArrowheads="1"/>
          </p:cNvPicPr>
          <p:nvPr/>
        </p:nvPicPr>
        <p:blipFill>
          <a:blip r:embed="rId2">
            <a:extLst>
              <a:ext uri="{28A0092B-C50C-407E-A947-70E740481C1C}">
                <a14:useLocalDpi xmlns:a14="http://schemas.microsoft.com/office/drawing/2010/main" val="0"/>
              </a:ext>
            </a:extLst>
          </a:blip>
          <a:srcRect l="7738" t="2977" r="26463" b="4094"/>
          <a:stretch>
            <a:fillRect/>
          </a:stretch>
        </p:blipFill>
        <p:spPr bwMode="auto">
          <a:xfrm>
            <a:off x="1812132" y="1371600"/>
            <a:ext cx="2299097" cy="1671638"/>
          </a:xfrm>
          <a:prstGeom prst="rect">
            <a:avLst/>
          </a:prstGeom>
          <a:noFill/>
          <a:ln w="9525">
            <a:solidFill>
              <a:srgbClr val="0F243E"/>
            </a:solidFill>
            <a:miter lim="800000"/>
            <a:headEnd/>
            <a:tailEnd/>
          </a:ln>
          <a:extLst>
            <a:ext uri="{909E8E84-426E-40DD-AFC4-6F175D3DCCD1}">
              <a14:hiddenFill xmlns:a14="http://schemas.microsoft.com/office/drawing/2010/main">
                <a:solidFill>
                  <a:srgbClr val="FFFFFF"/>
                </a:solidFill>
              </a14:hiddenFill>
            </a:ext>
          </a:extLst>
        </p:spPr>
      </p:pic>
      <p:pic>
        <p:nvPicPr>
          <p:cNvPr id="29712" name="Picture 4"/>
          <p:cNvPicPr>
            <a:picLocks noChangeAspect="1" noChangeArrowheads="1"/>
          </p:cNvPicPr>
          <p:nvPr/>
        </p:nvPicPr>
        <p:blipFill>
          <a:blip r:embed="rId3">
            <a:extLst>
              <a:ext uri="{28A0092B-C50C-407E-A947-70E740481C1C}">
                <a14:useLocalDpi xmlns:a14="http://schemas.microsoft.com/office/drawing/2010/main" val="0"/>
              </a:ext>
            </a:extLst>
          </a:blip>
          <a:srcRect l="6401" t="2232" r="26845" b="3722"/>
          <a:stretch>
            <a:fillRect/>
          </a:stretch>
        </p:blipFill>
        <p:spPr bwMode="auto">
          <a:xfrm>
            <a:off x="4606528" y="1364456"/>
            <a:ext cx="2308622" cy="1672829"/>
          </a:xfrm>
          <a:prstGeom prst="rect">
            <a:avLst/>
          </a:prstGeom>
          <a:noFill/>
          <a:ln w="9525">
            <a:solidFill>
              <a:srgbClr val="0F243E"/>
            </a:solidFill>
            <a:miter lim="800000"/>
            <a:headEnd/>
            <a:tailEnd/>
          </a:ln>
          <a:extLst>
            <a:ext uri="{909E8E84-426E-40DD-AFC4-6F175D3DCCD1}">
              <a14:hiddenFill xmlns:a14="http://schemas.microsoft.com/office/drawing/2010/main">
                <a:solidFill>
                  <a:srgbClr val="FFFFFF"/>
                </a:solidFill>
              </a14:hiddenFill>
            </a:ext>
          </a:extLst>
        </p:spPr>
      </p:pic>
      <p:sp>
        <p:nvSpPr>
          <p:cNvPr id="29713" name="Text Box 5"/>
          <p:cNvSpPr txBox="1">
            <a:spLocks noChangeArrowheads="1"/>
          </p:cNvSpPr>
          <p:nvPr/>
        </p:nvSpPr>
        <p:spPr bwMode="auto">
          <a:xfrm>
            <a:off x="4618435" y="964407"/>
            <a:ext cx="2296715" cy="350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750"/>
              </a:spcAft>
            </a:pPr>
            <a:r>
              <a:rPr lang="en-US" sz="975" b="1">
                <a:solidFill>
                  <a:schemeClr val="bg1">
                    <a:lumMod val="50000"/>
                  </a:schemeClr>
                </a:solidFill>
                <a:latin typeface="Times New Roman" pitchFamily="18" charset="0"/>
                <a:cs typeface="Times New Roman" pitchFamily="18" charset="0"/>
              </a:rPr>
              <a:t>Objective 2</a:t>
            </a:r>
            <a:r>
              <a:rPr lang="en-US" sz="975">
                <a:solidFill>
                  <a:schemeClr val="bg1">
                    <a:lumMod val="50000"/>
                  </a:schemeClr>
                </a:solidFill>
                <a:latin typeface="Times New Roman" pitchFamily="18" charset="0"/>
                <a:cs typeface="Times New Roman" pitchFamily="18" charset="0"/>
              </a:rPr>
              <a:t>: Maximize the demand you can service within 800km/2 Day Service</a:t>
            </a:r>
            <a:endParaRPr lang="en-US" sz="1500">
              <a:solidFill>
                <a:schemeClr val="bg1">
                  <a:lumMod val="50000"/>
                </a:schemeClr>
              </a:solidFill>
              <a:latin typeface="Times New Roman" pitchFamily="18" charset="0"/>
              <a:cs typeface="Times New Roman" pitchFamily="18" charset="0"/>
            </a:endParaRPr>
          </a:p>
        </p:txBody>
      </p:sp>
      <p:pic>
        <p:nvPicPr>
          <p:cNvPr id="297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3257550"/>
            <a:ext cx="3779044" cy="137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521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Better Engineering Our Models</a:t>
            </a:r>
          </a:p>
        </p:txBody>
      </p:sp>
      <p:sp>
        <p:nvSpPr>
          <p:cNvPr id="3" name="Content Placeholder 2"/>
          <p:cNvSpPr>
            <a:spLocks noGrp="1"/>
          </p:cNvSpPr>
          <p:nvPr>
            <p:ph idx="1"/>
          </p:nvPr>
        </p:nvSpPr>
        <p:spPr>
          <a:xfrm>
            <a:off x="5044554" y="1064526"/>
            <a:ext cx="2628900" cy="3829050"/>
          </a:xfrm>
        </p:spPr>
        <p:txBody>
          <a:bodyPr>
            <a:normAutofit fontScale="92500" lnSpcReduction="20000"/>
          </a:bodyPr>
          <a:lstStyle/>
          <a:p>
            <a:pPr marL="0" indent="0">
              <a:buNone/>
            </a:pPr>
            <a:r>
              <a:rPr lang="en-US" dirty="0">
                <a:solidFill>
                  <a:schemeClr val="bg1">
                    <a:lumMod val="50000"/>
                  </a:schemeClr>
                </a:solidFill>
              </a:rPr>
              <a:t>“We should bring ideas from Computer Science to our optimization models”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Pete </a:t>
            </a:r>
            <a:r>
              <a:rPr lang="en-US" dirty="0" err="1">
                <a:solidFill>
                  <a:schemeClr val="bg1">
                    <a:lumMod val="50000"/>
                  </a:schemeClr>
                </a:solidFill>
              </a:rPr>
              <a:t>Cacioppi</a:t>
            </a:r>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a:p>
            <a:endParaRPr lang="en-US" dirty="0">
              <a:solidFill>
                <a:schemeClr val="bg1">
                  <a:lumMod val="50000"/>
                </a:schemeClr>
              </a:solidFill>
            </a:endParaRPr>
          </a:p>
        </p:txBody>
      </p:sp>
      <p:pic>
        <p:nvPicPr>
          <p:cNvPr id="1026" name="Picture 2" descr="Profile photo for Pete Cacioppi">
            <a:extLst>
              <a:ext uri="{FF2B5EF4-FFF2-40B4-BE49-F238E27FC236}">
                <a16:creationId xmlns:a16="http://schemas.microsoft.com/office/drawing/2014/main" id="{68B5F2E8-41DF-4081-8E87-93ABA14E9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537" y="1000125"/>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33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Better Engineering Our Models</a:t>
            </a:r>
          </a:p>
        </p:txBody>
      </p:sp>
      <p:sp>
        <p:nvSpPr>
          <p:cNvPr id="3" name="Content Placeholder 2"/>
          <p:cNvSpPr>
            <a:spLocks noGrp="1"/>
          </p:cNvSpPr>
          <p:nvPr>
            <p:ph idx="1"/>
          </p:nvPr>
        </p:nvSpPr>
        <p:spPr/>
        <p:txBody>
          <a:bodyPr>
            <a:normAutofit fontScale="62500" lnSpcReduction="20000"/>
          </a:bodyPr>
          <a:lstStyle/>
          <a:p>
            <a:r>
              <a:rPr lang="en-US" dirty="0">
                <a:solidFill>
                  <a:schemeClr val="bg1">
                    <a:lumMod val="50000"/>
                  </a:schemeClr>
                </a:solidFill>
              </a:rPr>
              <a:t>We should use names that have meaning</a:t>
            </a:r>
          </a:p>
          <a:p>
            <a:endParaRPr lang="en-US" dirty="0">
              <a:solidFill>
                <a:schemeClr val="bg1">
                  <a:lumMod val="50000"/>
                </a:schemeClr>
              </a:solidFill>
            </a:endParaRPr>
          </a:p>
          <a:p>
            <a:r>
              <a:rPr lang="en-US" dirty="0">
                <a:solidFill>
                  <a:schemeClr val="bg1">
                    <a:lumMod val="50000"/>
                  </a:schemeClr>
                </a:solidFill>
              </a:rPr>
              <a:t>We should not worry about formulating our models with the minimum number of variables and constraints</a:t>
            </a:r>
          </a:p>
          <a:p>
            <a:pPr lvl="1"/>
            <a:endParaRPr lang="en-US" dirty="0">
              <a:solidFill>
                <a:schemeClr val="bg1">
                  <a:lumMod val="50000"/>
                </a:schemeClr>
              </a:solidFill>
            </a:endParaRPr>
          </a:p>
          <a:p>
            <a:pPr lvl="1"/>
            <a:r>
              <a:rPr lang="en-US" dirty="0">
                <a:solidFill>
                  <a:schemeClr val="bg1">
                    <a:lumMod val="50000"/>
                  </a:schemeClr>
                </a:solidFill>
              </a:rPr>
              <a:t>Extra constraints can help model run time</a:t>
            </a:r>
          </a:p>
          <a:p>
            <a:pPr lvl="1"/>
            <a:r>
              <a:rPr lang="en-US" dirty="0">
                <a:solidFill>
                  <a:schemeClr val="bg1">
                    <a:lumMod val="50000"/>
                  </a:schemeClr>
                </a:solidFill>
              </a:rPr>
              <a:t>Extra constraints and variables can make the model more robust and readable</a:t>
            </a:r>
          </a:p>
          <a:p>
            <a:pPr lvl="1"/>
            <a:r>
              <a:rPr lang="en-US" dirty="0">
                <a:solidFill>
                  <a:schemeClr val="bg1">
                    <a:lumMod val="50000"/>
                  </a:schemeClr>
                </a:solidFill>
              </a:rPr>
              <a:t>Metric variables can make the model more flexible</a:t>
            </a:r>
          </a:p>
          <a:p>
            <a:pPr lvl="1"/>
            <a:endParaRPr lang="en-US" dirty="0">
              <a:solidFill>
                <a:schemeClr val="bg1">
                  <a:lumMod val="50000"/>
                </a:schemeClr>
              </a:solidFill>
            </a:endParaRPr>
          </a:p>
          <a:p>
            <a:r>
              <a:rPr lang="en-US" dirty="0">
                <a:solidFill>
                  <a:schemeClr val="bg1">
                    <a:lumMod val="50000"/>
                  </a:schemeClr>
                </a:solidFill>
              </a:rPr>
              <a:t>Commercial solvers can take care of translating to the MIP engine</a:t>
            </a:r>
          </a:p>
          <a:p>
            <a:endParaRPr lang="en-US" dirty="0">
              <a:solidFill>
                <a:schemeClr val="bg1">
                  <a:lumMod val="50000"/>
                </a:schemeClr>
              </a:solidFill>
            </a:endParaRPr>
          </a:p>
          <a:p>
            <a:endParaRPr lang="en-US" dirty="0">
              <a:solidFill>
                <a:schemeClr val="bg1">
                  <a:lumMod val="50000"/>
                </a:schemeClr>
              </a:solidFill>
            </a:endParaRPr>
          </a:p>
        </p:txBody>
      </p:sp>
    </p:spTree>
    <p:extLst>
      <p:ext uri="{BB962C8B-B14F-4D97-AF65-F5344CB8AC3E}">
        <p14:creationId xmlns:p14="http://schemas.microsoft.com/office/powerpoint/2010/main" val="152610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Chapter 3 and Chapter 4 Models</a:t>
            </a:r>
          </a:p>
        </p:txBody>
      </p:sp>
      <p:sp>
        <p:nvSpPr>
          <p:cNvPr id="3" name="Content Placeholder 2"/>
          <p:cNvSpPr>
            <a:spLocks noGrp="1"/>
          </p:cNvSpPr>
          <p:nvPr>
            <p:ph idx="1"/>
          </p:nvPr>
        </p:nvSpPr>
        <p:spPr>
          <a:xfrm>
            <a:off x="335988" y="1195417"/>
            <a:ext cx="4810173" cy="3394472"/>
          </a:xfrm>
        </p:spPr>
        <p:txBody>
          <a:bodyPr>
            <a:normAutofit fontScale="77500" lnSpcReduction="20000"/>
          </a:bodyPr>
          <a:lstStyle/>
          <a:p>
            <a:r>
              <a:rPr lang="en-US" dirty="0">
                <a:solidFill>
                  <a:schemeClr val="bg1">
                    <a:lumMod val="50000"/>
                  </a:schemeClr>
                </a:solidFill>
              </a:rPr>
              <a:t>We have different criteria to judge models</a:t>
            </a:r>
          </a:p>
          <a:p>
            <a:pPr lvl="1"/>
            <a:r>
              <a:rPr lang="en-US" dirty="0">
                <a:solidFill>
                  <a:schemeClr val="bg1">
                    <a:lumMod val="50000"/>
                  </a:schemeClr>
                </a:solidFill>
              </a:rPr>
              <a:t>Average distance</a:t>
            </a:r>
          </a:p>
          <a:p>
            <a:pPr lvl="1"/>
            <a:r>
              <a:rPr lang="en-US" dirty="0">
                <a:solidFill>
                  <a:schemeClr val="bg1">
                    <a:lumMod val="50000"/>
                  </a:schemeClr>
                </a:solidFill>
              </a:rPr>
              <a:t>Max within a threshold</a:t>
            </a:r>
          </a:p>
          <a:p>
            <a:pPr lvl="1"/>
            <a:r>
              <a:rPr lang="en-US" dirty="0">
                <a:solidFill>
                  <a:schemeClr val="bg1">
                    <a:lumMod val="50000"/>
                  </a:schemeClr>
                </a:solidFill>
              </a:rPr>
              <a:t>Overall max of a lane</a:t>
            </a:r>
          </a:p>
          <a:p>
            <a:pPr lvl="1"/>
            <a:endParaRPr lang="en-US" dirty="0">
              <a:solidFill>
                <a:schemeClr val="bg1">
                  <a:lumMod val="50000"/>
                </a:schemeClr>
              </a:solidFill>
            </a:endParaRPr>
          </a:p>
          <a:p>
            <a:r>
              <a:rPr lang="en-US" dirty="0">
                <a:solidFill>
                  <a:schemeClr val="bg1">
                    <a:lumMod val="50000"/>
                  </a:schemeClr>
                </a:solidFill>
              </a:rPr>
              <a:t>We have constraints that define the business rules or underlying validity of the model</a:t>
            </a:r>
          </a:p>
        </p:txBody>
      </p:sp>
      <p:pic>
        <p:nvPicPr>
          <p:cNvPr id="6" name="Picture 3">
            <a:extLst>
              <a:ext uri="{FF2B5EF4-FFF2-40B4-BE49-F238E27FC236}">
                <a16:creationId xmlns:a16="http://schemas.microsoft.com/office/drawing/2014/main" id="{FEBBAC3B-5534-469C-AF71-3CBE5FB659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130"/>
          <a:stretch/>
        </p:blipFill>
        <p:spPr bwMode="auto">
          <a:xfrm>
            <a:off x="5584303" y="2571750"/>
            <a:ext cx="4810173"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428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For each of our Objectives or Goals:  </a:t>
            </a:r>
            <a:br>
              <a:rPr lang="en-US" sz="3200" dirty="0"/>
            </a:br>
            <a:r>
              <a:rPr lang="en-US" sz="3200" dirty="0"/>
              <a:t>We can create a Metric Variable</a:t>
            </a:r>
          </a:p>
        </p:txBody>
      </p:sp>
      <p:pic>
        <p:nvPicPr>
          <p:cNvPr id="3" name="Picture 2">
            <a:extLst>
              <a:ext uri="{FF2B5EF4-FFF2-40B4-BE49-F238E27FC236}">
                <a16:creationId xmlns:a16="http://schemas.microsoft.com/office/drawing/2014/main" id="{828412AD-8E76-41B5-A248-2C6F32EEBB8F}"/>
              </a:ext>
            </a:extLst>
          </p:cNvPr>
          <p:cNvPicPr>
            <a:picLocks noChangeAspect="1"/>
          </p:cNvPicPr>
          <p:nvPr/>
        </p:nvPicPr>
        <p:blipFill>
          <a:blip r:embed="rId2"/>
          <a:stretch>
            <a:fillRect/>
          </a:stretch>
        </p:blipFill>
        <p:spPr>
          <a:xfrm>
            <a:off x="1143000" y="2892289"/>
            <a:ext cx="6858000" cy="528581"/>
          </a:xfrm>
          <a:prstGeom prst="rect">
            <a:avLst/>
          </a:prstGeom>
        </p:spPr>
      </p:pic>
      <p:pic>
        <p:nvPicPr>
          <p:cNvPr id="6" name="Picture 5">
            <a:extLst>
              <a:ext uri="{FF2B5EF4-FFF2-40B4-BE49-F238E27FC236}">
                <a16:creationId xmlns:a16="http://schemas.microsoft.com/office/drawing/2014/main" id="{5E266109-CA00-44E5-9229-77C3191F16B8}"/>
              </a:ext>
            </a:extLst>
          </p:cNvPr>
          <p:cNvPicPr>
            <a:picLocks noChangeAspect="1"/>
          </p:cNvPicPr>
          <p:nvPr/>
        </p:nvPicPr>
        <p:blipFill>
          <a:blip r:embed="rId2"/>
          <a:stretch>
            <a:fillRect/>
          </a:stretch>
        </p:blipFill>
        <p:spPr>
          <a:xfrm>
            <a:off x="958756" y="1566625"/>
            <a:ext cx="12193427" cy="939810"/>
          </a:xfrm>
          <a:prstGeom prst="rect">
            <a:avLst/>
          </a:prstGeom>
        </p:spPr>
      </p:pic>
    </p:spTree>
    <p:extLst>
      <p:ext uri="{BB962C8B-B14F-4D97-AF65-F5344CB8AC3E}">
        <p14:creationId xmlns:p14="http://schemas.microsoft.com/office/powerpoint/2010/main" val="2244898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We Can Then Use a Constraint to Set the Metric Variable</a:t>
            </a:r>
          </a:p>
        </p:txBody>
      </p:sp>
      <p:sp>
        <p:nvSpPr>
          <p:cNvPr id="6" name="Content Placeholder 5"/>
          <p:cNvSpPr>
            <a:spLocks noGrp="1"/>
          </p:cNvSpPr>
          <p:nvPr>
            <p:ph idx="1"/>
          </p:nvPr>
        </p:nvSpPr>
        <p:spPr>
          <a:xfrm>
            <a:off x="1371600" y="2228850"/>
            <a:ext cx="6286500" cy="2514600"/>
          </a:xfrm>
        </p:spPr>
        <p:txBody>
          <a:bodyPr>
            <a:normAutofit fontScale="47500" lnSpcReduction="20000"/>
          </a:bodyPr>
          <a:lstStyle/>
          <a:p>
            <a:r>
              <a:rPr lang="en-US" dirty="0">
                <a:solidFill>
                  <a:schemeClr val="bg1">
                    <a:lumMod val="50000"/>
                  </a:schemeClr>
                </a:solidFill>
              </a:rPr>
              <a:t>It is important to understand what this constraint is doing:</a:t>
            </a:r>
          </a:p>
          <a:p>
            <a:pPr lvl="1"/>
            <a:endParaRPr lang="en-US" dirty="0">
              <a:solidFill>
                <a:schemeClr val="bg1">
                  <a:lumMod val="50000"/>
                </a:schemeClr>
              </a:solidFill>
            </a:endParaRPr>
          </a:p>
          <a:p>
            <a:pPr lvl="1"/>
            <a:r>
              <a:rPr lang="en-US" dirty="0">
                <a:solidFill>
                  <a:schemeClr val="bg1">
                    <a:lumMod val="50000"/>
                  </a:schemeClr>
                </a:solidFill>
              </a:rPr>
              <a:t>What does this constraint do?</a:t>
            </a:r>
          </a:p>
          <a:p>
            <a:pPr lvl="1"/>
            <a:endParaRPr lang="en-US" dirty="0">
              <a:solidFill>
                <a:schemeClr val="bg1">
                  <a:lumMod val="50000"/>
                </a:schemeClr>
              </a:solidFill>
            </a:endParaRPr>
          </a:p>
          <a:p>
            <a:pPr lvl="1"/>
            <a:r>
              <a:rPr lang="en-US" dirty="0">
                <a:solidFill>
                  <a:schemeClr val="bg1">
                    <a:lumMod val="50000"/>
                  </a:schemeClr>
                </a:solidFill>
              </a:rPr>
              <a:t>What does it do in terms of impacting the business solution?</a:t>
            </a:r>
          </a:p>
          <a:p>
            <a:pPr lvl="1"/>
            <a:endParaRPr lang="en-US" dirty="0">
              <a:solidFill>
                <a:schemeClr val="bg1">
                  <a:lumMod val="50000"/>
                </a:schemeClr>
              </a:solidFill>
            </a:endParaRPr>
          </a:p>
          <a:p>
            <a:pPr lvl="1"/>
            <a:endParaRPr lang="en-US" dirty="0">
              <a:solidFill>
                <a:schemeClr val="bg1">
                  <a:lumMod val="50000"/>
                </a:schemeClr>
              </a:solidFill>
            </a:endParaRPr>
          </a:p>
          <a:p>
            <a:r>
              <a:rPr lang="en-US" i="1" dirty="0">
                <a:solidFill>
                  <a:schemeClr val="bg1">
                    <a:lumMod val="50000"/>
                  </a:schemeClr>
                </a:solidFill>
              </a:rPr>
              <a:t>It is only setting the value of the metric variable.  It is not impacting the decision, doesn’t guide the solution in any way, it just sets the value of this metric.</a:t>
            </a:r>
          </a:p>
          <a:p>
            <a:pPr lvl="1"/>
            <a:endParaRPr lang="en-US" dirty="0">
              <a:solidFill>
                <a:schemeClr val="bg1">
                  <a:lumMod val="50000"/>
                </a:schemeClr>
              </a:solidFill>
            </a:endParaRPr>
          </a:p>
          <a:p>
            <a:pPr lvl="2"/>
            <a:endParaRPr lang="en-US" dirty="0">
              <a:solidFill>
                <a:schemeClr val="bg1">
                  <a:lumMod val="50000"/>
                </a:schemeClr>
              </a:solidFill>
            </a:endParaRPr>
          </a:p>
        </p:txBody>
      </p:sp>
      <p:pic>
        <p:nvPicPr>
          <p:cNvPr id="3" name="Picture 2">
            <a:extLst>
              <a:ext uri="{FF2B5EF4-FFF2-40B4-BE49-F238E27FC236}">
                <a16:creationId xmlns:a16="http://schemas.microsoft.com/office/drawing/2014/main" id="{EACC4C51-3DAB-43C7-B5A1-1F9D70CC588C}"/>
              </a:ext>
            </a:extLst>
          </p:cNvPr>
          <p:cNvPicPr>
            <a:picLocks noChangeAspect="1"/>
          </p:cNvPicPr>
          <p:nvPr/>
        </p:nvPicPr>
        <p:blipFill>
          <a:blip r:embed="rId2"/>
          <a:stretch>
            <a:fillRect/>
          </a:stretch>
        </p:blipFill>
        <p:spPr>
          <a:xfrm>
            <a:off x="1143000" y="1316430"/>
            <a:ext cx="6858000" cy="773108"/>
          </a:xfrm>
          <a:prstGeom prst="rect">
            <a:avLst/>
          </a:prstGeom>
        </p:spPr>
      </p:pic>
    </p:spTree>
    <p:extLst>
      <p:ext uri="{BB962C8B-B14F-4D97-AF65-F5344CB8AC3E}">
        <p14:creationId xmlns:p14="http://schemas.microsoft.com/office/powerpoint/2010/main" val="415645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Constraints for Metric Variables in PuLP</a:t>
            </a:r>
          </a:p>
        </p:txBody>
      </p:sp>
      <p:pic>
        <p:nvPicPr>
          <p:cNvPr id="3" name="Picture 2">
            <a:extLst>
              <a:ext uri="{FF2B5EF4-FFF2-40B4-BE49-F238E27FC236}">
                <a16:creationId xmlns:a16="http://schemas.microsoft.com/office/drawing/2014/main" id="{D35EBDED-D672-4003-8C91-9EB6D092F0EA}"/>
              </a:ext>
            </a:extLst>
          </p:cNvPr>
          <p:cNvPicPr>
            <a:picLocks noChangeAspect="1"/>
          </p:cNvPicPr>
          <p:nvPr/>
        </p:nvPicPr>
        <p:blipFill>
          <a:blip r:embed="rId2"/>
          <a:stretch>
            <a:fillRect/>
          </a:stretch>
        </p:blipFill>
        <p:spPr>
          <a:xfrm>
            <a:off x="1143000" y="1577078"/>
            <a:ext cx="6858000" cy="1989344"/>
          </a:xfrm>
          <a:prstGeom prst="rect">
            <a:avLst/>
          </a:prstGeom>
        </p:spPr>
      </p:pic>
    </p:spTree>
    <p:extLst>
      <p:ext uri="{BB962C8B-B14F-4D97-AF65-F5344CB8AC3E}">
        <p14:creationId xmlns:p14="http://schemas.microsoft.com/office/powerpoint/2010/main" val="290938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88" y="112775"/>
            <a:ext cx="8229600" cy="857250"/>
          </a:xfrm>
        </p:spPr>
        <p:txBody>
          <a:bodyPr/>
          <a:lstStyle/>
          <a:p>
            <a:r>
              <a:rPr lang="en-US" dirty="0">
                <a:solidFill>
                  <a:schemeClr val="bg1">
                    <a:lumMod val="50000"/>
                  </a:schemeClr>
                </a:solidFill>
              </a:rPr>
              <a:t>Makes Reports Easier</a:t>
            </a:r>
          </a:p>
        </p:txBody>
      </p:sp>
      <p:pic>
        <p:nvPicPr>
          <p:cNvPr id="5" name="Picture 4">
            <a:extLst>
              <a:ext uri="{FF2B5EF4-FFF2-40B4-BE49-F238E27FC236}">
                <a16:creationId xmlns:a16="http://schemas.microsoft.com/office/drawing/2014/main" id="{7C49D66C-0D54-41EF-BC72-4FB3F123E67C}"/>
              </a:ext>
            </a:extLst>
          </p:cNvPr>
          <p:cNvPicPr>
            <a:picLocks noChangeAspect="1"/>
          </p:cNvPicPr>
          <p:nvPr/>
        </p:nvPicPr>
        <p:blipFill>
          <a:blip r:embed="rId2"/>
          <a:stretch>
            <a:fillRect/>
          </a:stretch>
        </p:blipFill>
        <p:spPr>
          <a:xfrm>
            <a:off x="1885950" y="1485901"/>
            <a:ext cx="5000031" cy="1978736"/>
          </a:xfrm>
          <a:prstGeom prst="rect">
            <a:avLst/>
          </a:prstGeom>
        </p:spPr>
      </p:pic>
    </p:spTree>
    <p:extLst>
      <p:ext uri="{BB962C8B-B14F-4D97-AF65-F5344CB8AC3E}">
        <p14:creationId xmlns:p14="http://schemas.microsoft.com/office/powerpoint/2010/main" val="142730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Makes Model Building Easier</a:t>
            </a:r>
          </a:p>
        </p:txBody>
      </p:sp>
      <p:pic>
        <p:nvPicPr>
          <p:cNvPr id="3" name="Picture 2">
            <a:extLst>
              <a:ext uri="{FF2B5EF4-FFF2-40B4-BE49-F238E27FC236}">
                <a16:creationId xmlns:a16="http://schemas.microsoft.com/office/drawing/2014/main" id="{9510F7CF-AFD1-4C68-9D0F-9296A5550F6F}"/>
              </a:ext>
            </a:extLst>
          </p:cNvPr>
          <p:cNvPicPr>
            <a:picLocks noChangeAspect="1"/>
          </p:cNvPicPr>
          <p:nvPr/>
        </p:nvPicPr>
        <p:blipFill>
          <a:blip r:embed="rId2"/>
          <a:stretch>
            <a:fillRect/>
          </a:stretch>
        </p:blipFill>
        <p:spPr>
          <a:xfrm>
            <a:off x="1307240" y="1814920"/>
            <a:ext cx="6847378" cy="665561"/>
          </a:xfrm>
          <a:prstGeom prst="rect">
            <a:avLst/>
          </a:prstGeom>
        </p:spPr>
      </p:pic>
      <p:pic>
        <p:nvPicPr>
          <p:cNvPr id="6" name="Picture 5">
            <a:extLst>
              <a:ext uri="{FF2B5EF4-FFF2-40B4-BE49-F238E27FC236}">
                <a16:creationId xmlns:a16="http://schemas.microsoft.com/office/drawing/2014/main" id="{DEBBC3CA-98D7-47C1-BF1E-A203320FF39A}"/>
              </a:ext>
            </a:extLst>
          </p:cNvPr>
          <p:cNvPicPr>
            <a:picLocks noChangeAspect="1"/>
          </p:cNvPicPr>
          <p:nvPr/>
        </p:nvPicPr>
        <p:blipFill>
          <a:blip r:embed="rId3"/>
          <a:stretch>
            <a:fillRect/>
          </a:stretch>
        </p:blipFill>
        <p:spPr>
          <a:xfrm>
            <a:off x="1450325" y="2971800"/>
            <a:ext cx="6243350" cy="1085801"/>
          </a:xfrm>
          <a:prstGeom prst="rect">
            <a:avLst/>
          </a:prstGeom>
        </p:spPr>
      </p:pic>
    </p:spTree>
    <p:extLst>
      <p:ext uri="{BB962C8B-B14F-4D97-AF65-F5344CB8AC3E}">
        <p14:creationId xmlns:p14="http://schemas.microsoft.com/office/powerpoint/2010/main" val="3076233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Take it a Step Further to Create Fully Flexible Model</a:t>
            </a:r>
          </a:p>
        </p:txBody>
      </p:sp>
      <p:sp>
        <p:nvSpPr>
          <p:cNvPr id="7" name="TextBox 6">
            <a:extLst>
              <a:ext uri="{FF2B5EF4-FFF2-40B4-BE49-F238E27FC236}">
                <a16:creationId xmlns:a16="http://schemas.microsoft.com/office/drawing/2014/main" id="{7ACF737E-EE85-4CFD-808A-74F170BBE134}"/>
              </a:ext>
            </a:extLst>
          </p:cNvPr>
          <p:cNvSpPr txBox="1"/>
          <p:nvPr/>
        </p:nvSpPr>
        <p:spPr>
          <a:xfrm>
            <a:off x="2206672" y="1664333"/>
            <a:ext cx="5143500" cy="1200329"/>
          </a:xfrm>
          <a:prstGeom prst="rect">
            <a:avLst/>
          </a:prstGeom>
          <a:noFill/>
        </p:spPr>
        <p:txBody>
          <a:bodyPr wrap="square" rtlCol="0">
            <a:spAutoFit/>
          </a:bodyPr>
          <a:lstStyle/>
          <a:p>
            <a:r>
              <a:rPr lang="en-US" dirty="0">
                <a:solidFill>
                  <a:schemeClr val="bg1">
                    <a:lumMod val="50000"/>
                  </a:schemeClr>
                </a:solidFill>
              </a:rPr>
              <a:t>Minimize Sum of:</a:t>
            </a:r>
          </a:p>
          <a:p>
            <a:r>
              <a:rPr lang="en-US" dirty="0">
                <a:solidFill>
                  <a:schemeClr val="bg1">
                    <a:lumMod val="50000"/>
                  </a:schemeClr>
                </a:solidFill>
              </a:rPr>
              <a:t>	w1 x Avg </a:t>
            </a:r>
            <a:r>
              <a:rPr lang="en-US" dirty="0" err="1">
                <a:solidFill>
                  <a:schemeClr val="bg1">
                    <a:lumMod val="50000"/>
                  </a:schemeClr>
                </a:solidFill>
              </a:rPr>
              <a:t>Dist</a:t>
            </a:r>
            <a:r>
              <a:rPr lang="en-US" dirty="0">
                <a:solidFill>
                  <a:schemeClr val="bg1">
                    <a:lumMod val="50000"/>
                  </a:schemeClr>
                </a:solidFill>
              </a:rPr>
              <a:t> Metric Var +</a:t>
            </a:r>
          </a:p>
          <a:p>
            <a:r>
              <a:rPr lang="en-US" dirty="0">
                <a:solidFill>
                  <a:schemeClr val="bg1">
                    <a:lumMod val="50000"/>
                  </a:schemeClr>
                </a:solidFill>
              </a:rPr>
              <a:t>	(1-w1) x Cust Outside Service Metric Var</a:t>
            </a:r>
          </a:p>
          <a:p>
            <a:endParaRPr lang="en-US" dirty="0">
              <a:solidFill>
                <a:schemeClr val="bg1">
                  <a:lumMod val="50000"/>
                </a:schemeClr>
              </a:solidFill>
            </a:endParaRPr>
          </a:p>
        </p:txBody>
      </p:sp>
      <p:sp>
        <p:nvSpPr>
          <p:cNvPr id="8" name="TextBox 7">
            <a:extLst>
              <a:ext uri="{FF2B5EF4-FFF2-40B4-BE49-F238E27FC236}">
                <a16:creationId xmlns:a16="http://schemas.microsoft.com/office/drawing/2014/main" id="{83AEBBDC-CEAE-46AE-95E5-910F96884AF4}"/>
              </a:ext>
            </a:extLst>
          </p:cNvPr>
          <p:cNvSpPr txBox="1"/>
          <p:nvPr/>
        </p:nvSpPr>
        <p:spPr>
          <a:xfrm>
            <a:off x="2372152" y="3154339"/>
            <a:ext cx="4914900" cy="1200329"/>
          </a:xfrm>
          <a:prstGeom prst="rect">
            <a:avLst/>
          </a:prstGeom>
          <a:noFill/>
        </p:spPr>
        <p:txBody>
          <a:bodyPr wrap="square" rtlCol="0">
            <a:spAutoFit/>
          </a:bodyPr>
          <a:lstStyle/>
          <a:p>
            <a:r>
              <a:rPr lang="en-US" dirty="0">
                <a:solidFill>
                  <a:schemeClr val="bg1">
                    <a:lumMod val="50000"/>
                  </a:schemeClr>
                </a:solidFill>
              </a:rPr>
              <a:t>Then toggle the weights between 0 and 1… or (hint: use combinations of the weights… that leads us to multi-objective)</a:t>
            </a:r>
          </a:p>
          <a:p>
            <a:endParaRPr lang="en-US" dirty="0">
              <a:solidFill>
                <a:schemeClr val="bg1">
                  <a:lumMod val="50000"/>
                </a:schemeClr>
              </a:solidFill>
            </a:endParaRPr>
          </a:p>
        </p:txBody>
      </p:sp>
    </p:spTree>
    <p:extLst>
      <p:ext uri="{BB962C8B-B14F-4D97-AF65-F5344CB8AC3E}">
        <p14:creationId xmlns:p14="http://schemas.microsoft.com/office/powerpoint/2010/main" val="256908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B868-6DBA-A190-49DF-34FEB0A7F200}"/>
              </a:ext>
            </a:extLst>
          </p:cNvPr>
          <p:cNvSpPr>
            <a:spLocks noGrp="1"/>
          </p:cNvSpPr>
          <p:nvPr>
            <p:ph type="title"/>
          </p:nvPr>
        </p:nvSpPr>
        <p:spPr/>
        <p:txBody>
          <a:bodyPr>
            <a:normAutofit/>
          </a:bodyPr>
          <a:lstStyle/>
          <a:p>
            <a:r>
              <a:rPr lang="en-US" dirty="0"/>
              <a:t>End of Section</a:t>
            </a:r>
            <a:br>
              <a:rPr lang="en-US" dirty="0"/>
            </a:br>
            <a:r>
              <a:rPr lang="en-US" dirty="0"/>
              <a:t>	</a:t>
            </a:r>
          </a:p>
        </p:txBody>
      </p:sp>
    </p:spTree>
    <p:extLst>
      <p:ext uri="{BB962C8B-B14F-4D97-AF65-F5344CB8AC3E}">
        <p14:creationId xmlns:p14="http://schemas.microsoft.com/office/powerpoint/2010/main" val="282335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198818" y="192881"/>
            <a:ext cx="6351077" cy="685800"/>
          </a:xfrm>
        </p:spPr>
        <p:txBody>
          <a:bodyPr vert="horz" lIns="91440" tIns="34290" rIns="91440" bIns="34290" rtlCol="0" anchor="t">
            <a:normAutofit fontScale="90000"/>
          </a:bodyPr>
          <a:lstStyle/>
          <a:p>
            <a:r>
              <a:rPr lang="en-US" dirty="0">
                <a:solidFill>
                  <a:schemeClr val="bg1">
                    <a:lumMod val="50000"/>
                  </a:schemeClr>
                </a:solidFill>
              </a:rPr>
              <a:t>Europe Scenario Results</a:t>
            </a:r>
          </a:p>
        </p:txBody>
      </p:sp>
      <p:pic>
        <p:nvPicPr>
          <p:cNvPr id="33800" name="Picture 2"/>
          <p:cNvPicPr>
            <a:picLocks noChangeAspect="1" noChangeArrowheads="1"/>
          </p:cNvPicPr>
          <p:nvPr/>
        </p:nvPicPr>
        <p:blipFill>
          <a:blip r:embed="rId2">
            <a:extLst>
              <a:ext uri="{28A0092B-C50C-407E-A947-70E740481C1C}">
                <a14:useLocalDpi xmlns:a14="http://schemas.microsoft.com/office/drawing/2010/main" val="0"/>
              </a:ext>
            </a:extLst>
          </a:blip>
          <a:srcRect l="1875" t="10048" r="19144"/>
          <a:stretch>
            <a:fillRect/>
          </a:stretch>
        </p:blipFill>
        <p:spPr bwMode="auto">
          <a:xfrm>
            <a:off x="1739504" y="1221582"/>
            <a:ext cx="2343150" cy="1484710"/>
          </a:xfrm>
          <a:prstGeom prst="rect">
            <a:avLst/>
          </a:prstGeom>
          <a:noFill/>
          <a:ln w="6350">
            <a:solidFill>
              <a:srgbClr val="0D0D0D"/>
            </a:solidFill>
            <a:miter lim="800000"/>
            <a:headEnd/>
            <a:tailEnd/>
          </a:ln>
          <a:extLst>
            <a:ext uri="{909E8E84-426E-40DD-AFC4-6F175D3DCCD1}">
              <a14:hiddenFill xmlns:a14="http://schemas.microsoft.com/office/drawing/2010/main">
                <a:solidFill>
                  <a:srgbClr val="FFFFFF"/>
                </a:solidFill>
              </a14:hiddenFill>
            </a:ext>
          </a:extLst>
        </p:spPr>
      </p:pic>
      <p:sp>
        <p:nvSpPr>
          <p:cNvPr id="33801" name="Text Box 3"/>
          <p:cNvSpPr txBox="1">
            <a:spLocks noChangeArrowheads="1"/>
          </p:cNvSpPr>
          <p:nvPr/>
        </p:nvSpPr>
        <p:spPr bwMode="auto">
          <a:xfrm>
            <a:off x="1657350" y="800100"/>
            <a:ext cx="2628900"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750"/>
              </a:spcAft>
            </a:pPr>
            <a:r>
              <a:rPr lang="en-US" sz="1050" b="1">
                <a:solidFill>
                  <a:schemeClr val="bg1">
                    <a:lumMod val="50000"/>
                  </a:schemeClr>
                </a:solidFill>
                <a:latin typeface="Times New Roman" pitchFamily="18" charset="0"/>
                <a:cs typeface="Times New Roman" pitchFamily="18" charset="0"/>
              </a:rPr>
              <a:t>Objective 1: </a:t>
            </a:r>
            <a:r>
              <a:rPr lang="en-US" sz="1050">
                <a:solidFill>
                  <a:schemeClr val="bg1">
                    <a:lumMod val="50000"/>
                  </a:schemeClr>
                </a:solidFill>
                <a:latin typeface="Times New Roman" pitchFamily="18" charset="0"/>
                <a:cs typeface="Times New Roman" pitchFamily="18" charset="0"/>
              </a:rPr>
              <a:t>Offer the best service possible to the customers who purchase the most</a:t>
            </a:r>
            <a:endParaRPr lang="en-US" sz="1050">
              <a:solidFill>
                <a:schemeClr val="bg1">
                  <a:lumMod val="50000"/>
                </a:schemeClr>
              </a:solidFill>
            </a:endParaRPr>
          </a:p>
        </p:txBody>
      </p:sp>
      <p:pic>
        <p:nvPicPr>
          <p:cNvPr id="338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00151"/>
            <a:ext cx="2343150" cy="155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Text Box 5"/>
          <p:cNvSpPr txBox="1">
            <a:spLocks noChangeArrowheads="1"/>
          </p:cNvSpPr>
          <p:nvPr/>
        </p:nvSpPr>
        <p:spPr bwMode="auto">
          <a:xfrm>
            <a:off x="1828800" y="2743200"/>
            <a:ext cx="2064544" cy="5774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975" b="1">
                <a:latin typeface="Times New Roman" pitchFamily="18" charset="0"/>
                <a:cs typeface="Times New Roman" pitchFamily="18" charset="0"/>
              </a:rPr>
              <a:t>Selects:</a:t>
            </a:r>
          </a:p>
          <a:p>
            <a:pPr algn="ctr" eaLnBrk="1" hangingPunct="1"/>
            <a:r>
              <a:rPr lang="en-US" sz="975" b="1">
                <a:latin typeface="Times New Roman" pitchFamily="18" charset="0"/>
                <a:cs typeface="Times New Roman" pitchFamily="18" charset="0"/>
              </a:rPr>
              <a:t> Paris, France</a:t>
            </a:r>
          </a:p>
          <a:p>
            <a:pPr algn="ctr" eaLnBrk="1" hangingPunct="1"/>
            <a:r>
              <a:rPr lang="en-US" sz="975" b="1">
                <a:latin typeface="Times New Roman" pitchFamily="18" charset="0"/>
                <a:cs typeface="Times New Roman" pitchFamily="18" charset="0"/>
              </a:rPr>
              <a:t>Rome, Italy</a:t>
            </a:r>
          </a:p>
          <a:p>
            <a:pPr algn="ctr" eaLnBrk="1" hangingPunct="1"/>
            <a:r>
              <a:rPr lang="en-US" sz="975" b="1">
                <a:latin typeface="Times New Roman" pitchFamily="18" charset="0"/>
                <a:cs typeface="Times New Roman" pitchFamily="18" charset="0"/>
              </a:rPr>
              <a:t>Kremencug, Ukraine</a:t>
            </a:r>
            <a:endParaRPr lang="en-US" sz="975">
              <a:latin typeface="Times New Roman" pitchFamily="18" charset="0"/>
              <a:cs typeface="Times New Roman" pitchFamily="18" charset="0"/>
            </a:endParaRPr>
          </a:p>
        </p:txBody>
      </p:sp>
      <p:sp>
        <p:nvSpPr>
          <p:cNvPr id="33804" name="Text Box 6"/>
          <p:cNvSpPr txBox="1">
            <a:spLocks noChangeArrowheads="1"/>
          </p:cNvSpPr>
          <p:nvPr/>
        </p:nvSpPr>
        <p:spPr bwMode="auto">
          <a:xfrm>
            <a:off x="4770835" y="2743200"/>
            <a:ext cx="2065734" cy="5774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sz="975" b="1">
                <a:latin typeface="Times New Roman" pitchFamily="18" charset="0"/>
                <a:cs typeface="Times New Roman" pitchFamily="18" charset="0"/>
              </a:rPr>
              <a:t>Selects:</a:t>
            </a:r>
          </a:p>
          <a:p>
            <a:pPr algn="ctr" eaLnBrk="1" hangingPunct="1"/>
            <a:r>
              <a:rPr lang="fr-FR" sz="975" b="1">
                <a:latin typeface="Times New Roman" pitchFamily="18" charset="0"/>
                <a:cs typeface="Times New Roman" pitchFamily="18" charset="0"/>
              </a:rPr>
              <a:t> Paris, France</a:t>
            </a:r>
          </a:p>
          <a:p>
            <a:pPr algn="ctr" eaLnBrk="1" hangingPunct="1"/>
            <a:r>
              <a:rPr lang="fr-FR" sz="975" b="1">
                <a:latin typeface="Times New Roman" pitchFamily="18" charset="0"/>
                <a:cs typeface="Times New Roman" pitchFamily="18" charset="0"/>
              </a:rPr>
              <a:t>Belgrade, Serbia</a:t>
            </a:r>
          </a:p>
          <a:p>
            <a:pPr algn="ctr" eaLnBrk="1" hangingPunct="1"/>
            <a:r>
              <a:rPr lang="fr-FR" sz="975" b="1">
                <a:latin typeface="Times New Roman" pitchFamily="18" charset="0"/>
                <a:cs typeface="Times New Roman" pitchFamily="18" charset="0"/>
              </a:rPr>
              <a:t>Voronezh, Russia</a:t>
            </a:r>
            <a:endParaRPr lang="en-US" sz="975">
              <a:latin typeface="Times New Roman" pitchFamily="18" charset="0"/>
              <a:cs typeface="Times New Roman" pitchFamily="18" charset="0"/>
            </a:endParaRPr>
          </a:p>
        </p:txBody>
      </p:sp>
      <p:sp>
        <p:nvSpPr>
          <p:cNvPr id="33805" name="Text Box 7"/>
          <p:cNvSpPr txBox="1">
            <a:spLocks noChangeArrowheads="1"/>
          </p:cNvSpPr>
          <p:nvPr/>
        </p:nvSpPr>
        <p:spPr bwMode="auto">
          <a:xfrm>
            <a:off x="4550569" y="796528"/>
            <a:ext cx="2472929" cy="357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Aft>
                <a:spcPts val="750"/>
              </a:spcAft>
            </a:pPr>
            <a:r>
              <a:rPr lang="en-US" sz="1050" b="1">
                <a:solidFill>
                  <a:schemeClr val="bg1">
                    <a:lumMod val="50000"/>
                  </a:schemeClr>
                </a:solidFill>
                <a:latin typeface="Times New Roman" pitchFamily="18" charset="0"/>
                <a:cs typeface="Times New Roman" pitchFamily="18" charset="0"/>
              </a:rPr>
              <a:t>Objective 2: </a:t>
            </a:r>
            <a:r>
              <a:rPr lang="en-US" sz="1050">
                <a:solidFill>
                  <a:schemeClr val="bg1">
                    <a:lumMod val="50000"/>
                  </a:schemeClr>
                </a:solidFill>
                <a:latin typeface="Times New Roman" pitchFamily="18" charset="0"/>
                <a:cs typeface="Times New Roman" pitchFamily="18" charset="0"/>
              </a:rPr>
              <a:t>Maximize the demand you can service within 800km/2 Day Service</a:t>
            </a:r>
          </a:p>
        </p:txBody>
      </p:sp>
      <p:pic>
        <p:nvPicPr>
          <p:cNvPr id="33806" name="Picture 18"/>
          <p:cNvPicPr>
            <a:picLocks noChangeAspect="1" noChangeArrowheads="1"/>
          </p:cNvPicPr>
          <p:nvPr/>
        </p:nvPicPr>
        <p:blipFill>
          <a:blip r:embed="rId4">
            <a:extLst>
              <a:ext uri="{28A0092B-C50C-407E-A947-70E740481C1C}">
                <a14:useLocalDpi xmlns:a14="http://schemas.microsoft.com/office/drawing/2010/main" val="0"/>
              </a:ext>
            </a:extLst>
          </a:blip>
          <a:srcRect b="8281"/>
          <a:stretch>
            <a:fillRect/>
          </a:stretch>
        </p:blipFill>
        <p:spPr bwMode="auto">
          <a:xfrm>
            <a:off x="2603898" y="3407569"/>
            <a:ext cx="3540919"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16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5E9994-C1E8-4CFD-95EE-AABCF3148DCA}"/>
              </a:ext>
            </a:extLst>
          </p:cNvPr>
          <p:cNvPicPr>
            <a:picLocks noChangeAspect="1"/>
          </p:cNvPicPr>
          <p:nvPr/>
        </p:nvPicPr>
        <p:blipFill>
          <a:blip r:embed="rId2"/>
          <a:stretch>
            <a:fillRect/>
          </a:stretch>
        </p:blipFill>
        <p:spPr>
          <a:xfrm>
            <a:off x="664816" y="452605"/>
            <a:ext cx="4169689" cy="1930347"/>
          </a:xfrm>
          <a:prstGeom prst="rect">
            <a:avLst/>
          </a:prstGeom>
        </p:spPr>
      </p:pic>
      <p:pic>
        <p:nvPicPr>
          <p:cNvPr id="5" name="Picture 4">
            <a:extLst>
              <a:ext uri="{FF2B5EF4-FFF2-40B4-BE49-F238E27FC236}">
                <a16:creationId xmlns:a16="http://schemas.microsoft.com/office/drawing/2014/main" id="{E1BAA518-64AE-42C3-B4D3-D49149CEF9F2}"/>
              </a:ext>
            </a:extLst>
          </p:cNvPr>
          <p:cNvPicPr>
            <a:picLocks noChangeAspect="1"/>
          </p:cNvPicPr>
          <p:nvPr/>
        </p:nvPicPr>
        <p:blipFill>
          <a:blip r:embed="rId3"/>
          <a:stretch>
            <a:fillRect/>
          </a:stretch>
        </p:blipFill>
        <p:spPr>
          <a:xfrm>
            <a:off x="664816" y="2571750"/>
            <a:ext cx="4286250" cy="1977993"/>
          </a:xfrm>
          <a:prstGeom prst="rect">
            <a:avLst/>
          </a:prstGeom>
        </p:spPr>
      </p:pic>
      <p:sp>
        <p:nvSpPr>
          <p:cNvPr id="2" name="TextBox 1">
            <a:extLst>
              <a:ext uri="{FF2B5EF4-FFF2-40B4-BE49-F238E27FC236}">
                <a16:creationId xmlns:a16="http://schemas.microsoft.com/office/drawing/2014/main" id="{954598AF-89FE-82AB-AD8E-B7B584F57501}"/>
              </a:ext>
            </a:extLst>
          </p:cNvPr>
          <p:cNvSpPr txBox="1"/>
          <p:nvPr/>
        </p:nvSpPr>
        <p:spPr>
          <a:xfrm rot="1592746">
            <a:off x="4716880" y="1537501"/>
            <a:ext cx="4058754" cy="830997"/>
          </a:xfrm>
          <a:prstGeom prst="rect">
            <a:avLst/>
          </a:prstGeom>
          <a:solidFill>
            <a:schemeClr val="bg1"/>
          </a:solidFill>
          <a:ln>
            <a:solidFill>
              <a:schemeClr val="bg1">
                <a:lumMod val="50000"/>
              </a:schemeClr>
            </a:solidFill>
          </a:ln>
        </p:spPr>
        <p:txBody>
          <a:bodyPr wrap="square" rtlCol="0">
            <a:spAutoFit/>
          </a:bodyPr>
          <a:lstStyle/>
          <a:p>
            <a:r>
              <a:rPr lang="en-US" sz="2400" b="1" dirty="0">
                <a:solidFill>
                  <a:schemeClr val="accent6"/>
                </a:solidFill>
              </a:rPr>
              <a:t>Which is the same as this one…</a:t>
            </a:r>
          </a:p>
        </p:txBody>
      </p:sp>
    </p:spTree>
    <p:extLst>
      <p:ext uri="{BB962C8B-B14F-4D97-AF65-F5344CB8AC3E}">
        <p14:creationId xmlns:p14="http://schemas.microsoft.com/office/powerpoint/2010/main" val="154541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5E9994-C1E8-4CFD-95EE-AABCF3148DCA}"/>
              </a:ext>
            </a:extLst>
          </p:cNvPr>
          <p:cNvPicPr>
            <a:picLocks noChangeAspect="1"/>
          </p:cNvPicPr>
          <p:nvPr/>
        </p:nvPicPr>
        <p:blipFill>
          <a:blip r:embed="rId2"/>
          <a:stretch>
            <a:fillRect/>
          </a:stretch>
        </p:blipFill>
        <p:spPr>
          <a:xfrm>
            <a:off x="664816" y="452605"/>
            <a:ext cx="4169689" cy="1930347"/>
          </a:xfrm>
          <a:prstGeom prst="rect">
            <a:avLst/>
          </a:prstGeom>
        </p:spPr>
      </p:pic>
      <p:pic>
        <p:nvPicPr>
          <p:cNvPr id="5" name="Picture 4">
            <a:extLst>
              <a:ext uri="{FF2B5EF4-FFF2-40B4-BE49-F238E27FC236}">
                <a16:creationId xmlns:a16="http://schemas.microsoft.com/office/drawing/2014/main" id="{E1BAA518-64AE-42C3-B4D3-D49149CEF9F2}"/>
              </a:ext>
            </a:extLst>
          </p:cNvPr>
          <p:cNvPicPr>
            <a:picLocks noChangeAspect="1"/>
          </p:cNvPicPr>
          <p:nvPr/>
        </p:nvPicPr>
        <p:blipFill>
          <a:blip r:embed="rId3"/>
          <a:stretch>
            <a:fillRect/>
          </a:stretch>
        </p:blipFill>
        <p:spPr>
          <a:xfrm>
            <a:off x="664816" y="2571750"/>
            <a:ext cx="4286250" cy="1977993"/>
          </a:xfrm>
          <a:prstGeom prst="rect">
            <a:avLst/>
          </a:prstGeom>
        </p:spPr>
      </p:pic>
      <p:cxnSp>
        <p:nvCxnSpPr>
          <p:cNvPr id="6" name="Straight Arrow Connector 5">
            <a:extLst>
              <a:ext uri="{FF2B5EF4-FFF2-40B4-BE49-F238E27FC236}">
                <a16:creationId xmlns:a16="http://schemas.microsoft.com/office/drawing/2014/main" id="{016D0630-5F82-B5BF-2321-16171B597D4B}"/>
              </a:ext>
            </a:extLst>
          </p:cNvPr>
          <p:cNvCxnSpPr/>
          <p:nvPr/>
        </p:nvCxnSpPr>
        <p:spPr>
          <a:xfrm flipH="1">
            <a:off x="3022979" y="1473958"/>
            <a:ext cx="2947917" cy="464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DB96D62-E017-3FC5-7EE5-82993A383F7A}"/>
              </a:ext>
            </a:extLst>
          </p:cNvPr>
          <p:cNvCxnSpPr>
            <a:cxnSpLocks/>
          </p:cNvCxnSpPr>
          <p:nvPr/>
        </p:nvCxnSpPr>
        <p:spPr>
          <a:xfrm flipH="1">
            <a:off x="3084394" y="1473958"/>
            <a:ext cx="2886502" cy="2593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4A8E571-3016-38C7-4C3C-05D5EECD6D67}"/>
              </a:ext>
            </a:extLst>
          </p:cNvPr>
          <p:cNvSpPr txBox="1"/>
          <p:nvPr/>
        </p:nvSpPr>
        <p:spPr>
          <a:xfrm>
            <a:off x="4922816" y="540128"/>
            <a:ext cx="4058754" cy="830997"/>
          </a:xfrm>
          <a:prstGeom prst="rect">
            <a:avLst/>
          </a:prstGeom>
          <a:solidFill>
            <a:schemeClr val="bg1"/>
          </a:solidFill>
          <a:ln>
            <a:solidFill>
              <a:schemeClr val="bg1">
                <a:lumMod val="50000"/>
              </a:schemeClr>
            </a:solidFill>
          </a:ln>
        </p:spPr>
        <p:txBody>
          <a:bodyPr wrap="square" rtlCol="0">
            <a:spAutoFit/>
          </a:bodyPr>
          <a:lstStyle/>
          <a:p>
            <a:r>
              <a:rPr lang="en-US" sz="2400" b="1" dirty="0">
                <a:solidFill>
                  <a:schemeClr val="accent1"/>
                </a:solidFill>
              </a:rPr>
              <a:t>Reminder:  this object is just our minimize distance</a:t>
            </a:r>
          </a:p>
        </p:txBody>
      </p:sp>
      <p:pic>
        <p:nvPicPr>
          <p:cNvPr id="11" name="Picture 2">
            <a:extLst>
              <a:ext uri="{FF2B5EF4-FFF2-40B4-BE49-F238E27FC236}">
                <a16:creationId xmlns:a16="http://schemas.microsoft.com/office/drawing/2014/main" id="{CDBB897C-126A-6FF6-820F-5738E0213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947" y="1794680"/>
            <a:ext cx="2314172" cy="265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15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5E9994-C1E8-4CFD-95EE-AABCF3148DCA}"/>
              </a:ext>
            </a:extLst>
          </p:cNvPr>
          <p:cNvPicPr>
            <a:picLocks noChangeAspect="1"/>
          </p:cNvPicPr>
          <p:nvPr/>
        </p:nvPicPr>
        <p:blipFill>
          <a:blip r:embed="rId2"/>
          <a:stretch>
            <a:fillRect/>
          </a:stretch>
        </p:blipFill>
        <p:spPr>
          <a:xfrm>
            <a:off x="664816" y="452605"/>
            <a:ext cx="4169689" cy="1930347"/>
          </a:xfrm>
          <a:prstGeom prst="rect">
            <a:avLst/>
          </a:prstGeom>
        </p:spPr>
      </p:pic>
      <p:pic>
        <p:nvPicPr>
          <p:cNvPr id="5" name="Picture 4">
            <a:extLst>
              <a:ext uri="{FF2B5EF4-FFF2-40B4-BE49-F238E27FC236}">
                <a16:creationId xmlns:a16="http://schemas.microsoft.com/office/drawing/2014/main" id="{E1BAA518-64AE-42C3-B4D3-D49149CEF9F2}"/>
              </a:ext>
            </a:extLst>
          </p:cNvPr>
          <p:cNvPicPr>
            <a:picLocks noChangeAspect="1"/>
          </p:cNvPicPr>
          <p:nvPr/>
        </p:nvPicPr>
        <p:blipFill>
          <a:blip r:embed="rId3"/>
          <a:stretch>
            <a:fillRect/>
          </a:stretch>
        </p:blipFill>
        <p:spPr>
          <a:xfrm>
            <a:off x="664816" y="2571750"/>
            <a:ext cx="4286250" cy="1977993"/>
          </a:xfrm>
          <a:prstGeom prst="rect">
            <a:avLst/>
          </a:prstGeom>
        </p:spPr>
      </p:pic>
      <p:cxnSp>
        <p:nvCxnSpPr>
          <p:cNvPr id="6" name="Straight Arrow Connector 5">
            <a:extLst>
              <a:ext uri="{FF2B5EF4-FFF2-40B4-BE49-F238E27FC236}">
                <a16:creationId xmlns:a16="http://schemas.microsoft.com/office/drawing/2014/main" id="{016D0630-5F82-B5BF-2321-16171B597D4B}"/>
              </a:ext>
            </a:extLst>
          </p:cNvPr>
          <p:cNvCxnSpPr>
            <a:cxnSpLocks/>
            <a:stCxn id="10" idx="1"/>
          </p:cNvCxnSpPr>
          <p:nvPr/>
        </p:nvCxnSpPr>
        <p:spPr>
          <a:xfrm flipH="1" flipV="1">
            <a:off x="3084394" y="2251881"/>
            <a:ext cx="2000852" cy="735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DB96D62-E017-3FC5-7EE5-82993A383F7A}"/>
              </a:ext>
            </a:extLst>
          </p:cNvPr>
          <p:cNvCxnSpPr>
            <a:cxnSpLocks/>
            <a:stCxn id="10" idx="1"/>
          </p:cNvCxnSpPr>
          <p:nvPr/>
        </p:nvCxnSpPr>
        <p:spPr>
          <a:xfrm flipH="1">
            <a:off x="3159457" y="2987249"/>
            <a:ext cx="1925789" cy="1380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F4A8E571-3016-38C7-4C3C-05D5EECD6D67}"/>
              </a:ext>
            </a:extLst>
          </p:cNvPr>
          <p:cNvSpPr txBox="1"/>
          <p:nvPr/>
        </p:nvSpPr>
        <p:spPr>
          <a:xfrm>
            <a:off x="5085246" y="2571750"/>
            <a:ext cx="4058754" cy="830997"/>
          </a:xfrm>
          <a:prstGeom prst="rect">
            <a:avLst/>
          </a:prstGeom>
          <a:solidFill>
            <a:schemeClr val="bg1"/>
          </a:solidFill>
          <a:ln>
            <a:solidFill>
              <a:schemeClr val="bg1">
                <a:lumMod val="50000"/>
              </a:schemeClr>
            </a:solidFill>
          </a:ln>
        </p:spPr>
        <p:txBody>
          <a:bodyPr wrap="square" rtlCol="0">
            <a:spAutoFit/>
          </a:bodyPr>
          <a:lstStyle/>
          <a:p>
            <a:r>
              <a:rPr lang="en-US" sz="2400" b="1" dirty="0">
                <a:solidFill>
                  <a:schemeClr val="accent1"/>
                </a:solidFill>
              </a:rPr>
              <a:t>We need to learn how to do this 2</a:t>
            </a:r>
            <a:r>
              <a:rPr lang="en-US" sz="2400" b="1" baseline="30000" dirty="0">
                <a:solidFill>
                  <a:schemeClr val="accent1"/>
                </a:solidFill>
              </a:rPr>
              <a:t>nd</a:t>
            </a:r>
            <a:r>
              <a:rPr lang="en-US" sz="2400" b="1" dirty="0">
                <a:solidFill>
                  <a:schemeClr val="accent1"/>
                </a:solidFill>
              </a:rPr>
              <a:t> objective</a:t>
            </a:r>
          </a:p>
        </p:txBody>
      </p:sp>
    </p:spTree>
    <p:extLst>
      <p:ext uri="{BB962C8B-B14F-4D97-AF65-F5344CB8AC3E}">
        <p14:creationId xmlns:p14="http://schemas.microsoft.com/office/powerpoint/2010/main" val="319221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chemeClr val="bg1">
                    <a:lumMod val="50000"/>
                  </a:schemeClr>
                </a:solidFill>
              </a:rPr>
              <a:t>Math Formulation for </a:t>
            </a:r>
            <a:br>
              <a:rPr lang="en-US" sz="3200" dirty="0">
                <a:solidFill>
                  <a:schemeClr val="bg1">
                    <a:lumMod val="50000"/>
                  </a:schemeClr>
                </a:solidFill>
              </a:rPr>
            </a:br>
            <a:r>
              <a:rPr lang="en-US" sz="3200" dirty="0">
                <a:solidFill>
                  <a:schemeClr val="bg1">
                    <a:lumMod val="50000"/>
                  </a:schemeClr>
                </a:solidFill>
              </a:rPr>
              <a:t>Maximizing Demand within a Given Distance</a:t>
            </a:r>
          </a:p>
        </p:txBody>
      </p:sp>
      <p:sp>
        <p:nvSpPr>
          <p:cNvPr id="3" name="Content Placeholder 2"/>
          <p:cNvSpPr>
            <a:spLocks noGrp="1"/>
          </p:cNvSpPr>
          <p:nvPr>
            <p:ph idx="1"/>
          </p:nvPr>
        </p:nvSpPr>
        <p:spPr>
          <a:xfrm>
            <a:off x="1849271" y="1318356"/>
            <a:ext cx="6286500" cy="914400"/>
          </a:xfrm>
        </p:spPr>
        <p:txBody>
          <a:bodyPr>
            <a:normAutofit fontScale="70000" lnSpcReduction="20000"/>
          </a:bodyPr>
          <a:lstStyle/>
          <a:p>
            <a:pPr marL="0" indent="0">
              <a:buNone/>
            </a:pPr>
            <a:r>
              <a:rPr lang="en-US" dirty="0">
                <a:solidFill>
                  <a:schemeClr val="bg1">
                    <a:lumMod val="50000"/>
                  </a:schemeClr>
                </a:solidFill>
              </a:rPr>
              <a:t>To maximize the demand within a given distance, we change our objective function to: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035969"/>
            <a:ext cx="3643313" cy="42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bwMode="auto">
          <a:xfrm rot="16200000">
            <a:off x="3328988" y="2414945"/>
            <a:ext cx="200025"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7" name="Straight Arrow Connector 6"/>
          <p:cNvCxnSpPr>
            <a:stCxn id="5" idx="1"/>
            <a:endCxn id="11" idx="0"/>
          </p:cNvCxnSpPr>
          <p:nvPr/>
        </p:nvCxnSpPr>
        <p:spPr bwMode="auto">
          <a:xfrm flipH="1">
            <a:off x="2575322" y="2657476"/>
            <a:ext cx="853679" cy="58973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2114550" y="3247211"/>
            <a:ext cx="921544" cy="900246"/>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The objective still sums up over all customers and facilities</a:t>
            </a:r>
          </a:p>
        </p:txBody>
      </p:sp>
      <p:sp>
        <p:nvSpPr>
          <p:cNvPr id="13" name="Left Brace 12"/>
          <p:cNvSpPr/>
          <p:nvPr/>
        </p:nvSpPr>
        <p:spPr bwMode="auto">
          <a:xfrm rot="16200000">
            <a:off x="2693195" y="2409629"/>
            <a:ext cx="200025"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4" name="Straight Arrow Connector 13"/>
          <p:cNvCxnSpPr>
            <a:stCxn id="13" idx="1"/>
            <a:endCxn id="15" idx="0"/>
          </p:cNvCxnSpPr>
          <p:nvPr/>
        </p:nvCxnSpPr>
        <p:spPr bwMode="auto">
          <a:xfrm flipH="1">
            <a:off x="1628775" y="2652160"/>
            <a:ext cx="1164433" cy="60671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1200150" y="3258879"/>
            <a:ext cx="857250" cy="577081"/>
          </a:xfrm>
          <a:prstGeom prst="rect">
            <a:avLst/>
          </a:prstGeom>
          <a:noFill/>
          <a:ln>
            <a:solidFill>
              <a:schemeClr val="tx1"/>
            </a:solidFill>
          </a:ln>
        </p:spPr>
        <p:txBody>
          <a:bodyPr wrap="square" rtlCol="0">
            <a:spAutoFit/>
          </a:bodyPr>
          <a:lstStyle/>
          <a:p>
            <a:r>
              <a:rPr lang="en-US" sz="1050" dirty="0">
                <a:solidFill>
                  <a:schemeClr val="bg1">
                    <a:lumMod val="50000"/>
                  </a:schemeClr>
                </a:solidFill>
              </a:rPr>
              <a:t>We are maximizing now</a:t>
            </a:r>
          </a:p>
        </p:txBody>
      </p:sp>
      <p:sp>
        <p:nvSpPr>
          <p:cNvPr id="17" name="Left Brace 16"/>
          <p:cNvSpPr/>
          <p:nvPr/>
        </p:nvSpPr>
        <p:spPr bwMode="auto">
          <a:xfrm rot="16200000">
            <a:off x="4640778" y="2412287"/>
            <a:ext cx="205342"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8" name="Straight Arrow Connector 17"/>
          <p:cNvCxnSpPr>
            <a:stCxn id="17" idx="1"/>
            <a:endCxn id="19" idx="0"/>
          </p:cNvCxnSpPr>
          <p:nvPr/>
        </p:nvCxnSpPr>
        <p:spPr bwMode="auto">
          <a:xfrm flipH="1">
            <a:off x="4629151" y="2657476"/>
            <a:ext cx="114298" cy="60007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3086101" y="3257550"/>
            <a:ext cx="3086099" cy="1384995"/>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This is just an expression that says for every </a:t>
            </a:r>
            <a:r>
              <a:rPr lang="en-US" sz="1050" i="1" dirty="0" err="1">
                <a:solidFill>
                  <a:schemeClr val="bg1">
                    <a:lumMod val="50000"/>
                  </a:schemeClr>
                </a:solidFill>
              </a:rPr>
              <a:t>i,j</a:t>
            </a:r>
            <a:r>
              <a:rPr lang="en-US" sz="1050" dirty="0">
                <a:solidFill>
                  <a:schemeClr val="bg1">
                    <a:lumMod val="50000"/>
                  </a:schemeClr>
                </a:solidFill>
              </a:rPr>
              <a:t> combination, we test whether the distance is greater than </a:t>
            </a:r>
            <a:r>
              <a:rPr lang="en-US" sz="1050" i="1" dirty="0" err="1">
                <a:solidFill>
                  <a:schemeClr val="bg1">
                    <a:lumMod val="50000"/>
                  </a:schemeClr>
                </a:solidFill>
              </a:rPr>
              <a:t>HighServiceDist</a:t>
            </a:r>
            <a:r>
              <a:rPr lang="en-US" sz="1050" dirty="0">
                <a:solidFill>
                  <a:schemeClr val="bg1">
                    <a:lumMod val="50000"/>
                  </a:schemeClr>
                </a:solidFill>
              </a:rPr>
              <a:t>.  If it is, we give it a 0.  A 0 is bad b/c it says that if this combination is used it adds nothing to our objective (it adds zero).  If it is within the </a:t>
            </a:r>
            <a:r>
              <a:rPr lang="en-US" sz="1050" i="1" dirty="0" err="1">
                <a:solidFill>
                  <a:schemeClr val="bg1">
                    <a:lumMod val="50000"/>
                  </a:schemeClr>
                </a:solidFill>
              </a:rPr>
              <a:t>HighServiceDist</a:t>
            </a:r>
            <a:r>
              <a:rPr lang="en-US" sz="1050" dirty="0">
                <a:solidFill>
                  <a:schemeClr val="bg1">
                    <a:lumMod val="50000"/>
                  </a:schemeClr>
                </a:solidFill>
              </a:rPr>
              <a:t>, then we get a 1 and if this combination is used it helps the objective function.  This expression is nothing more than a new input file</a:t>
            </a:r>
          </a:p>
        </p:txBody>
      </p:sp>
      <p:sp>
        <p:nvSpPr>
          <p:cNvPr id="28" name="Left Brace 27"/>
          <p:cNvSpPr/>
          <p:nvPr/>
        </p:nvSpPr>
        <p:spPr bwMode="auto">
          <a:xfrm rot="16200000">
            <a:off x="5843588" y="2415238"/>
            <a:ext cx="200025"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29" name="Straight Arrow Connector 28"/>
          <p:cNvCxnSpPr>
            <a:cxnSpLocks/>
            <a:stCxn id="28" idx="1"/>
            <a:endCxn id="30" idx="0"/>
          </p:cNvCxnSpPr>
          <p:nvPr/>
        </p:nvCxnSpPr>
        <p:spPr bwMode="auto">
          <a:xfrm>
            <a:off x="5943601" y="2657769"/>
            <a:ext cx="1238959" cy="58944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6229349" y="3247211"/>
            <a:ext cx="1906421" cy="1384995"/>
          </a:xfrm>
          <a:prstGeom prst="rect">
            <a:avLst/>
          </a:prstGeom>
          <a:noFill/>
          <a:ln>
            <a:solidFill>
              <a:schemeClr val="tx1"/>
            </a:solidFill>
          </a:ln>
        </p:spPr>
        <p:txBody>
          <a:bodyPr wrap="square" rtlCol="0">
            <a:spAutoFit/>
          </a:bodyPr>
          <a:lstStyle/>
          <a:p>
            <a:r>
              <a:rPr lang="en-US" sz="1050" dirty="0">
                <a:solidFill>
                  <a:schemeClr val="bg1">
                    <a:lumMod val="50000"/>
                  </a:schemeClr>
                </a:solidFill>
              </a:rPr>
              <a:t>In the end, we are just multiplying the demand by whether we made the assignment. If the previous term is a 0 the objective function gets no credit, so it has incentive to find a 1 from the </a:t>
            </a:r>
            <a:r>
              <a:rPr lang="en-US" sz="1050" dirty="0" err="1">
                <a:solidFill>
                  <a:schemeClr val="bg1">
                    <a:lumMod val="50000"/>
                  </a:schemeClr>
                </a:solidFill>
              </a:rPr>
              <a:t>HighServiceDist</a:t>
            </a:r>
            <a:r>
              <a:rPr lang="en-US" sz="1050" dirty="0">
                <a:solidFill>
                  <a:schemeClr val="bg1">
                    <a:lumMod val="50000"/>
                  </a:schemeClr>
                </a:solidFill>
              </a:rPr>
              <a:t> matrix</a:t>
            </a:r>
          </a:p>
        </p:txBody>
      </p:sp>
      <p:sp>
        <p:nvSpPr>
          <p:cNvPr id="6" name="TextBox 5"/>
          <p:cNvSpPr txBox="1"/>
          <p:nvPr/>
        </p:nvSpPr>
        <p:spPr>
          <a:xfrm>
            <a:off x="3294013" y="2886075"/>
            <a:ext cx="2679067" cy="300082"/>
          </a:xfrm>
          <a:prstGeom prst="rect">
            <a:avLst/>
          </a:prstGeom>
          <a:noFill/>
        </p:spPr>
        <p:txBody>
          <a:bodyPr wrap="none" rtlCol="0">
            <a:spAutoFit/>
          </a:bodyPr>
          <a:lstStyle/>
          <a:p>
            <a:r>
              <a:rPr lang="en-US" sz="1350" dirty="0">
                <a:solidFill>
                  <a:schemeClr val="bg1">
                    <a:lumMod val="50000"/>
                  </a:schemeClr>
                </a:solidFill>
              </a:rPr>
              <a:t>Didn’t I say If-Statements are bad??</a:t>
            </a:r>
          </a:p>
        </p:txBody>
      </p:sp>
    </p:spTree>
    <p:extLst>
      <p:ext uri="{BB962C8B-B14F-4D97-AF65-F5344CB8AC3E}">
        <p14:creationId xmlns:p14="http://schemas.microsoft.com/office/powerpoint/2010/main" val="179837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New Constraints for Service</a:t>
            </a:r>
          </a:p>
        </p:txBody>
      </p:sp>
      <p:sp>
        <p:nvSpPr>
          <p:cNvPr id="3" name="Content Placeholder 2"/>
          <p:cNvSpPr>
            <a:spLocks noGrp="1"/>
          </p:cNvSpPr>
          <p:nvPr>
            <p:ph idx="1"/>
          </p:nvPr>
        </p:nvSpPr>
        <p:spPr/>
        <p:txBody>
          <a:bodyPr>
            <a:normAutofit/>
          </a:bodyPr>
          <a:lstStyle/>
          <a:p>
            <a:r>
              <a:rPr lang="en-US" sz="1400" dirty="0">
                <a:solidFill>
                  <a:schemeClr val="bg1">
                    <a:lumMod val="50000"/>
                  </a:schemeClr>
                </a:solidFill>
              </a:rPr>
              <a:t>If you don’t specify any other constraints, the customers that are outside of the </a:t>
            </a:r>
            <a:r>
              <a:rPr lang="en-US" sz="1400" i="1" dirty="0" err="1">
                <a:solidFill>
                  <a:schemeClr val="bg1">
                    <a:lumMod val="50000"/>
                  </a:schemeClr>
                </a:solidFill>
              </a:rPr>
              <a:t>HighServiceDist</a:t>
            </a:r>
            <a:r>
              <a:rPr lang="en-US" sz="1400" dirty="0">
                <a:solidFill>
                  <a:schemeClr val="bg1">
                    <a:lumMod val="50000"/>
                  </a:schemeClr>
                </a:solidFill>
              </a:rPr>
              <a:t>  will be assigned randomly (there is nothing to direct the optimization otherwise)</a:t>
            </a:r>
          </a:p>
          <a:p>
            <a:r>
              <a:rPr lang="en-US" sz="1400" dirty="0">
                <a:solidFill>
                  <a:schemeClr val="bg1">
                    <a:lumMod val="50000"/>
                  </a:schemeClr>
                </a:solidFill>
              </a:rPr>
              <a:t>The </a:t>
            </a:r>
            <a:r>
              <a:rPr lang="en-US" sz="1400" i="1" dirty="0" err="1">
                <a:solidFill>
                  <a:schemeClr val="bg1">
                    <a:lumMod val="50000"/>
                  </a:schemeClr>
                </a:solidFill>
              </a:rPr>
              <a:t>AvgServiceDist</a:t>
            </a:r>
            <a:r>
              <a:rPr lang="en-US" sz="1400" dirty="0">
                <a:solidFill>
                  <a:schemeClr val="bg1">
                    <a:lumMod val="50000"/>
                  </a:schemeClr>
                </a:solidFill>
              </a:rPr>
              <a:t> constraint can help:</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2143125"/>
            <a:ext cx="2971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eft Brace 7"/>
          <p:cNvSpPr/>
          <p:nvPr/>
        </p:nvSpPr>
        <p:spPr bwMode="auto">
          <a:xfrm rot="16200000">
            <a:off x="3497779" y="2412287"/>
            <a:ext cx="205342"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9" name="Straight Arrow Connector 8"/>
          <p:cNvCxnSpPr>
            <a:cxnSpLocks/>
            <a:stCxn id="8" idx="1"/>
            <a:endCxn id="10" idx="0"/>
          </p:cNvCxnSpPr>
          <p:nvPr/>
        </p:nvCxnSpPr>
        <p:spPr bwMode="auto">
          <a:xfrm flipH="1">
            <a:off x="2613881" y="2657476"/>
            <a:ext cx="986569" cy="57864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512432" y="3236124"/>
            <a:ext cx="2202898" cy="1223412"/>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This is the same as our objective when minimizing the total weighted distance.  This is simply the distance multiplied by the demand for each assignment. (If we divide by the total demand, we get the weighted average distance.)</a:t>
            </a:r>
          </a:p>
        </p:txBody>
      </p:sp>
      <p:sp>
        <p:nvSpPr>
          <p:cNvPr id="11" name="Left Brace 10"/>
          <p:cNvSpPr/>
          <p:nvPr/>
        </p:nvSpPr>
        <p:spPr bwMode="auto">
          <a:xfrm rot="16200000">
            <a:off x="4945628" y="2393513"/>
            <a:ext cx="204931" cy="285036"/>
          </a:xfrm>
          <a:prstGeom prst="leftBrace">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spAutoFit/>
          </a:bodyPr>
          <a:lstStyle/>
          <a:p>
            <a:pPr defTabSz="685800" eaLnBrk="0" fontAlgn="base" hangingPunct="0">
              <a:spcBef>
                <a:spcPct val="0"/>
              </a:spcBef>
              <a:spcAft>
                <a:spcPct val="0"/>
              </a:spcAft>
            </a:pPr>
            <a:endParaRPr lang="en-US" sz="1350">
              <a:latin typeface="Arial" pitchFamily="34" charset="0"/>
            </a:endParaRPr>
          </a:p>
        </p:txBody>
      </p:sp>
      <p:cxnSp>
        <p:nvCxnSpPr>
          <p:cNvPr id="12" name="Straight Arrow Connector 11"/>
          <p:cNvCxnSpPr>
            <a:cxnSpLocks/>
            <a:stCxn id="11" idx="1"/>
            <a:endCxn id="13" idx="0"/>
          </p:cNvCxnSpPr>
          <p:nvPr/>
        </p:nvCxnSpPr>
        <p:spPr bwMode="auto">
          <a:xfrm>
            <a:off x="5048094" y="2638497"/>
            <a:ext cx="1293939" cy="61905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876053" y="3257551"/>
            <a:ext cx="4931959" cy="1384995"/>
          </a:xfrm>
          <a:prstGeom prst="rect">
            <a:avLst/>
          </a:prstGeom>
          <a:noFill/>
          <a:ln>
            <a:solidFill>
              <a:schemeClr val="tx1"/>
            </a:solidFill>
          </a:ln>
        </p:spPr>
        <p:txBody>
          <a:bodyPr wrap="square" rtlCol="0">
            <a:spAutoFit/>
          </a:bodyPr>
          <a:lstStyle/>
          <a:p>
            <a:r>
              <a:rPr lang="en-US" sz="1050" dirty="0">
                <a:solidFill>
                  <a:schemeClr val="bg1">
                    <a:lumMod val="50000"/>
                  </a:schemeClr>
                </a:solidFill>
              </a:rPr>
              <a:t>The </a:t>
            </a:r>
            <a:r>
              <a:rPr lang="en-US" sz="1050" i="1" dirty="0" err="1">
                <a:solidFill>
                  <a:schemeClr val="bg1">
                    <a:lumMod val="50000"/>
                  </a:schemeClr>
                </a:solidFill>
              </a:rPr>
              <a:t>AvgServiceDist</a:t>
            </a:r>
            <a:r>
              <a:rPr lang="en-US" sz="1050" dirty="0">
                <a:solidFill>
                  <a:schemeClr val="bg1">
                    <a:lumMod val="50000"/>
                  </a:schemeClr>
                </a:solidFill>
              </a:rPr>
              <a:t> is just a factor.  This factor is then multiplied by the sum of the demand.  The end result is a single number that can be compared to the total weighted distance (except here we are using a single number instead of the average).  </a:t>
            </a:r>
          </a:p>
          <a:p>
            <a:endParaRPr lang="en-US" sz="1050" dirty="0">
              <a:solidFill>
                <a:schemeClr val="bg1">
                  <a:lumMod val="50000"/>
                </a:schemeClr>
              </a:solidFill>
            </a:endParaRPr>
          </a:p>
          <a:p>
            <a:r>
              <a:rPr lang="en-US" sz="1050" dirty="0">
                <a:solidFill>
                  <a:schemeClr val="bg1">
                    <a:lumMod val="50000"/>
                  </a:schemeClr>
                </a:solidFill>
              </a:rPr>
              <a:t>If you set the </a:t>
            </a:r>
            <a:r>
              <a:rPr lang="en-US" sz="1050" i="1" dirty="0" err="1">
                <a:solidFill>
                  <a:schemeClr val="bg1">
                    <a:lumMod val="50000"/>
                  </a:schemeClr>
                </a:solidFill>
              </a:rPr>
              <a:t>AvgServiceDist</a:t>
            </a:r>
            <a:r>
              <a:rPr lang="en-US" sz="1050" dirty="0">
                <a:solidFill>
                  <a:schemeClr val="bg1">
                    <a:lumMod val="50000"/>
                  </a:schemeClr>
                </a:solidFill>
              </a:rPr>
              <a:t> factor relatively tight, this constraint will clean up the solution by making sure customers are assigned to the closest open warehouse.</a:t>
            </a:r>
          </a:p>
          <a:p>
            <a:endParaRPr lang="en-US" sz="1050" dirty="0">
              <a:solidFill>
                <a:schemeClr val="bg1">
                  <a:lumMod val="50000"/>
                </a:schemeClr>
              </a:solidFill>
            </a:endParaRPr>
          </a:p>
          <a:p>
            <a:r>
              <a:rPr lang="en-US" sz="1050" dirty="0">
                <a:solidFill>
                  <a:schemeClr val="bg1">
                    <a:lumMod val="50000"/>
                  </a:schemeClr>
                </a:solidFill>
              </a:rPr>
              <a:t>But, note, this is not that easy to do.  And, it isn’t that powerful.   But, we use it later.</a:t>
            </a:r>
          </a:p>
        </p:txBody>
      </p:sp>
    </p:spTree>
    <p:extLst>
      <p:ext uri="{BB962C8B-B14F-4D97-AF65-F5344CB8AC3E}">
        <p14:creationId xmlns:p14="http://schemas.microsoft.com/office/powerpoint/2010/main" val="1819959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29150</TotalTime>
  <Words>1671</Words>
  <Application>Microsoft Office PowerPoint</Application>
  <PresentationFormat>On-screen Show (16:9)</PresentationFormat>
  <Paragraphs>155</Paragraphs>
  <Slides>39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Chapter 4:  Service Levels</vt:lpstr>
      <vt:lpstr>Network Design Service Level</vt:lpstr>
      <vt:lpstr>China Scenario Results</vt:lpstr>
      <vt:lpstr>Europe Scenario Results</vt:lpstr>
      <vt:lpstr>PowerPoint Presentation</vt:lpstr>
      <vt:lpstr>PowerPoint Presentation</vt:lpstr>
      <vt:lpstr>PowerPoint Presentation</vt:lpstr>
      <vt:lpstr>Math Formulation for  Maximizing Demand within a Given Distance</vt:lpstr>
      <vt:lpstr>New Constraints for Service</vt:lpstr>
      <vt:lpstr>Full Formulation</vt:lpstr>
      <vt:lpstr>Setting a Maximum Distance Restriction</vt:lpstr>
      <vt:lpstr>Formulation with Max Distance Constraint</vt:lpstr>
      <vt:lpstr>Formulation with Max Distance Constraint</vt:lpstr>
      <vt:lpstr>Formulation with Max Distance Constraint</vt:lpstr>
      <vt:lpstr>Let’s See What this Looks Like in PuLP</vt:lpstr>
      <vt:lpstr>Running the 1st Model in PuLP</vt:lpstr>
      <vt:lpstr>Model #1 Results</vt:lpstr>
      <vt:lpstr>Model #1 Results</vt:lpstr>
      <vt:lpstr>Clean Up Model  Trick– Same as Avg Dist Model, but move HighServiceDist to a Constraint</vt:lpstr>
      <vt:lpstr>Let’s Activate the Clean Up Model</vt:lpstr>
      <vt:lpstr>Let’s Review the 2nd Model</vt:lpstr>
      <vt:lpstr>What is the trick?</vt:lpstr>
      <vt:lpstr>Results</vt:lpstr>
      <vt:lpstr>Model Clean-Up Steps-- Review</vt:lpstr>
      <vt:lpstr>How Would You Compare These Models?</vt:lpstr>
      <vt:lpstr>End of Section  </vt:lpstr>
      <vt:lpstr>Chapter 4:  Better Modeling with Metric* Variables  *others may use different terms</vt:lpstr>
      <vt:lpstr>Insights from the Full Formulation</vt:lpstr>
      <vt:lpstr>Going from Model 1 to Model 2, we just swapped objectives and constraints</vt:lpstr>
      <vt:lpstr>Better Engineering Our Models</vt:lpstr>
      <vt:lpstr>Better Engineering Our Models</vt:lpstr>
      <vt:lpstr>Chapter 3 and Chapter 4 Models</vt:lpstr>
      <vt:lpstr>For each of our Objectives or Goals:   We can create a Metric Variable</vt:lpstr>
      <vt:lpstr>We Can Then Use a Constraint to Set the Metric Variable</vt:lpstr>
      <vt:lpstr>Constraints for Metric Variables in PuLP</vt:lpstr>
      <vt:lpstr>Makes Reports Easier</vt:lpstr>
      <vt:lpstr>Makes Model Building Easier</vt:lpstr>
      <vt:lpstr>Take it a Step Further to Create Fully Flexible Model</vt:lpstr>
      <vt:lpstr>End of Section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Geraldo Rivera</dc:creator>
  <cp:lastModifiedBy>Michael</cp:lastModifiedBy>
  <cp:revision>156</cp:revision>
  <dcterms:created xsi:type="dcterms:W3CDTF">2015-07-21T16:44:10Z</dcterms:created>
  <dcterms:modified xsi:type="dcterms:W3CDTF">2022-10-25T15:00:08Z</dcterms:modified>
</cp:coreProperties>
</file>