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936" r:id="rId2"/>
    <p:sldId id="4010" r:id="rId3"/>
    <p:sldId id="4011" r:id="rId4"/>
    <p:sldId id="4012" r:id="rId5"/>
    <p:sldId id="4015" r:id="rId6"/>
    <p:sldId id="4016" r:id="rId7"/>
    <p:sldId id="4013" r:id="rId8"/>
    <p:sldId id="4017" r:id="rId9"/>
    <p:sldId id="4014" r:id="rId10"/>
    <p:sldId id="2514" r:id="rId11"/>
    <p:sldId id="2510" r:id="rId12"/>
    <p:sldId id="2491" r:id="rId13"/>
    <p:sldId id="2492" r:id="rId14"/>
    <p:sldId id="2494" r:id="rId15"/>
    <p:sldId id="2468" r:id="rId16"/>
    <p:sldId id="3961" r:id="rId17"/>
    <p:sldId id="3962" r:id="rId18"/>
    <p:sldId id="3963" r:id="rId19"/>
    <p:sldId id="3964" r:id="rId20"/>
    <p:sldId id="2516" r:id="rId21"/>
    <p:sldId id="3965" r:id="rId22"/>
    <p:sldId id="2513" r:id="rId23"/>
    <p:sldId id="2498" r:id="rId24"/>
    <p:sldId id="2495" r:id="rId25"/>
    <p:sldId id="2499" r:id="rId26"/>
    <p:sldId id="2500" r:id="rId27"/>
    <p:sldId id="3966" r:id="rId28"/>
    <p:sldId id="3967" r:id="rId29"/>
    <p:sldId id="2463" r:id="rId30"/>
    <p:sldId id="3957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>
    <p:extLst>
      <p:ext uri="{19B8F6BF-5375-455C-9EA6-DF929625EA0E}">
        <p15:presenceInfo xmlns:p15="http://schemas.microsoft.com/office/powerpoint/2012/main" userId="a52a012fad543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7" autoAdjust="0"/>
    <p:restoredTop sz="99694" autoAdjust="0"/>
  </p:normalViewPr>
  <p:slideViewPr>
    <p:cSldViewPr snapToGrid="0" snapToObjects="1">
      <p:cViewPr varScale="1">
        <p:scale>
          <a:sx n="114" d="100"/>
          <a:sy n="114" d="100"/>
        </p:scale>
        <p:origin x="701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8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646743A-A0E2-5F97-5668-C4E7E3EFC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17D62-1638-404C-AD3F-39551532EA60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FD4AEB5-1185-E6A8-49E9-B346F97E5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698500"/>
            <a:ext cx="6189662" cy="3482975"/>
          </a:xfrm>
          <a:ln w="12700"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7A88F9-DEE2-EF7D-3E25-DDB14E8F0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 lIns="93945" tIns="46973" rIns="93945" bIns="46973"/>
          <a:lstStyle/>
          <a:p>
            <a:pPr defTabSz="963613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78765"/>
            <a:ext cx="8229600" cy="655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2128237" y="4888758"/>
            <a:ext cx="457200" cy="1714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z="506" kern="1200" smtClean="0">
                <a:solidFill>
                  <a:srgbClr val="BFBFBF"/>
                </a:solidFill>
                <a:latin typeface="Arial Body"/>
                <a:ea typeface="+mn-ea"/>
                <a:cs typeface="Arial Body"/>
              </a:rPr>
              <a:pPr/>
              <a:t>‹#›</a:t>
            </a:fld>
            <a:endParaRPr lang="en-US" sz="506" kern="1200" dirty="0">
              <a:solidFill>
                <a:srgbClr val="BFBFBF"/>
              </a:solidFill>
              <a:latin typeface="Arial Body"/>
              <a:ea typeface="+mn-ea"/>
              <a:cs typeface="Arial Body"/>
            </a:endParaRPr>
          </a:p>
        </p:txBody>
      </p:sp>
    </p:spTree>
    <p:extLst>
      <p:ext uri="{BB962C8B-B14F-4D97-AF65-F5344CB8AC3E}">
        <p14:creationId xmlns:p14="http://schemas.microsoft.com/office/powerpoint/2010/main" val="225603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9186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059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19541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 userDrawn="1"/>
        </p:nvSpPr>
        <p:spPr>
          <a:xfrm>
            <a:off x="1154853" y="4822105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 userDrawn="1"/>
        </p:nvSpPr>
        <p:spPr>
          <a:xfrm>
            <a:off x="453533" y="4840856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5C7B2-A642-8F22-A5EC-2876A65872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Chapter 11 Multi-Objective Optimization</a:t>
            </a:r>
          </a:p>
        </p:txBody>
      </p:sp>
    </p:spTree>
    <p:extLst>
      <p:ext uri="{BB962C8B-B14F-4D97-AF65-F5344CB8AC3E}">
        <p14:creationId xmlns:p14="http://schemas.microsoft.com/office/powerpoint/2010/main" val="7361273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77911"/>
            <a:ext cx="7422776" cy="655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GrubHub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and Hierarchical Optimization for making more logical decisions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1009-8121-46CC-BE37-908D1F61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45" y="870698"/>
            <a:ext cx="4114286" cy="27357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002F6-7116-4237-8189-117CFACBBB67}"/>
              </a:ext>
            </a:extLst>
          </p:cNvPr>
          <p:cNvSpPr/>
          <p:nvPr/>
        </p:nvSpPr>
        <p:spPr>
          <a:xfrm>
            <a:off x="1471110" y="3445809"/>
            <a:ext cx="58482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GrubHub</a:t>
            </a:r>
            <a:r>
              <a:rPr lang="en-US" sz="1350" dirty="0">
                <a:solidFill>
                  <a:srgbClr val="0070C0"/>
                </a:solidFill>
              </a:rPr>
              <a:t> Has to Make Decisions at Scale</a:t>
            </a:r>
          </a:p>
          <a:p>
            <a:endParaRPr lang="en-US" sz="1350" dirty="0">
              <a:solidFill>
                <a:srgbClr val="0070C0"/>
              </a:solidFill>
            </a:endParaRPr>
          </a:p>
          <a:p>
            <a:r>
              <a:rPr lang="en-US" sz="1350" dirty="0">
                <a:solidFill>
                  <a:srgbClr val="0070C0"/>
                </a:solidFill>
              </a:rPr>
              <a:t>There are multiple objectives</a:t>
            </a:r>
          </a:p>
          <a:p>
            <a:br>
              <a:rPr lang="en-US" sz="1350" dirty="0">
                <a:solidFill>
                  <a:srgbClr val="0070C0"/>
                </a:solidFill>
              </a:rPr>
            </a:br>
            <a:r>
              <a:rPr lang="en-US" sz="1350" dirty="0">
                <a:solidFill>
                  <a:srgbClr val="0070C0"/>
                </a:solidFill>
              </a:rPr>
              <a:t>Hierarchical optimization allows them to make trade-offs a manager would make</a:t>
            </a:r>
          </a:p>
          <a:p>
            <a:r>
              <a:rPr lang="en-US" sz="1350" dirty="0">
                <a:solidFill>
                  <a:srgbClr val="0070C0"/>
                </a:solidFill>
              </a:rPr>
              <a:t>	Give up 1% of one objective to get 10% of another, etc. </a:t>
            </a:r>
          </a:p>
        </p:txBody>
      </p:sp>
    </p:spTree>
    <p:extLst>
      <p:ext uri="{BB962C8B-B14F-4D97-AF65-F5344CB8AC3E}">
        <p14:creationId xmlns:p14="http://schemas.microsoft.com/office/powerpoint/2010/main" val="415495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7350" y="2178424"/>
            <a:ext cx="57150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Let’s Generalize this…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an efficient frontier?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Efficient Frontier (from Finance)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5820" y="4260935"/>
            <a:ext cx="35099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http://en.wikipedia.org/wiki/Pareto_optimality</a:t>
            </a:r>
          </a:p>
        </p:txBody>
      </p:sp>
      <p:pic>
        <p:nvPicPr>
          <p:cNvPr id="1026" name="Picture 2" descr="http://rortybomb.files.wordpress.com/2012/03/efficient-fronti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226233"/>
            <a:ext cx="476617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0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Efficient Frontier--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efficient frontier for inventory and fill rate">
            <a:extLst>
              <a:ext uri="{FF2B5EF4-FFF2-40B4-BE49-F238E27FC236}">
                <a16:creationId xmlns:a16="http://schemas.microsoft.com/office/drawing/2014/main" id="{10161932-DBB0-4401-A135-20AB04F5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15" y="971551"/>
            <a:ext cx="5923694" cy="35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6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Are Other Examples?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Ambulance</a:t>
            </a:r>
          </a:p>
          <a:p>
            <a:pPr lvl="1"/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Assignment problem for class projects</a:t>
            </a:r>
          </a:p>
          <a:p>
            <a:pPr lvl="1"/>
            <a:r>
              <a:rPr lang="en-US" dirty="0"/>
              <a:t>   </a:t>
            </a:r>
          </a:p>
          <a:p>
            <a:pPr lvl="1"/>
            <a:endParaRPr lang="en-US" dirty="0"/>
          </a:p>
          <a:p>
            <a:r>
              <a:rPr lang="en-US" dirty="0"/>
              <a:t>Shelf Space</a:t>
            </a:r>
          </a:p>
          <a:p>
            <a:pPr lvl="1"/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Workforce Scheduling</a:t>
            </a:r>
          </a:p>
          <a:p>
            <a:pPr lvl="1"/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53886" y="742951"/>
            <a:ext cx="4991030" cy="759619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These curves almost immediately provide users with insight into their trade-offs when the points start generating….</a:t>
            </a:r>
            <a:b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The key is to see and understand both the </a:t>
            </a:r>
            <a:r>
              <a:rPr lang="en-US" sz="1425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‘Span’ and ‘Shape’</a:t>
            </a:r>
            <a: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:</a:t>
            </a:r>
            <a:b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b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endParaRPr lang="en-US" sz="14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04684" y="1477086"/>
            <a:ext cx="2347913" cy="2337677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8E40">
                  <a:tint val="66000"/>
                  <a:satMod val="160000"/>
                </a:srgbClr>
              </a:gs>
              <a:gs pos="50000">
                <a:srgbClr val="008E40">
                  <a:tint val="44500"/>
                  <a:satMod val="160000"/>
                </a:srgbClr>
              </a:gs>
              <a:gs pos="100000">
                <a:srgbClr val="008E4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8E4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12057" y="130969"/>
            <a:ext cx="6515100" cy="47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 eaLnBrk="0" hangingPunct="0">
              <a:lnSpc>
                <a:spcPct val="90000"/>
              </a:lnSpc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What can Multi-Objective Analysis do for us?</a:t>
            </a:r>
          </a:p>
        </p:txBody>
      </p:sp>
      <p:sp>
        <p:nvSpPr>
          <p:cNvPr id="443399" name="Freeform 21"/>
          <p:cNvSpPr>
            <a:spLocks noChangeArrowheads="1"/>
          </p:cNvSpPr>
          <p:nvPr/>
        </p:nvSpPr>
        <p:spPr bwMode="auto">
          <a:xfrm>
            <a:off x="2306241" y="1829991"/>
            <a:ext cx="797719" cy="603647"/>
          </a:xfrm>
          <a:custGeom>
            <a:avLst/>
            <a:gdLst>
              <a:gd name="T0" fmla="*/ 19560 w 1195097"/>
              <a:gd name="T1" fmla="*/ 0 h 863220"/>
              <a:gd name="T2" fmla="*/ 27179 w 1195097"/>
              <a:gd name="T3" fmla="*/ 288687 h 863220"/>
              <a:gd name="T4" fmla="*/ 34799 w 1195097"/>
              <a:gd name="T5" fmla="*/ 336802 h 863220"/>
              <a:gd name="T6" fmla="*/ 65276 w 1195097"/>
              <a:gd name="T7" fmla="*/ 423408 h 863220"/>
              <a:gd name="T8" fmla="*/ 72896 w 1195097"/>
              <a:gd name="T9" fmla="*/ 481145 h 863220"/>
              <a:gd name="T10" fmla="*/ 118612 w 1195097"/>
              <a:gd name="T11" fmla="*/ 529260 h 863220"/>
              <a:gd name="T12" fmla="*/ 156709 w 1195097"/>
              <a:gd name="T13" fmla="*/ 538882 h 863220"/>
              <a:gd name="T14" fmla="*/ 210045 w 1195097"/>
              <a:gd name="T15" fmla="*/ 577374 h 863220"/>
              <a:gd name="T16" fmla="*/ 370051 w 1195097"/>
              <a:gd name="T17" fmla="*/ 606243 h 863220"/>
              <a:gd name="T18" fmla="*/ 667205 w 1195097"/>
              <a:gd name="T19" fmla="*/ 606243 h 8632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95097"/>
              <a:gd name="T31" fmla="*/ 0 h 863220"/>
              <a:gd name="T32" fmla="*/ 1195097 w 1195097"/>
              <a:gd name="T33" fmla="*/ 863220 h 8632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95097" h="863220">
                <a:moveTo>
                  <a:pt x="35037" y="0"/>
                </a:moveTo>
                <a:cubicBezTo>
                  <a:pt x="0" y="175181"/>
                  <a:pt x="14682" y="69401"/>
                  <a:pt x="48685" y="409433"/>
                </a:cubicBezTo>
                <a:cubicBezTo>
                  <a:pt x="50993" y="432515"/>
                  <a:pt x="55667" y="455454"/>
                  <a:pt x="62332" y="477672"/>
                </a:cubicBezTo>
                <a:cubicBezTo>
                  <a:pt x="75400" y="521231"/>
                  <a:pt x="96763" y="560181"/>
                  <a:pt x="116923" y="600502"/>
                </a:cubicBezTo>
                <a:cubicBezTo>
                  <a:pt x="121472" y="627797"/>
                  <a:pt x="121820" y="656136"/>
                  <a:pt x="130571" y="682388"/>
                </a:cubicBezTo>
                <a:cubicBezTo>
                  <a:pt x="143961" y="722556"/>
                  <a:pt x="174442" y="737955"/>
                  <a:pt x="212458" y="750627"/>
                </a:cubicBezTo>
                <a:cubicBezTo>
                  <a:pt x="234464" y="757962"/>
                  <a:pt x="257951" y="759726"/>
                  <a:pt x="280697" y="764275"/>
                </a:cubicBezTo>
                <a:cubicBezTo>
                  <a:pt x="310650" y="784244"/>
                  <a:pt x="341596" y="807321"/>
                  <a:pt x="376231" y="818866"/>
                </a:cubicBezTo>
                <a:cubicBezTo>
                  <a:pt x="473772" y="851380"/>
                  <a:pt x="557400" y="857782"/>
                  <a:pt x="662834" y="859809"/>
                </a:cubicBezTo>
                <a:cubicBezTo>
                  <a:pt x="840222" y="863220"/>
                  <a:pt x="1017676" y="859809"/>
                  <a:pt x="1195097" y="859809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685800">
              <a:lnSpc>
                <a:spcPct val="90000"/>
              </a:lnSpc>
            </a:pPr>
            <a:endParaRPr lang="en-US" sz="1650">
              <a:solidFill>
                <a:schemeClr val="hlink"/>
              </a:solidFill>
            </a:endParaRPr>
          </a:p>
        </p:txBody>
      </p:sp>
      <p:cxnSp>
        <p:nvCxnSpPr>
          <p:cNvPr id="443400" name="Elbow Connector 40"/>
          <p:cNvCxnSpPr>
            <a:cxnSpLocks noChangeShapeType="1"/>
          </p:cNvCxnSpPr>
          <p:nvPr/>
        </p:nvCxnSpPr>
        <p:spPr bwMode="auto">
          <a:xfrm>
            <a:off x="6136482" y="2862263"/>
            <a:ext cx="375047" cy="18931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01" name="Elbow Connector 47"/>
          <p:cNvCxnSpPr>
            <a:cxnSpLocks noChangeShapeType="1"/>
          </p:cNvCxnSpPr>
          <p:nvPr/>
        </p:nvCxnSpPr>
        <p:spPr bwMode="auto">
          <a:xfrm rot="16200000" flipH="1">
            <a:off x="6484144" y="3073004"/>
            <a:ext cx="316706" cy="25003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02" name="Straight Connector 56"/>
          <p:cNvCxnSpPr>
            <a:cxnSpLocks noChangeShapeType="1"/>
          </p:cNvCxnSpPr>
          <p:nvPr/>
        </p:nvCxnSpPr>
        <p:spPr bwMode="auto">
          <a:xfrm flipV="1">
            <a:off x="6756797" y="3345656"/>
            <a:ext cx="119063" cy="1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03" name="Freeform 64"/>
          <p:cNvSpPr>
            <a:spLocks noChangeArrowheads="1"/>
          </p:cNvSpPr>
          <p:nvPr/>
        </p:nvSpPr>
        <p:spPr bwMode="auto">
          <a:xfrm>
            <a:off x="5020866" y="2902744"/>
            <a:ext cx="771525" cy="511969"/>
          </a:xfrm>
          <a:custGeom>
            <a:avLst/>
            <a:gdLst>
              <a:gd name="T0" fmla="*/ 0 w 1160060"/>
              <a:gd name="T1" fmla="*/ 0 h 373039"/>
              <a:gd name="T2" fmla="*/ 37375 w 1160060"/>
              <a:gd name="T3" fmla="*/ 3077462 h 373039"/>
              <a:gd name="T4" fmla="*/ 156975 w 1160060"/>
              <a:gd name="T5" fmla="*/ 5595395 h 373039"/>
              <a:gd name="T6" fmla="*/ 351325 w 1160060"/>
              <a:gd name="T7" fmla="*/ 6994238 h 373039"/>
              <a:gd name="T8" fmla="*/ 583049 w 1160060"/>
              <a:gd name="T9" fmla="*/ 7553789 h 373039"/>
              <a:gd name="T10" fmla="*/ 635374 w 1160060"/>
              <a:gd name="T11" fmla="*/ 7553789 h 373039"/>
              <a:gd name="T12" fmla="*/ 635374 w 1160060"/>
              <a:gd name="T13" fmla="*/ 7553789 h 3730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60060"/>
              <a:gd name="T22" fmla="*/ 0 h 373039"/>
              <a:gd name="T23" fmla="*/ 1160060 w 1160060"/>
              <a:gd name="T24" fmla="*/ 373039 h 3730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60060" h="373039">
                <a:moveTo>
                  <a:pt x="0" y="0"/>
                </a:moveTo>
                <a:cubicBezTo>
                  <a:pt x="10236" y="52316"/>
                  <a:pt x="20472" y="104632"/>
                  <a:pt x="68239" y="150125"/>
                </a:cubicBezTo>
                <a:cubicBezTo>
                  <a:pt x="116006" y="195618"/>
                  <a:pt x="191069" y="241110"/>
                  <a:pt x="286603" y="272955"/>
                </a:cubicBezTo>
                <a:cubicBezTo>
                  <a:pt x="382137" y="304800"/>
                  <a:pt x="511791" y="325272"/>
                  <a:pt x="641445" y="341194"/>
                </a:cubicBezTo>
                <a:cubicBezTo>
                  <a:pt x="771099" y="357117"/>
                  <a:pt x="978089" y="363941"/>
                  <a:pt x="1064525" y="368490"/>
                </a:cubicBezTo>
                <a:cubicBezTo>
                  <a:pt x="1150961" y="373039"/>
                  <a:pt x="1160060" y="368490"/>
                  <a:pt x="1160060" y="36849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>
              <a:lnSpc>
                <a:spcPct val="90000"/>
              </a:lnSpc>
            </a:pPr>
            <a:endParaRPr lang="en-US" sz="1650">
              <a:solidFill>
                <a:schemeClr val="hlin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395412" y="1466850"/>
            <a:ext cx="3176588" cy="241696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889FB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3407" name="Freeform 70"/>
          <p:cNvSpPr>
            <a:spLocks noChangeArrowheads="1"/>
          </p:cNvSpPr>
          <p:nvPr/>
        </p:nvSpPr>
        <p:spPr bwMode="auto">
          <a:xfrm>
            <a:off x="5016104" y="1810941"/>
            <a:ext cx="788194" cy="567928"/>
          </a:xfrm>
          <a:custGeom>
            <a:avLst/>
            <a:gdLst>
              <a:gd name="T0" fmla="*/ 17849 w 1162334"/>
              <a:gd name="T1" fmla="*/ 0 h 668740"/>
              <a:gd name="T2" fmla="*/ 34326 w 1162334"/>
              <a:gd name="T3" fmla="*/ 887691 h 668740"/>
              <a:gd name="T4" fmla="*/ 223804 w 1162334"/>
              <a:gd name="T5" fmla="*/ 1166682 h 668740"/>
              <a:gd name="T6" fmla="*/ 701623 w 1162334"/>
              <a:gd name="T7" fmla="*/ 1242769 h 668740"/>
              <a:gd name="T8" fmla="*/ 0 60000 65536"/>
              <a:gd name="T9" fmla="*/ 0 60000 65536"/>
              <a:gd name="T10" fmla="*/ 0 60000 65536"/>
              <a:gd name="T11" fmla="*/ 0 60000 65536"/>
              <a:gd name="T12" fmla="*/ 0 w 1162334"/>
              <a:gd name="T13" fmla="*/ 0 h 668740"/>
              <a:gd name="T14" fmla="*/ 1162334 w 1162334"/>
              <a:gd name="T15" fmla="*/ 668740 h 6687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2334" h="668740">
                <a:moveTo>
                  <a:pt x="29570" y="0"/>
                </a:moveTo>
                <a:cubicBezTo>
                  <a:pt x="14785" y="186519"/>
                  <a:pt x="0" y="373038"/>
                  <a:pt x="56866" y="477671"/>
                </a:cubicBezTo>
                <a:cubicBezTo>
                  <a:pt x="113732" y="582304"/>
                  <a:pt x="186519" y="595952"/>
                  <a:pt x="370764" y="627797"/>
                </a:cubicBezTo>
                <a:cubicBezTo>
                  <a:pt x="555009" y="659642"/>
                  <a:pt x="858671" y="664191"/>
                  <a:pt x="1162334" y="66874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>
              <a:lnSpc>
                <a:spcPct val="90000"/>
              </a:lnSpc>
            </a:pPr>
            <a:endParaRPr lang="en-US" sz="1650">
              <a:solidFill>
                <a:schemeClr val="hlink"/>
              </a:solidFill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 bwMode="auto">
          <a:xfrm>
            <a:off x="1618060" y="3914775"/>
            <a:ext cx="278487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SPAN –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The range of values being shown on each Axis</a:t>
            </a:r>
          </a:p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Insight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 – How much affect does the change in one variable have on change of the other?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</a:b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</a:br>
            <a:endParaRPr lang="en-US" sz="1200" b="1" kern="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3409" name="Straight Connector 77"/>
          <p:cNvCxnSpPr>
            <a:cxnSpLocks noChangeShapeType="1"/>
          </p:cNvCxnSpPr>
          <p:nvPr/>
        </p:nvCxnSpPr>
        <p:spPr bwMode="auto">
          <a:xfrm rot="16200000" flipH="1">
            <a:off x="2178249" y="2627114"/>
            <a:ext cx="640556" cy="61079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43410" name="TextBox 89"/>
          <p:cNvSpPr txBox="1">
            <a:spLocks noChangeArrowheads="1"/>
          </p:cNvSpPr>
          <p:nvPr/>
        </p:nvSpPr>
        <p:spPr bwMode="auto">
          <a:xfrm rot="-5400000">
            <a:off x="978099" y="2000143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100,000 – 110,000</a:t>
            </a:r>
          </a:p>
        </p:txBody>
      </p:sp>
      <p:sp>
        <p:nvSpPr>
          <p:cNvPr id="443411" name="TextBox 91"/>
          <p:cNvSpPr txBox="1">
            <a:spLocks noChangeArrowheads="1"/>
          </p:cNvSpPr>
          <p:nvPr/>
        </p:nvSpPr>
        <p:spPr bwMode="auto">
          <a:xfrm>
            <a:off x="2707481" y="2499123"/>
            <a:ext cx="49172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1500" b="1">
                <a:solidFill>
                  <a:schemeClr val="tx1"/>
                </a:solidFill>
              </a:rPr>
              <a:t>VS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 bwMode="auto">
          <a:xfrm>
            <a:off x="4669632" y="3896916"/>
            <a:ext cx="2784872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SHAPE – </a:t>
            </a:r>
            <a:r>
              <a:rPr lang="en-US" sz="1200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The type curve produced</a:t>
            </a:r>
          </a:p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Insight</a:t>
            </a:r>
            <a:r>
              <a:rPr lang="en-US" sz="1200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 – Diminishing Returns, Plateaus of Good Solutions, No Affect, One Point of Large Impact</a:t>
            </a:r>
            <a:b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</a:br>
            <a:b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</a:br>
            <a:endParaRPr lang="en-US" sz="1200" b="1" kern="0" dirty="0">
              <a:solidFill>
                <a:srgbClr val="008E4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3413" name="Straight Connector 123"/>
          <p:cNvCxnSpPr>
            <a:cxnSpLocks noChangeShapeType="1"/>
          </p:cNvCxnSpPr>
          <p:nvPr/>
        </p:nvCxnSpPr>
        <p:spPr bwMode="auto">
          <a:xfrm rot="16200000" flipH="1">
            <a:off x="4546997" y="2094310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4" name="Straight Connector 127"/>
          <p:cNvCxnSpPr>
            <a:cxnSpLocks noChangeShapeType="1"/>
          </p:cNvCxnSpPr>
          <p:nvPr/>
        </p:nvCxnSpPr>
        <p:spPr bwMode="auto">
          <a:xfrm>
            <a:off x="4942285" y="2495550"/>
            <a:ext cx="87034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5" name="Straight Connector 128"/>
          <p:cNvCxnSpPr>
            <a:cxnSpLocks noChangeShapeType="1"/>
          </p:cNvCxnSpPr>
          <p:nvPr/>
        </p:nvCxnSpPr>
        <p:spPr bwMode="auto">
          <a:xfrm rot="16200000" flipH="1">
            <a:off x="4529139" y="3146823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6" name="Straight Connector 129"/>
          <p:cNvCxnSpPr>
            <a:cxnSpLocks noChangeShapeType="1"/>
          </p:cNvCxnSpPr>
          <p:nvPr/>
        </p:nvCxnSpPr>
        <p:spPr bwMode="auto">
          <a:xfrm>
            <a:off x="4924426" y="3548063"/>
            <a:ext cx="87034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7" name="Straight Connector 130"/>
          <p:cNvCxnSpPr>
            <a:cxnSpLocks noChangeShapeType="1"/>
          </p:cNvCxnSpPr>
          <p:nvPr/>
        </p:nvCxnSpPr>
        <p:spPr bwMode="auto">
          <a:xfrm rot="16200000" flipH="1">
            <a:off x="5680472" y="2083595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8" name="Straight Connector 131"/>
          <p:cNvCxnSpPr>
            <a:cxnSpLocks noChangeShapeType="1"/>
          </p:cNvCxnSpPr>
          <p:nvPr/>
        </p:nvCxnSpPr>
        <p:spPr bwMode="auto">
          <a:xfrm>
            <a:off x="6075760" y="2486025"/>
            <a:ext cx="86915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9" name="Straight Connector 147"/>
          <p:cNvCxnSpPr>
            <a:cxnSpLocks noChangeShapeType="1"/>
          </p:cNvCxnSpPr>
          <p:nvPr/>
        </p:nvCxnSpPr>
        <p:spPr bwMode="auto">
          <a:xfrm>
            <a:off x="6185297" y="2033588"/>
            <a:ext cx="690563" cy="1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0" name="Straight Connector 149"/>
          <p:cNvCxnSpPr>
            <a:cxnSpLocks noChangeShapeType="1"/>
          </p:cNvCxnSpPr>
          <p:nvPr/>
        </p:nvCxnSpPr>
        <p:spPr bwMode="auto">
          <a:xfrm rot="16200000" flipH="1">
            <a:off x="5680472" y="3150395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1" name="Straight Connector 150"/>
          <p:cNvCxnSpPr>
            <a:cxnSpLocks noChangeShapeType="1"/>
          </p:cNvCxnSpPr>
          <p:nvPr/>
        </p:nvCxnSpPr>
        <p:spPr bwMode="auto">
          <a:xfrm>
            <a:off x="6075760" y="3552825"/>
            <a:ext cx="86915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22" name="TextBox 89"/>
          <p:cNvSpPr txBox="1">
            <a:spLocks noChangeArrowheads="1"/>
          </p:cNvSpPr>
          <p:nvPr/>
        </p:nvSpPr>
        <p:spPr bwMode="auto">
          <a:xfrm>
            <a:off x="1582342" y="2569369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100,000 – 110,000</a:t>
            </a:r>
          </a:p>
        </p:txBody>
      </p:sp>
      <p:cxnSp>
        <p:nvCxnSpPr>
          <p:cNvPr id="443423" name="Straight Connector 44"/>
          <p:cNvCxnSpPr>
            <a:cxnSpLocks noChangeShapeType="1"/>
          </p:cNvCxnSpPr>
          <p:nvPr/>
        </p:nvCxnSpPr>
        <p:spPr bwMode="auto">
          <a:xfrm rot="16200000" flipH="1">
            <a:off x="1195387" y="2095500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4" name="Straight Connector 48"/>
          <p:cNvCxnSpPr>
            <a:cxnSpLocks noChangeShapeType="1"/>
          </p:cNvCxnSpPr>
          <p:nvPr/>
        </p:nvCxnSpPr>
        <p:spPr bwMode="auto">
          <a:xfrm flipV="1">
            <a:off x="1678781" y="2578894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25" name="TextBox 89"/>
          <p:cNvSpPr txBox="1">
            <a:spLocks noChangeArrowheads="1"/>
          </p:cNvSpPr>
          <p:nvPr/>
        </p:nvSpPr>
        <p:spPr bwMode="auto">
          <a:xfrm rot="-5400000">
            <a:off x="2691409" y="1995381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100,000 – 110,000</a:t>
            </a:r>
          </a:p>
        </p:txBody>
      </p:sp>
      <p:sp>
        <p:nvSpPr>
          <p:cNvPr id="443426" name="TextBox 89"/>
          <p:cNvSpPr txBox="1">
            <a:spLocks noChangeArrowheads="1"/>
          </p:cNvSpPr>
          <p:nvPr/>
        </p:nvSpPr>
        <p:spPr bwMode="auto">
          <a:xfrm>
            <a:off x="3295651" y="2564607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10,000 – 110,000</a:t>
            </a:r>
          </a:p>
        </p:txBody>
      </p:sp>
      <p:cxnSp>
        <p:nvCxnSpPr>
          <p:cNvPr id="443427" name="Straight Connector 55"/>
          <p:cNvCxnSpPr>
            <a:cxnSpLocks noChangeShapeType="1"/>
          </p:cNvCxnSpPr>
          <p:nvPr/>
        </p:nvCxnSpPr>
        <p:spPr bwMode="auto">
          <a:xfrm rot="16200000" flipH="1">
            <a:off x="2909887" y="2101454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8" name="Straight Connector 56"/>
          <p:cNvCxnSpPr>
            <a:cxnSpLocks noChangeShapeType="1"/>
          </p:cNvCxnSpPr>
          <p:nvPr/>
        </p:nvCxnSpPr>
        <p:spPr bwMode="auto">
          <a:xfrm flipV="1">
            <a:off x="3393281" y="2574131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29" name="TextBox 89"/>
          <p:cNvSpPr txBox="1">
            <a:spLocks noChangeArrowheads="1"/>
          </p:cNvSpPr>
          <p:nvPr/>
        </p:nvSpPr>
        <p:spPr bwMode="auto">
          <a:xfrm rot="-5400000">
            <a:off x="2034184" y="3069325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 dirty="0">
                <a:solidFill>
                  <a:schemeClr val="tx1"/>
                </a:solidFill>
              </a:rPr>
              <a:t>10,000 – 100,000</a:t>
            </a:r>
          </a:p>
        </p:txBody>
      </p:sp>
      <p:sp>
        <p:nvSpPr>
          <p:cNvPr id="443430" name="TextBox 89"/>
          <p:cNvSpPr txBox="1">
            <a:spLocks noChangeArrowheads="1"/>
          </p:cNvSpPr>
          <p:nvPr/>
        </p:nvSpPr>
        <p:spPr bwMode="auto">
          <a:xfrm>
            <a:off x="2638426" y="3638551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10,000 – 100,000</a:t>
            </a:r>
          </a:p>
        </p:txBody>
      </p:sp>
      <p:cxnSp>
        <p:nvCxnSpPr>
          <p:cNvPr id="443431" name="Straight Connector 59"/>
          <p:cNvCxnSpPr>
            <a:cxnSpLocks noChangeShapeType="1"/>
          </p:cNvCxnSpPr>
          <p:nvPr/>
        </p:nvCxnSpPr>
        <p:spPr bwMode="auto">
          <a:xfrm rot="16200000" flipH="1">
            <a:off x="2252662" y="3175397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32" name="Straight Connector 60"/>
          <p:cNvCxnSpPr>
            <a:cxnSpLocks noChangeShapeType="1"/>
          </p:cNvCxnSpPr>
          <p:nvPr/>
        </p:nvCxnSpPr>
        <p:spPr bwMode="auto">
          <a:xfrm flipV="1">
            <a:off x="2736056" y="3648075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DB177E49-7FC2-4ADA-86C4-B219CAD551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71951" y="4964569"/>
            <a:ext cx="95410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Slide source:  IBM</a:t>
            </a:r>
          </a:p>
        </p:txBody>
      </p:sp>
    </p:spTree>
    <p:extLst>
      <p:ext uri="{BB962C8B-B14F-4D97-AF65-F5344CB8AC3E}">
        <p14:creationId xmlns:p14="http://schemas.microsoft.com/office/powerpoint/2010/main" val="33624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Multi-Objective Optimization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7" y="800100"/>
            <a:ext cx="5728097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Multi-Objective Optimization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7" y="800100"/>
            <a:ext cx="5728097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ltiply 3"/>
          <p:cNvSpPr/>
          <p:nvPr/>
        </p:nvSpPr>
        <p:spPr bwMode="auto">
          <a:xfrm>
            <a:off x="4400550" y="1714501"/>
            <a:ext cx="1143596" cy="37076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1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Set Of Pareto Optimal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03" y="835819"/>
            <a:ext cx="5728097" cy="390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97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15" y="11815"/>
            <a:ext cx="8229600" cy="8572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What Happens with What-If Analysis–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You don’t get to fully explore the solution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60" y="771525"/>
            <a:ext cx="567809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820" y="105951"/>
            <a:ext cx="4442767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4614509" y="1199358"/>
            <a:ext cx="39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the number of warehouses so that all demand points are within 75km (how many do they need?)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36AB793-E2E9-0E46-FE81-5F70278E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r="31441"/>
          <a:stretch>
            <a:fillRect/>
          </a:stretch>
        </p:blipFill>
        <p:spPr bwMode="auto">
          <a:xfrm>
            <a:off x="0" y="0"/>
            <a:ext cx="3944353" cy="521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2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5C79-07B5-462E-9BFF-AF197BC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Bi-Objective Robust Way to Do and Visualize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(Bi-Objective vs Multi-Objective…)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FA138-A5D0-4E0C-A7C7-2CD0FAE92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B93F5-5A7B-4939-97CB-1107B886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1193426"/>
            <a:ext cx="5400000" cy="34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251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“Manual” Methods for Building the Curve: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Weighted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Start with the two end points- weights of (1,0) and (0,1)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Now, we want to find new weights: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the new weight of the first objective, (1-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the second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024" y="4531126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43100"/>
            <a:ext cx="5356622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98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Hierarchical and Multi-Objective Exercises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Let’s 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1301003"/>
            <a:ext cx="4343400" cy="38290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Hierarchical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Weighted (just to see this)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Systematically calculate the weights and next run to fill out a table like this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Brute force run multiple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AD06E-ABF0-A385-B02A-6DB4E2F194CC}"/>
              </a:ext>
            </a:extLst>
          </p:cNvPr>
          <p:cNvCxnSpPr>
            <a:cxnSpLocks/>
          </p:cNvCxnSpPr>
          <p:nvPr/>
        </p:nvCxnSpPr>
        <p:spPr>
          <a:xfrm>
            <a:off x="4572000" y="2689412"/>
            <a:ext cx="806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187A9A-93FE-C231-9EBF-6418201E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558" y="1675952"/>
            <a:ext cx="326898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Pro’s and Con’s of Weighting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you systematically pick weights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miss some important points on the frontier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have many extra scenarios to run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However, the weighting method can miss some non-supported solutions (see next slide)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0253C-42E3-01A3-F908-8B9607021617}"/>
              </a:ext>
            </a:extLst>
          </p:cNvPr>
          <p:cNvSpPr txBox="1"/>
          <p:nvPr/>
        </p:nvSpPr>
        <p:spPr>
          <a:xfrm>
            <a:off x="2250089" y="4504765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45888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the Weighting Method Won’t Find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7" y="857250"/>
            <a:ext cx="50422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0089" y="4504765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289276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do we find Non-Supported Solutions: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Constraint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Minimize the first objective (OBJ1) and record both results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OBJ1 and OBJ2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then constrain the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OBJ to be (OBJ2 – 1)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OBJ2 needs to be integer (or close enough to integer so you can approximate)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forces the model to find a new solution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Proceed until no more feasible solution is found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this stops, we are done and the answer is the best in terms of OBJ2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approach finds all supported and non-supported solutions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can be the drawbacks of this?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FE857-4627-515B-7297-675991469DD5}"/>
              </a:ext>
            </a:extLst>
          </p:cNvPr>
          <p:cNvSpPr txBox="1"/>
          <p:nvPr/>
        </p:nvSpPr>
        <p:spPr>
          <a:xfrm>
            <a:off x="2250089" y="4504765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18852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Future? / More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Weighted and Constraint methods are a bit too much brute force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Weighted and Constraint methods can require full optimization runs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is this a problem?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is a lot of value in the curve of multi-objective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Multi-Objective Optimization Techniques for Finding the Upper and Lower Bounds Define the Solution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3" y="742950"/>
            <a:ext cx="5785247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4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Once the Upper and Lower Bounds Converge, You Have Defined the Solution Space.  This is the Trade-Off Curve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98" y="814387"/>
            <a:ext cx="5778103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87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Summary-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Multi-Objective Optimization allows you to consider multiple objectives at the same time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technique helps us think about Pareto Optimal solution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These solutions lead to good discussion within an organization because they force you to directly confront and make decisions on trade-offs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trade-off curve is a powerful management tool to help visualize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A51446-1AE4-903E-378B-0D889F88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868-6DBA-A190-49DF-34FEB0A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Section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20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6142567" y="1192843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total costs (with lots of cost factors).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B86F-93CC-0C43-7E62-72E236FB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/>
          <a:stretch/>
        </p:blipFill>
        <p:spPr bwMode="auto">
          <a:xfrm>
            <a:off x="248872" y="1103005"/>
            <a:ext cx="5893695" cy="33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9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6142567" y="1192843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total costs (with lots of cost factors).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B86F-93CC-0C43-7E62-72E236FB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/>
          <a:stretch/>
        </p:blipFill>
        <p:spPr bwMode="auto">
          <a:xfrm>
            <a:off x="248872" y="1103005"/>
            <a:ext cx="5893695" cy="33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1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6142567" y="1192843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total costs (with lots of cost factors).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B86F-93CC-0C43-7E62-72E236FB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/>
          <a:stretch/>
        </p:blipFill>
        <p:spPr bwMode="auto">
          <a:xfrm>
            <a:off x="248872" y="1103005"/>
            <a:ext cx="5893695" cy="33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66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Setting up Clean-Up Models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4D1C26-5748-1EB5-5B59-EE503CE5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1275347"/>
            <a:ext cx="5716013" cy="302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5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Setting up Clean-Up Models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4D1C26-5748-1EB5-5B59-EE503CE5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1275347"/>
            <a:ext cx="5716013" cy="302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5CDBA-5B48-B961-DE61-327624979E5B}"/>
              </a:ext>
            </a:extLst>
          </p:cNvPr>
          <p:cNvSpPr txBox="1"/>
          <p:nvPr/>
        </p:nvSpPr>
        <p:spPr>
          <a:xfrm>
            <a:off x="4961964" y="2766567"/>
            <a:ext cx="300541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</a:t>
            </a:r>
            <a:r>
              <a:rPr lang="en-US" i="1" dirty="0">
                <a:solidFill>
                  <a:schemeClr val="accent6"/>
                </a:solidFill>
              </a:rPr>
              <a:t>Total Cost </a:t>
            </a:r>
            <a:r>
              <a:rPr lang="en-US" dirty="0">
                <a:solidFill>
                  <a:schemeClr val="accent6"/>
                </a:solidFill>
              </a:rPr>
              <a:t>becomes a constraint in the 2</a:t>
            </a:r>
            <a:r>
              <a:rPr lang="en-US" baseline="30000" dirty="0">
                <a:solidFill>
                  <a:schemeClr val="accent6"/>
                </a:solidFill>
              </a:rPr>
              <a:t>nd</a:t>
            </a:r>
            <a:r>
              <a:rPr lang="en-US" dirty="0">
                <a:solidFill>
                  <a:schemeClr val="accent6"/>
                </a:solidFill>
              </a:rPr>
              <a:t> Model. The tolerance gives more flexibility.  It allows the cost to go up by the tolerance.  </a:t>
            </a:r>
          </a:p>
        </p:txBody>
      </p:sp>
    </p:spTree>
    <p:extLst>
      <p:ext uri="{BB962C8B-B14F-4D97-AF65-F5344CB8AC3E}">
        <p14:creationId xmlns:p14="http://schemas.microsoft.com/office/powerpoint/2010/main" val="386650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5A2DB5-57B5-EEE0-EE9F-59905E0F1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6"/>
          <a:stretch/>
        </p:blipFill>
        <p:spPr bwMode="auto">
          <a:xfrm>
            <a:off x="4657075" y="1133679"/>
            <a:ext cx="4082903" cy="25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13CA5E2-5405-65DA-7FD2-4790D26E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1" y="1125657"/>
            <a:ext cx="4257634" cy="262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278D56-E00A-8BBF-4736-2EA86022E682}"/>
              </a:ext>
            </a:extLst>
          </p:cNvPr>
          <p:cNvGrpSpPr/>
          <p:nvPr/>
        </p:nvGrpSpPr>
        <p:grpSpPr>
          <a:xfrm>
            <a:off x="2530549" y="3762602"/>
            <a:ext cx="3965944" cy="827951"/>
            <a:chOff x="477721" y="3326111"/>
            <a:chExt cx="3965944" cy="827951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1A563609-3E21-E0CB-C0F2-D3BDBDB49D86}"/>
                </a:ext>
              </a:extLst>
            </p:cNvPr>
            <p:cNvSpPr/>
            <p:nvPr/>
          </p:nvSpPr>
          <p:spPr>
            <a:xfrm>
              <a:off x="477721" y="3326111"/>
              <a:ext cx="3965944" cy="48939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Why Use Hierarchical Optimization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7A64FF-65CE-37EB-3FCA-F46F79856FCD}"/>
                </a:ext>
              </a:extLst>
            </p:cNvPr>
            <p:cNvSpPr txBox="1"/>
            <p:nvPr/>
          </p:nvSpPr>
          <p:spPr>
            <a:xfrm>
              <a:off x="477721" y="3815508"/>
              <a:ext cx="3965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GBookBQ-Light"/>
                <a:cs typeface="AGBookBQ-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29017</TotalTime>
  <Words>828</Words>
  <Application>Microsoft Office PowerPoint</Application>
  <PresentationFormat>On-screen Show (16:9)</PresentationFormat>
  <Paragraphs>136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AGBookBQ-Light</vt:lpstr>
      <vt:lpstr>Arial</vt:lpstr>
      <vt:lpstr>Arial Body</vt:lpstr>
      <vt:lpstr>Calibri</vt:lpstr>
      <vt:lpstr>Office Theme</vt:lpstr>
      <vt:lpstr>Chapter 11 Multi-Objective Optimization</vt:lpstr>
      <vt:lpstr>Creative Objective</vt:lpstr>
      <vt:lpstr>PowerPoint Presentation</vt:lpstr>
      <vt:lpstr>Creative Objective</vt:lpstr>
      <vt:lpstr>Creative Objective</vt:lpstr>
      <vt:lpstr>Creative Objective</vt:lpstr>
      <vt:lpstr>Setting up Clean-Up Models</vt:lpstr>
      <vt:lpstr>Setting up Clean-Up Models</vt:lpstr>
      <vt:lpstr>Creative Objective</vt:lpstr>
      <vt:lpstr>GrubHub and Hierarchical Optimization for making more logical decisions</vt:lpstr>
      <vt:lpstr>Let’s Generalize this…  What is an efficient frontier?</vt:lpstr>
      <vt:lpstr>Efficient Frontier (from Finance)</vt:lpstr>
      <vt:lpstr>Efficient Frontier-- Operations</vt:lpstr>
      <vt:lpstr>What Are Other Examples?</vt:lpstr>
      <vt:lpstr>These curves almost immediately provide users with insight into their trade-offs when the points start generating…. The key is to see and understand both the ‘Span’ and ‘Shape’:  </vt:lpstr>
      <vt:lpstr>How Multi-Objective Optimization Works</vt:lpstr>
      <vt:lpstr>How Multi-Objective Optimization Works</vt:lpstr>
      <vt:lpstr>A Set Of Pareto Optimal Solutions</vt:lpstr>
      <vt:lpstr>What Happens with What-If Analysis–  You don’t get to fully explore the solution space</vt:lpstr>
      <vt:lpstr>Bi-Objective Robust Way to Do and Visualize (Bi-Objective vs Multi-Objective…)</vt:lpstr>
      <vt:lpstr>“Manual” Methods for Building the Curve: Weighted Method</vt:lpstr>
      <vt:lpstr>Hierarchical and Multi-Objective Exercises Let’s Try it Out</vt:lpstr>
      <vt:lpstr>Pro’s and Con’s of Weighting Method</vt:lpstr>
      <vt:lpstr>What the Weighting Method Won’t Find</vt:lpstr>
      <vt:lpstr>How do we find Non-Supported Solutions:  Constraint Method</vt:lpstr>
      <vt:lpstr>Future? / More Advanced?</vt:lpstr>
      <vt:lpstr>Multi-Objective Optimization Techniques for Finding the Upper and Lower Bounds Define the Solution Space</vt:lpstr>
      <vt:lpstr>Once the Upper and Lower Bounds Converge, You Have Defined the Solution Space.  This is the Trade-Off Curve</vt:lpstr>
      <vt:lpstr>Summary- Lessons Learned</vt:lpstr>
      <vt:lpstr>End of Section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Michael</cp:lastModifiedBy>
  <cp:revision>154</cp:revision>
  <dcterms:created xsi:type="dcterms:W3CDTF">2015-07-21T16:44:10Z</dcterms:created>
  <dcterms:modified xsi:type="dcterms:W3CDTF">2022-10-25T14:45:33Z</dcterms:modified>
</cp:coreProperties>
</file>