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3159" r:id="rId2"/>
    <p:sldId id="3179" r:id="rId3"/>
    <p:sldId id="3177" r:id="rId4"/>
    <p:sldId id="3180" r:id="rId5"/>
    <p:sldId id="3181" r:id="rId6"/>
    <p:sldId id="3182" r:id="rId7"/>
    <p:sldId id="3183" r:id="rId8"/>
    <p:sldId id="31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599" autoAdjust="0"/>
  </p:normalViewPr>
  <p:slideViewPr>
    <p:cSldViewPr snapToGrid="0">
      <p:cViewPr varScale="1">
        <p:scale>
          <a:sx n="96" d="100"/>
          <a:sy n="96" d="100"/>
        </p:scale>
        <p:origin x="10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4D9EC-5398-4AA3-8D0B-CF1AA923CCE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B3574-E78E-49DC-BF2C-B2F1082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B3574-E78E-49DC-BF2C-B2F1082845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4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heard “semi-continuous” variable, this is it (variable x)!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B3574-E78E-49DC-BF2C-B2F1082845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B816-BCEB-48E6-9FDD-CE6679E49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2B820-43CC-4FFD-B2A1-5DCCBB74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E6D4-5C3D-45E2-9C46-1DDCA9C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504F-6FA5-4444-8061-08444075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2EF38-46C8-43DC-9B45-DD868379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5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5298-30E9-4979-AE62-DA7F539E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9F66F-C0A8-4695-8BAD-80C64DF6A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77E3-599A-4EF9-817D-B90C6C24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F6A-207C-4BC5-80F2-6ECAFF3C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DAE4-A677-45D4-9E90-89A2B9BB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1D6A0-D319-4FA6-993B-67D596C4E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92699-2CE3-45E7-8A7A-B5885905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78AA-00D5-4794-8825-01C38D13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DAC6-1196-4471-9800-ED084365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0771-60F8-4315-BC2A-BF83A8C5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9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972D-EEFB-44E9-8253-CEDCC17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1" y="327720"/>
            <a:ext cx="11521440" cy="822960"/>
          </a:xfrm>
          <a:prstGeom prst="rect">
            <a:avLst/>
          </a:prstGeom>
        </p:spPr>
        <p:txBody>
          <a:bodyPr/>
          <a:lstStyle>
            <a:lvl1pPr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4DA27-9FBD-4C09-9491-59CD5FC9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8CDF2-27C9-4491-B4E3-ACA7752B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57255" cy="365125"/>
          </a:xfrm>
        </p:spPr>
        <p:txBody>
          <a:bodyPr/>
          <a:lstStyle/>
          <a:p>
            <a:r>
              <a:rPr lang="en-US" dirty="0"/>
              <a:t>Copyright by Ehsan Khodabandeh,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2B4AC-6F99-4DC1-9152-8E0B8F9E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51A5-4946-4B6A-8877-0092405B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1" y="1421476"/>
            <a:ext cx="11521440" cy="4755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C6C7-69E2-432A-B1CC-CAF983C3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001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5B9D2-E8DA-4947-B922-089E7A57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D54D-E72E-4633-963C-66F5263B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4241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9A9603-306D-4B65-8FBA-6E61F0A9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1" y="327720"/>
            <a:ext cx="11521440" cy="822960"/>
          </a:xfrm>
          <a:prstGeom prst="rect">
            <a:avLst/>
          </a:prstGeom>
        </p:spPr>
        <p:txBody>
          <a:bodyPr/>
          <a:lstStyle>
            <a:lvl1pPr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60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BDBE-F9C5-4C5E-A047-632ED446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5313-4C2B-4602-B229-6E63594C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D49D-4C8E-4374-A6FA-D0D5FBE9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51248-AA93-47D0-9A6B-2290CEC7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8F10-A398-4C1A-AD96-94F672B0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EAA0-0A67-4FE3-9581-F77F5C70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7AA6-87F8-4866-877A-01B617C81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D4D43-3736-48EA-A21B-C1F678792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2DDC-F173-49DA-94AA-6CA9A844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ADBC-EC67-41D4-B98C-B68848C5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24328-3280-47B2-996B-C3BE473E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34ED-FE7C-4104-87DB-BFF4F871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D586B-CA48-43EB-A664-31A0BE501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132D9-53AF-4AB1-8EBB-BFDA6F43D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352EE-E7BC-4262-B268-E52764904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15D04-9098-4EE2-A0CB-190966804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37525-4C5A-46E4-8AD7-9EEB3BF9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7F3B4-158B-4A28-9F68-EB1491BE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F8D5D-A2DD-407E-B1F4-A114F79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6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0CC2-0A6A-4C1F-8049-E96558E0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1" y="232122"/>
            <a:ext cx="11521440" cy="8229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72697-B5F3-4E65-982E-C7918FE9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D606F-2733-4283-ABE8-8EDEC3C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A7C60-1767-4EEA-96D3-D7256689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3A5AA-00DE-4253-AD32-B28D1352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72076-DD40-4EC9-B058-8FC2844C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F191-BFAC-4283-97E8-3000B4D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9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3EDA-F11E-4224-AD79-E17D991D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AA6C-6224-47CF-A14B-954A9F98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E0CB3-18CB-492E-AC73-B3D8D539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7D1DC-7D78-4FD9-90A1-1CE7DC3A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0D9DC-C324-447F-936B-2DB9FFAD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05302-A8F1-4E4F-9A4E-A52ED7B5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4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303F-4D45-4B7C-AD09-8CD32C80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B0C3-7E4C-4B9A-8602-1084B2D0F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0F77E-9C0B-4064-A41D-B3BB70D84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363F8-70DE-4FCE-B863-830D393D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B667F-D088-4A07-9BED-450B5177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77E67-E7CA-4055-AB34-F5C463C4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5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59CC-771D-4D18-A521-C350185B4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001" y="1421476"/>
            <a:ext cx="11521440" cy="4755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D445-CA12-4BA8-8FDF-7DACFAD67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0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3220-CA7D-4673-8388-AF53D07CB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0042" y="6356350"/>
            <a:ext cx="43919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B9B2-9637-47FF-9D2C-9C673217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424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rgbClr val="90C226"/>
          </a:solidFill>
          <a:latin typeface="Trebuchet MS" panose="020B0603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E52F-9E5C-4562-A337-C486003D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+mn-lt"/>
              </a:rPr>
              <a:t>Integer Programming Modeling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8C0159-9BA2-F2E1-74AE-37616D6D1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0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7357D6-1973-49B2-B4C7-623C958440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∈{1,..,7}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Consider this knapsack problem. Let’s see how to model some logical conditions on this problem.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7357D6-1973-49B2-B4C7-623C95844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70683F-DB31-4CBD-ADD1-7AAB38BC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987D57-A117-4022-9380-704F4BAB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3266A-9C55-4F1E-8B18-0F888750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5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37D621-94AF-439E-9145-6B603CA8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Either-Or</a:t>
            </a:r>
          </a:p>
          <a:p>
            <a:r>
              <a:rPr lang="en-US" dirty="0"/>
              <a:t>You can </a:t>
            </a:r>
            <a:r>
              <a:rPr lang="en-US" u="sng" dirty="0"/>
              <a:t>either</a:t>
            </a:r>
            <a:r>
              <a:rPr lang="en-US" dirty="0"/>
              <a:t> select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but not both.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</a:t>
            </a:r>
            <a:r>
              <a:rPr lang="en-US" u="sng" dirty="0"/>
              <a:t>either</a:t>
            </a:r>
            <a:r>
              <a:rPr lang="en-US" dirty="0"/>
              <a:t> select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</a:t>
            </a:r>
            <a:r>
              <a:rPr lang="en-US" u="sng" dirty="0"/>
              <a:t>or</a:t>
            </a:r>
            <a:r>
              <a:rPr lang="en-US" dirty="0"/>
              <a:t> both.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If Conditions</a:t>
            </a:r>
          </a:p>
          <a:p>
            <a:r>
              <a:rPr lang="en-US" dirty="0"/>
              <a:t>You can only select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</a:t>
            </a:r>
            <a:r>
              <a:rPr lang="en-US" u="sng" dirty="0"/>
              <a:t>if and only if</a:t>
            </a:r>
            <a:r>
              <a:rPr lang="en-US" dirty="0"/>
              <a:t> you select </a:t>
            </a:r>
            <a:r>
              <a:rPr lang="en-US" i="1" dirty="0"/>
              <a:t>x</a:t>
            </a:r>
            <a:r>
              <a:rPr lang="en-US" i="1" baseline="-25000" dirty="0"/>
              <a:t>4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If x</a:t>
            </a:r>
            <a:r>
              <a:rPr lang="en-US" baseline="-25000" dirty="0"/>
              <a:t>1</a:t>
            </a:r>
            <a:r>
              <a:rPr lang="en-US" dirty="0"/>
              <a:t> is selected, then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u="sng" dirty="0"/>
              <a:t>must</a:t>
            </a:r>
            <a:r>
              <a:rPr lang="en-US" dirty="0"/>
              <a:t> be selected.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If x</a:t>
            </a:r>
            <a:r>
              <a:rPr lang="en-US" baseline="-25000" dirty="0"/>
              <a:t>1</a:t>
            </a:r>
            <a:r>
              <a:rPr lang="en-US" dirty="0"/>
              <a:t> is selected, then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u="sng" dirty="0"/>
              <a:t>shouldn’t</a:t>
            </a:r>
            <a:r>
              <a:rPr lang="en-US" dirty="0"/>
              <a:t> be selected.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You have to choose exactly </a:t>
            </a:r>
            <a:r>
              <a:rPr lang="en-US" i="1" dirty="0"/>
              <a:t>k</a:t>
            </a:r>
            <a:r>
              <a:rPr lang="en-US" dirty="0"/>
              <a:t> options.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DD81-5854-482F-94DF-762E39BC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4D0335-285A-4DFE-B3D0-E8193FD8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Logical Conditions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18B57C-50FF-431A-B06C-FD3B0AD6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526" y="929538"/>
            <a:ext cx="4621764" cy="98387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06B09-489D-4DA3-AC9D-A65B0BCB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37D621-94AF-439E-9145-6B603CA8A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Now assume you have another problem and you’ve already modeled it. This time, you have some conditions among the constraints.</a:t>
                </a:r>
              </a:p>
              <a:p>
                <a:r>
                  <a:rPr lang="en-US" dirty="0"/>
                  <a:t>Suppose you have</a:t>
                </a:r>
                <a:r>
                  <a:rPr lang="en-US" dirty="0">
                    <a:solidFill>
                      <a:schemeClr val="accent2"/>
                    </a:solidFill>
                  </a:rPr>
                  <a:t>*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Either-Or</a:t>
                </a:r>
              </a:p>
              <a:p>
                <a:r>
                  <a:rPr lang="en-US" u="sng" dirty="0"/>
                  <a:t>Either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≥7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*There is no requirement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. They can be anything as long as they are bounded.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37D621-94AF-439E-9145-6B603CA8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051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DD81-5854-482F-94DF-762E39BC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4D0335-285A-4DFE-B3D0-E8193FD8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Logical Constraints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8943F-E4D7-4CA7-AA27-32E06077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9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EFA1C1-29E7-493A-A4DF-B0F7DFB0E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If-Then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≥7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EFA1C1-29E7-493A-A4DF-B0F7DFB0E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1A7B58-FFC6-470F-BB08-6A1AA45C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86CEBE-1007-4D10-B5FC-BBD0EFE6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Logical Constraints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98632-D3A8-486E-9232-0D018F9D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A72FA8-2FDD-42CC-997A-A34A3692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you build a school, you can have 1000 students.” This translates to: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“If you build a school, you must have at least 600 but no more than 1000 students.”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59164-CE4E-4B1F-A47A-01CAF6D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E5C282-150F-4911-BA6D-49460BCC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Fixed Cost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CD6D1-FF6A-4B48-B64B-898A1298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6A5A84-CCF4-44D6-A978-E5315CDCA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Multiplication of Binary Variables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are binary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6A5A84-CCF4-44D6-A978-E5315CDCA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1458D-017B-4905-B03E-6A99D6F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8C4205-E4DE-479E-A04D-79D89281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Some Linearization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DE5E2-EFBC-4A0E-B76D-2D5C3DED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5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6A5A84-CCF4-44D6-A978-E5315CDCA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Multiplication of a binary variable and a non-negative continuous variable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dirty="0"/>
                  <a:t> is a binary and </a:t>
                </a:r>
                <a:r>
                  <a:rPr lang="en-US" i="1" dirty="0"/>
                  <a:t>y</a:t>
                </a:r>
                <a:r>
                  <a:rPr lang="en-US" dirty="0"/>
                  <a:t> is a non-negative continuous variable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6A5A84-CCF4-44D6-A978-E5315CDCA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1458D-017B-4905-B03E-6A99D6F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8C4205-E4DE-479E-A04D-79D89281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Some Linearization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2AE50-0E3F-421C-B5DC-DFAE218A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318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380</Words>
  <Application>Microsoft Office PowerPoint</Application>
  <PresentationFormat>Widescreen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Trebuchet MS</vt:lpstr>
      <vt:lpstr>1_Office Theme</vt:lpstr>
      <vt:lpstr>Integer Programming Modeling</vt:lpstr>
      <vt:lpstr>Example</vt:lpstr>
      <vt:lpstr>Logical Conditions</vt:lpstr>
      <vt:lpstr>Logical Constraints</vt:lpstr>
      <vt:lpstr>Logical Constraints</vt:lpstr>
      <vt:lpstr>Fixed Cost</vt:lpstr>
      <vt:lpstr>Some Linearization</vt:lpstr>
      <vt:lpstr>Some Linearization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 Modeling</dc:title>
  <dc:creator>Ehsan Khodabandeh</dc:creator>
  <cp:lastModifiedBy>Ehsan Khodabandeh</cp:lastModifiedBy>
  <cp:revision>225</cp:revision>
  <dcterms:created xsi:type="dcterms:W3CDTF">2020-09-19T18:41:08Z</dcterms:created>
  <dcterms:modified xsi:type="dcterms:W3CDTF">2023-11-06T13:45:02Z</dcterms:modified>
</cp:coreProperties>
</file>