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159" r:id="rId2"/>
    <p:sldId id="3179" r:id="rId3"/>
    <p:sldId id="3177" r:id="rId4"/>
    <p:sldId id="3180" r:id="rId5"/>
    <p:sldId id="3181" r:id="rId6"/>
    <p:sldId id="3182" r:id="rId7"/>
    <p:sldId id="3183" r:id="rId8"/>
    <p:sldId id="31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599" autoAdjust="0"/>
  </p:normalViewPr>
  <p:slideViewPr>
    <p:cSldViewPr snapToGrid="0">
      <p:cViewPr varScale="1">
        <p:scale>
          <a:sx n="96" d="100"/>
          <a:sy n="96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D9EC-5398-4AA3-8D0B-CF1AA923CCE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B3574-E78E-49DC-BF2C-B2F10828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if y=1, the first constraint should be valid and if zero, the second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B3574-E78E-49DC-BF2C-B2F108284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heard “semi-continuous” variable, this is it (variable x)!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B3574-E78E-49DC-BF2C-B2F108284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816-BCEB-48E6-9FDD-CE6679E4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B820-43CC-4FFD-B2A1-5DCCBB7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6D4-5C3D-45E2-9C46-1DDCA9C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504F-6FA5-4444-8061-08444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F38-46C8-43DC-9B45-DD86837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298-30E9-4979-AE62-DA7F539E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F66F-C0A8-4695-8BAD-80C64DF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77E3-599A-4EF9-817D-B90C6C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F6A-207C-4BC5-80F2-6ECAFF3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AE4-A677-45D4-9E90-89A2B9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1D6A0-D319-4FA6-993B-67D596C4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2699-2CE3-45E7-8A7A-B5885905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78AA-00D5-4794-8825-01C38D13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DAC6-1196-4471-9800-ED08436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0771-60F8-4315-BC2A-BF83A8C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9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972D-EEFB-44E9-8253-CEDCC17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327720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4DA27-9FBD-4C09-9491-59CD5FC9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8CDF2-27C9-4491-B4E3-ACA7752B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57255" cy="365125"/>
          </a:xfrm>
        </p:spPr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2B4AC-6F99-4DC1-9152-8E0B8F9E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51A5-4946-4B6A-8877-0092405B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1" y="1421476"/>
            <a:ext cx="11521440" cy="475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C6C7-69E2-432A-B1CC-CAF983C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001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B9D2-E8DA-4947-B922-089E7A5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D54D-E72E-4633-963C-66F5263B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4241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9A9603-306D-4B65-8FBA-6E61F0A9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327720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60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BDBE-F9C5-4C5E-A047-632ED446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5313-4C2B-4602-B229-6E63594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D49D-4C8E-4374-A6FA-D0D5FB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1248-AA93-47D0-9A6B-2290CEC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8F10-A398-4C1A-AD96-94F672B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EAA0-0A67-4FE3-9581-F77F5C70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AA6-87F8-4866-877A-01B617C8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4D43-3736-48EA-A21B-C1F67879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2DDC-F173-49DA-94AA-6CA9A8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ADBC-EC67-41D4-B98C-B68848C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4328-3280-47B2-996B-C3BE473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34ED-FE7C-4104-87DB-BFF4F87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586B-CA48-43EB-A664-31A0BE5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32D9-53AF-4AB1-8EBB-BFDA6F43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52EE-E7BC-4262-B268-E5276490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5D04-9098-4EE2-A0CB-19096680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37525-4C5A-46E4-8AD7-9EEB3BF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F3B4-158B-4A28-9F68-EB1491B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8D5D-A2DD-407E-B1F4-A114F79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CC2-0A6A-4C1F-8049-E96558E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1" y="232122"/>
            <a:ext cx="11521440" cy="8229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2697-B5F3-4E65-982E-C7918FE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606F-2733-4283-ABE8-8EDEC3C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7C60-1767-4EEA-96D3-D72566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A5AA-00DE-4253-AD32-B28D13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2076-DD40-4EC9-B058-8FC2844C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F191-BFAC-4283-97E8-3000B4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3EDA-F11E-4224-AD79-E17D991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AA6C-6224-47CF-A14B-954A9F9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0CB3-18CB-492E-AC73-B3D8D53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D1DC-7D78-4FD9-90A1-1CE7DC3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D9DC-C324-447F-936B-2DB9FFA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302-A8F1-4E4F-9A4E-A52ED7B5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03F-4D45-4B7C-AD09-8CD32C8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B0C3-7E4C-4B9A-8602-1084B2D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F77E-9C0B-4064-A41D-B3BB70D8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63F8-70DE-4FCE-B863-830D393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B667F-D088-4A07-9BED-450B51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7E67-E7CA-4055-AB34-F5C463C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59CC-771D-4D18-A521-C350185B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01" y="1421476"/>
            <a:ext cx="11521440" cy="475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D445-CA12-4BA8-8FDF-7DACFAD6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0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220-CA7D-4673-8388-AF53D07C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0042" y="6356350"/>
            <a:ext cx="4391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B9B2-9637-47FF-9D2C-9C673217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424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rgbClr val="90C226"/>
          </a:solidFill>
          <a:latin typeface="Trebuchet MS" panose="020B0603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E52F-9E5C-4562-A337-C486003D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Integer Programming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589F33-764A-CAD6-FA3F-6FE8E8412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7357D6-1973-49B2-B4C7-623C95844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∈{1,..,7}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this knapsack problem. Let’s see how to model some logical conditions on this problem.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7357D6-1973-49B2-B4C7-623C95844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0683F-DB31-4CBD-ADD1-7AAB38B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87D57-A117-4022-9380-704F4BAB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DB9F-6B2A-457F-9C51-1991654C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Either-Or</a:t>
                </a:r>
              </a:p>
              <a:p>
                <a:r>
                  <a:rPr lang="en-US" dirty="0"/>
                  <a:t>You can </a:t>
                </a:r>
                <a:r>
                  <a:rPr lang="en-US" u="sng" dirty="0"/>
                  <a:t>either</a:t>
                </a:r>
                <a:r>
                  <a:rPr lang="en-US" dirty="0"/>
                  <a:t> select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en-US" u="sng" dirty="0"/>
                  <a:t>or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  <a:r>
                  <a:rPr lang="en-US" dirty="0"/>
                  <a:t> but not both.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You can </a:t>
                </a:r>
                <a:r>
                  <a:rPr lang="en-US" u="sng" dirty="0"/>
                  <a:t>either</a:t>
                </a:r>
                <a:r>
                  <a:rPr lang="en-US" dirty="0"/>
                  <a:t> select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en-US" u="sng" dirty="0"/>
                  <a:t>or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  <a:r>
                  <a:rPr lang="en-US" dirty="0"/>
                  <a:t> </a:t>
                </a:r>
                <a:r>
                  <a:rPr lang="en-US" u="sng" dirty="0"/>
                  <a:t>or</a:t>
                </a:r>
                <a:r>
                  <a:rPr lang="en-US" dirty="0"/>
                  <a:t> both.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If Conditions</a:t>
                </a:r>
              </a:p>
              <a:p>
                <a:r>
                  <a:rPr lang="en-US" dirty="0"/>
                  <a:t>You can only select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  <a:r>
                  <a:rPr lang="en-US" dirty="0"/>
                  <a:t> </a:t>
                </a:r>
                <a:r>
                  <a:rPr lang="en-US" u="sng" dirty="0"/>
                  <a:t>if and only if</a:t>
                </a:r>
                <a:r>
                  <a:rPr lang="en-US" dirty="0"/>
                  <a:t> you select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4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x</a:t>
                </a:r>
                <a:r>
                  <a:rPr lang="en-US" baseline="-25000" dirty="0"/>
                  <a:t>1</a:t>
                </a:r>
                <a:r>
                  <a:rPr lang="en-US" dirty="0"/>
                  <a:t> is selected, then 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u="sng" dirty="0"/>
                  <a:t>must</a:t>
                </a:r>
                <a:r>
                  <a:rPr lang="en-US" dirty="0"/>
                  <a:t> be selected.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x</a:t>
                </a:r>
                <a:r>
                  <a:rPr lang="en-US" baseline="-25000" dirty="0"/>
                  <a:t>1</a:t>
                </a:r>
                <a:r>
                  <a:rPr lang="en-US" dirty="0"/>
                  <a:t> is selected, then x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u="sng" dirty="0"/>
                  <a:t>shouldn’t</a:t>
                </a:r>
                <a:r>
                  <a:rPr lang="en-US" dirty="0"/>
                  <a:t> be selected.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You have to choose exactly </a:t>
                </a:r>
                <a:r>
                  <a:rPr lang="en-US" i="1" dirty="0"/>
                  <a:t>k</a:t>
                </a:r>
                <a:r>
                  <a:rPr lang="en-US" dirty="0"/>
                  <a:t> options.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2949" b="-1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DD81-5854-482F-94DF-762E39B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D0335-285A-4DFE-B3D0-E8193FD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Conditions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18B57C-50FF-431A-B06C-FD3B0AD6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6" y="929538"/>
            <a:ext cx="4621764" cy="9838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8BBC-75AF-49EF-B275-4AF52D1B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assume you have another problem and you’ve already modeled it. This time, you have some conditions among the constraints.</a:t>
                </a:r>
              </a:p>
              <a:p>
                <a:r>
                  <a:rPr lang="en-US" dirty="0"/>
                  <a:t>Suppose you have</a:t>
                </a:r>
                <a:r>
                  <a:rPr lang="en-US" dirty="0">
                    <a:solidFill>
                      <a:schemeClr val="accent2"/>
                    </a:solidFill>
                  </a:rPr>
                  <a:t>*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Either-Or</a:t>
                </a:r>
              </a:p>
              <a:p>
                <a:r>
                  <a:rPr lang="en-US" u="sng" dirty="0"/>
                  <a:t>Either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*There is no requirement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below. They can be anything as long as they are bounded.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37D621-94AF-439E-9145-6B603CA8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051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DD81-5854-482F-94DF-762E39B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D0335-285A-4DFE-B3D0-E8193FD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Constraints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B234-790B-4887-A1A0-012F572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EFA1C1-29E7-493A-A4DF-B0F7DFB0E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If-Then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can transform if-then to either-or. “If A then B” is equivalent to “Either A’ or B”.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MIP we don’t do strict inequality.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≥4+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preferred. If you know everything is integer, then you can replace the RHS with 5 and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EFA1C1-29E7-493A-A4DF-B0F7DFB0E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54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A7B58-FFC6-470F-BB08-6A1AA45C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86CEBE-1007-4D10-B5FC-BBD0EFE6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Logical Constraints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C0DB-AEEE-4DF3-88D5-D1284A12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0A72FA8-2FDD-42CC-997A-A34A36922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“If you build a school, you can have 1000 students.” This translates to:</a:t>
                </a:r>
              </a:p>
              <a:p>
                <a:r>
                  <a:rPr lang="en-US" dirty="0"/>
                  <a:t>Introduce a binary variable </a:t>
                </a:r>
                <a:r>
                  <a:rPr lang="en-US" i="1" dirty="0"/>
                  <a:t>y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(so,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“If you build a school, you must have at least 600 but no more than 1000 students.”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≥600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0A72FA8-2FDD-42CC-997A-A34A36922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59164-CE4E-4B1F-A47A-01CAF6D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5C282-150F-4911-BA6D-49460BCC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Fixed Cost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ED8B-F9D1-409D-8F29-A56B0D02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Multiplication of Binary Variables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are binary</a:t>
                </a:r>
              </a:p>
              <a:p>
                <a:r>
                  <a:rPr lang="en-US" dirty="0"/>
                  <a:t>What is the result of this multiplication?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either </a:t>
                </a:r>
                <a:r>
                  <a:rPr lang="en-US" i="1" dirty="0"/>
                  <a:t>x</a:t>
                </a:r>
                <a:r>
                  <a:rPr lang="en-US" dirty="0"/>
                  <a:t> or </a:t>
                </a:r>
                <a:r>
                  <a:rPr lang="en-US" i="1" dirty="0"/>
                  <a:t>y</a:t>
                </a:r>
                <a:r>
                  <a:rPr lang="en-US" dirty="0"/>
                  <a:t> are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both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are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1458D-017B-4905-B03E-6A99D6F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C4205-E4DE-479E-A04D-79D89281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Some Linearization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CEE9-2C37-48FD-B5AC-9CFADCB7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Multiplication of a binary variable and a non-negative continuous variable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dirty="0"/>
                  <a:t> is a binary and </a:t>
                </a:r>
                <a:r>
                  <a:rPr lang="en-US" i="1" dirty="0"/>
                  <a:t>y</a:t>
                </a:r>
                <a:r>
                  <a:rPr lang="en-US" dirty="0"/>
                  <a:t> is a non-negative continuous variable</a:t>
                </a:r>
              </a:p>
              <a:p>
                <a:r>
                  <a:rPr lang="en-US" dirty="0"/>
                  <a:t>What is the result of this multiplication?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</a:t>
                </a:r>
                <a:r>
                  <a:rPr lang="en-US" i="1" dirty="0"/>
                  <a:t>y</a:t>
                </a:r>
                <a:r>
                  <a:rPr lang="en-US" dirty="0"/>
                  <a:t> is bounded, i.e., it has a finite upper bound. Let’s call it 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you look closely, this is the generalization of the constraints in the previous slide.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6A5A84-CCF4-44D6-A978-E5315CDCA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51" r="-1270" b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1458D-017B-4905-B03E-6A99D6F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C4205-E4DE-479E-A04D-79D89281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Some Linearization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C799-E287-455D-9603-145001D1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31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688</Words>
  <Application>Microsoft Office PowerPoint</Application>
  <PresentationFormat>Widescreen</PresentationFormat>
  <Paragraphs>83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1_Office Theme</vt:lpstr>
      <vt:lpstr>Integer Programming Modeling</vt:lpstr>
      <vt:lpstr>Example</vt:lpstr>
      <vt:lpstr>Logical Conditions</vt:lpstr>
      <vt:lpstr>Logical Constraints</vt:lpstr>
      <vt:lpstr>Logical Constraints</vt:lpstr>
      <vt:lpstr>Fixed Cost</vt:lpstr>
      <vt:lpstr>Some Linearization</vt:lpstr>
      <vt:lpstr>Some Linearization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Modeling</dc:title>
  <dc:creator>Ehsan Khodabandeh</dc:creator>
  <cp:lastModifiedBy>Ehsan Khodabandeh</cp:lastModifiedBy>
  <cp:revision>225</cp:revision>
  <dcterms:created xsi:type="dcterms:W3CDTF">2020-09-19T18:41:08Z</dcterms:created>
  <dcterms:modified xsi:type="dcterms:W3CDTF">2023-11-06T13:57:57Z</dcterms:modified>
</cp:coreProperties>
</file>