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936" r:id="rId2"/>
    <p:sldId id="1648" r:id="rId3"/>
    <p:sldId id="1650" r:id="rId4"/>
    <p:sldId id="1651" r:id="rId5"/>
    <p:sldId id="1652" r:id="rId6"/>
    <p:sldId id="1653" r:id="rId7"/>
    <p:sldId id="1655" r:id="rId8"/>
    <p:sldId id="1656" r:id="rId9"/>
    <p:sldId id="3963" r:id="rId10"/>
    <p:sldId id="3964" r:id="rId11"/>
    <p:sldId id="3965" r:id="rId12"/>
    <p:sldId id="3966" r:id="rId13"/>
    <p:sldId id="3967" r:id="rId14"/>
    <p:sldId id="3957" r:id="rId15"/>
    <p:sldId id="1647" r:id="rId16"/>
    <p:sldId id="3959" r:id="rId17"/>
    <p:sldId id="1649" r:id="rId18"/>
    <p:sldId id="3960" r:id="rId19"/>
    <p:sldId id="1640" r:id="rId20"/>
    <p:sldId id="1646" r:id="rId21"/>
    <p:sldId id="3962" r:id="rId22"/>
    <p:sldId id="3961" r:id="rId23"/>
    <p:sldId id="3958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" initials="M" lastIdx="1" clrIdx="0">
    <p:extLst>
      <p:ext uri="{19B8F6BF-5375-455C-9EA6-DF929625EA0E}">
        <p15:presenceInfo xmlns:p15="http://schemas.microsoft.com/office/powerpoint/2012/main" userId="a52a012fad5432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67" autoAdjust="0"/>
    <p:restoredTop sz="99694" autoAdjust="0"/>
  </p:normalViewPr>
  <p:slideViewPr>
    <p:cSldViewPr snapToGrid="0" snapToObjects="1">
      <p:cViewPr varScale="1">
        <p:scale>
          <a:sx n="111" d="100"/>
          <a:sy n="111" d="100"/>
        </p:scale>
        <p:origin x="158" y="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4" d="100"/>
          <a:sy n="64" d="100"/>
        </p:scale>
        <p:origin x="3187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2646743A-A0E2-5F97-5668-C4E7E3EFC5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C17D62-1638-404C-AD3F-39551532EA60}" type="slidenum">
              <a:rPr lang="en-US" altLang="en-US"/>
              <a:pPr/>
              <a:t>0</a:t>
            </a:fld>
            <a:endParaRPr lang="en-US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CFD4AEB5-1185-E6A8-49E9-B346F97E5B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963" y="698500"/>
            <a:ext cx="6189662" cy="3482975"/>
          </a:xfrm>
          <a:ln w="12700" cap="flat"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287A88F9-DEE2-EF7D-3E25-DDB14E8F0C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</p:spPr>
        <p:txBody>
          <a:bodyPr lIns="93945" tIns="46973" rIns="93945" bIns="46973"/>
          <a:lstStyle/>
          <a:p>
            <a:pPr defTabSz="963613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886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6" name="Picture 5" descr="NWU PPT Wide Opt 1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2500" y="-1342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608786" y="56696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D0531BA6-4245-C0CD-F634-B8C0E394B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565588" y="4871693"/>
            <a:ext cx="533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306856F9-D334-46FF-99D0-E2BBC6C2EC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0C1C4-F588-00D4-6615-2E32F5F0C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565588" y="4891865"/>
            <a:ext cx="533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306856F9-D334-46FF-99D0-E2BBC6C2EC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E6CE0FA-1BBD-6AB3-8246-B6B41F655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565588" y="4871693"/>
            <a:ext cx="533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306856F9-D334-46FF-99D0-E2BBC6C2EC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WU PPT Wide Opt 1_Maste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988" y="105951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988" y="119541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918CB-35D4-FEBD-D3AF-E20FCF248079}"/>
              </a:ext>
            </a:extLst>
          </p:cNvPr>
          <p:cNvSpPr txBox="1"/>
          <p:nvPr userDrawn="1"/>
        </p:nvSpPr>
        <p:spPr>
          <a:xfrm>
            <a:off x="1154853" y="4822105"/>
            <a:ext cx="45720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Copyright by Michael S. Watson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39DA4-0B94-63F0-625C-8F7007F44815}"/>
              </a:ext>
            </a:extLst>
          </p:cNvPr>
          <p:cNvSpPr txBox="1"/>
          <p:nvPr userDrawn="1"/>
        </p:nvSpPr>
        <p:spPr>
          <a:xfrm>
            <a:off x="453533" y="4840856"/>
            <a:ext cx="5226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306856F9-D334-46FF-99D0-E2BBC6C2ECDB}" type="slidenum">
              <a:rPr lang="en-US" sz="1100" smtClean="0">
                <a:solidFill>
                  <a:schemeClr val="bg1"/>
                </a:solidFill>
              </a:rPr>
              <a:pPr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astle.princeton.edu/statevariables/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neos-guide.org/content/stochastic-linear-programming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bob4er.blogspot.com/2013/02/the-big-m.html" TargetMode="External"/><Relationship Id="rId2" Type="http://schemas.openxmlformats.org/officeDocument/2006/relationships/hyperlink" Target="http://orinanobworld.blogspot.com/2011/07/perils-of-big-m.html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9d351v1kV8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5A5C7B2-A642-8F22-A5EC-2876A65872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Stochastic Optimization</a:t>
            </a:r>
          </a:p>
        </p:txBody>
      </p:sp>
    </p:spTree>
    <p:extLst>
      <p:ext uri="{BB962C8B-B14F-4D97-AF65-F5344CB8AC3E}">
        <p14:creationId xmlns:p14="http://schemas.microsoft.com/office/powerpoint/2010/main" val="73612732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Claims all these problems are related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7B0DC4-B1A1-E4A4-918D-05660B836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44" y="963201"/>
            <a:ext cx="8667353" cy="355020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9A74907-98B6-1890-C747-661DCE3EEF2F}"/>
              </a:ext>
            </a:extLst>
          </p:cNvPr>
          <p:cNvCxnSpPr/>
          <p:nvPr/>
        </p:nvCxnSpPr>
        <p:spPr>
          <a:xfrm>
            <a:off x="8738364" y="2165684"/>
            <a:ext cx="0" cy="7837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9165CF-B5DB-5E93-2A9F-B927462AC0AF}"/>
              </a:ext>
            </a:extLst>
          </p:cNvPr>
          <p:cNvCxnSpPr/>
          <p:nvPr/>
        </p:nvCxnSpPr>
        <p:spPr>
          <a:xfrm>
            <a:off x="2276821" y="2165684"/>
            <a:ext cx="0" cy="7837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315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I was excited to read his book and bring it into this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6C0C2A-18BF-A934-90C2-F6D024EBA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45" y="1304214"/>
            <a:ext cx="5140058" cy="28725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92017B-E70A-A3C9-1A35-92D15F6BFC2A}"/>
              </a:ext>
            </a:extLst>
          </p:cNvPr>
          <p:cNvSpPr txBox="1"/>
          <p:nvPr/>
        </p:nvSpPr>
        <p:spPr>
          <a:xfrm>
            <a:off x="5336394" y="1193559"/>
            <a:ext cx="3616349" cy="92333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 need a year to study this to see what fits.  (The problem could be me).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9C847D-1283-5E9C-3B7C-74AE9DC1506F}"/>
              </a:ext>
            </a:extLst>
          </p:cNvPr>
          <p:cNvSpPr txBox="1"/>
          <p:nvPr/>
        </p:nvSpPr>
        <p:spPr>
          <a:xfrm>
            <a:off x="5336396" y="2278822"/>
            <a:ext cx="3616349" cy="92333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 approach:  Sequential Decision Problems are everywhere.  But, I found his material too technical.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1EF003-9910-FC59-BF60-B5F3CEB9BD37}"/>
              </a:ext>
            </a:extLst>
          </p:cNvPr>
          <p:cNvSpPr txBox="1"/>
          <p:nvPr/>
        </p:nvSpPr>
        <p:spPr>
          <a:xfrm>
            <a:off x="5336393" y="3364085"/>
            <a:ext cx="3616349" cy="12003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What we want for this class:  We want to teach you the power of modeling business problems.  It might inspire us to write a book!</a:t>
            </a:r>
          </a:p>
        </p:txBody>
      </p:sp>
    </p:spTree>
    <p:extLst>
      <p:ext uri="{BB962C8B-B14F-4D97-AF65-F5344CB8AC3E}">
        <p14:creationId xmlns:p14="http://schemas.microsoft.com/office/powerpoint/2010/main" val="257728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Some Key Ideas of Sequential Decision Problems: Five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DEFC0-25F4-DADB-F576-F9817E44E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State Variables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https://castle.princeton.edu/statevariables/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685800"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Vector of physical and financial resources</a:t>
            </a:r>
          </a:p>
          <a:p>
            <a:pPr marL="685800"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Vector with other data (like prices</a:t>
            </a:r>
          </a:p>
          <a:p>
            <a:pPr marL="685800"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Vector with beliefs about quantities that aren’t known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Decision Variables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Information we learn over time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Transition function (how we from one state to another)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Objective function</a:t>
            </a:r>
          </a:p>
          <a:p>
            <a:pPr marL="914400" lvl="1" indent="-514350">
              <a:buFont typeface="+mj-lt"/>
              <a:buAutoNum type="arabicPeriod"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12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Some Key Ideas of Sequential Decision Problems: Policies for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DEFC0-25F4-DADB-F576-F9817E44E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Strategy I:  Policy Search</a:t>
            </a:r>
          </a:p>
          <a:p>
            <a:pPr marL="685800"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Policy function approximations</a:t>
            </a:r>
          </a:p>
          <a:p>
            <a:pPr marL="685800"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Cost function approximations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Strategy II:  Lookahead approximations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Value function approximations (Bellman’s equation)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Direct lookahead approximation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CB3641-7B33-AD2B-C513-DD6BFAB107B1}"/>
              </a:ext>
            </a:extLst>
          </p:cNvPr>
          <p:cNvSpPr txBox="1"/>
          <p:nvPr/>
        </p:nvSpPr>
        <p:spPr>
          <a:xfrm>
            <a:off x="5013260" y="1578570"/>
            <a:ext cx="3616349" cy="92333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If this piques your interest, don’t let my lack of understanding prevent you from exploring this!!</a:t>
            </a:r>
          </a:p>
        </p:txBody>
      </p:sp>
    </p:spTree>
    <p:extLst>
      <p:ext uri="{BB962C8B-B14F-4D97-AF65-F5344CB8AC3E}">
        <p14:creationId xmlns:p14="http://schemas.microsoft.com/office/powerpoint/2010/main" val="63542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3B868-6DBA-A190-49DF-34FEB0A7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End of Section</a:t>
            </a:r>
            <a:br>
              <a:rPr lang="en-US" dirty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23201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606697"/>
            <a:ext cx="7772400" cy="1102519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 Exercise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18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Our Simple Transportation Model (1)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43350" y="914400"/>
            <a:ext cx="3714750" cy="3829050"/>
          </a:xfrm>
        </p:spPr>
        <p:txBody>
          <a:bodyPr/>
          <a:lstStyle/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Objective:</a:t>
            </a:r>
          </a:p>
          <a:p>
            <a:pPr lvl="1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Minimize total transportation costs</a:t>
            </a:r>
          </a:p>
          <a:p>
            <a:pPr lvl="1"/>
            <a:r>
              <a:rPr lang="en-US" sz="1200" i="1" dirty="0" err="1">
                <a:solidFill>
                  <a:schemeClr val="bg1">
                    <a:lumMod val="50000"/>
                  </a:schemeClr>
                </a:solidFill>
              </a:rPr>
              <a:t>trans</a:t>
            </a:r>
            <a:r>
              <a:rPr lang="en-US" sz="1200" i="1" baseline="-25000" dirty="0" err="1">
                <a:solidFill>
                  <a:schemeClr val="bg1">
                    <a:lumMod val="50000"/>
                  </a:schemeClr>
                </a:solidFill>
              </a:rPr>
              <a:t>i,j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is the cost to from </a:t>
            </a:r>
            <a:r>
              <a:rPr lang="en-US" sz="1200" i="1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to 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j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Constraints</a:t>
            </a:r>
          </a:p>
          <a:p>
            <a:pPr lvl="1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Meet all demand</a:t>
            </a:r>
          </a:p>
          <a:p>
            <a:pPr lvl="1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Open just P warehouses or plants</a:t>
            </a:r>
          </a:p>
          <a:p>
            <a:pPr lvl="1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If you use a site, you must use it</a:t>
            </a:r>
          </a:p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Decisions</a:t>
            </a:r>
          </a:p>
          <a:p>
            <a:pPr lvl="1"/>
            <a:r>
              <a:rPr lang="en-US" sz="12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sz="1200" i="1" baseline="-25000" dirty="0" err="1">
                <a:solidFill>
                  <a:schemeClr val="bg1">
                    <a:lumMod val="50000"/>
                  </a:schemeClr>
                </a:solidFill>
              </a:rPr>
              <a:t>i,j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– which customer is assigned to which plant or warehouse.  Here we force this to be 0 or 1, meaning we single source the customer</a:t>
            </a:r>
          </a:p>
          <a:p>
            <a:pPr lvl="1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sz="1200" i="1" baseline="-25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– which plant or warehouse is open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977" y="800101"/>
            <a:ext cx="2457450" cy="282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60647" y="3887391"/>
            <a:ext cx="63117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>
                    <a:lumMod val="50000"/>
                  </a:schemeClr>
                </a:solidFill>
              </a:rPr>
              <a:t>Question:  What if we had another parameter:  </a:t>
            </a:r>
            <a:r>
              <a:rPr lang="en-US" sz="1350" i="1" dirty="0" err="1">
                <a:solidFill>
                  <a:schemeClr val="bg1">
                    <a:lumMod val="50000"/>
                  </a:schemeClr>
                </a:solidFill>
              </a:rPr>
              <a:t>fixed_lane</a:t>
            </a:r>
            <a:r>
              <a:rPr lang="en-US" sz="1350" i="1" baseline="-25000" dirty="0" err="1">
                <a:solidFill>
                  <a:schemeClr val="bg1">
                    <a:lumMod val="50000"/>
                  </a:schemeClr>
                </a:solidFill>
              </a:rPr>
              <a:t>i,j</a:t>
            </a:r>
            <a:r>
              <a:rPr lang="en-US" sz="1350" dirty="0">
                <a:solidFill>
                  <a:schemeClr val="bg1">
                    <a:lumMod val="50000"/>
                  </a:schemeClr>
                </a:solidFill>
              </a:rPr>
              <a:t> which is a fixed cost to open up a lane from </a:t>
            </a:r>
            <a:r>
              <a:rPr lang="en-US" sz="1350" i="1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350" dirty="0">
                <a:solidFill>
                  <a:schemeClr val="bg1">
                    <a:lumMod val="50000"/>
                  </a:schemeClr>
                </a:solidFill>
              </a:rPr>
              <a:t> to </a:t>
            </a:r>
            <a:r>
              <a:rPr lang="en-US" sz="1350" i="1" dirty="0">
                <a:solidFill>
                  <a:schemeClr val="bg1">
                    <a:lumMod val="50000"/>
                  </a:schemeClr>
                </a:solidFill>
              </a:rPr>
              <a:t>j</a:t>
            </a:r>
            <a:r>
              <a:rPr lang="en-US" sz="1350" dirty="0">
                <a:solidFill>
                  <a:schemeClr val="bg1">
                    <a:lumMod val="50000"/>
                  </a:schemeClr>
                </a:solidFill>
              </a:rPr>
              <a:t> ?   How would this change the model?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1977" y="4315421"/>
            <a:ext cx="63117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>
                    <a:lumMod val="50000"/>
                  </a:schemeClr>
                </a:solidFill>
              </a:rPr>
              <a:t>Answer:  add another term to the objective function (+ </a:t>
            </a:r>
            <a:r>
              <a:rPr lang="en-US" sz="1350" i="1" dirty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sz="1350" i="1" baseline="-25000" dirty="0">
                <a:solidFill>
                  <a:schemeClr val="bg1">
                    <a:lumMod val="50000"/>
                  </a:schemeClr>
                </a:solidFill>
              </a:rPr>
              <a:t>i,j </a:t>
            </a:r>
            <a:r>
              <a:rPr lang="en-US" sz="135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1350" i="1" dirty="0" err="1">
                <a:solidFill>
                  <a:schemeClr val="bg1">
                    <a:lumMod val="50000"/>
                  </a:schemeClr>
                </a:solidFill>
              </a:rPr>
              <a:t>fixed_lane</a:t>
            </a:r>
            <a:r>
              <a:rPr lang="en-US" sz="1350" i="1" baseline="-25000" dirty="0" err="1">
                <a:solidFill>
                  <a:schemeClr val="bg1">
                    <a:lumMod val="50000"/>
                  </a:schemeClr>
                </a:solidFill>
              </a:rPr>
              <a:t>i,j</a:t>
            </a:r>
            <a:r>
              <a:rPr lang="en-US" sz="1350" dirty="0">
                <a:solidFill>
                  <a:schemeClr val="bg1">
                    <a:lumMod val="50000"/>
                  </a:schemeClr>
                </a:solidFill>
              </a:rPr>
              <a:t> ) Why does this work?</a:t>
            </a:r>
          </a:p>
        </p:txBody>
      </p:sp>
    </p:spTree>
    <p:extLst>
      <p:ext uri="{BB962C8B-B14F-4D97-AF65-F5344CB8AC3E}">
        <p14:creationId xmlns:p14="http://schemas.microsoft.com/office/powerpoint/2010/main" val="70230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Question:  What if we relax our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sz="2400" i="1" baseline="-25000" dirty="0">
                <a:solidFill>
                  <a:schemeClr val="bg1">
                    <a:lumMod val="50000"/>
                  </a:schemeClr>
                </a:solidFill>
              </a:rPr>
              <a:t>i,j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variable so that is continuous between 0 and 1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43350" y="1065326"/>
            <a:ext cx="3714750" cy="3829050"/>
          </a:xfrm>
        </p:spPr>
        <p:txBody>
          <a:bodyPr/>
          <a:lstStyle/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Objective:</a:t>
            </a:r>
          </a:p>
          <a:p>
            <a:pPr lvl="1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Minimize total transportation costs</a:t>
            </a:r>
          </a:p>
          <a:p>
            <a:pPr lvl="1"/>
            <a:r>
              <a:rPr lang="en-US" sz="1200" i="1" dirty="0" err="1">
                <a:solidFill>
                  <a:schemeClr val="bg1">
                    <a:lumMod val="50000"/>
                  </a:schemeClr>
                </a:solidFill>
              </a:rPr>
              <a:t>trans</a:t>
            </a:r>
            <a:r>
              <a:rPr lang="en-US" sz="1200" i="1" baseline="-25000" dirty="0" err="1">
                <a:solidFill>
                  <a:schemeClr val="bg1">
                    <a:lumMod val="50000"/>
                  </a:schemeClr>
                </a:solidFill>
              </a:rPr>
              <a:t>i,j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is the cost to from </a:t>
            </a:r>
            <a:r>
              <a:rPr lang="en-US" sz="1200" i="1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to 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j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Constraints</a:t>
            </a:r>
          </a:p>
          <a:p>
            <a:pPr lvl="1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Meet all demand</a:t>
            </a:r>
          </a:p>
          <a:p>
            <a:pPr lvl="1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Open just P warehouses or plants</a:t>
            </a:r>
          </a:p>
          <a:p>
            <a:pPr lvl="1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If you use a site, you must use it</a:t>
            </a:r>
          </a:p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Decisions</a:t>
            </a:r>
          </a:p>
          <a:p>
            <a:pPr lvl="1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sz="1200" i="1" baseline="-25000" dirty="0">
                <a:solidFill>
                  <a:schemeClr val="bg1">
                    <a:lumMod val="50000"/>
                  </a:schemeClr>
                </a:solidFill>
              </a:rPr>
              <a:t>i,j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– which customer is assigned to which plant or warehouse. </a:t>
            </a:r>
          </a:p>
          <a:p>
            <a:pPr lvl="1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sz="1200" i="1" baseline="-25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– which plant or warehouse is open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977" y="1004295"/>
            <a:ext cx="2457450" cy="282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60648" y="3858652"/>
            <a:ext cx="63117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>
                    <a:lumMod val="50000"/>
                  </a:schemeClr>
                </a:solidFill>
              </a:rPr>
              <a:t>Questions:  How do you interpret </a:t>
            </a:r>
            <a:r>
              <a:rPr lang="en-US" sz="1350" i="1" dirty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sz="1350" i="1" baseline="-25000" dirty="0">
                <a:solidFill>
                  <a:schemeClr val="bg1">
                    <a:lumMod val="50000"/>
                  </a:schemeClr>
                </a:solidFill>
              </a:rPr>
              <a:t>i,j</a:t>
            </a:r>
            <a:r>
              <a:rPr lang="en-US" sz="1350" dirty="0">
                <a:solidFill>
                  <a:schemeClr val="bg1">
                    <a:lumMod val="50000"/>
                  </a:schemeClr>
                </a:solidFill>
              </a:rPr>
              <a:t>? How do you now model the </a:t>
            </a:r>
            <a:r>
              <a:rPr lang="en-US" sz="1350" i="1" dirty="0" err="1">
                <a:solidFill>
                  <a:schemeClr val="bg1">
                    <a:lumMod val="50000"/>
                  </a:schemeClr>
                </a:solidFill>
              </a:rPr>
              <a:t>fixed_lane</a:t>
            </a:r>
            <a:r>
              <a:rPr lang="en-US" sz="1350" i="1" baseline="-25000" dirty="0" err="1">
                <a:solidFill>
                  <a:schemeClr val="bg1">
                    <a:lumMod val="50000"/>
                  </a:schemeClr>
                </a:solidFill>
              </a:rPr>
              <a:t>i,j</a:t>
            </a:r>
            <a:r>
              <a:rPr lang="en-US" sz="1350" dirty="0">
                <a:solidFill>
                  <a:schemeClr val="bg1">
                    <a:lumMod val="50000"/>
                  </a:schemeClr>
                </a:solidFill>
              </a:rPr>
              <a:t> fixed cost to open up a lane from </a:t>
            </a:r>
            <a:r>
              <a:rPr lang="en-US" sz="1350" i="1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350" dirty="0">
                <a:solidFill>
                  <a:schemeClr val="bg1">
                    <a:lumMod val="50000"/>
                  </a:schemeClr>
                </a:solidFill>
              </a:rPr>
              <a:t> to </a:t>
            </a:r>
            <a:r>
              <a:rPr lang="en-US" sz="1350" i="1" dirty="0">
                <a:solidFill>
                  <a:schemeClr val="bg1">
                    <a:lumMod val="50000"/>
                  </a:schemeClr>
                </a:solidFill>
              </a:rPr>
              <a:t>j</a:t>
            </a:r>
            <a:r>
              <a:rPr lang="en-US" sz="1350" dirty="0">
                <a:solidFill>
                  <a:schemeClr val="bg1">
                    <a:lumMod val="50000"/>
                  </a:schemeClr>
                </a:solidFill>
              </a:rPr>
              <a:t> ?   How would this change the model?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0647" y="4275769"/>
            <a:ext cx="63117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>
                    <a:lumMod val="50000"/>
                  </a:schemeClr>
                </a:solidFill>
              </a:rPr>
              <a:t>Answer:  need another binary decision variable </a:t>
            </a:r>
            <a:r>
              <a:rPr lang="en-US" sz="1350" dirty="0" err="1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350" i="1" baseline="-25000" dirty="0" err="1">
                <a:solidFill>
                  <a:schemeClr val="bg1">
                    <a:lumMod val="50000"/>
                  </a:schemeClr>
                </a:solidFill>
              </a:rPr>
              <a:t>i,j</a:t>
            </a:r>
            <a:r>
              <a:rPr lang="en-US" sz="1350" dirty="0">
                <a:solidFill>
                  <a:schemeClr val="bg1">
                    <a:lumMod val="50000"/>
                  </a:schemeClr>
                </a:solidFill>
              </a:rPr>
              <a:t> if you use the lane, add to objective (+ </a:t>
            </a:r>
            <a:r>
              <a:rPr lang="en-US" sz="1350" i="1" dirty="0" err="1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350" i="1" baseline="-25000" dirty="0" err="1">
                <a:solidFill>
                  <a:schemeClr val="bg1">
                    <a:lumMod val="50000"/>
                  </a:schemeClr>
                </a:solidFill>
              </a:rPr>
              <a:t>i,j</a:t>
            </a:r>
            <a:r>
              <a:rPr lang="en-US" sz="1350" i="1" baseline="-25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35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1350" i="1" dirty="0" err="1">
                <a:solidFill>
                  <a:schemeClr val="bg1">
                    <a:lumMod val="50000"/>
                  </a:schemeClr>
                </a:solidFill>
              </a:rPr>
              <a:t>fixed_lane</a:t>
            </a:r>
            <a:r>
              <a:rPr lang="en-US" sz="1350" i="1" baseline="-25000" dirty="0" err="1">
                <a:solidFill>
                  <a:schemeClr val="bg1">
                    <a:lumMod val="50000"/>
                  </a:schemeClr>
                </a:solidFill>
              </a:rPr>
              <a:t>i,j</a:t>
            </a:r>
            <a:r>
              <a:rPr lang="en-US" sz="1350" dirty="0">
                <a:solidFill>
                  <a:schemeClr val="bg1">
                    <a:lumMod val="50000"/>
                  </a:schemeClr>
                </a:solidFill>
              </a:rPr>
              <a:t> ), and force it to be used </a:t>
            </a:r>
            <a:r>
              <a:rPr lang="en-US" sz="1350" dirty="0" err="1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350" i="1" baseline="-25000" dirty="0" err="1">
                <a:solidFill>
                  <a:schemeClr val="bg1">
                    <a:lumMod val="50000"/>
                  </a:schemeClr>
                </a:solidFill>
              </a:rPr>
              <a:t>i,j</a:t>
            </a:r>
            <a:r>
              <a:rPr lang="en-US" sz="1350" i="1" baseline="-25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350" i="1" dirty="0">
                <a:solidFill>
                  <a:schemeClr val="bg1">
                    <a:lumMod val="50000"/>
                  </a:schemeClr>
                </a:solidFill>
              </a:rPr>
              <a:t> ≥ Y</a:t>
            </a:r>
            <a:r>
              <a:rPr lang="en-US" sz="1350" i="1" baseline="-25000" dirty="0">
                <a:solidFill>
                  <a:schemeClr val="bg1">
                    <a:lumMod val="50000"/>
                  </a:schemeClr>
                </a:solidFill>
              </a:rPr>
              <a:t>i,j</a:t>
            </a:r>
            <a:endParaRPr lang="en-US" sz="13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3109966"/>
            <a:ext cx="857250" cy="30008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0≤ </a:t>
            </a:r>
            <a:r>
              <a:rPr lang="en-US" sz="1350" i="1" dirty="0"/>
              <a:t>Y</a:t>
            </a:r>
            <a:r>
              <a:rPr lang="en-US" sz="1350" i="1" baseline="-25000" dirty="0"/>
              <a:t>i,j</a:t>
            </a:r>
            <a:r>
              <a:rPr lang="en-US" sz="1350" dirty="0"/>
              <a:t> ≤1 </a:t>
            </a:r>
          </a:p>
        </p:txBody>
      </p:sp>
    </p:spTree>
    <p:extLst>
      <p:ext uri="{BB962C8B-B14F-4D97-AF65-F5344CB8AC3E}">
        <p14:creationId xmlns:p14="http://schemas.microsoft.com/office/powerpoint/2010/main" val="88756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Question:  What if the 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sz="1800" i="1" baseline="-25000" dirty="0">
                <a:solidFill>
                  <a:schemeClr val="bg1">
                    <a:lumMod val="50000"/>
                  </a:schemeClr>
                </a:solidFill>
              </a:rPr>
              <a:t>i,j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variable is the flow from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to j?  And, what if the warehouse had a simple capacity measure?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43350" y="914400"/>
            <a:ext cx="3714750" cy="3829050"/>
          </a:xfrm>
        </p:spPr>
        <p:txBody>
          <a:bodyPr/>
          <a:lstStyle/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Objective:</a:t>
            </a:r>
          </a:p>
          <a:p>
            <a:pPr lvl="1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Minimize total transportation costs</a:t>
            </a:r>
          </a:p>
          <a:p>
            <a:pPr lvl="1"/>
            <a:r>
              <a:rPr lang="en-US" sz="1200" i="1" dirty="0" err="1">
                <a:solidFill>
                  <a:schemeClr val="bg1">
                    <a:lumMod val="50000"/>
                  </a:schemeClr>
                </a:solidFill>
              </a:rPr>
              <a:t>trans</a:t>
            </a:r>
            <a:r>
              <a:rPr lang="en-US" sz="1200" i="1" baseline="-25000" dirty="0" err="1">
                <a:solidFill>
                  <a:schemeClr val="bg1">
                    <a:lumMod val="50000"/>
                  </a:schemeClr>
                </a:solidFill>
              </a:rPr>
              <a:t>i,j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is the cost to from </a:t>
            </a:r>
            <a:r>
              <a:rPr lang="en-US" sz="1200" i="1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to 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j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Constraints</a:t>
            </a:r>
          </a:p>
          <a:p>
            <a:pPr lvl="1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Meet all demand</a:t>
            </a:r>
          </a:p>
          <a:p>
            <a:pPr lvl="1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Open just P warehouses or plants</a:t>
            </a:r>
          </a:p>
          <a:p>
            <a:pPr lvl="1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If you use a site, you must use it</a:t>
            </a:r>
          </a:p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Decisions</a:t>
            </a:r>
          </a:p>
          <a:p>
            <a:pPr lvl="1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sz="1200" i="1" baseline="-25000" dirty="0">
                <a:solidFill>
                  <a:schemeClr val="bg1">
                    <a:lumMod val="50000"/>
                  </a:schemeClr>
                </a:solidFill>
              </a:rPr>
              <a:t>i,j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– which customer is assigned to which plant or warehouse and how much you send…</a:t>
            </a:r>
          </a:p>
          <a:p>
            <a:pPr lvl="1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sz="1200" i="1" baseline="-25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– which plant or warehouse is open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977" y="800101"/>
            <a:ext cx="2457450" cy="282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60648" y="3975184"/>
            <a:ext cx="63117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>
                    <a:lumMod val="50000"/>
                  </a:schemeClr>
                </a:solidFill>
              </a:rPr>
              <a:t>Questions:  How does the model change?  How do you now model the </a:t>
            </a:r>
            <a:r>
              <a:rPr lang="en-US" sz="1350" i="1" dirty="0" err="1">
                <a:solidFill>
                  <a:schemeClr val="bg1">
                    <a:lumMod val="50000"/>
                  </a:schemeClr>
                </a:solidFill>
              </a:rPr>
              <a:t>fixed_lane</a:t>
            </a:r>
            <a:r>
              <a:rPr lang="en-US" sz="1350" i="1" baseline="-25000" dirty="0" err="1">
                <a:solidFill>
                  <a:schemeClr val="bg1">
                    <a:lumMod val="50000"/>
                  </a:schemeClr>
                </a:solidFill>
              </a:rPr>
              <a:t>i,j</a:t>
            </a:r>
            <a:r>
              <a:rPr lang="en-US" sz="1350" dirty="0">
                <a:solidFill>
                  <a:schemeClr val="bg1">
                    <a:lumMod val="50000"/>
                  </a:schemeClr>
                </a:solidFill>
              </a:rPr>
              <a:t> fixed cost to open up a lane from </a:t>
            </a:r>
            <a:r>
              <a:rPr lang="en-US" sz="1350" i="1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350" dirty="0">
                <a:solidFill>
                  <a:schemeClr val="bg1">
                    <a:lumMod val="50000"/>
                  </a:schemeClr>
                </a:solidFill>
              </a:rPr>
              <a:t> to </a:t>
            </a:r>
            <a:r>
              <a:rPr lang="en-US" sz="1350" i="1" dirty="0">
                <a:solidFill>
                  <a:schemeClr val="bg1">
                    <a:lumMod val="50000"/>
                  </a:schemeClr>
                </a:solidFill>
              </a:rPr>
              <a:t>j</a:t>
            </a:r>
            <a:r>
              <a:rPr lang="en-US" sz="1350" dirty="0">
                <a:solidFill>
                  <a:schemeClr val="bg1">
                    <a:lumMod val="50000"/>
                  </a:schemeClr>
                </a:solidFill>
              </a:rPr>
              <a:t> ?   </a:t>
            </a:r>
            <a:r>
              <a:rPr lang="en-US" sz="1350" i="1" dirty="0">
                <a:solidFill>
                  <a:schemeClr val="accent6"/>
                </a:solidFill>
              </a:rPr>
              <a:t>(Can you find all 6 changes?)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00421" y="948467"/>
            <a:ext cx="3137986" cy="3000821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bg1">
                    <a:lumMod val="50000"/>
                  </a:schemeClr>
                </a:solidFill>
              </a:rPr>
              <a:t>Answer:</a:t>
            </a:r>
            <a:r>
              <a:rPr lang="en-US" sz="135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50" dirty="0">
                <a:solidFill>
                  <a:schemeClr val="bg1">
                    <a:lumMod val="50000"/>
                  </a:schemeClr>
                </a:solidFill>
              </a:rPr>
              <a:t>Objective doesn’t need to multiply by </a:t>
            </a:r>
            <a:r>
              <a:rPr lang="en-US" sz="1350" dirty="0" err="1"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lang="en-US" sz="1350" baseline="-25000" dirty="0" err="1">
                <a:solidFill>
                  <a:schemeClr val="bg1">
                    <a:lumMod val="50000"/>
                  </a:schemeClr>
                </a:solidFill>
              </a:rPr>
              <a:t>j</a:t>
            </a:r>
            <a:r>
              <a:rPr lang="en-US" sz="135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50" dirty="0">
                <a:solidFill>
                  <a:schemeClr val="bg1">
                    <a:lumMod val="50000"/>
                  </a:schemeClr>
                </a:solidFill>
              </a:rPr>
              <a:t>Sum of Y</a:t>
            </a:r>
            <a:r>
              <a:rPr lang="en-US" sz="1350" i="1" baseline="-25000" dirty="0">
                <a:solidFill>
                  <a:schemeClr val="bg1">
                    <a:lumMod val="50000"/>
                  </a:schemeClr>
                </a:solidFill>
              </a:rPr>
              <a:t>i,j  </a:t>
            </a:r>
            <a:r>
              <a:rPr lang="en-US" sz="1350" dirty="0">
                <a:solidFill>
                  <a:schemeClr val="bg1">
                    <a:lumMod val="50000"/>
                  </a:schemeClr>
                </a:solidFill>
              </a:rPr>
              <a:t>equals demand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50" dirty="0">
                <a:solidFill>
                  <a:schemeClr val="bg1">
                    <a:lumMod val="50000"/>
                  </a:schemeClr>
                </a:solidFill>
              </a:rPr>
              <a:t>Need another binary decision variable </a:t>
            </a:r>
            <a:r>
              <a:rPr lang="en-US" sz="1350" dirty="0" err="1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350" i="1" baseline="-25000" dirty="0" err="1">
                <a:solidFill>
                  <a:schemeClr val="bg1">
                    <a:lumMod val="50000"/>
                  </a:schemeClr>
                </a:solidFill>
              </a:rPr>
              <a:t>i,j</a:t>
            </a:r>
            <a:r>
              <a:rPr lang="en-US" sz="1350" dirty="0">
                <a:solidFill>
                  <a:schemeClr val="bg1">
                    <a:lumMod val="50000"/>
                  </a:schemeClr>
                </a:solidFill>
              </a:rPr>
              <a:t> if you use the lane, add to objective (+ </a:t>
            </a:r>
            <a:r>
              <a:rPr lang="en-US" sz="1350" i="1" dirty="0" err="1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350" i="1" baseline="-25000" dirty="0" err="1">
                <a:solidFill>
                  <a:schemeClr val="bg1">
                    <a:lumMod val="50000"/>
                  </a:schemeClr>
                </a:solidFill>
              </a:rPr>
              <a:t>i,j</a:t>
            </a:r>
            <a:r>
              <a:rPr lang="en-US" sz="1350" i="1" baseline="-25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35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1350" i="1" dirty="0" err="1">
                <a:solidFill>
                  <a:schemeClr val="bg1">
                    <a:lumMod val="50000"/>
                  </a:schemeClr>
                </a:solidFill>
              </a:rPr>
              <a:t>fixed_lane</a:t>
            </a:r>
            <a:r>
              <a:rPr lang="en-US" sz="1350" i="1" baseline="-25000" dirty="0" err="1">
                <a:solidFill>
                  <a:schemeClr val="bg1">
                    <a:lumMod val="50000"/>
                  </a:schemeClr>
                </a:solidFill>
              </a:rPr>
              <a:t>i,j</a:t>
            </a:r>
            <a:r>
              <a:rPr lang="en-US" sz="1350" dirty="0">
                <a:solidFill>
                  <a:schemeClr val="bg1">
                    <a:lumMod val="50000"/>
                  </a:schemeClr>
                </a:solidFill>
              </a:rPr>
              <a:t> 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50" dirty="0">
                <a:solidFill>
                  <a:schemeClr val="bg1">
                    <a:lumMod val="50000"/>
                  </a:schemeClr>
                </a:solidFill>
              </a:rPr>
              <a:t>Capacity constraint:</a:t>
            </a:r>
            <a:r>
              <a:rPr lang="en-US" sz="1350" i="1" baseline="-250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sz="1350" i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l-GR" sz="1350" i="1" dirty="0">
                <a:solidFill>
                  <a:schemeClr val="bg1">
                    <a:lumMod val="50000"/>
                  </a:schemeClr>
                </a:solidFill>
              </a:rPr>
              <a:t>Σ</a:t>
            </a:r>
            <a:r>
              <a:rPr lang="en-US" sz="1350" i="1" baseline="-250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35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sz="1350" i="1" baseline="-25000" dirty="0" err="1">
                <a:solidFill>
                  <a:schemeClr val="bg1">
                    <a:lumMod val="50000"/>
                  </a:schemeClr>
                </a:solidFill>
              </a:rPr>
              <a:t>i,j</a:t>
            </a:r>
            <a:r>
              <a:rPr lang="en-US" sz="1350" i="1" baseline="-25000" dirty="0">
                <a:solidFill>
                  <a:schemeClr val="bg1">
                    <a:lumMod val="50000"/>
                  </a:schemeClr>
                </a:solidFill>
              </a:rPr>
              <a:t> ;  </a:t>
            </a:r>
            <a:r>
              <a:rPr lang="en-US" sz="1350" i="1" dirty="0">
                <a:solidFill>
                  <a:schemeClr val="bg1">
                    <a:lumMod val="50000"/>
                  </a:schemeClr>
                </a:solidFill>
              </a:rPr>
              <a:t>≤ </a:t>
            </a:r>
            <a:r>
              <a:rPr lang="en-US" sz="1350" dirty="0" err="1">
                <a:solidFill>
                  <a:schemeClr val="bg1">
                    <a:lumMod val="50000"/>
                  </a:schemeClr>
                </a:solidFill>
              </a:rPr>
              <a:t>capX</a:t>
            </a:r>
            <a:r>
              <a:rPr lang="en-US" sz="1350" i="1" baseline="-250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350" i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50" dirty="0">
                <a:solidFill>
                  <a:schemeClr val="bg1">
                    <a:lumMod val="50000"/>
                  </a:schemeClr>
                </a:solidFill>
              </a:rPr>
              <a:t>Force </a:t>
            </a:r>
            <a:r>
              <a:rPr lang="en-US" sz="1350" i="1" dirty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350" dirty="0">
                <a:solidFill>
                  <a:schemeClr val="bg1">
                    <a:lumMod val="50000"/>
                  </a:schemeClr>
                </a:solidFill>
              </a:rPr>
              <a:t> to be used correctly Y</a:t>
            </a:r>
            <a:r>
              <a:rPr lang="en-US" sz="1350" i="1" baseline="-25000" dirty="0">
                <a:solidFill>
                  <a:schemeClr val="bg1">
                    <a:lumMod val="50000"/>
                  </a:schemeClr>
                </a:solidFill>
              </a:rPr>
              <a:t>i,j </a:t>
            </a:r>
            <a:r>
              <a:rPr lang="en-US" sz="1350" i="1" dirty="0">
                <a:solidFill>
                  <a:schemeClr val="bg1">
                    <a:lumMod val="50000"/>
                  </a:schemeClr>
                </a:solidFill>
              </a:rPr>
              <a:t> ≤ </a:t>
            </a:r>
            <a:r>
              <a:rPr lang="en-US" sz="1350" i="1" dirty="0" err="1">
                <a:solidFill>
                  <a:schemeClr val="bg1">
                    <a:lumMod val="50000"/>
                  </a:schemeClr>
                </a:solidFill>
              </a:rPr>
              <a:t>MZ</a:t>
            </a:r>
            <a:r>
              <a:rPr lang="en-US" sz="1350" i="1" baseline="-25000" dirty="0" err="1">
                <a:solidFill>
                  <a:schemeClr val="bg1">
                    <a:lumMod val="50000"/>
                  </a:schemeClr>
                </a:solidFill>
              </a:rPr>
              <a:t>i,j</a:t>
            </a:r>
            <a:endParaRPr lang="en-US" sz="1350" i="1" baseline="-25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350" dirty="0">
                <a:solidFill>
                  <a:schemeClr val="bg1">
                    <a:lumMod val="50000"/>
                  </a:schemeClr>
                </a:solidFill>
              </a:rPr>
              <a:t>Force </a:t>
            </a:r>
            <a:r>
              <a:rPr lang="en-US" sz="135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sz="1350" dirty="0">
                <a:solidFill>
                  <a:schemeClr val="bg1">
                    <a:lumMod val="50000"/>
                  </a:schemeClr>
                </a:solidFill>
              </a:rPr>
              <a:t> to be used correctly </a:t>
            </a:r>
            <a:r>
              <a:rPr lang="en-US" sz="1350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sz="1350" i="1" baseline="-25000" dirty="0" err="1">
                <a:solidFill>
                  <a:schemeClr val="bg1">
                    <a:lumMod val="50000"/>
                  </a:schemeClr>
                </a:solidFill>
              </a:rPr>
              <a:t>i,j</a:t>
            </a:r>
            <a:r>
              <a:rPr lang="en-US" sz="1350" i="1" baseline="-25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350" i="1" dirty="0">
                <a:solidFill>
                  <a:schemeClr val="bg1">
                    <a:lumMod val="50000"/>
                  </a:schemeClr>
                </a:solidFill>
              </a:rPr>
              <a:t> ≤ </a:t>
            </a:r>
            <a:r>
              <a:rPr lang="en-US" sz="1350" i="1" dirty="0" err="1">
                <a:solidFill>
                  <a:schemeClr val="bg1">
                    <a:lumMod val="50000"/>
                  </a:schemeClr>
                </a:solidFill>
              </a:rPr>
              <a:t>MX</a:t>
            </a:r>
            <a:r>
              <a:rPr lang="en-US" sz="1350" i="1" baseline="-250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350" i="1" baseline="-25000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pPr marL="342900" indent="-342900">
              <a:buFont typeface="+mj-lt"/>
              <a:buAutoNum type="arabicPeriod"/>
            </a:pPr>
            <a:endParaRPr lang="en-US" sz="1350" i="1" baseline="-25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350" i="1" baseline="-25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350" i="1" baseline="-250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0F099C56-BC3B-4FF1-B8EF-D4C296B2EF66}"/>
              </a:ext>
            </a:extLst>
          </p:cNvPr>
          <p:cNvSpPr/>
          <p:nvPr/>
        </p:nvSpPr>
        <p:spPr bwMode="auto">
          <a:xfrm rot="2684446">
            <a:off x="1872894" y="2926108"/>
            <a:ext cx="171450" cy="276999"/>
          </a:xfrm>
          <a:prstGeom prst="plu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06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Big M Method</a:t>
            </a:r>
          </a:p>
        </p:txBody>
      </p:sp>
    </p:spTree>
    <p:extLst>
      <p:ext uri="{BB962C8B-B14F-4D97-AF65-F5344CB8AC3E}">
        <p14:creationId xmlns:p14="http://schemas.microsoft.com/office/powerpoint/2010/main" val="296847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Stochastic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Up to this point, we’ve focused on deterministic models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Deterministic models:  we define all the input values</a:t>
            </a:r>
          </a:p>
          <a:p>
            <a:pPr lvl="1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 realize that there is uncertainty, so we have run different what-ifs to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Find robust solutions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Determine the sensitivity of variables</a:t>
            </a:r>
          </a:p>
          <a:p>
            <a:pPr lvl="1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But, we can directly model stochastic parameters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Stochastic optimization as term is broadly used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 are going to focus on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recourse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problems that can be formulated as LPs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8161" y="4222997"/>
            <a:ext cx="310854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Sources:</a:t>
            </a:r>
          </a:p>
          <a:p>
            <a:r>
              <a:rPr lang="en-US" sz="900" dirty="0">
                <a:hlinkClick r:id="rId2"/>
              </a:rPr>
              <a:t>http://neos-guide.org/content/stochastic-linear-programming</a:t>
            </a:r>
            <a:endParaRPr lang="en-US" sz="900" dirty="0"/>
          </a:p>
          <a:p>
            <a:r>
              <a:rPr lang="en-US" sz="900" dirty="0"/>
              <a:t>http://people.brunel.ac.uk/~mastjjb/jeb/or/sp.html</a:t>
            </a:r>
          </a:p>
        </p:txBody>
      </p:sp>
    </p:spTree>
    <p:extLst>
      <p:ext uri="{BB962C8B-B14F-4D97-AF65-F5344CB8AC3E}">
        <p14:creationId xmlns:p14="http://schemas.microsoft.com/office/powerpoint/2010/main" val="128596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What is the Big 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88" y="1195417"/>
            <a:ext cx="8229600" cy="1201419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Powerful way to model logical IF-Then conditions when one variable is continuous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When both are binary, M = 1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When one is continuous, M = Big Number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5C690E-E3C0-28F9-1C28-7B071139C35D}"/>
              </a:ext>
            </a:extLst>
          </p:cNvPr>
          <p:cNvSpPr txBox="1"/>
          <p:nvPr/>
        </p:nvSpPr>
        <p:spPr>
          <a:xfrm>
            <a:off x="3208930" y="2746665"/>
            <a:ext cx="3137986" cy="173380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Both binary: 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sz="2000" i="1" baseline="-25000" dirty="0" err="1">
                <a:solidFill>
                  <a:schemeClr val="bg1">
                    <a:lumMod val="50000"/>
                  </a:schemeClr>
                </a:solidFill>
              </a:rPr>
              <a:t>i,j</a:t>
            </a:r>
            <a:r>
              <a:rPr lang="en-US" sz="2000" i="1" baseline="-25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 ≤ X</a:t>
            </a:r>
            <a:r>
              <a:rPr lang="en-US" sz="2000" i="1" baseline="-25000" dirty="0">
                <a:solidFill>
                  <a:schemeClr val="bg1">
                    <a:lumMod val="50000"/>
                  </a:schemeClr>
                </a:solidFill>
              </a:rPr>
              <a:t>i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Y continuous: 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sz="2000" i="1" baseline="-25000" dirty="0" err="1">
                <a:solidFill>
                  <a:schemeClr val="bg1">
                    <a:lumMod val="50000"/>
                  </a:schemeClr>
                </a:solidFill>
              </a:rPr>
              <a:t>i,j</a:t>
            </a:r>
            <a:r>
              <a:rPr lang="en-US" sz="2000" i="1" baseline="-25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 ≤ </a:t>
            </a:r>
            <a:r>
              <a:rPr lang="en-US" sz="2000" i="1" dirty="0" err="1">
                <a:solidFill>
                  <a:schemeClr val="bg1">
                    <a:lumMod val="50000"/>
                  </a:schemeClr>
                </a:solidFill>
              </a:rPr>
              <a:t>MX</a:t>
            </a:r>
            <a:r>
              <a:rPr lang="en-US" sz="2000" i="1" baseline="-250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endParaRPr lang="en-US" sz="2000" i="1" baseline="-25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000" i="1" baseline="-25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000" i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70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What is the Big 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Historically, it was a good practice to pick the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BigM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to be only as large as needed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Could cause numerical issues in linear programming model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http://orinanobworld.blogspot.com/2011/07/perils-of-big-m.html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(numerical instability)</a:t>
            </a:r>
          </a:p>
          <a:p>
            <a:pPr lvl="1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Bob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Fourer’s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http://bob4er.blogspot.com/2013/02/the-big-m.html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 article points out that commercial solvers may take care of the problem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CPLEX,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Gurobi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and Xpress did not have any problems up to 19 9s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CPLEX had no problems up to 99 9s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These solvers tended to take care of the problem</a:t>
            </a:r>
          </a:p>
          <a:p>
            <a:pPr lvl="1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Note:  It can also be used to refer to the process of finding the first feasible solution in Simplex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It is good trick that comes up in many situations.  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04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The Sam Hillis (</a:t>
            </a:r>
            <a:r>
              <a:rPr lang="en-US" sz="3600" dirty="0" err="1">
                <a:solidFill>
                  <a:schemeClr val="bg1">
                    <a:lumMod val="50000"/>
                  </a:schemeClr>
                </a:solidFill>
              </a:rPr>
              <a:t>MSiA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 Alpha Class) Trading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88" y="1195417"/>
            <a:ext cx="8229600" cy="246911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Creating a financial trading algorithm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Uses deep learning techniques (we won’t cover this)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 needed to run an optimization problem to set the parameters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optimization has a IF-THEN Statement in it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 had a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Score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Threshold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 also need a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Flag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Flag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is 1 or 0 if the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Score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is bigger than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Threshold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Flag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must be 0 if the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Score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is less than the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Threshold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Big M Constraint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62471" y="3422508"/>
            <a:ext cx="4425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(SCORE – THRESHOLD) +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BigM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* (1-FLAG) ≥ 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62471" y="3896743"/>
            <a:ext cx="4861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If (Score – Threshold) is positive, then flag can be anything and we’ll be OK.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6432" y="4263842"/>
            <a:ext cx="5610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If (Score – Threshold) is negative, then flag has to be 0 so we can get an overall positive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AC8C0D-890F-787C-6081-D03F325D4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615" y="791075"/>
            <a:ext cx="2151505" cy="215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3B868-6DBA-A190-49DF-34FEB0A7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End of Section</a:t>
            </a:r>
            <a:br>
              <a:rPr lang="en-US" dirty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1281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Recourse:  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You make a decision now that impacts future periods</a:t>
            </a:r>
          </a:p>
          <a:p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Some random event happens and you soon learn how the future plays out</a:t>
            </a:r>
          </a:p>
          <a:p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You can take some recourse action to adjust your plans for the new period</a:t>
            </a:r>
          </a:p>
        </p:txBody>
      </p:sp>
    </p:spTree>
    <p:extLst>
      <p:ext uri="{BB962C8B-B14F-4D97-AF65-F5344CB8AC3E}">
        <p14:creationId xmlns:p14="http://schemas.microsoft.com/office/powerpoint/2010/main" val="67805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Let’s do an example:</a:t>
            </a:r>
            <a:br>
              <a:rPr lang="en-US" sz="3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Natural Gas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Simple two year model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You are experiencing a normal winter this year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You don’t know what to expect next year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Normal– gas is relatively cheap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Cold – need more gas and it will be more expensive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Very Cold- need even more gas and it will be more expensive</a:t>
            </a:r>
          </a:p>
          <a:p>
            <a:pPr lvl="1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You have different decisions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Buy now for just this year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Buy now for this year and buy and store product for future years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48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Example from Spreadsheet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Review data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Solve LP for different scenarios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Solve LP for the “average” scenario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Formulate and solve the LP as a stochastic linear program with recourse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830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Discussion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How is the stochastic LP really like solving multiple models at the same time?  What ties them together?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What would a 3-year gas model look like?</a:t>
            </a:r>
          </a:p>
        </p:txBody>
      </p:sp>
    </p:spTree>
    <p:extLst>
      <p:ext uri="{BB962C8B-B14F-4D97-AF65-F5344CB8AC3E}">
        <p14:creationId xmlns:p14="http://schemas.microsoft.com/office/powerpoint/2010/main" val="1913878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Recourse Problem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Airline Ticket Prices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Finance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Modeling investment portfolio to meet uncertain liabilities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Insurance</a:t>
            </a: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Premiums come in and can be invested in assets with deterministic and stochastic returns</a:t>
            </a: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Claims come in randomly and can come in big waves</a:t>
            </a: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Recourse variables would be the liquidation (selling) of assets to meet claims</a:t>
            </a: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Goal would be a wise set of investments to meet obligations under various circumstances</a:t>
            </a:r>
          </a:p>
          <a:p>
            <a:pPr lvl="2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Power systems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Meet varying amount of demand (heat waves)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Recourse variables could represent “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peakers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” </a:t>
            </a: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More expensive power generation that can easily be turned on or off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Capacity planning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31430" y="4522023"/>
            <a:ext cx="44387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>
                    <a:lumMod val="50000"/>
                  </a:schemeClr>
                </a:solidFill>
              </a:rPr>
              <a:t>Source:  http://people.brunel.ac.uk/~mastjjb/jeb/or/sp.html</a:t>
            </a:r>
          </a:p>
        </p:txBody>
      </p:sp>
    </p:spTree>
    <p:extLst>
      <p:ext uri="{BB962C8B-B14F-4D97-AF65-F5344CB8AC3E}">
        <p14:creationId xmlns:p14="http://schemas.microsoft.com/office/powerpoint/2010/main" val="3163101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Why aren’t stochastic models used more in practice?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88" y="1553591"/>
            <a:ext cx="8229600" cy="303629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Hard to get probabilities</a:t>
            </a:r>
          </a:p>
          <a:p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Hard to set up the models</a:t>
            </a:r>
          </a:p>
          <a:p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Hard to understand the results (a single run can be hard enough to explain</a:t>
            </a:r>
          </a:p>
          <a:p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72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For more (more than I understand) on Stochastic Optimization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C3A739-6B86-0834-808B-B9FE82668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05" y="1081931"/>
            <a:ext cx="4132415" cy="2286911"/>
          </a:xfrm>
          <a:prstGeom prst="rect">
            <a:avLst/>
          </a:prstGeom>
        </p:spPr>
      </p:pic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389B1AF1-515A-B96E-EDAF-EE27B316B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0788" y="1995851"/>
            <a:ext cx="4397372" cy="29834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275DE6-3E7A-601D-4EC4-914188315461}"/>
              </a:ext>
            </a:extLst>
          </p:cNvPr>
          <p:cNvSpPr txBox="1"/>
          <p:nvPr/>
        </p:nvSpPr>
        <p:spPr>
          <a:xfrm>
            <a:off x="505537" y="3738403"/>
            <a:ext cx="3616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Claims that we should be studying Sequential Decision Problems</a:t>
            </a:r>
          </a:p>
        </p:txBody>
      </p:sp>
    </p:spTree>
    <p:extLst>
      <p:ext uri="{BB962C8B-B14F-4D97-AF65-F5344CB8AC3E}">
        <p14:creationId xmlns:p14="http://schemas.microsoft.com/office/powerpoint/2010/main" val="2621234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30411</TotalTime>
  <Words>1537</Words>
  <Application>Microsoft Office PowerPoint</Application>
  <PresentationFormat>On-screen Show (16:9)</PresentationFormat>
  <Paragraphs>185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Stochastic Optimization</vt:lpstr>
      <vt:lpstr>Stochastic Optimization</vt:lpstr>
      <vt:lpstr>Recourse:  What is it?</vt:lpstr>
      <vt:lpstr>Let’s do an example: Natural Gas Company</vt:lpstr>
      <vt:lpstr>Example from Spreadsheet</vt:lpstr>
      <vt:lpstr>Discussion Questions</vt:lpstr>
      <vt:lpstr>Recourse Problem Applications</vt:lpstr>
      <vt:lpstr>Why aren’t stochastic models used more in practice?</vt:lpstr>
      <vt:lpstr>For more (more than I understand) on Stochastic Optimization</vt:lpstr>
      <vt:lpstr>Claims all these problems are related</vt:lpstr>
      <vt:lpstr>I was excited to read his book and bring it into this class</vt:lpstr>
      <vt:lpstr>Some Key Ideas of Sequential Decision Problems: Five Components</vt:lpstr>
      <vt:lpstr>Some Key Ideas of Sequential Decision Problems: Policies for Solving</vt:lpstr>
      <vt:lpstr>End of Section  </vt:lpstr>
      <vt:lpstr>Intro Exercise</vt:lpstr>
      <vt:lpstr>Our Simple Transportation Model (1)</vt:lpstr>
      <vt:lpstr>Question:  What if we relax our Yi,j variable so that is continuous between 0 and 1</vt:lpstr>
      <vt:lpstr>Question:  What if the Yi,j variable is the flow from i to j?  And, what if the warehouse had a simple capacity measure?</vt:lpstr>
      <vt:lpstr>  Big M Method</vt:lpstr>
      <vt:lpstr>What is the Big M?</vt:lpstr>
      <vt:lpstr>What is the Big M?</vt:lpstr>
      <vt:lpstr>The Sam Hillis (MSiA Alpha Class) Trading Algorithm</vt:lpstr>
      <vt:lpstr>End of Section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Michael Watson</cp:lastModifiedBy>
  <cp:revision>156</cp:revision>
  <dcterms:created xsi:type="dcterms:W3CDTF">2015-07-21T16:44:10Z</dcterms:created>
  <dcterms:modified xsi:type="dcterms:W3CDTF">2023-11-06T16:05:39Z</dcterms:modified>
</cp:coreProperties>
</file>