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9" r:id="rId1"/>
  </p:sldMasterIdLst>
  <p:notesMasterIdLst>
    <p:notesMasterId r:id="rId34"/>
  </p:notesMasterIdLst>
  <p:handoutMasterIdLst>
    <p:handoutMasterId r:id="rId35"/>
  </p:handoutMasterIdLst>
  <p:sldIdLst>
    <p:sldId id="1508" r:id="rId2"/>
    <p:sldId id="2454" r:id="rId3"/>
    <p:sldId id="2455" r:id="rId4"/>
    <p:sldId id="2459" r:id="rId5"/>
    <p:sldId id="2460" r:id="rId6"/>
    <p:sldId id="2462" r:id="rId7"/>
    <p:sldId id="2456" r:id="rId8"/>
    <p:sldId id="2457" r:id="rId9"/>
    <p:sldId id="2458" r:id="rId10"/>
    <p:sldId id="2433" r:id="rId11"/>
    <p:sldId id="2432" r:id="rId12"/>
    <p:sldId id="2434" r:id="rId13"/>
    <p:sldId id="2435" r:id="rId14"/>
    <p:sldId id="2437" r:id="rId15"/>
    <p:sldId id="2438" r:id="rId16"/>
    <p:sldId id="2436" r:id="rId17"/>
    <p:sldId id="2439" r:id="rId18"/>
    <p:sldId id="2440" r:id="rId19"/>
    <p:sldId id="2442" r:id="rId20"/>
    <p:sldId id="2443" r:id="rId21"/>
    <p:sldId id="2441" r:id="rId22"/>
    <p:sldId id="2444" r:id="rId23"/>
    <p:sldId id="2461" r:id="rId24"/>
    <p:sldId id="2445" r:id="rId25"/>
    <p:sldId id="2446" r:id="rId26"/>
    <p:sldId id="2447" r:id="rId27"/>
    <p:sldId id="2448" r:id="rId28"/>
    <p:sldId id="2449" r:id="rId29"/>
    <p:sldId id="2450" r:id="rId30"/>
    <p:sldId id="2451" r:id="rId31"/>
    <p:sldId id="2452" r:id="rId32"/>
    <p:sldId id="2453" r:id="rId3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DC7E"/>
    <a:srgbClr val="333399"/>
    <a:srgbClr val="99CCFF"/>
    <a:srgbClr val="666699"/>
    <a:srgbClr val="CF1944"/>
    <a:srgbClr val="949494"/>
    <a:srgbClr val="8D8D8D"/>
    <a:srgbClr val="8181A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7" autoAdjust="0"/>
    <p:restoredTop sz="86964" autoAdjust="0"/>
  </p:normalViewPr>
  <p:slideViewPr>
    <p:cSldViewPr>
      <p:cViewPr varScale="1">
        <p:scale>
          <a:sx n="72" d="100"/>
          <a:sy n="72" d="100"/>
        </p:scale>
        <p:origin x="121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6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080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t" anchorCtr="0" compatLnSpc="1">
            <a:prstTxWarp prst="textNoShape">
              <a:avLst/>
            </a:prstTxWarp>
          </a:bodyPr>
          <a:lstStyle>
            <a:lvl1pPr defTabSz="957263" eaLnBrk="1" hangingPunct="1">
              <a:defRPr sz="1300"/>
            </a:lvl1pPr>
          </a:lstStyle>
          <a:p>
            <a:endParaRPr lang="en-US"/>
          </a:p>
        </p:txBody>
      </p:sp>
      <p:sp>
        <p:nvSpPr>
          <p:cNvPr id="1100803" name="Rectangle 3"/>
          <p:cNvSpPr>
            <a:spLocks noGrp="1" noChangeArrowheads="1"/>
          </p:cNvSpPr>
          <p:nvPr>
            <p:ph type="dt" sz="quarter" idx="1"/>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t" anchorCtr="0" compatLnSpc="1">
            <a:prstTxWarp prst="textNoShape">
              <a:avLst/>
            </a:prstTxWarp>
          </a:bodyPr>
          <a:lstStyle>
            <a:lvl1pPr algn="r" defTabSz="957263" eaLnBrk="1" hangingPunct="1">
              <a:defRPr sz="1300"/>
            </a:lvl1pPr>
          </a:lstStyle>
          <a:p>
            <a:endParaRPr lang="en-US"/>
          </a:p>
        </p:txBody>
      </p:sp>
      <p:sp>
        <p:nvSpPr>
          <p:cNvPr id="1100804" name="Rectangle 4"/>
          <p:cNvSpPr>
            <a:spLocks noGrp="1" noChangeArrowheads="1"/>
          </p:cNvSpPr>
          <p:nvPr>
            <p:ph type="ftr" sz="quarter" idx="2"/>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b" anchorCtr="0" compatLnSpc="1">
            <a:prstTxWarp prst="textNoShape">
              <a:avLst/>
            </a:prstTxWarp>
          </a:bodyPr>
          <a:lstStyle>
            <a:lvl1pPr defTabSz="957263" eaLnBrk="1" hangingPunct="1">
              <a:defRPr sz="1300"/>
            </a:lvl1pPr>
          </a:lstStyle>
          <a:p>
            <a:endParaRPr lang="en-US"/>
          </a:p>
        </p:txBody>
      </p:sp>
      <p:sp>
        <p:nvSpPr>
          <p:cNvPr id="1100805" name="Rectangle 5"/>
          <p:cNvSpPr>
            <a:spLocks noGrp="1" noChangeArrowheads="1"/>
          </p:cNvSpPr>
          <p:nvPr>
            <p:ph type="sldNum" sz="quarter" idx="3"/>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b" anchorCtr="0" compatLnSpc="1">
            <a:prstTxWarp prst="textNoShape">
              <a:avLst/>
            </a:prstTxWarp>
          </a:bodyPr>
          <a:lstStyle>
            <a:lvl1pPr algn="r" defTabSz="957263" eaLnBrk="1" hangingPunct="1">
              <a:defRPr sz="1300"/>
            </a:lvl1pPr>
          </a:lstStyle>
          <a:p>
            <a:fld id="{77205770-B982-46B3-8801-62441E910E45}" type="slidenum">
              <a:rPr lang="en-US"/>
              <a:pPr/>
              <a:t>‹#›</a:t>
            </a:fld>
            <a:endParaRPr lang="en-US"/>
          </a:p>
        </p:txBody>
      </p:sp>
    </p:spTree>
    <p:extLst>
      <p:ext uri="{BB962C8B-B14F-4D97-AF65-F5344CB8AC3E}">
        <p14:creationId xmlns:p14="http://schemas.microsoft.com/office/powerpoint/2010/main" val="2723462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1714"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t" anchorCtr="0" compatLnSpc="1">
            <a:prstTxWarp prst="textNoShape">
              <a:avLst/>
            </a:prstTxWarp>
          </a:bodyPr>
          <a:lstStyle>
            <a:lvl1pPr defTabSz="957263" eaLnBrk="1" hangingPunct="1">
              <a:defRPr sz="1300"/>
            </a:lvl1pPr>
          </a:lstStyle>
          <a:p>
            <a:endParaRPr lang="en-US"/>
          </a:p>
        </p:txBody>
      </p:sp>
      <p:sp>
        <p:nvSpPr>
          <p:cNvPr id="371715" name="Rectangle 3"/>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t" anchorCtr="0" compatLnSpc="1">
            <a:prstTxWarp prst="textNoShape">
              <a:avLst/>
            </a:prstTxWarp>
          </a:bodyPr>
          <a:lstStyle>
            <a:lvl1pPr algn="r" defTabSz="957263" eaLnBrk="1" hangingPunct="1">
              <a:defRPr sz="1300"/>
            </a:lvl1pPr>
          </a:lstStyle>
          <a:p>
            <a:endParaRPr lang="en-US"/>
          </a:p>
        </p:txBody>
      </p:sp>
      <p:sp>
        <p:nvSpPr>
          <p:cNvPr id="37171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1717"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1718" name="Rectangle 6"/>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b" anchorCtr="0" compatLnSpc="1">
            <a:prstTxWarp prst="textNoShape">
              <a:avLst/>
            </a:prstTxWarp>
          </a:bodyPr>
          <a:lstStyle>
            <a:lvl1pPr defTabSz="957263" eaLnBrk="1" hangingPunct="1">
              <a:defRPr sz="1300"/>
            </a:lvl1pPr>
          </a:lstStyle>
          <a:p>
            <a:endParaRPr lang="en-US"/>
          </a:p>
        </p:txBody>
      </p:sp>
      <p:sp>
        <p:nvSpPr>
          <p:cNvPr id="371719" name="Rectangle 7"/>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b" anchorCtr="0" compatLnSpc="1">
            <a:prstTxWarp prst="textNoShape">
              <a:avLst/>
            </a:prstTxWarp>
          </a:bodyPr>
          <a:lstStyle>
            <a:lvl1pPr algn="r" defTabSz="957263" eaLnBrk="1" hangingPunct="1">
              <a:defRPr sz="1300"/>
            </a:lvl1pPr>
          </a:lstStyle>
          <a:p>
            <a:fld id="{DDE30253-A0BE-48FB-B6E1-EC1DD24F68A6}" type="slidenum">
              <a:rPr lang="en-US"/>
              <a:pPr/>
              <a:t>‹#›</a:t>
            </a:fld>
            <a:endParaRPr lang="en-US"/>
          </a:p>
        </p:txBody>
      </p:sp>
    </p:spTree>
    <p:extLst>
      <p:ext uri="{BB962C8B-B14F-4D97-AF65-F5344CB8AC3E}">
        <p14:creationId xmlns:p14="http://schemas.microsoft.com/office/powerpoint/2010/main" val="14948187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C3669-8BB1-4DD1-806C-35FE722716AE}" type="slidenum">
              <a:rPr lang="en-US"/>
              <a:pPr/>
              <a:t>1</a:t>
            </a:fld>
            <a:endParaRPr lang="en-US"/>
          </a:p>
        </p:txBody>
      </p:sp>
      <p:sp>
        <p:nvSpPr>
          <p:cNvPr id="2440194" name="Rectangle 2"/>
          <p:cNvSpPr>
            <a:spLocks noGrp="1" noRot="1" noChangeAspect="1" noChangeArrowheads="1" noTextEdit="1"/>
          </p:cNvSpPr>
          <p:nvPr>
            <p:ph type="sldImg"/>
          </p:nvPr>
        </p:nvSpPr>
        <p:spPr>
          <a:xfrm>
            <a:off x="1262063" y="720725"/>
            <a:ext cx="4795837" cy="3597275"/>
          </a:xfrm>
          <a:ln w="12700" cap="flat"/>
        </p:spPr>
      </p:sp>
      <p:sp>
        <p:nvSpPr>
          <p:cNvPr id="2440195" name="Rectangle 3"/>
          <p:cNvSpPr>
            <a:spLocks noGrp="1" noChangeArrowheads="1"/>
          </p:cNvSpPr>
          <p:nvPr>
            <p:ph type="body" idx="1"/>
          </p:nvPr>
        </p:nvSpPr>
        <p:spPr>
          <a:xfrm>
            <a:off x="974725" y="4560888"/>
            <a:ext cx="5365750" cy="4321175"/>
          </a:xfrm>
          <a:ln/>
        </p:spPr>
        <p:txBody>
          <a:bodyPr lIns="98370" tIns="49185" rIns="98370" bIns="49185"/>
          <a:lstStyle/>
          <a:p>
            <a:pPr defTabSz="963613"/>
            <a:endParaRPr lang="en-US"/>
          </a:p>
        </p:txBody>
      </p:sp>
    </p:spTree>
    <p:extLst>
      <p:ext uri="{BB962C8B-B14F-4D97-AF65-F5344CB8AC3E}">
        <p14:creationId xmlns:p14="http://schemas.microsoft.com/office/powerpoint/2010/main" val="1864848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2652" name="Rectangle 12"/>
          <p:cNvSpPr>
            <a:spLocks noGrp="1" noChangeArrowheads="1"/>
          </p:cNvSpPr>
          <p:nvPr>
            <p:ph type="ctrTitle"/>
          </p:nvPr>
        </p:nvSpPr>
        <p:spPr>
          <a:xfrm>
            <a:off x="666418" y="1343025"/>
            <a:ext cx="7848600" cy="638175"/>
          </a:xfrm>
        </p:spPr>
        <p:txBody>
          <a:bodyPr wrap="square" tIns="45720" bIns="45720" anchor="b"/>
          <a:lstStyle>
            <a:lvl1pPr algn="ctr">
              <a:defRPr sz="3200">
                <a:solidFill>
                  <a:schemeClr val="tx1"/>
                </a:solidFill>
              </a:defRPr>
            </a:lvl1pPr>
          </a:lstStyle>
          <a:p>
            <a:pPr lvl="0"/>
            <a:r>
              <a:rPr lang="en-US" noProof="0"/>
              <a:t>Sample</a:t>
            </a:r>
          </a:p>
        </p:txBody>
      </p:sp>
      <p:sp>
        <p:nvSpPr>
          <p:cNvPr id="112661" name="Text Box 21"/>
          <p:cNvSpPr txBox="1">
            <a:spLocks noChangeArrowheads="1"/>
          </p:cNvSpPr>
          <p:nvPr userDrawn="1"/>
        </p:nvSpPr>
        <p:spPr bwMode="auto">
          <a:xfrm>
            <a:off x="2159604" y="6570651"/>
            <a:ext cx="486222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dirty="0">
                <a:solidFill>
                  <a:schemeClr val="accent1"/>
                </a:solidFill>
              </a:rPr>
              <a:t>Material by Michael</a:t>
            </a:r>
            <a:r>
              <a:rPr lang="en-US" sz="1000" baseline="0" dirty="0">
                <a:solidFill>
                  <a:schemeClr val="accent1"/>
                </a:solidFill>
              </a:rPr>
              <a:t> </a:t>
            </a:r>
            <a:r>
              <a:rPr lang="en-US" sz="1000" dirty="0">
                <a:solidFill>
                  <a:schemeClr val="accent1"/>
                </a:solidFill>
              </a:rPr>
              <a:t>Watson, Sara Lewis, Jay </a:t>
            </a:r>
            <a:r>
              <a:rPr lang="en-US" sz="1000" dirty="0" err="1">
                <a:solidFill>
                  <a:schemeClr val="accent1"/>
                </a:solidFill>
              </a:rPr>
              <a:t>Jayaraman</a:t>
            </a:r>
            <a:r>
              <a:rPr lang="en-US" sz="1000" dirty="0">
                <a:solidFill>
                  <a:schemeClr val="accent1"/>
                </a:solidFill>
              </a:rPr>
              <a:t>, and Pete </a:t>
            </a:r>
            <a:r>
              <a:rPr lang="en-US" sz="1000" dirty="0" err="1">
                <a:solidFill>
                  <a:schemeClr val="accent1"/>
                </a:solidFill>
              </a:rPr>
              <a:t>Cacioppi</a:t>
            </a:r>
            <a:r>
              <a:rPr lang="en-US" sz="1000" dirty="0">
                <a:solidFill>
                  <a:schemeClr val="accent1"/>
                </a:solidFill>
              </a:rPr>
              <a:t>,  2012</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6240" y="2514600"/>
            <a:ext cx="2800000" cy="3200000"/>
          </a:xfrm>
          <a:prstGeom prst="rect">
            <a:avLst/>
          </a:prstGeom>
          <a:ln>
            <a:solidFill>
              <a:srgbClr val="AFDC7E"/>
            </a:solidFill>
          </a:ln>
        </p:spPr>
      </p:pic>
      <p:sp>
        <p:nvSpPr>
          <p:cNvPr id="3" name="TextBox 2"/>
          <p:cNvSpPr txBox="1"/>
          <p:nvPr userDrawn="1"/>
        </p:nvSpPr>
        <p:spPr>
          <a:xfrm>
            <a:off x="3179380" y="5799090"/>
            <a:ext cx="2775119" cy="369332"/>
          </a:xfrm>
          <a:prstGeom prst="rect">
            <a:avLst/>
          </a:prstGeom>
          <a:noFill/>
        </p:spPr>
        <p:txBody>
          <a:bodyPr wrap="none" rtlCol="0">
            <a:spAutoFit/>
          </a:bodyPr>
          <a:lstStyle/>
          <a:p>
            <a:r>
              <a:rPr lang="en-US" dirty="0"/>
              <a:t>NetworkDesignBook.com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11957776-BB8B-4E35-A48E-7EBF0482ED84}" type="slidenum">
              <a:rPr lang="en-US"/>
              <a:pPr/>
              <a:t>‹#›</a:t>
            </a:fld>
            <a:endParaRPr lang="en-US"/>
          </a:p>
        </p:txBody>
      </p:sp>
    </p:spTree>
    <p:extLst>
      <p:ext uri="{BB962C8B-B14F-4D97-AF65-F5344CB8AC3E}">
        <p14:creationId xmlns:p14="http://schemas.microsoft.com/office/powerpoint/2010/main" val="392279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0"/>
            <a:ext cx="20955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1341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2508C4-4B77-4250-941A-3AD1608A66D7}" type="slidenum">
              <a:rPr lang="en-US"/>
              <a:pPr/>
              <a:t>‹#›</a:t>
            </a:fld>
            <a:endParaRPr lang="en-US"/>
          </a:p>
        </p:txBody>
      </p:sp>
    </p:spTree>
    <p:extLst>
      <p:ext uri="{BB962C8B-B14F-4D97-AF65-F5344CB8AC3E}">
        <p14:creationId xmlns:p14="http://schemas.microsoft.com/office/powerpoint/2010/main" val="119115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3AEB1FA-7CEA-4843-8894-AF3ADB2B3460}" type="slidenum">
              <a:rPr lang="en-US"/>
              <a:pPr/>
              <a:t>‹#›</a:t>
            </a:fld>
            <a:endParaRPr lang="en-US"/>
          </a:p>
        </p:txBody>
      </p:sp>
    </p:spTree>
    <p:extLst>
      <p:ext uri="{BB962C8B-B14F-4D97-AF65-F5344CB8AC3E}">
        <p14:creationId xmlns:p14="http://schemas.microsoft.com/office/powerpoint/2010/main" val="293232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0F753BF-A4CF-4AF1-B4E6-49496A251BFF}" type="slidenum">
              <a:rPr lang="en-US"/>
              <a:pPr/>
              <a:t>‹#›</a:t>
            </a:fld>
            <a:endParaRPr lang="en-US"/>
          </a:p>
        </p:txBody>
      </p:sp>
    </p:spTree>
    <p:extLst>
      <p:ext uri="{BB962C8B-B14F-4D97-AF65-F5344CB8AC3E}">
        <p14:creationId xmlns:p14="http://schemas.microsoft.com/office/powerpoint/2010/main" val="8238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D2AC0F12-3284-4D86-8D6B-9924FF96A23C}" type="slidenum">
              <a:rPr lang="en-US"/>
              <a:pPr/>
              <a:t>‹#›</a:t>
            </a:fld>
            <a:endParaRPr lang="en-US"/>
          </a:p>
        </p:txBody>
      </p:sp>
    </p:spTree>
    <p:extLst>
      <p:ext uri="{BB962C8B-B14F-4D97-AF65-F5344CB8AC3E}">
        <p14:creationId xmlns:p14="http://schemas.microsoft.com/office/powerpoint/2010/main" val="234998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5F015CFD-D44D-42D5-8DB3-58A8A53F7C9A}" type="slidenum">
              <a:rPr lang="en-US"/>
              <a:pPr/>
              <a:t>‹#›</a:t>
            </a:fld>
            <a:endParaRPr lang="en-US"/>
          </a:p>
        </p:txBody>
      </p:sp>
    </p:spTree>
    <p:extLst>
      <p:ext uri="{BB962C8B-B14F-4D97-AF65-F5344CB8AC3E}">
        <p14:creationId xmlns:p14="http://schemas.microsoft.com/office/powerpoint/2010/main" val="316051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234D7529-66DB-418B-9E16-61E6D52603B2}" type="slidenum">
              <a:rPr lang="en-US"/>
              <a:pPr/>
              <a:t>‹#›</a:t>
            </a:fld>
            <a:endParaRPr lang="en-US"/>
          </a:p>
        </p:txBody>
      </p:sp>
    </p:spTree>
    <p:extLst>
      <p:ext uri="{BB962C8B-B14F-4D97-AF65-F5344CB8AC3E}">
        <p14:creationId xmlns:p14="http://schemas.microsoft.com/office/powerpoint/2010/main" val="127772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C70C3EF-774B-4E9E-94C3-1289CDDC8949}" type="slidenum">
              <a:rPr lang="en-US"/>
              <a:pPr/>
              <a:t>‹#›</a:t>
            </a:fld>
            <a:endParaRPr lang="en-US"/>
          </a:p>
        </p:txBody>
      </p:sp>
    </p:spTree>
    <p:extLst>
      <p:ext uri="{BB962C8B-B14F-4D97-AF65-F5344CB8AC3E}">
        <p14:creationId xmlns:p14="http://schemas.microsoft.com/office/powerpoint/2010/main" val="10394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EE1C817-B469-4DF5-A9F6-2727B4AABF59}" type="slidenum">
              <a:rPr lang="en-US"/>
              <a:pPr/>
              <a:t>‹#›</a:t>
            </a:fld>
            <a:endParaRPr lang="en-US"/>
          </a:p>
        </p:txBody>
      </p:sp>
    </p:spTree>
    <p:extLst>
      <p:ext uri="{BB962C8B-B14F-4D97-AF65-F5344CB8AC3E}">
        <p14:creationId xmlns:p14="http://schemas.microsoft.com/office/powerpoint/2010/main" val="138432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32BB009E-E056-4C39-8A3E-CC84FC598987}" type="slidenum">
              <a:rPr lang="en-US"/>
              <a:pPr/>
              <a:t>‹#›</a:t>
            </a:fld>
            <a:endParaRPr lang="en-US"/>
          </a:p>
        </p:txBody>
      </p:sp>
    </p:spTree>
    <p:extLst>
      <p:ext uri="{BB962C8B-B14F-4D97-AF65-F5344CB8AC3E}">
        <p14:creationId xmlns:p14="http://schemas.microsoft.com/office/powerpoint/2010/main" val="330598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24" name="Rectangle 8"/>
          <p:cNvSpPr>
            <a:spLocks noGrp="1" noChangeArrowheads="1"/>
          </p:cNvSpPr>
          <p:nvPr>
            <p:ph type="body" idx="1"/>
          </p:nvPr>
        </p:nvSpPr>
        <p:spPr bwMode="auto">
          <a:xfrm>
            <a:off x="304800" y="1219200"/>
            <a:ext cx="8382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111627" name="Rectangle 11"/>
          <p:cNvSpPr>
            <a:spLocks noGrp="1" noChangeArrowheads="1"/>
          </p:cNvSpPr>
          <p:nvPr>
            <p:ph type="sldNum" sz="quarter" idx="4"/>
          </p:nvPr>
        </p:nvSpPr>
        <p:spPr bwMode="auto">
          <a:xfrm>
            <a:off x="8077200" y="66294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1">
                <a:solidFill>
                  <a:srgbClr val="8C8C8C"/>
                </a:solidFill>
              </a:defRPr>
            </a:lvl1pPr>
          </a:lstStyle>
          <a:p>
            <a:fld id="{DB177E49-7FC2-4ADA-86C4-B219CAD55169}" type="slidenum">
              <a:rPr lang="en-US"/>
              <a:pPr/>
              <a:t>‹#›</a:t>
            </a:fld>
            <a:endParaRPr lang="en-US"/>
          </a:p>
        </p:txBody>
      </p:sp>
      <p:sp>
        <p:nvSpPr>
          <p:cNvPr id="111628" name="Rectangle 12"/>
          <p:cNvSpPr>
            <a:spLocks noGrp="1" noChangeArrowheads="1"/>
          </p:cNvSpPr>
          <p:nvPr>
            <p:ph type="title"/>
          </p:nvPr>
        </p:nvSpPr>
        <p:spPr bwMode="auto">
          <a:xfrm>
            <a:off x="304800" y="0"/>
            <a:ext cx="762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 rIns="91440" bIns="9144" numCol="1" anchor="ctr" anchorCtr="0" compatLnSpc="1">
            <a:prstTxWarp prst="textNoShape">
              <a:avLst/>
            </a:prstTxWarp>
          </a:bodyPr>
          <a:lstStyle/>
          <a:p>
            <a:pPr lvl="0"/>
            <a:r>
              <a:rPr lang="en-US"/>
              <a:t>Click to edit Master title style</a:t>
            </a:r>
          </a:p>
        </p:txBody>
      </p:sp>
      <p:sp>
        <p:nvSpPr>
          <p:cNvPr id="111642" name="Text Box 26"/>
          <p:cNvSpPr txBox="1">
            <a:spLocks noChangeArrowheads="1"/>
          </p:cNvSpPr>
          <p:nvPr userDrawn="1"/>
        </p:nvSpPr>
        <p:spPr bwMode="auto">
          <a:xfrm>
            <a:off x="304800" y="6613525"/>
            <a:ext cx="316304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dirty="0">
                <a:solidFill>
                  <a:schemeClr val="accent1"/>
                </a:solidFill>
              </a:rPr>
              <a:t>Material by Watson, Lewis,</a:t>
            </a:r>
            <a:r>
              <a:rPr lang="en-US" sz="1000" baseline="0" dirty="0">
                <a:solidFill>
                  <a:schemeClr val="accent1"/>
                </a:solidFill>
              </a:rPr>
              <a:t> </a:t>
            </a:r>
            <a:r>
              <a:rPr lang="en-US" sz="1000" baseline="0" dirty="0" err="1">
                <a:solidFill>
                  <a:schemeClr val="accent1"/>
                </a:solidFill>
              </a:rPr>
              <a:t>Jayaraman</a:t>
            </a:r>
            <a:r>
              <a:rPr lang="en-US" sz="1000" baseline="0" dirty="0">
                <a:solidFill>
                  <a:schemeClr val="accent1"/>
                </a:solidFill>
              </a:rPr>
              <a:t>, and </a:t>
            </a:r>
            <a:r>
              <a:rPr lang="en-US" sz="1000" baseline="0" dirty="0" err="1">
                <a:solidFill>
                  <a:schemeClr val="accent1"/>
                </a:solidFill>
              </a:rPr>
              <a:t>Cacioppi</a:t>
            </a:r>
            <a:endParaRPr lang="en-US" sz="1000" dirty="0">
              <a:solidFill>
                <a:schemeClr val="accent1"/>
              </a:solidFill>
            </a:endParaRPr>
          </a:p>
        </p:txBody>
      </p:sp>
      <p:cxnSp>
        <p:nvCxnSpPr>
          <p:cNvPr id="8" name="Straight Connector 7"/>
          <p:cNvCxnSpPr/>
          <p:nvPr userDrawn="1"/>
        </p:nvCxnSpPr>
        <p:spPr>
          <a:xfrm>
            <a:off x="457200" y="901998"/>
            <a:ext cx="8229600" cy="0"/>
          </a:xfrm>
          <a:prstGeom prst="line">
            <a:avLst/>
          </a:prstGeom>
          <a:ln w="19050">
            <a:solidFill>
              <a:srgbClr val="AFDC7E"/>
            </a:solidFill>
          </a:ln>
        </p:spPr>
        <p:style>
          <a:lnRef idx="1">
            <a:schemeClr val="accent1"/>
          </a:lnRef>
          <a:fillRef idx="0">
            <a:schemeClr val="accent1"/>
          </a:fillRef>
          <a:effectRef idx="0">
            <a:schemeClr val="accent1"/>
          </a:effectRef>
          <a:fontRef idx="minor">
            <a:schemeClr val="tx1"/>
          </a:fontRef>
        </p:style>
      </p:cxnSp>
      <p:pic>
        <p:nvPicPr>
          <p:cNvPr id="9" name="Picture 8"/>
          <p:cNvPicPr/>
          <p:nvPr userDrawn="1"/>
        </p:nvPicPr>
        <p:blipFill>
          <a:blip r:embed="rId13" cstate="print">
            <a:extLst>
              <a:ext uri="{28A0092B-C50C-407E-A947-70E740481C1C}">
                <a14:useLocalDpi xmlns:a14="http://schemas.microsoft.com/office/drawing/2010/main" val="0"/>
              </a:ext>
            </a:extLst>
          </a:blip>
          <a:stretch>
            <a:fillRect/>
          </a:stretch>
        </p:blipFill>
        <p:spPr>
          <a:xfrm>
            <a:off x="8140700" y="193225"/>
            <a:ext cx="546100" cy="623570"/>
          </a:xfrm>
          <a:prstGeom prst="rect">
            <a:avLst/>
          </a:prstGeom>
          <a:ln>
            <a:solidFill>
              <a:srgbClr val="AFDC7E"/>
            </a:solidFill>
          </a:ln>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dt="0"/>
  <p:txStyles>
    <p:titleStyle>
      <a:lvl1pPr algn="l" rtl="0" fontAlgn="base">
        <a:lnSpc>
          <a:spcPts val="2800"/>
        </a:lnSpc>
        <a:spcBef>
          <a:spcPct val="0"/>
        </a:spcBef>
        <a:spcAft>
          <a:spcPct val="0"/>
        </a:spcAft>
        <a:defRPr sz="2600" b="1">
          <a:solidFill>
            <a:srgbClr val="330966"/>
          </a:solidFill>
          <a:latin typeface="+mj-lt"/>
          <a:ea typeface="+mj-ea"/>
          <a:cs typeface="+mj-cs"/>
        </a:defRPr>
      </a:lvl1pPr>
      <a:lvl2pPr algn="l" rtl="0" fontAlgn="base">
        <a:lnSpc>
          <a:spcPts val="2800"/>
        </a:lnSpc>
        <a:spcBef>
          <a:spcPct val="0"/>
        </a:spcBef>
        <a:spcAft>
          <a:spcPct val="0"/>
        </a:spcAft>
        <a:defRPr sz="2600" b="1">
          <a:solidFill>
            <a:srgbClr val="330966"/>
          </a:solidFill>
          <a:latin typeface="Arial" pitchFamily="34" charset="0"/>
        </a:defRPr>
      </a:lvl2pPr>
      <a:lvl3pPr algn="l" rtl="0" fontAlgn="base">
        <a:lnSpc>
          <a:spcPts val="2800"/>
        </a:lnSpc>
        <a:spcBef>
          <a:spcPct val="0"/>
        </a:spcBef>
        <a:spcAft>
          <a:spcPct val="0"/>
        </a:spcAft>
        <a:defRPr sz="2600" b="1">
          <a:solidFill>
            <a:srgbClr val="330966"/>
          </a:solidFill>
          <a:latin typeface="Arial" pitchFamily="34" charset="0"/>
        </a:defRPr>
      </a:lvl3pPr>
      <a:lvl4pPr algn="l" rtl="0" fontAlgn="base">
        <a:lnSpc>
          <a:spcPts val="2800"/>
        </a:lnSpc>
        <a:spcBef>
          <a:spcPct val="0"/>
        </a:spcBef>
        <a:spcAft>
          <a:spcPct val="0"/>
        </a:spcAft>
        <a:defRPr sz="2600" b="1">
          <a:solidFill>
            <a:srgbClr val="330966"/>
          </a:solidFill>
          <a:latin typeface="Arial" pitchFamily="34" charset="0"/>
        </a:defRPr>
      </a:lvl4pPr>
      <a:lvl5pPr algn="l" rtl="0" fontAlgn="base">
        <a:lnSpc>
          <a:spcPts val="2800"/>
        </a:lnSpc>
        <a:spcBef>
          <a:spcPct val="0"/>
        </a:spcBef>
        <a:spcAft>
          <a:spcPct val="0"/>
        </a:spcAft>
        <a:defRPr sz="2600" b="1">
          <a:solidFill>
            <a:srgbClr val="330966"/>
          </a:solidFill>
          <a:latin typeface="Arial" pitchFamily="34" charset="0"/>
        </a:defRPr>
      </a:lvl5pPr>
      <a:lvl6pPr marL="457200" algn="l" rtl="0" fontAlgn="base">
        <a:lnSpc>
          <a:spcPts val="2800"/>
        </a:lnSpc>
        <a:spcBef>
          <a:spcPct val="0"/>
        </a:spcBef>
        <a:spcAft>
          <a:spcPct val="0"/>
        </a:spcAft>
        <a:defRPr sz="2600" b="1">
          <a:solidFill>
            <a:srgbClr val="330966"/>
          </a:solidFill>
          <a:latin typeface="Arial" pitchFamily="34" charset="0"/>
        </a:defRPr>
      </a:lvl6pPr>
      <a:lvl7pPr marL="914400" algn="l" rtl="0" fontAlgn="base">
        <a:lnSpc>
          <a:spcPts val="2800"/>
        </a:lnSpc>
        <a:spcBef>
          <a:spcPct val="0"/>
        </a:spcBef>
        <a:spcAft>
          <a:spcPct val="0"/>
        </a:spcAft>
        <a:defRPr sz="2600" b="1">
          <a:solidFill>
            <a:srgbClr val="330966"/>
          </a:solidFill>
          <a:latin typeface="Arial" pitchFamily="34" charset="0"/>
        </a:defRPr>
      </a:lvl7pPr>
      <a:lvl8pPr marL="1371600" algn="l" rtl="0" fontAlgn="base">
        <a:lnSpc>
          <a:spcPts val="2800"/>
        </a:lnSpc>
        <a:spcBef>
          <a:spcPct val="0"/>
        </a:spcBef>
        <a:spcAft>
          <a:spcPct val="0"/>
        </a:spcAft>
        <a:defRPr sz="2600" b="1">
          <a:solidFill>
            <a:srgbClr val="330966"/>
          </a:solidFill>
          <a:latin typeface="Arial" pitchFamily="34" charset="0"/>
        </a:defRPr>
      </a:lvl8pPr>
      <a:lvl9pPr marL="1828800" algn="l" rtl="0" fontAlgn="base">
        <a:lnSpc>
          <a:spcPts val="2800"/>
        </a:lnSpc>
        <a:spcBef>
          <a:spcPct val="0"/>
        </a:spcBef>
        <a:spcAft>
          <a:spcPct val="0"/>
        </a:spcAft>
        <a:defRPr sz="2600" b="1">
          <a:solidFill>
            <a:srgbClr val="330966"/>
          </a:solidFill>
          <a:latin typeface="Arial" pitchFamily="34" charset="0"/>
        </a:defRPr>
      </a:lvl9pPr>
    </p:titleStyle>
    <p:bodyStyle>
      <a:lvl1pPr marL="342900" indent="-342900" algn="l" rtl="0" eaLnBrk="0" fontAlgn="base" hangingPunct="0">
        <a:spcBef>
          <a:spcPct val="0"/>
        </a:spcBef>
        <a:spcAft>
          <a:spcPct val="0"/>
        </a:spcAft>
        <a:buClr>
          <a:srgbClr val="330966"/>
        </a:buClr>
        <a:buSzPct val="75000"/>
        <a:buFont typeface="Wingdings" pitchFamily="2" charset="2"/>
        <a:buChar char="n"/>
        <a:defRPr sz="2400">
          <a:solidFill>
            <a:schemeClr val="tx1"/>
          </a:solidFill>
          <a:latin typeface="+mn-lt"/>
          <a:ea typeface="+mn-ea"/>
          <a:cs typeface="+mn-cs"/>
        </a:defRPr>
      </a:lvl1pPr>
      <a:lvl2pPr marL="692150" indent="-347663" algn="l" rtl="0" eaLnBrk="0" fontAlgn="base" hangingPunct="0">
        <a:spcBef>
          <a:spcPct val="0"/>
        </a:spcBef>
        <a:spcAft>
          <a:spcPct val="0"/>
        </a:spcAft>
        <a:buClr>
          <a:srgbClr val="659999"/>
        </a:buClr>
        <a:buSzPct val="70000"/>
        <a:buFont typeface="Wingdings" pitchFamily="2" charset="2"/>
        <a:buChar char="l"/>
        <a:defRPr>
          <a:solidFill>
            <a:schemeClr val="tx1"/>
          </a:solidFill>
          <a:latin typeface="+mn-lt"/>
        </a:defRPr>
      </a:lvl2pPr>
      <a:lvl3pPr marL="987425" indent="-293688" algn="l" rtl="0" eaLnBrk="0" fontAlgn="base" hangingPunct="0">
        <a:spcBef>
          <a:spcPct val="0"/>
        </a:spcBef>
        <a:spcAft>
          <a:spcPct val="0"/>
        </a:spcAft>
        <a:buClr>
          <a:srgbClr val="330966"/>
        </a:buClr>
        <a:buSzPct val="80000"/>
        <a:buFont typeface="Arial" pitchFamily="34" charset="0"/>
        <a:buChar char="−"/>
        <a:defRPr sz="1400">
          <a:solidFill>
            <a:schemeClr val="tx1"/>
          </a:solidFill>
          <a:latin typeface="+mn-lt"/>
        </a:defRPr>
      </a:lvl3pPr>
      <a:lvl4pPr marL="1281113" indent="-292100" algn="l" rtl="0" eaLnBrk="0" fontAlgn="base" hangingPunct="0">
        <a:spcBef>
          <a:spcPct val="0"/>
        </a:spcBef>
        <a:spcAft>
          <a:spcPct val="0"/>
        </a:spcAft>
        <a:buClr>
          <a:srgbClr val="330966"/>
        </a:buClr>
        <a:buSzPct val="65000"/>
        <a:buFont typeface="Wingdings" pitchFamily="2" charset="2"/>
        <a:buChar char="l"/>
        <a:defRPr sz="1400">
          <a:solidFill>
            <a:schemeClr val="tx1"/>
          </a:solidFill>
          <a:latin typeface="+mn-lt"/>
        </a:defRPr>
      </a:lvl4pPr>
      <a:lvl5pPr marL="15986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5pPr>
      <a:lvl6pPr marL="20558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6pPr>
      <a:lvl7pPr marL="25130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7pPr>
      <a:lvl8pPr marL="29702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8pPr>
      <a:lvl9pPr marL="34274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9170" name="Rectangle 2"/>
          <p:cNvSpPr>
            <a:spLocks noGrp="1" noChangeArrowheads="1"/>
          </p:cNvSpPr>
          <p:nvPr>
            <p:ph type="ctrTitle"/>
          </p:nvPr>
        </p:nvSpPr>
        <p:spPr>
          <a:xfrm>
            <a:off x="666418" y="1343025"/>
            <a:ext cx="7867982" cy="638175"/>
          </a:xfrm>
        </p:spPr>
        <p:txBody>
          <a:bodyPr/>
          <a:lstStyle/>
          <a:p>
            <a:r>
              <a:rPr lang="en-US" dirty="0"/>
              <a:t>Chapter 3:  Locating Facilities Using a Distance-Based Approach</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of Problems</a:t>
            </a:r>
          </a:p>
        </p:txBody>
      </p:sp>
      <p:sp>
        <p:nvSpPr>
          <p:cNvPr id="3" name="Content Placeholder 2"/>
          <p:cNvSpPr>
            <a:spLocks noGrp="1"/>
          </p:cNvSpPr>
          <p:nvPr>
            <p:ph idx="1"/>
          </p:nvPr>
        </p:nvSpPr>
        <p:spPr/>
        <p:txBody>
          <a:bodyPr/>
          <a:lstStyle/>
          <a:p>
            <a:r>
              <a:rPr lang="en-US" sz="2000" dirty="0"/>
              <a:t>In the Logistica case, where we picked just a single site, you can quickly generate all possible answers</a:t>
            </a:r>
          </a:p>
          <a:p>
            <a:endParaRPr lang="en-US" sz="2000" dirty="0"/>
          </a:p>
          <a:p>
            <a:r>
              <a:rPr lang="en-US" sz="2000" dirty="0"/>
              <a:t>If you are picking multiple sites, the problem size grows very quickly:</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You need to use mathematical programming techniques to sort through these combinations</a:t>
            </a:r>
          </a:p>
        </p:txBody>
      </p:sp>
      <p:sp>
        <p:nvSpPr>
          <p:cNvPr id="4" name="Slide Number Placeholder 3"/>
          <p:cNvSpPr>
            <a:spLocks noGrp="1"/>
          </p:cNvSpPr>
          <p:nvPr>
            <p:ph type="sldNum" sz="quarter" idx="10"/>
          </p:nvPr>
        </p:nvSpPr>
        <p:spPr/>
        <p:txBody>
          <a:bodyPr/>
          <a:lstStyle/>
          <a:p>
            <a:fld id="{F3AEB1FA-7CEA-4843-8894-AF3ADB2B3460}" type="slidenum">
              <a:rPr lang="en-US" smtClean="0"/>
              <a:pPr/>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19400"/>
            <a:ext cx="3654474"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74" y="2827282"/>
            <a:ext cx="3584526" cy="219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67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Be Intimidated by the Math Formulation</a:t>
            </a:r>
          </a:p>
        </p:txBody>
      </p:sp>
      <p:sp>
        <p:nvSpPr>
          <p:cNvPr id="3" name="Content Placeholder 2"/>
          <p:cNvSpPr>
            <a:spLocks noGrp="1"/>
          </p:cNvSpPr>
          <p:nvPr>
            <p:ph idx="1"/>
          </p:nvPr>
        </p:nvSpPr>
        <p:spPr/>
        <p:txBody>
          <a:bodyPr/>
          <a:lstStyle/>
          <a:p>
            <a:r>
              <a:rPr lang="en-US" sz="2000" dirty="0"/>
              <a:t>Going through the math formulation helps you systematically understand how to approach these problems</a:t>
            </a:r>
          </a:p>
          <a:p>
            <a:pPr lvl="1"/>
            <a:r>
              <a:rPr lang="en-US" sz="1600" dirty="0"/>
              <a:t>Just knowing about the math formulation allows you to think logically about the problem</a:t>
            </a:r>
          </a:p>
          <a:p>
            <a:r>
              <a:rPr lang="en-US" sz="2000" dirty="0"/>
              <a:t>We use the math formulation to help you build intuition</a:t>
            </a:r>
          </a:p>
          <a:p>
            <a:r>
              <a:rPr lang="en-US" sz="2000" dirty="0"/>
              <a:t>We will take you through the math formulation, step-by-step, with the MIP 9-City example</a:t>
            </a:r>
          </a:p>
        </p:txBody>
      </p:sp>
      <p:sp>
        <p:nvSpPr>
          <p:cNvPr id="4" name="Slide Number Placeholder 3"/>
          <p:cNvSpPr>
            <a:spLocks noGrp="1"/>
          </p:cNvSpPr>
          <p:nvPr>
            <p:ph type="sldNum" sz="quarter" idx="10"/>
          </p:nvPr>
        </p:nvSpPr>
        <p:spPr/>
        <p:txBody>
          <a:bodyPr/>
          <a:lstStyle/>
          <a:p>
            <a:fld id="{F3AEB1FA-7CEA-4843-8894-AF3ADB2B3460}" type="slidenum">
              <a:rPr lang="en-US" smtClean="0"/>
              <a:pPr/>
              <a:t>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914475"/>
            <a:ext cx="3032826" cy="243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19800" y="6352401"/>
            <a:ext cx="2079415" cy="276999"/>
          </a:xfrm>
          <a:prstGeom prst="rect">
            <a:avLst/>
          </a:prstGeom>
          <a:noFill/>
        </p:spPr>
        <p:txBody>
          <a:bodyPr wrap="none" rtlCol="0">
            <a:spAutoFit/>
          </a:bodyPr>
          <a:lstStyle/>
          <a:p>
            <a:r>
              <a:rPr lang="en-US" sz="1200" dirty="0"/>
              <a:t>Map source:  geobatch.com</a:t>
            </a:r>
          </a:p>
        </p:txBody>
      </p:sp>
      <p:sp>
        <p:nvSpPr>
          <p:cNvPr id="7" name="Content Placeholder 2"/>
          <p:cNvSpPr txBox="1">
            <a:spLocks/>
          </p:cNvSpPr>
          <p:nvPr/>
        </p:nvSpPr>
        <p:spPr bwMode="auto">
          <a:xfrm>
            <a:off x="457200" y="3924300"/>
            <a:ext cx="495300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lr>
                <a:srgbClr val="330966"/>
              </a:buClr>
              <a:buSzPct val="75000"/>
              <a:buFont typeface="Wingdings" pitchFamily="2" charset="2"/>
              <a:buChar char="n"/>
              <a:defRPr sz="2400">
                <a:solidFill>
                  <a:schemeClr val="tx1"/>
                </a:solidFill>
                <a:latin typeface="+mn-lt"/>
                <a:ea typeface="+mn-ea"/>
                <a:cs typeface="+mn-cs"/>
              </a:defRPr>
            </a:lvl1pPr>
            <a:lvl2pPr marL="692150" indent="-347663" algn="l" rtl="0" eaLnBrk="0" fontAlgn="base" hangingPunct="0">
              <a:spcBef>
                <a:spcPct val="0"/>
              </a:spcBef>
              <a:spcAft>
                <a:spcPct val="0"/>
              </a:spcAft>
              <a:buClr>
                <a:srgbClr val="659999"/>
              </a:buClr>
              <a:buSzPct val="70000"/>
              <a:buFont typeface="Wingdings" pitchFamily="2" charset="2"/>
              <a:buChar char="l"/>
              <a:defRPr>
                <a:solidFill>
                  <a:schemeClr val="tx1"/>
                </a:solidFill>
                <a:latin typeface="+mn-lt"/>
              </a:defRPr>
            </a:lvl2pPr>
            <a:lvl3pPr marL="987425" indent="-293688" algn="l" rtl="0" eaLnBrk="0" fontAlgn="base" hangingPunct="0">
              <a:spcBef>
                <a:spcPct val="0"/>
              </a:spcBef>
              <a:spcAft>
                <a:spcPct val="0"/>
              </a:spcAft>
              <a:buClr>
                <a:srgbClr val="330966"/>
              </a:buClr>
              <a:buSzPct val="80000"/>
              <a:buFont typeface="Arial" pitchFamily="34" charset="0"/>
              <a:buChar char="−"/>
              <a:defRPr sz="1400">
                <a:solidFill>
                  <a:schemeClr val="tx1"/>
                </a:solidFill>
                <a:latin typeface="+mn-lt"/>
              </a:defRPr>
            </a:lvl3pPr>
            <a:lvl4pPr marL="1281113" indent="-292100" algn="l" rtl="0" eaLnBrk="0" fontAlgn="base" hangingPunct="0">
              <a:spcBef>
                <a:spcPct val="0"/>
              </a:spcBef>
              <a:spcAft>
                <a:spcPct val="0"/>
              </a:spcAft>
              <a:buClr>
                <a:srgbClr val="330966"/>
              </a:buClr>
              <a:buSzPct val="65000"/>
              <a:buFont typeface="Wingdings" pitchFamily="2" charset="2"/>
              <a:buChar char="l"/>
              <a:defRPr sz="1400">
                <a:solidFill>
                  <a:schemeClr val="tx1"/>
                </a:solidFill>
                <a:latin typeface="+mn-lt"/>
              </a:defRPr>
            </a:lvl4pPr>
            <a:lvl5pPr marL="15986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5pPr>
            <a:lvl6pPr marL="20558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6pPr>
            <a:lvl7pPr marL="25130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7pPr>
            <a:lvl8pPr marL="29702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8pPr>
            <a:lvl9pPr marL="34274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9pPr>
          </a:lstStyle>
          <a:p>
            <a:r>
              <a:rPr lang="en-US" sz="2000" dirty="0"/>
              <a:t>MIP 9-City Example</a:t>
            </a:r>
          </a:p>
          <a:p>
            <a:pPr lvl="1"/>
            <a:endParaRPr lang="en-US" sz="1400" dirty="0"/>
          </a:p>
          <a:p>
            <a:pPr lvl="1"/>
            <a:r>
              <a:rPr lang="en-US" sz="1400" dirty="0"/>
              <a:t>Use the spreadsheet from the book Web site</a:t>
            </a:r>
          </a:p>
          <a:p>
            <a:pPr lvl="1"/>
            <a:endParaRPr lang="en-US" sz="1400" dirty="0"/>
          </a:p>
          <a:p>
            <a:pPr lvl="1"/>
            <a:r>
              <a:rPr lang="en-US" sz="1400" dirty="0"/>
              <a:t>This simple example has 9 U.S cities, see map to the right</a:t>
            </a:r>
          </a:p>
          <a:p>
            <a:pPr lvl="1"/>
            <a:endParaRPr lang="en-US" sz="1400" dirty="0"/>
          </a:p>
          <a:p>
            <a:pPr lvl="1"/>
            <a:r>
              <a:rPr lang="en-US" sz="1400" dirty="0"/>
              <a:t>This problem is like Al’s, except much smaller</a:t>
            </a:r>
          </a:p>
        </p:txBody>
      </p:sp>
    </p:spTree>
    <p:extLst>
      <p:ext uri="{BB962C8B-B14F-4D97-AF65-F5344CB8AC3E}">
        <p14:creationId xmlns:p14="http://schemas.microsoft.com/office/powerpoint/2010/main" val="237637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Customers</a:t>
            </a:r>
          </a:p>
        </p:txBody>
      </p:sp>
      <p:sp>
        <p:nvSpPr>
          <p:cNvPr id="3" name="Content Placeholder 2"/>
          <p:cNvSpPr>
            <a:spLocks noGrp="1"/>
          </p:cNvSpPr>
          <p:nvPr>
            <p:ph idx="1"/>
          </p:nvPr>
        </p:nvSpPr>
        <p:spPr/>
        <p:txBody>
          <a:bodyPr/>
          <a:lstStyle/>
          <a:p>
            <a:r>
              <a:rPr lang="en-US" dirty="0"/>
              <a:t>We have a set of customers we want to serve.  We call this set “</a:t>
            </a:r>
            <a:r>
              <a:rPr lang="en-US" i="1" dirty="0"/>
              <a:t>J</a:t>
            </a:r>
            <a:r>
              <a:rPr lang="en-US" dirty="0"/>
              <a:t>” (the capital letter </a:t>
            </a:r>
            <a:r>
              <a:rPr lang="en-US" i="1" dirty="0"/>
              <a:t>J</a:t>
            </a:r>
            <a:r>
              <a:rPr lang="en-US" dirty="0"/>
              <a:t>).  If we use lowercase </a:t>
            </a:r>
            <a:r>
              <a:rPr lang="en-US" i="1" dirty="0"/>
              <a:t>j</a:t>
            </a:r>
            <a:r>
              <a:rPr lang="en-US" dirty="0"/>
              <a:t>, we are referring to an individual customer</a:t>
            </a:r>
          </a:p>
          <a:p>
            <a:endParaRPr lang="en-US" dirty="0"/>
          </a:p>
          <a:p>
            <a:r>
              <a:rPr lang="en-US" dirty="0"/>
              <a:t>In the MIP 9-City Example, the set </a:t>
            </a:r>
            <a:r>
              <a:rPr lang="en-US" i="1" dirty="0"/>
              <a:t>J</a:t>
            </a:r>
            <a:r>
              <a:rPr lang="en-US" dirty="0"/>
              <a:t> is the full list of customers (this list can be found in cells A14:A23)</a:t>
            </a:r>
          </a:p>
        </p:txBody>
      </p:sp>
      <p:sp>
        <p:nvSpPr>
          <p:cNvPr id="4" name="Slide Number Placeholder 3"/>
          <p:cNvSpPr>
            <a:spLocks noGrp="1"/>
          </p:cNvSpPr>
          <p:nvPr>
            <p:ph type="sldNum" sz="quarter" idx="10"/>
          </p:nvPr>
        </p:nvSpPr>
        <p:spPr/>
        <p:txBody>
          <a:bodyPr/>
          <a:lstStyle/>
          <a:p>
            <a:fld id="{F3AEB1FA-7CEA-4843-8894-AF3ADB2B3460}" type="slidenum">
              <a:rPr lang="en-US" smtClean="0"/>
              <a:pPr/>
              <a:t>12</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810000"/>
            <a:ext cx="13716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Brace 4"/>
          <p:cNvSpPr/>
          <p:nvPr/>
        </p:nvSpPr>
        <p:spPr bwMode="auto">
          <a:xfrm>
            <a:off x="2133600" y="3810000"/>
            <a:ext cx="1066800" cy="2197100"/>
          </a:xfrm>
          <a:prstGeom prst="leftBrace">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6" name="TextBox 5"/>
          <p:cNvSpPr txBox="1"/>
          <p:nvPr/>
        </p:nvSpPr>
        <p:spPr>
          <a:xfrm>
            <a:off x="370490" y="4307091"/>
            <a:ext cx="1752600" cy="738664"/>
          </a:xfrm>
          <a:prstGeom prst="rect">
            <a:avLst/>
          </a:prstGeom>
          <a:noFill/>
        </p:spPr>
        <p:txBody>
          <a:bodyPr wrap="square" rtlCol="0">
            <a:spAutoFit/>
          </a:bodyPr>
          <a:lstStyle/>
          <a:p>
            <a:r>
              <a:rPr lang="en-US" sz="1400" dirty="0"/>
              <a:t>All these customers are referred to as </a:t>
            </a:r>
            <a:r>
              <a:rPr lang="en-US" sz="1400" i="1" dirty="0"/>
              <a:t>J</a:t>
            </a:r>
            <a:r>
              <a:rPr lang="en-US" sz="1400" dirty="0"/>
              <a:t> (capital letter </a:t>
            </a:r>
            <a:r>
              <a:rPr lang="en-US" sz="1400" i="1" dirty="0"/>
              <a:t>J</a:t>
            </a:r>
            <a:r>
              <a:rPr lang="en-US" sz="1400" dirty="0"/>
              <a:t>)</a:t>
            </a:r>
          </a:p>
        </p:txBody>
      </p:sp>
      <p:cxnSp>
        <p:nvCxnSpPr>
          <p:cNvPr id="8" name="Straight Arrow Connector 7"/>
          <p:cNvCxnSpPr/>
          <p:nvPr/>
        </p:nvCxnSpPr>
        <p:spPr bwMode="auto">
          <a:xfrm>
            <a:off x="4361810" y="4595650"/>
            <a:ext cx="1066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562600" y="3733800"/>
            <a:ext cx="3352800" cy="2893100"/>
          </a:xfrm>
          <a:prstGeom prst="rect">
            <a:avLst/>
          </a:prstGeom>
          <a:noFill/>
        </p:spPr>
        <p:txBody>
          <a:bodyPr wrap="square" rtlCol="0">
            <a:spAutoFit/>
          </a:bodyPr>
          <a:lstStyle/>
          <a:p>
            <a:r>
              <a:rPr lang="en-US" sz="1400" dirty="0"/>
              <a:t>A single customer in this list is referred to as </a:t>
            </a:r>
            <a:r>
              <a:rPr lang="en-US" sz="1400" i="1" dirty="0"/>
              <a:t>j</a:t>
            </a:r>
            <a:r>
              <a:rPr lang="en-US" sz="1400" dirty="0"/>
              <a:t> (lower case </a:t>
            </a:r>
            <a:r>
              <a:rPr lang="en-US" sz="1400" i="1" dirty="0"/>
              <a:t>j</a:t>
            </a:r>
            <a:r>
              <a:rPr lang="en-US" sz="1400" dirty="0"/>
              <a:t>).  </a:t>
            </a:r>
          </a:p>
          <a:p>
            <a:endParaRPr lang="en-US" sz="1400" dirty="0"/>
          </a:p>
          <a:p>
            <a:r>
              <a:rPr lang="en-US" sz="1400" dirty="0"/>
              <a:t>We do this so we can formulate a general problem that will work for any number of customers.</a:t>
            </a:r>
          </a:p>
          <a:p>
            <a:endParaRPr lang="en-US" sz="1400" dirty="0"/>
          </a:p>
          <a:p>
            <a:r>
              <a:rPr lang="en-US" sz="1400" dirty="0"/>
              <a:t>Once a solver engine starts to work, it will internally number these items.  So Chicago will be j =1, Atlanta j = 2, and so on.  But, we don’t need to worry about that when we formulate the problem.</a:t>
            </a:r>
          </a:p>
        </p:txBody>
      </p:sp>
    </p:spTree>
    <p:extLst>
      <p:ext uri="{BB962C8B-B14F-4D97-AF65-F5344CB8AC3E}">
        <p14:creationId xmlns:p14="http://schemas.microsoft.com/office/powerpoint/2010/main" val="409176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Demand</a:t>
            </a:r>
          </a:p>
        </p:txBody>
      </p:sp>
      <p:sp>
        <p:nvSpPr>
          <p:cNvPr id="3" name="Content Placeholder 2"/>
          <p:cNvSpPr>
            <a:spLocks noGrp="1"/>
          </p:cNvSpPr>
          <p:nvPr>
            <p:ph idx="1"/>
          </p:nvPr>
        </p:nvSpPr>
        <p:spPr/>
        <p:txBody>
          <a:bodyPr/>
          <a:lstStyle/>
          <a:p>
            <a:r>
              <a:rPr lang="en-US" dirty="0"/>
              <a:t>In our formulation, demand occurs at a customer.  We refer to demand </a:t>
            </a:r>
            <a:r>
              <a:rPr lang="en-US" i="1" dirty="0"/>
              <a:t>d</a:t>
            </a:r>
            <a:r>
              <a:rPr lang="en-US" dirty="0"/>
              <a:t> (lower case </a:t>
            </a:r>
            <a:r>
              <a:rPr lang="en-US" i="1" dirty="0"/>
              <a:t>d</a:t>
            </a:r>
            <a:r>
              <a:rPr lang="en-US" dirty="0"/>
              <a:t>) and append a subscript to indicate which customer.  So, demand at a customer is </a:t>
            </a:r>
            <a:r>
              <a:rPr lang="en-US" i="1" dirty="0" err="1"/>
              <a:t>d</a:t>
            </a:r>
            <a:r>
              <a:rPr lang="en-US" i="1" baseline="-25000" dirty="0" err="1"/>
              <a:t>j</a:t>
            </a:r>
            <a:r>
              <a:rPr lang="en-US" dirty="0"/>
              <a:t>.  </a:t>
            </a:r>
          </a:p>
          <a:p>
            <a:pPr lvl="1"/>
            <a:r>
              <a:rPr lang="en-US" dirty="0"/>
              <a:t>Now, you can see why we used the lower case </a:t>
            </a:r>
            <a:r>
              <a:rPr lang="en-US" i="1" dirty="0"/>
              <a:t>j</a:t>
            </a:r>
            <a:r>
              <a:rPr lang="en-US" dirty="0"/>
              <a:t> for the customers– this gives us a way to indicate, with just two letters (</a:t>
            </a:r>
            <a:r>
              <a:rPr lang="en-US" i="1" dirty="0" err="1"/>
              <a:t>d</a:t>
            </a:r>
            <a:r>
              <a:rPr lang="en-US" i="1" baseline="-25000" dirty="0" err="1"/>
              <a:t>j</a:t>
            </a:r>
            <a:r>
              <a:rPr lang="en-US" dirty="0"/>
              <a:t>), that we have demand at each individual customer</a:t>
            </a:r>
          </a:p>
          <a:p>
            <a:r>
              <a:rPr lang="en-US" dirty="0"/>
              <a:t>In the MIP 9-City, this is seen in cells B14:B23 (there is a typo in the book where we put an </a:t>
            </a:r>
            <a:r>
              <a:rPr lang="en-US" i="1" dirty="0" err="1"/>
              <a:t>i</a:t>
            </a:r>
            <a:r>
              <a:rPr lang="en-US" dirty="0"/>
              <a:t> instead of a </a:t>
            </a:r>
            <a:r>
              <a:rPr lang="en-US" i="1" dirty="0"/>
              <a:t>j</a:t>
            </a:r>
            <a:r>
              <a:rPr lang="en-US" dirty="0"/>
              <a:t>)</a:t>
            </a:r>
          </a:p>
        </p:txBody>
      </p:sp>
      <p:sp>
        <p:nvSpPr>
          <p:cNvPr id="4" name="Slide Number Placeholder 3"/>
          <p:cNvSpPr>
            <a:spLocks noGrp="1"/>
          </p:cNvSpPr>
          <p:nvPr>
            <p:ph type="sldNum" sz="quarter" idx="10"/>
          </p:nvPr>
        </p:nvSpPr>
        <p:spPr/>
        <p:txBody>
          <a:bodyPr/>
          <a:lstStyle/>
          <a:p>
            <a:fld id="{F3AEB1FA-7CEA-4843-8894-AF3ADB2B3460}" type="slidenum">
              <a:rPr lang="en-US" smtClean="0"/>
              <a:pPr/>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277" y="4648200"/>
            <a:ext cx="20478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eft Brace 5"/>
          <p:cNvSpPr/>
          <p:nvPr/>
        </p:nvSpPr>
        <p:spPr bwMode="auto">
          <a:xfrm>
            <a:off x="2590800" y="4648199"/>
            <a:ext cx="762000" cy="1616513"/>
          </a:xfrm>
          <a:prstGeom prst="leftBrace">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7" name="TextBox 6"/>
          <p:cNvSpPr txBox="1"/>
          <p:nvPr/>
        </p:nvSpPr>
        <p:spPr>
          <a:xfrm>
            <a:off x="304800" y="4766185"/>
            <a:ext cx="2209800" cy="1384995"/>
          </a:xfrm>
          <a:prstGeom prst="rect">
            <a:avLst/>
          </a:prstGeom>
          <a:noFill/>
        </p:spPr>
        <p:txBody>
          <a:bodyPr wrap="square" rtlCol="0">
            <a:spAutoFit/>
          </a:bodyPr>
          <a:lstStyle/>
          <a:p>
            <a:r>
              <a:rPr lang="en-US" sz="1400" dirty="0"/>
              <a:t>We only needed the demand column, but we are showing the customers as well so you can see the demand by customer</a:t>
            </a:r>
          </a:p>
        </p:txBody>
      </p:sp>
    </p:spTree>
    <p:extLst>
      <p:ext uri="{BB962C8B-B14F-4D97-AF65-F5344CB8AC3E}">
        <p14:creationId xmlns:p14="http://schemas.microsoft.com/office/powerpoint/2010/main" val="833155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Facilities</a:t>
            </a:r>
          </a:p>
        </p:txBody>
      </p:sp>
      <p:sp>
        <p:nvSpPr>
          <p:cNvPr id="3" name="Content Placeholder 2"/>
          <p:cNvSpPr>
            <a:spLocks noGrp="1"/>
          </p:cNvSpPr>
          <p:nvPr>
            <p:ph idx="1"/>
          </p:nvPr>
        </p:nvSpPr>
        <p:spPr/>
        <p:txBody>
          <a:bodyPr/>
          <a:lstStyle/>
          <a:p>
            <a:r>
              <a:rPr lang="en-US" sz="1800" dirty="0"/>
              <a:t>We have a set of facilities we want to pick from serve customers (these can be warehouses, plants, </a:t>
            </a:r>
            <a:r>
              <a:rPr lang="en-US" sz="1800" dirty="0" err="1"/>
              <a:t>etc</a:t>
            </a:r>
            <a:r>
              <a:rPr lang="en-US" sz="1800" dirty="0"/>
              <a:t>).  We call this set “</a:t>
            </a:r>
            <a:r>
              <a:rPr lang="en-US" sz="1800" i="1" dirty="0"/>
              <a:t>I</a:t>
            </a:r>
            <a:r>
              <a:rPr lang="en-US" sz="1800" dirty="0"/>
              <a:t>” (the capital letter </a:t>
            </a:r>
            <a:r>
              <a:rPr lang="en-US" sz="1800" i="1" dirty="0"/>
              <a:t>I</a:t>
            </a:r>
            <a:r>
              <a:rPr lang="en-US" sz="1800" dirty="0"/>
              <a:t>).  If we use lowercase </a:t>
            </a:r>
            <a:r>
              <a:rPr lang="en-US" sz="1800" i="1" dirty="0" err="1"/>
              <a:t>i</a:t>
            </a:r>
            <a:r>
              <a:rPr lang="en-US" sz="1800" dirty="0"/>
              <a:t>, we are referring to an individual facility</a:t>
            </a:r>
            <a:endParaRPr lang="en-US" sz="1200" dirty="0"/>
          </a:p>
          <a:p>
            <a:endParaRPr lang="en-US" sz="1800" dirty="0"/>
          </a:p>
          <a:p>
            <a:r>
              <a:rPr lang="en-US" sz="1800" dirty="0"/>
              <a:t>In the MIP 9-City Example, the set </a:t>
            </a:r>
            <a:r>
              <a:rPr lang="en-US" sz="1800" i="1" dirty="0"/>
              <a:t>I</a:t>
            </a:r>
            <a:r>
              <a:rPr lang="en-US" sz="1800" dirty="0"/>
              <a:t> is the same list as the customers (this list can be found in cells A14:A23)</a:t>
            </a:r>
          </a:p>
          <a:p>
            <a:pPr lvl="1"/>
            <a:r>
              <a:rPr lang="en-US" sz="1600" dirty="0"/>
              <a:t>The list doesn’t have to be the same.  It is different in Al’s.</a:t>
            </a:r>
          </a:p>
          <a:p>
            <a:pPr lvl="1"/>
            <a:r>
              <a:rPr lang="en-US" sz="1600" dirty="0"/>
              <a:t>When the solver engine runs, it treats the list of cities as two tables</a:t>
            </a:r>
          </a:p>
          <a:p>
            <a:pPr lvl="1"/>
            <a:endParaRPr lang="en-US" dirty="0"/>
          </a:p>
        </p:txBody>
      </p:sp>
      <p:sp>
        <p:nvSpPr>
          <p:cNvPr id="4" name="Slide Number Placeholder 3"/>
          <p:cNvSpPr>
            <a:spLocks noGrp="1"/>
          </p:cNvSpPr>
          <p:nvPr>
            <p:ph type="sldNum" sz="quarter" idx="10"/>
          </p:nvPr>
        </p:nvSpPr>
        <p:spPr/>
        <p:txBody>
          <a:bodyPr/>
          <a:lstStyle/>
          <a:p>
            <a:fld id="{F3AEB1FA-7CEA-4843-8894-AF3ADB2B3460}" type="slidenum">
              <a:rPr lang="en-US" smtClean="0"/>
              <a:pPr/>
              <a:t>14</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810000"/>
            <a:ext cx="13716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Brace 4"/>
          <p:cNvSpPr/>
          <p:nvPr/>
        </p:nvSpPr>
        <p:spPr bwMode="auto">
          <a:xfrm>
            <a:off x="2133600" y="3810000"/>
            <a:ext cx="1066800" cy="2197100"/>
          </a:xfrm>
          <a:prstGeom prst="leftBrace">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6" name="TextBox 5"/>
          <p:cNvSpPr txBox="1"/>
          <p:nvPr/>
        </p:nvSpPr>
        <p:spPr>
          <a:xfrm>
            <a:off x="370490" y="4307091"/>
            <a:ext cx="1752600" cy="1169551"/>
          </a:xfrm>
          <a:prstGeom prst="rect">
            <a:avLst/>
          </a:prstGeom>
          <a:noFill/>
        </p:spPr>
        <p:txBody>
          <a:bodyPr wrap="square" rtlCol="0">
            <a:spAutoFit/>
          </a:bodyPr>
          <a:lstStyle/>
          <a:p>
            <a:r>
              <a:rPr lang="en-US" sz="1400" dirty="0"/>
              <a:t>All these cities are both customers and potential facilities.  They are referred to as </a:t>
            </a:r>
            <a:r>
              <a:rPr lang="en-US" sz="1400" i="1" dirty="0"/>
              <a:t>I</a:t>
            </a:r>
            <a:r>
              <a:rPr lang="en-US" sz="1400" dirty="0"/>
              <a:t> (capital letter </a:t>
            </a:r>
            <a:r>
              <a:rPr lang="en-US" sz="1400" i="1" dirty="0"/>
              <a:t>I</a:t>
            </a:r>
            <a:r>
              <a:rPr lang="en-US" sz="1400" dirty="0"/>
              <a:t>)</a:t>
            </a:r>
          </a:p>
        </p:txBody>
      </p:sp>
      <p:cxnSp>
        <p:nvCxnSpPr>
          <p:cNvPr id="8" name="Straight Arrow Connector 7"/>
          <p:cNvCxnSpPr/>
          <p:nvPr/>
        </p:nvCxnSpPr>
        <p:spPr bwMode="auto">
          <a:xfrm>
            <a:off x="4361810" y="4595650"/>
            <a:ext cx="1066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562600" y="3733800"/>
            <a:ext cx="3352800" cy="2893100"/>
          </a:xfrm>
          <a:prstGeom prst="rect">
            <a:avLst/>
          </a:prstGeom>
          <a:noFill/>
        </p:spPr>
        <p:txBody>
          <a:bodyPr wrap="square" rtlCol="0">
            <a:spAutoFit/>
          </a:bodyPr>
          <a:lstStyle/>
          <a:p>
            <a:r>
              <a:rPr lang="en-US" sz="1400" dirty="0"/>
              <a:t>A single facility in this list is referred to as </a:t>
            </a:r>
            <a:r>
              <a:rPr lang="en-US" sz="1400" i="1" dirty="0" err="1"/>
              <a:t>i</a:t>
            </a:r>
            <a:r>
              <a:rPr lang="en-US" sz="1400" dirty="0"/>
              <a:t> (lower case </a:t>
            </a:r>
            <a:r>
              <a:rPr lang="en-US" sz="1400" i="1" dirty="0" err="1"/>
              <a:t>i</a:t>
            </a:r>
            <a:r>
              <a:rPr lang="en-US" sz="1400" dirty="0"/>
              <a:t>).  </a:t>
            </a:r>
          </a:p>
          <a:p>
            <a:endParaRPr lang="en-US" sz="1400" dirty="0"/>
          </a:p>
          <a:p>
            <a:r>
              <a:rPr lang="en-US" sz="1400" dirty="0"/>
              <a:t>We do this so we can formulate a general problem that will work for any number of facilities.</a:t>
            </a:r>
          </a:p>
          <a:p>
            <a:endParaRPr lang="en-US" sz="1400" dirty="0"/>
          </a:p>
          <a:p>
            <a:r>
              <a:rPr lang="en-US" sz="1400" dirty="0"/>
              <a:t>Once a solver engine starts to work, it will internally number these items.  So Chicago will be </a:t>
            </a:r>
            <a:r>
              <a:rPr lang="en-US" sz="1400" dirty="0" err="1"/>
              <a:t>i</a:t>
            </a:r>
            <a:r>
              <a:rPr lang="en-US" sz="1400" dirty="0"/>
              <a:t> =1, Atlanta </a:t>
            </a:r>
            <a:r>
              <a:rPr lang="en-US" sz="1400" dirty="0" err="1"/>
              <a:t>i</a:t>
            </a:r>
            <a:r>
              <a:rPr lang="en-US" sz="1400" dirty="0"/>
              <a:t> = 2, and so on.  But, we don’t need to worry about that when we formulate the problem.</a:t>
            </a:r>
          </a:p>
        </p:txBody>
      </p:sp>
    </p:spTree>
    <p:extLst>
      <p:ext uri="{BB962C8B-B14F-4D97-AF65-F5344CB8AC3E}">
        <p14:creationId xmlns:p14="http://schemas.microsoft.com/office/powerpoint/2010/main" val="411672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Distance Matrix</a:t>
            </a:r>
          </a:p>
        </p:txBody>
      </p:sp>
      <p:sp>
        <p:nvSpPr>
          <p:cNvPr id="3" name="Content Placeholder 2"/>
          <p:cNvSpPr>
            <a:spLocks noGrp="1"/>
          </p:cNvSpPr>
          <p:nvPr>
            <p:ph idx="1"/>
          </p:nvPr>
        </p:nvSpPr>
        <p:spPr>
          <a:xfrm>
            <a:off x="304800" y="1219200"/>
            <a:ext cx="8382000" cy="3124200"/>
          </a:xfrm>
        </p:spPr>
        <p:txBody>
          <a:bodyPr/>
          <a:lstStyle/>
          <a:p>
            <a:r>
              <a:rPr lang="en-US" sz="2000" dirty="0"/>
              <a:t>In this formulation, we are concerned about the distance between facilities and customers.  We need a distance matrix that shows us every combination.  We call this </a:t>
            </a:r>
            <a:r>
              <a:rPr lang="en-US" sz="2000" i="1" dirty="0" err="1"/>
              <a:t>dist</a:t>
            </a:r>
            <a:r>
              <a:rPr lang="en-US" sz="2000" i="1" baseline="-25000" dirty="0" err="1"/>
              <a:t>i,j</a:t>
            </a:r>
            <a:r>
              <a:rPr lang="en-US" sz="2000" i="1" dirty="0"/>
              <a:t> </a:t>
            </a:r>
            <a:r>
              <a:rPr lang="en-US" sz="2000" dirty="0"/>
              <a:t> </a:t>
            </a:r>
          </a:p>
          <a:p>
            <a:pPr lvl="1"/>
            <a:r>
              <a:rPr lang="en-US" sz="1600" dirty="0"/>
              <a:t>The term </a:t>
            </a:r>
            <a:r>
              <a:rPr lang="en-US" sz="1600" dirty="0" err="1"/>
              <a:t>dist</a:t>
            </a:r>
            <a:r>
              <a:rPr lang="en-US" sz="1600" dirty="0"/>
              <a:t> refers to the fact that this term represents the distance.  The </a:t>
            </a:r>
            <a:r>
              <a:rPr lang="en-US" sz="1600" i="1" dirty="0" err="1"/>
              <a:t>i,j</a:t>
            </a:r>
            <a:r>
              <a:rPr lang="en-US" sz="1600" dirty="0"/>
              <a:t> subscript tells us that it is the distance between facility </a:t>
            </a:r>
            <a:r>
              <a:rPr lang="en-US" sz="1600" dirty="0" err="1"/>
              <a:t>i</a:t>
            </a:r>
            <a:r>
              <a:rPr lang="en-US" sz="1600" dirty="0"/>
              <a:t> and customer j.  </a:t>
            </a:r>
          </a:p>
          <a:p>
            <a:pPr lvl="1"/>
            <a:r>
              <a:rPr lang="en-US" sz="1600" dirty="0"/>
              <a:t>Again, we see the value of the set names.  With the word </a:t>
            </a:r>
            <a:r>
              <a:rPr lang="en-US" sz="1600" i="1" dirty="0" err="1"/>
              <a:t>dist</a:t>
            </a:r>
            <a:r>
              <a:rPr lang="en-US" sz="1600" dirty="0"/>
              <a:t> and two letters (</a:t>
            </a:r>
            <a:r>
              <a:rPr lang="en-US" sz="1600" i="1" dirty="0" err="1"/>
              <a:t>i</a:t>
            </a:r>
            <a:r>
              <a:rPr lang="en-US" sz="1600" dirty="0"/>
              <a:t> and </a:t>
            </a:r>
            <a:r>
              <a:rPr lang="en-US" sz="1600" i="1" dirty="0"/>
              <a:t>j</a:t>
            </a:r>
            <a:r>
              <a:rPr lang="en-US" sz="1600" dirty="0"/>
              <a:t>), we can compactly represent a distance matrix that can be as small as 1 record or as large as millions (or more).  </a:t>
            </a:r>
          </a:p>
          <a:p>
            <a:pPr lvl="1"/>
            <a:r>
              <a:rPr lang="en-US" sz="1600" dirty="0"/>
              <a:t>Note that is an </a:t>
            </a:r>
            <a:r>
              <a:rPr lang="en-US" sz="1600" b="1" i="1" dirty="0"/>
              <a:t>input</a:t>
            </a:r>
            <a:r>
              <a:rPr lang="en-US" sz="1600" dirty="0"/>
              <a:t> to the model</a:t>
            </a:r>
          </a:p>
          <a:p>
            <a:endParaRPr lang="en-US" sz="2000" dirty="0"/>
          </a:p>
          <a:p>
            <a:r>
              <a:rPr lang="en-US" sz="2000" dirty="0"/>
              <a:t>We have provided the distance matrix cells A40:J49</a:t>
            </a:r>
          </a:p>
          <a:p>
            <a:pPr lvl="1"/>
            <a:r>
              <a:rPr lang="en-US" sz="1400" dirty="0"/>
              <a:t>In practice (like in Al’s), this can be generated automatically (but, it needs to be generated)</a:t>
            </a:r>
          </a:p>
        </p:txBody>
      </p:sp>
      <p:sp>
        <p:nvSpPr>
          <p:cNvPr id="4" name="Slide Number Placeholder 3"/>
          <p:cNvSpPr>
            <a:spLocks noGrp="1"/>
          </p:cNvSpPr>
          <p:nvPr>
            <p:ph type="sldNum" sz="quarter" idx="10"/>
          </p:nvPr>
        </p:nvSpPr>
        <p:spPr/>
        <p:txBody>
          <a:bodyPr/>
          <a:lstStyle/>
          <a:p>
            <a:fld id="{F3AEB1FA-7CEA-4843-8894-AF3ADB2B3460}" type="slidenum">
              <a:rPr lang="en-US" smtClean="0"/>
              <a:pPr/>
              <a:t>15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172" y="4648200"/>
            <a:ext cx="7180263"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75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Objective of the Optimization</a:t>
            </a:r>
          </a:p>
        </p:txBody>
      </p:sp>
      <p:sp>
        <p:nvSpPr>
          <p:cNvPr id="3" name="Content Placeholder 2"/>
          <p:cNvSpPr>
            <a:spLocks noGrp="1"/>
          </p:cNvSpPr>
          <p:nvPr>
            <p:ph idx="1"/>
          </p:nvPr>
        </p:nvSpPr>
        <p:spPr/>
        <p:txBody>
          <a:bodyPr/>
          <a:lstStyle/>
          <a:p>
            <a:r>
              <a:rPr lang="en-US" dirty="0"/>
              <a:t>We want to minimize the average weighted distance from the facilities to the customers</a:t>
            </a:r>
          </a:p>
          <a:p>
            <a:endParaRPr lang="en-US" dirty="0"/>
          </a:p>
          <a:p>
            <a:r>
              <a:rPr lang="en-US" dirty="0"/>
              <a:t>This is equivalent to minimizing the total weighted distance, but the average is easier to understand</a:t>
            </a:r>
          </a:p>
          <a:p>
            <a:endParaRPr lang="en-US" dirty="0"/>
          </a:p>
          <a:p>
            <a:r>
              <a:rPr lang="en-US" dirty="0"/>
              <a:t>We are using demand to as our “weights” </a:t>
            </a:r>
          </a:p>
        </p:txBody>
      </p:sp>
      <p:sp>
        <p:nvSpPr>
          <p:cNvPr id="4" name="Slide Number Placeholder 3"/>
          <p:cNvSpPr>
            <a:spLocks noGrp="1"/>
          </p:cNvSpPr>
          <p:nvPr>
            <p:ph type="sldNum" sz="quarter" idx="10"/>
          </p:nvPr>
        </p:nvSpPr>
        <p:spPr/>
        <p:txBody>
          <a:bodyPr/>
          <a:lstStyle/>
          <a:p>
            <a:fld id="{F3AEB1FA-7CEA-4843-8894-AF3ADB2B3460}" type="slidenum">
              <a:rPr lang="en-US" smtClean="0"/>
              <a:pPr/>
              <a:t>16</a:t>
            </a:fld>
            <a:endParaRPr lang="en-US"/>
          </a:p>
        </p:txBody>
      </p:sp>
    </p:spTree>
    <p:extLst>
      <p:ext uri="{BB962C8B-B14F-4D97-AF65-F5344CB8AC3E}">
        <p14:creationId xmlns:p14="http://schemas.microsoft.com/office/powerpoint/2010/main" val="3964435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Constraints of the Optimization (1)</a:t>
            </a:r>
          </a:p>
        </p:txBody>
      </p:sp>
      <p:sp>
        <p:nvSpPr>
          <p:cNvPr id="3" name="Content Placeholder 2"/>
          <p:cNvSpPr>
            <a:spLocks noGrp="1"/>
          </p:cNvSpPr>
          <p:nvPr>
            <p:ph idx="1"/>
          </p:nvPr>
        </p:nvSpPr>
        <p:spPr/>
        <p:txBody>
          <a:bodyPr/>
          <a:lstStyle/>
          <a:p>
            <a:r>
              <a:rPr lang="en-US" dirty="0"/>
              <a:t>We have to meet all demand</a:t>
            </a:r>
          </a:p>
          <a:p>
            <a:pPr lvl="1"/>
            <a:endParaRPr lang="en-US" dirty="0"/>
          </a:p>
          <a:p>
            <a:pPr lvl="1"/>
            <a:r>
              <a:rPr lang="en-US" dirty="0"/>
              <a:t>If we don’t have this, we could reduce distance by not meeting demand</a:t>
            </a:r>
          </a:p>
          <a:p>
            <a:pPr lvl="1"/>
            <a:endParaRPr lang="en-US" dirty="0"/>
          </a:p>
          <a:p>
            <a:r>
              <a:rPr lang="en-US" dirty="0"/>
              <a:t>We can only locate a certain number of facilities.  We will call this number </a:t>
            </a:r>
            <a:r>
              <a:rPr lang="en-US" i="1" dirty="0"/>
              <a:t>P</a:t>
            </a:r>
            <a:r>
              <a:rPr lang="en-US" dirty="0"/>
              <a:t>.  </a:t>
            </a:r>
          </a:p>
          <a:p>
            <a:pPr lvl="1"/>
            <a:endParaRPr lang="en-US" dirty="0"/>
          </a:p>
          <a:p>
            <a:pPr lvl="1"/>
            <a:r>
              <a:rPr lang="en-US" dirty="0"/>
              <a:t>This allows to us to determine the best 1, 2, 3, and so on facilities</a:t>
            </a:r>
          </a:p>
          <a:p>
            <a:pPr lvl="1"/>
            <a:endParaRPr lang="en-US" dirty="0"/>
          </a:p>
          <a:p>
            <a:r>
              <a:rPr lang="en-US" dirty="0"/>
              <a:t>Why do we need to limit the number of facilities (P), why don’t we let the optimization give us the best number?</a:t>
            </a:r>
          </a:p>
          <a:p>
            <a:pPr lvl="1"/>
            <a:endParaRPr lang="en-US" dirty="0"/>
          </a:p>
          <a:p>
            <a:pPr lvl="1"/>
            <a:r>
              <a:rPr lang="en-US" dirty="0"/>
              <a:t>In this model, without a limit, the model may just select every facility</a:t>
            </a:r>
          </a:p>
        </p:txBody>
      </p:sp>
      <p:sp>
        <p:nvSpPr>
          <p:cNvPr id="4" name="Slide Number Placeholder 3"/>
          <p:cNvSpPr>
            <a:spLocks noGrp="1"/>
          </p:cNvSpPr>
          <p:nvPr>
            <p:ph type="sldNum" sz="quarter" idx="10"/>
          </p:nvPr>
        </p:nvSpPr>
        <p:spPr/>
        <p:txBody>
          <a:bodyPr/>
          <a:lstStyle/>
          <a:p>
            <a:fld id="{F3AEB1FA-7CEA-4843-8894-AF3ADB2B3460}" type="slidenum">
              <a:rPr lang="en-US" smtClean="0"/>
              <a:pPr/>
              <a:t>17</a:t>
            </a:fld>
            <a:endParaRPr lang="en-US"/>
          </a:p>
        </p:txBody>
      </p:sp>
    </p:spTree>
    <p:extLst>
      <p:ext uri="{BB962C8B-B14F-4D97-AF65-F5344CB8AC3E}">
        <p14:creationId xmlns:p14="http://schemas.microsoft.com/office/powerpoint/2010/main" val="401629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Decisions of the Optimization (1)</a:t>
            </a:r>
          </a:p>
        </p:txBody>
      </p:sp>
      <p:sp>
        <p:nvSpPr>
          <p:cNvPr id="3" name="Content Placeholder 2"/>
          <p:cNvSpPr>
            <a:spLocks noGrp="1"/>
          </p:cNvSpPr>
          <p:nvPr>
            <p:ph idx="1"/>
          </p:nvPr>
        </p:nvSpPr>
        <p:spPr/>
        <p:txBody>
          <a:bodyPr/>
          <a:lstStyle/>
          <a:p>
            <a:r>
              <a:rPr lang="en-US" dirty="0"/>
              <a:t>Do we pick a particular facility or not?</a:t>
            </a:r>
          </a:p>
          <a:p>
            <a:pPr lvl="1"/>
            <a:r>
              <a:rPr lang="en-US" dirty="0"/>
              <a:t>We will designate this decision as </a:t>
            </a:r>
            <a:r>
              <a:rPr lang="en-US" i="1" dirty="0"/>
              <a:t>X</a:t>
            </a:r>
            <a:r>
              <a:rPr lang="en-US" i="1" baseline="-25000" dirty="0"/>
              <a:t>i</a:t>
            </a:r>
            <a:r>
              <a:rPr lang="en-US" dirty="0"/>
              <a:t>.  </a:t>
            </a:r>
          </a:p>
          <a:p>
            <a:pPr lvl="2"/>
            <a:r>
              <a:rPr lang="en-US" dirty="0"/>
              <a:t>Remember the </a:t>
            </a:r>
            <a:r>
              <a:rPr lang="en-US" dirty="0" err="1"/>
              <a:t>i</a:t>
            </a:r>
            <a:r>
              <a:rPr lang="en-US" dirty="0"/>
              <a:t> indicates one of the potential facilities</a:t>
            </a:r>
          </a:p>
          <a:p>
            <a:pPr lvl="1"/>
            <a:r>
              <a:rPr lang="en-US" dirty="0"/>
              <a:t>We will allow </a:t>
            </a:r>
            <a:r>
              <a:rPr lang="en-US" i="1" dirty="0"/>
              <a:t>X</a:t>
            </a:r>
            <a:r>
              <a:rPr lang="en-US" i="1" baseline="-25000" dirty="0"/>
              <a:t>i</a:t>
            </a:r>
            <a:r>
              <a:rPr lang="en-US" dirty="0"/>
              <a:t> to take on two values, 1 or 0.  If it is 1, it means that this facility is used in the solution.  0 it is not.</a:t>
            </a:r>
          </a:p>
          <a:p>
            <a:pPr lvl="1"/>
            <a:r>
              <a:rPr lang="en-US" dirty="0"/>
              <a:t>This is a binary variable because it is either 1 or 0.  In this case, it does not make logical sense to open ½ of a warehouse</a:t>
            </a:r>
          </a:p>
          <a:p>
            <a:pPr lvl="1"/>
            <a:endParaRPr lang="en-US" dirty="0"/>
          </a:p>
          <a:p>
            <a:r>
              <a:rPr lang="en-US" dirty="0"/>
              <a:t>The </a:t>
            </a:r>
            <a:r>
              <a:rPr lang="en-US" i="1" dirty="0"/>
              <a:t>X</a:t>
            </a:r>
            <a:r>
              <a:rPr lang="en-US" i="1" baseline="-25000" dirty="0"/>
              <a:t>i</a:t>
            </a:r>
            <a:r>
              <a:rPr lang="en-US" dirty="0"/>
              <a:t> variables can be seen in cells C14:C23.  Note that we add this column and compare it to the total allowed, </a:t>
            </a:r>
            <a:r>
              <a:rPr lang="en-US" i="1" dirty="0"/>
              <a:t>P</a:t>
            </a:r>
            <a:r>
              <a:rPr lang="en-US" dirty="0"/>
              <a:t>.</a:t>
            </a:r>
          </a:p>
        </p:txBody>
      </p:sp>
      <p:sp>
        <p:nvSpPr>
          <p:cNvPr id="4" name="Slide Number Placeholder 3"/>
          <p:cNvSpPr>
            <a:spLocks noGrp="1"/>
          </p:cNvSpPr>
          <p:nvPr>
            <p:ph type="sldNum" sz="quarter" idx="10"/>
          </p:nvPr>
        </p:nvSpPr>
        <p:spPr/>
        <p:txBody>
          <a:bodyPr/>
          <a:lstStyle/>
          <a:p>
            <a:fld id="{F3AEB1FA-7CEA-4843-8894-AF3ADB2B3460}" type="slidenum">
              <a:rPr lang="en-US" smtClean="0"/>
              <a:pPr/>
              <a:t>18</a:t>
            </a:fld>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724" y="4419600"/>
            <a:ext cx="1800225" cy="1990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Left Brace 8"/>
          <p:cNvSpPr/>
          <p:nvPr/>
        </p:nvSpPr>
        <p:spPr bwMode="auto">
          <a:xfrm rot="10800000">
            <a:off x="5334000" y="4495800"/>
            <a:ext cx="685800" cy="1511300"/>
          </a:xfrm>
          <a:prstGeom prst="leftBrace">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 name="TextBox 9"/>
          <p:cNvSpPr txBox="1"/>
          <p:nvPr/>
        </p:nvSpPr>
        <p:spPr>
          <a:xfrm>
            <a:off x="6172200" y="4345808"/>
            <a:ext cx="2590800" cy="1815882"/>
          </a:xfrm>
          <a:prstGeom prst="rect">
            <a:avLst/>
          </a:prstGeom>
          <a:noFill/>
        </p:spPr>
        <p:txBody>
          <a:bodyPr wrap="square" rtlCol="0">
            <a:spAutoFit/>
          </a:bodyPr>
          <a:lstStyle/>
          <a:p>
            <a:r>
              <a:rPr lang="en-US" sz="1400" dirty="0"/>
              <a:t>When we run the optimization, we will be trying different combinations of facilities (by putting a “1” in different places) and seeing what the average distance is.  Mathematical optimization has systematic ways to do this.</a:t>
            </a:r>
          </a:p>
        </p:txBody>
      </p:sp>
    </p:spTree>
    <p:extLst>
      <p:ext uri="{BB962C8B-B14F-4D97-AF65-F5344CB8AC3E}">
        <p14:creationId xmlns:p14="http://schemas.microsoft.com/office/powerpoint/2010/main" val="2156475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Decisions of the Optimization (2)</a:t>
            </a:r>
          </a:p>
        </p:txBody>
      </p:sp>
      <p:sp>
        <p:nvSpPr>
          <p:cNvPr id="3" name="Content Placeholder 2"/>
          <p:cNvSpPr>
            <a:spLocks noGrp="1"/>
          </p:cNvSpPr>
          <p:nvPr>
            <p:ph idx="1"/>
          </p:nvPr>
        </p:nvSpPr>
        <p:spPr/>
        <p:txBody>
          <a:bodyPr/>
          <a:lstStyle/>
          <a:p>
            <a:r>
              <a:rPr lang="en-US" dirty="0"/>
              <a:t>Which customer is assigned to which facility?</a:t>
            </a:r>
          </a:p>
          <a:p>
            <a:pPr lvl="1"/>
            <a:r>
              <a:rPr lang="en-US" dirty="0"/>
              <a:t>We will designate this decision as </a:t>
            </a:r>
            <a:r>
              <a:rPr lang="en-US" i="1" dirty="0" err="1"/>
              <a:t>Y</a:t>
            </a:r>
            <a:r>
              <a:rPr lang="en-US" i="1" baseline="-25000" dirty="0" err="1"/>
              <a:t>i,j</a:t>
            </a:r>
            <a:r>
              <a:rPr lang="en-US" dirty="0"/>
              <a:t>.  </a:t>
            </a:r>
          </a:p>
          <a:p>
            <a:pPr lvl="2"/>
            <a:r>
              <a:rPr lang="en-US" dirty="0"/>
              <a:t>Remember the </a:t>
            </a:r>
            <a:r>
              <a:rPr lang="en-US" dirty="0" err="1"/>
              <a:t>i</a:t>
            </a:r>
            <a:r>
              <a:rPr lang="en-US" dirty="0"/>
              <a:t> indicates one of the potential facilities and j one of the customers</a:t>
            </a:r>
          </a:p>
          <a:p>
            <a:pPr lvl="1"/>
            <a:r>
              <a:rPr lang="en-US" dirty="0"/>
              <a:t>In this case, to start, </a:t>
            </a:r>
            <a:r>
              <a:rPr lang="en-US" i="1" dirty="0" err="1"/>
              <a:t>Y</a:t>
            </a:r>
            <a:r>
              <a:rPr lang="en-US" i="1" baseline="-25000" dirty="0" err="1"/>
              <a:t>i,j</a:t>
            </a:r>
            <a:r>
              <a:rPr lang="en-US" dirty="0"/>
              <a:t> can only be 1 or 0.  If it is 1, it means that customer </a:t>
            </a:r>
            <a:r>
              <a:rPr lang="en-US" dirty="0" err="1"/>
              <a:t>i</a:t>
            </a:r>
            <a:r>
              <a:rPr lang="en-US" dirty="0"/>
              <a:t> has all its demand met from facility j.  </a:t>
            </a:r>
          </a:p>
          <a:p>
            <a:pPr lvl="1"/>
            <a:endParaRPr lang="en-US" dirty="0"/>
          </a:p>
          <a:p>
            <a:r>
              <a:rPr lang="en-US" dirty="0"/>
              <a:t>The </a:t>
            </a:r>
            <a:r>
              <a:rPr lang="en-US" i="1" dirty="0" err="1"/>
              <a:t>Y</a:t>
            </a:r>
            <a:r>
              <a:rPr lang="en-US" i="1" baseline="-25000" dirty="0" err="1"/>
              <a:t>i,j</a:t>
            </a:r>
            <a:r>
              <a:rPr lang="en-US" dirty="0"/>
              <a:t> variables can be seen in cells A27:J36.</a:t>
            </a:r>
          </a:p>
        </p:txBody>
      </p:sp>
      <p:sp>
        <p:nvSpPr>
          <p:cNvPr id="4" name="Slide Number Placeholder 3"/>
          <p:cNvSpPr>
            <a:spLocks noGrp="1"/>
          </p:cNvSpPr>
          <p:nvPr>
            <p:ph type="sldNum" sz="quarter" idx="10"/>
          </p:nvPr>
        </p:nvSpPr>
        <p:spPr/>
        <p:txBody>
          <a:bodyPr/>
          <a:lstStyle/>
          <a:p>
            <a:fld id="{F3AEB1FA-7CEA-4843-8894-AF3ADB2B3460}" type="slidenum">
              <a:rPr lang="en-US" smtClean="0"/>
              <a:pPr/>
              <a:t>19</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914775"/>
            <a:ext cx="7180263"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31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381000" y="304800"/>
            <a:ext cx="7620000" cy="914400"/>
          </a:xfrm>
        </p:spPr>
        <p:txBody>
          <a:bodyPr tIns="45720" bIns="45720" anchor="t"/>
          <a:lstStyle/>
          <a:p>
            <a:r>
              <a:rPr lang="en-US"/>
              <a:t>Al’s Athletics – Corporate Background</a:t>
            </a:r>
          </a:p>
        </p:txBody>
      </p:sp>
      <p:sp>
        <p:nvSpPr>
          <p:cNvPr id="22531" name="Rectangle 3"/>
          <p:cNvSpPr>
            <a:spLocks noGrp="1" noChangeArrowheads="1"/>
          </p:cNvSpPr>
          <p:nvPr>
            <p:ph type="body" idx="4294967295"/>
          </p:nvPr>
        </p:nvSpPr>
        <p:spPr>
          <a:xfrm>
            <a:off x="152400" y="1066800"/>
            <a:ext cx="5303838" cy="2362200"/>
          </a:xfrm>
        </p:spPr>
        <p:txBody>
          <a:bodyPr/>
          <a:lstStyle/>
          <a:p>
            <a:pPr marL="173038" indent="-173038">
              <a:lnSpc>
                <a:spcPct val="80000"/>
              </a:lnSpc>
            </a:pPr>
            <a:r>
              <a:rPr lang="en-US" sz="1800"/>
              <a:t>In the late 1960’s, Al Alford decided to open a business catering to the young potential sports stars in his small town of Brownfield, TX.  The first sporting goods store was such a success that the Alford family soon added many more stores in similar small towns across the south. </a:t>
            </a:r>
          </a:p>
          <a:p>
            <a:pPr marL="173038" indent="-173038">
              <a:lnSpc>
                <a:spcPct val="80000"/>
              </a:lnSpc>
            </a:pPr>
            <a:endParaRPr lang="en-US" sz="1800"/>
          </a:p>
          <a:p>
            <a:pPr marL="173038" indent="-173038">
              <a:lnSpc>
                <a:spcPct val="80000"/>
              </a:lnSpc>
            </a:pPr>
            <a:r>
              <a:rPr lang="en-US" sz="1800"/>
              <a:t>50 years later Al’s Athletics is one of the largest retail sporting-goods chains in the US and now has major retail-store outlets in 41 states.</a:t>
            </a:r>
          </a:p>
        </p:txBody>
      </p:sp>
      <p:pic>
        <p:nvPicPr>
          <p:cNvPr id="22535" name="Picture 7" descr="Fig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079500"/>
            <a:ext cx="3124200" cy="2005013"/>
          </a:xfrm>
          <a:prstGeom prst="rect">
            <a:avLst/>
          </a:prstGeom>
          <a:noFill/>
          <a:extLst>
            <a:ext uri="{909E8E84-426E-40DD-AFC4-6F175D3DCCD1}">
              <a14:hiddenFill xmlns:a14="http://schemas.microsoft.com/office/drawing/2010/main">
                <a:solidFill>
                  <a:srgbClr val="FFFFFF"/>
                </a:solidFill>
              </a14:hiddenFill>
            </a:ext>
          </a:extLst>
        </p:spPr>
      </p:pic>
      <p:sp>
        <p:nvSpPr>
          <p:cNvPr id="22536" name="Text Box 8"/>
          <p:cNvSpPr txBox="1">
            <a:spLocks noChangeArrowheads="1"/>
          </p:cNvSpPr>
          <p:nvPr/>
        </p:nvSpPr>
        <p:spPr bwMode="auto">
          <a:xfrm>
            <a:off x="5943600" y="3149600"/>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solidFill>
                  <a:srgbClr val="000066"/>
                </a:solidFill>
              </a:rPr>
              <a:t>Store/Customer Map for Al’s Athletics</a:t>
            </a:r>
          </a:p>
        </p:txBody>
      </p:sp>
      <p:sp>
        <p:nvSpPr>
          <p:cNvPr id="22537" name="Rectangle 3"/>
          <p:cNvSpPr>
            <a:spLocks noChangeArrowheads="1"/>
          </p:cNvSpPr>
          <p:nvPr/>
        </p:nvSpPr>
        <p:spPr bwMode="auto">
          <a:xfrm>
            <a:off x="152400" y="3352800"/>
            <a:ext cx="89614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eaLnBrk="0" hangingPunct="0">
              <a:lnSpc>
                <a:spcPct val="80000"/>
              </a:lnSpc>
              <a:buClr>
                <a:srgbClr val="330966"/>
              </a:buClr>
              <a:buSzPct val="75000"/>
              <a:buFont typeface="Wingdings" pitchFamily="2" charset="2"/>
              <a:buChar char="n"/>
            </a:pPr>
            <a:endParaRPr lang="en-US"/>
          </a:p>
          <a:p>
            <a:pPr marL="173038" indent="-173038" eaLnBrk="0" hangingPunct="0">
              <a:lnSpc>
                <a:spcPct val="80000"/>
              </a:lnSpc>
              <a:buClr>
                <a:srgbClr val="330966"/>
              </a:buClr>
              <a:buSzPct val="75000"/>
              <a:buFont typeface="Wingdings" pitchFamily="2" charset="2"/>
              <a:buChar char="n"/>
            </a:pPr>
            <a:r>
              <a:rPr lang="en-US"/>
              <a:t>Competition in the sporting goods market is currently very high and Al’s grandson, who is now in charge of the company, realizes that they must find ways to offer better service and lower their transportation costs in the face of ever increasing fuel prices.</a:t>
            </a:r>
          </a:p>
        </p:txBody>
      </p:sp>
      <p:sp>
        <p:nvSpPr>
          <p:cNvPr id="22539" name="Rectangle 3"/>
          <p:cNvSpPr>
            <a:spLocks noChangeArrowheads="1"/>
          </p:cNvSpPr>
          <p:nvPr/>
        </p:nvSpPr>
        <p:spPr bwMode="auto">
          <a:xfrm>
            <a:off x="182563" y="4508500"/>
            <a:ext cx="89614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eaLnBrk="0" hangingPunct="0">
              <a:lnSpc>
                <a:spcPct val="80000"/>
              </a:lnSpc>
              <a:buClr>
                <a:srgbClr val="330966"/>
              </a:buClr>
              <a:buSzPct val="75000"/>
              <a:buFont typeface="Wingdings" pitchFamily="2" charset="2"/>
              <a:buChar char="n"/>
            </a:pPr>
            <a:endParaRPr lang="en-US"/>
          </a:p>
          <a:p>
            <a:pPr marL="173038" indent="-173038" eaLnBrk="0" hangingPunct="0">
              <a:lnSpc>
                <a:spcPct val="80000"/>
              </a:lnSpc>
              <a:buClr>
                <a:srgbClr val="330966"/>
              </a:buClr>
              <a:buSzPct val="75000"/>
              <a:buFont typeface="Wingdings" pitchFamily="2" charset="2"/>
              <a:buChar char="n"/>
            </a:pPr>
            <a:r>
              <a:rPr lang="en-US"/>
              <a:t>Based on the initial benefits the company realized by adding a single warehouse in Lubbock, TX, Al the Third decided that Al’s Athletics needed to add more warehouses to service the rest of the markets across the entire US.</a:t>
            </a:r>
          </a:p>
          <a:p>
            <a:pPr marL="173038" indent="-173038" eaLnBrk="0" hangingPunct="0">
              <a:lnSpc>
                <a:spcPct val="80000"/>
              </a:lnSpc>
              <a:buClr>
                <a:srgbClr val="330966"/>
              </a:buClr>
              <a:buSzPct val="75000"/>
              <a:buFont typeface="Wingdings" pitchFamily="2" charset="2"/>
              <a:buNone/>
            </a:pPr>
            <a:endParaRPr lang="en-US"/>
          </a:p>
          <a:p>
            <a:pPr marL="173038" indent="-173038" eaLnBrk="0" hangingPunct="0">
              <a:lnSpc>
                <a:spcPct val="80000"/>
              </a:lnSpc>
              <a:buClr>
                <a:srgbClr val="330966"/>
              </a:buClr>
              <a:buSzPct val="75000"/>
              <a:buFont typeface="Wingdings" pitchFamily="2" charset="2"/>
              <a:buChar char="n"/>
            </a:pPr>
            <a:r>
              <a:rPr lang="en-US"/>
              <a:t>The question was… how do they determine the ‘best’ number and location for these additional warehouses?</a:t>
            </a:r>
          </a:p>
        </p:txBody>
      </p:sp>
    </p:spTree>
    <p:extLst>
      <p:ext uri="{BB962C8B-B14F-4D97-AF65-F5344CB8AC3E}">
        <p14:creationId xmlns:p14="http://schemas.microsoft.com/office/powerpoint/2010/main" val="1487234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Constraints of the Optimization (2)</a:t>
            </a:r>
          </a:p>
        </p:txBody>
      </p:sp>
      <p:sp>
        <p:nvSpPr>
          <p:cNvPr id="3" name="Content Placeholder 2"/>
          <p:cNvSpPr>
            <a:spLocks noGrp="1"/>
          </p:cNvSpPr>
          <p:nvPr>
            <p:ph idx="1"/>
          </p:nvPr>
        </p:nvSpPr>
        <p:spPr/>
        <p:txBody>
          <a:bodyPr/>
          <a:lstStyle/>
          <a:p>
            <a:pPr marL="0" indent="0">
              <a:buNone/>
            </a:pPr>
            <a:r>
              <a:rPr lang="en-US" dirty="0"/>
              <a:t>Now, that we have defined the decisions, another logical constraint becomes obvious:</a:t>
            </a:r>
          </a:p>
          <a:p>
            <a:pPr marL="0" indent="0" algn="ctr">
              <a:buNone/>
            </a:pPr>
            <a:endParaRPr lang="en-US" dirty="0"/>
          </a:p>
          <a:p>
            <a:pPr marL="0" indent="0">
              <a:buNone/>
            </a:pPr>
            <a:r>
              <a:rPr lang="en-US" i="1" dirty="0"/>
              <a:t>If a customer is served from a facility, then that facility must be opened</a:t>
            </a:r>
          </a:p>
          <a:p>
            <a:pPr marL="0" indent="0">
              <a:buNone/>
            </a:pPr>
            <a:r>
              <a:rPr lang="en-US" dirty="0"/>
              <a:t>	</a:t>
            </a:r>
          </a:p>
          <a:p>
            <a:pPr lvl="1"/>
            <a:r>
              <a:rPr lang="en-US" dirty="0"/>
              <a:t>This constraint will tie the X and Y decisions together.  This constraint forces the solver to pick the best values of X and Y at the same time</a:t>
            </a:r>
          </a:p>
          <a:p>
            <a:pPr lvl="1"/>
            <a:endParaRPr lang="en-US" dirty="0"/>
          </a:p>
          <a:p>
            <a:pPr lvl="1"/>
            <a:r>
              <a:rPr lang="en-US" dirty="0"/>
              <a:t>We will cover how to mathematically write this constraint in a few slides– this constraint will be an example of writing an </a:t>
            </a:r>
            <a:r>
              <a:rPr lang="en-US" b="1" i="1" dirty="0"/>
              <a:t>IF-Statement</a:t>
            </a:r>
            <a:r>
              <a:rPr lang="en-US" dirty="0"/>
              <a:t> using algebra</a:t>
            </a:r>
          </a:p>
          <a:p>
            <a:pPr lvl="1"/>
            <a:endParaRPr lang="en-US" dirty="0"/>
          </a:p>
        </p:txBody>
      </p:sp>
      <p:sp>
        <p:nvSpPr>
          <p:cNvPr id="4" name="Slide Number Placeholder 3"/>
          <p:cNvSpPr>
            <a:spLocks noGrp="1"/>
          </p:cNvSpPr>
          <p:nvPr>
            <p:ph type="sldNum" sz="quarter" idx="10"/>
          </p:nvPr>
        </p:nvSpPr>
        <p:spPr/>
        <p:txBody>
          <a:bodyPr/>
          <a:lstStyle/>
          <a:p>
            <a:fld id="{F3AEB1FA-7CEA-4843-8894-AF3ADB2B3460}" type="slidenum">
              <a:rPr lang="en-US" smtClean="0"/>
              <a:pPr/>
              <a:t>20</a:t>
            </a:fld>
            <a:endParaRPr lang="en-US"/>
          </a:p>
        </p:txBody>
      </p:sp>
    </p:spTree>
    <p:extLst>
      <p:ext uri="{BB962C8B-B14F-4D97-AF65-F5344CB8AC3E}">
        <p14:creationId xmlns:p14="http://schemas.microsoft.com/office/powerpoint/2010/main" val="145016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Formulating the Math Problem: </a:t>
            </a:r>
            <a:br>
              <a:rPr lang="en-US" dirty="0"/>
            </a:br>
            <a:r>
              <a:rPr lang="en-US" dirty="0"/>
              <a:t>The Objective Function (1 of 3)</a:t>
            </a:r>
          </a:p>
        </p:txBody>
      </p:sp>
      <p:sp>
        <p:nvSpPr>
          <p:cNvPr id="3" name="Content Placeholder 2"/>
          <p:cNvSpPr>
            <a:spLocks noGrp="1"/>
          </p:cNvSpPr>
          <p:nvPr>
            <p:ph idx="1"/>
          </p:nvPr>
        </p:nvSpPr>
        <p:spPr/>
        <p:txBody>
          <a:bodyPr/>
          <a:lstStyle/>
          <a:p>
            <a:r>
              <a:rPr lang="en-US" sz="1800" dirty="0"/>
              <a:t>Our objective is to minimize the total weighted distance from facilities to warehouses.  Mathematically, we express this as:</a:t>
            </a:r>
          </a:p>
          <a:p>
            <a:endParaRPr lang="en-US" sz="1800" dirty="0"/>
          </a:p>
          <a:p>
            <a:endParaRPr lang="en-US" sz="1800" dirty="0"/>
          </a:p>
          <a:p>
            <a:endParaRPr lang="en-US" sz="1800" dirty="0"/>
          </a:p>
          <a:p>
            <a:endParaRPr lang="en-US" sz="1800" dirty="0"/>
          </a:p>
          <a:p>
            <a:endParaRPr lang="en-US" sz="1800" dirty="0"/>
          </a:p>
          <a:p>
            <a:r>
              <a:rPr lang="en-US" sz="1800" dirty="0"/>
              <a:t>If two variables are next to each other, we are using the standard algebra notation meaning we multiple them together.</a:t>
            </a:r>
          </a:p>
          <a:p>
            <a:pPr lvl="1"/>
            <a:r>
              <a:rPr lang="en-US" sz="1600" dirty="0"/>
              <a:t>So, in this case, we multiple distance times demand times Y:</a:t>
            </a:r>
            <a:r>
              <a:rPr lang="en-US" sz="1600" i="1" dirty="0"/>
              <a:t>  </a:t>
            </a:r>
            <a:r>
              <a:rPr lang="en-US" sz="1600" i="1" dirty="0" err="1"/>
              <a:t>dist</a:t>
            </a:r>
            <a:r>
              <a:rPr lang="en-US" sz="1600" i="1" baseline="-25000" dirty="0" err="1"/>
              <a:t>i,j</a:t>
            </a:r>
            <a:r>
              <a:rPr lang="en-US" sz="1600" i="1" dirty="0"/>
              <a:t> </a:t>
            </a:r>
            <a:r>
              <a:rPr lang="en-US" sz="1600" i="1" dirty="0" err="1"/>
              <a:t>d</a:t>
            </a:r>
            <a:r>
              <a:rPr lang="en-US" sz="1600" i="1" baseline="-25000" dirty="0" err="1"/>
              <a:t>j</a:t>
            </a:r>
            <a:r>
              <a:rPr lang="en-US" sz="1600" i="1" dirty="0"/>
              <a:t> </a:t>
            </a:r>
            <a:r>
              <a:rPr lang="en-US" sz="1600" i="1" dirty="0" err="1"/>
              <a:t>Y</a:t>
            </a:r>
            <a:r>
              <a:rPr lang="en-US" sz="1600" i="1" baseline="-25000" dirty="0" err="1"/>
              <a:t>i,j</a:t>
            </a:r>
            <a:r>
              <a:rPr lang="en-US" sz="1600" i="1" baseline="-25000" dirty="0"/>
              <a:t> </a:t>
            </a:r>
            <a:endParaRPr lang="en-US" sz="1600" dirty="0"/>
          </a:p>
          <a:p>
            <a:pPr lvl="1"/>
            <a:endParaRPr lang="en-US" sz="1400" dirty="0"/>
          </a:p>
          <a:p>
            <a:r>
              <a:rPr lang="en-US" sz="1800" dirty="0"/>
              <a:t>The summation sign (</a:t>
            </a:r>
            <a:r>
              <a:rPr lang="el-GR" sz="1800" dirty="0"/>
              <a:t>Σ</a:t>
            </a:r>
            <a:r>
              <a:rPr lang="en-US" sz="1800" dirty="0"/>
              <a:t>) means sum the terms,</a:t>
            </a:r>
          </a:p>
          <a:p>
            <a:endParaRPr lang="en-US" sz="1800" dirty="0"/>
          </a:p>
          <a:p>
            <a:r>
              <a:rPr lang="en-US" sz="1800" dirty="0"/>
              <a:t>The “∈” means element.  So, under a summation sign, we need to know what we are summing over.  “</a:t>
            </a:r>
            <a:r>
              <a:rPr lang="en-US" sz="1800" dirty="0" err="1"/>
              <a:t>i</a:t>
            </a:r>
            <a:r>
              <a:rPr lang="en-US" sz="1800" dirty="0"/>
              <a:t> ∈I” means we sum up each of the individual facilities and “j ∈ J” means we sum up over every individual customer in the customer list.  (In Excel, we specify the cells we want to sum over.  Here we can it in a more general way without having to know the specific cells).</a:t>
            </a:r>
          </a:p>
          <a:p>
            <a:endParaRPr lang="en-US" sz="1800" dirty="0"/>
          </a:p>
          <a:p>
            <a:endParaRPr lang="en-US" sz="1800" dirty="0"/>
          </a:p>
          <a:p>
            <a:endParaRPr lang="en-US" sz="1800" dirty="0"/>
          </a:p>
        </p:txBody>
      </p:sp>
      <p:sp>
        <p:nvSpPr>
          <p:cNvPr id="4" name="Slide Number Placeholder 3"/>
          <p:cNvSpPr>
            <a:spLocks noGrp="1"/>
          </p:cNvSpPr>
          <p:nvPr>
            <p:ph type="sldNum" sz="quarter" idx="10"/>
          </p:nvPr>
        </p:nvSpPr>
        <p:spPr/>
        <p:txBody>
          <a:bodyPr/>
          <a:lstStyle/>
          <a:p>
            <a:fld id="{F3AEB1FA-7CEA-4843-8894-AF3ADB2B3460}" type="slidenum">
              <a:rPr lang="en-US" smtClean="0"/>
              <a:pPr/>
              <a:t>21</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616" y="1789386"/>
            <a:ext cx="2497784" cy="1030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93444" y="2103477"/>
            <a:ext cx="1095172" cy="369332"/>
          </a:xfrm>
          <a:prstGeom prst="rect">
            <a:avLst/>
          </a:prstGeom>
          <a:noFill/>
        </p:spPr>
        <p:txBody>
          <a:bodyPr wrap="none" rtlCol="0">
            <a:spAutoFit/>
          </a:bodyPr>
          <a:lstStyle/>
          <a:p>
            <a:r>
              <a:rPr lang="en-US" dirty="0"/>
              <a:t>Minimize</a:t>
            </a:r>
          </a:p>
        </p:txBody>
      </p:sp>
    </p:spTree>
    <p:extLst>
      <p:ext uri="{BB962C8B-B14F-4D97-AF65-F5344CB8AC3E}">
        <p14:creationId xmlns:p14="http://schemas.microsoft.com/office/powerpoint/2010/main" val="463184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Formulating the Math Problem: </a:t>
            </a:r>
            <a:br>
              <a:rPr lang="en-US" dirty="0"/>
            </a:br>
            <a:r>
              <a:rPr lang="en-US" dirty="0"/>
              <a:t>The Objective Function (2 of 3)</a:t>
            </a:r>
          </a:p>
        </p:txBody>
      </p:sp>
      <p:sp>
        <p:nvSpPr>
          <p:cNvPr id="3" name="Content Placeholder 2"/>
          <p:cNvSpPr>
            <a:spLocks noGrp="1"/>
          </p:cNvSpPr>
          <p:nvPr>
            <p:ph idx="1"/>
          </p:nvPr>
        </p:nvSpPr>
        <p:spPr/>
        <p:txBody>
          <a:bodyPr/>
          <a:lstStyle/>
          <a:p>
            <a:r>
              <a:rPr lang="en-US" sz="1800" dirty="0"/>
              <a:t>Our objective is to minimize the total weighted distance from facilities to warehouses.  Mathematically, we express this as:</a:t>
            </a:r>
          </a:p>
          <a:p>
            <a:endParaRPr lang="en-US" sz="1800" dirty="0"/>
          </a:p>
          <a:p>
            <a:endParaRPr lang="en-US" sz="1800" dirty="0"/>
          </a:p>
          <a:p>
            <a:endParaRPr lang="en-US" sz="1800" dirty="0"/>
          </a:p>
          <a:p>
            <a:endParaRPr lang="en-US" sz="1800" dirty="0"/>
          </a:p>
          <a:p>
            <a:endParaRPr lang="en-US" sz="1800" dirty="0"/>
          </a:p>
          <a:p>
            <a:r>
              <a:rPr lang="en-US" sz="1800" dirty="0"/>
              <a:t>So, for any possible values of </a:t>
            </a:r>
            <a:r>
              <a:rPr lang="en-US" sz="1800" i="1" dirty="0" err="1"/>
              <a:t>Y</a:t>
            </a:r>
            <a:r>
              <a:rPr lang="en-US" sz="1800" i="1" baseline="-25000" dirty="0" err="1"/>
              <a:t>i,j</a:t>
            </a:r>
            <a:r>
              <a:rPr lang="en-US" sz="1800" dirty="0"/>
              <a:t> we can determine the value of the objective function:  </a:t>
            </a:r>
          </a:p>
          <a:p>
            <a:pPr lvl="1"/>
            <a:r>
              <a:rPr lang="en-US" sz="1600" dirty="0"/>
              <a:t>For every possible combination of </a:t>
            </a:r>
            <a:r>
              <a:rPr lang="en-US" sz="1600" dirty="0" err="1"/>
              <a:t>i</a:t>
            </a:r>
            <a:r>
              <a:rPr lang="en-US" sz="1600" dirty="0"/>
              <a:t> and j, we can simply multiple out the term:  </a:t>
            </a:r>
            <a:r>
              <a:rPr lang="en-US" sz="1600" i="1" dirty="0" err="1"/>
              <a:t>dist</a:t>
            </a:r>
            <a:r>
              <a:rPr lang="en-US" sz="1600" i="1" baseline="-25000" dirty="0" err="1"/>
              <a:t>i,j</a:t>
            </a:r>
            <a:r>
              <a:rPr lang="en-US" sz="1600" i="1" dirty="0"/>
              <a:t> </a:t>
            </a:r>
            <a:r>
              <a:rPr lang="en-US" sz="1600" i="1" dirty="0" err="1"/>
              <a:t>d</a:t>
            </a:r>
            <a:r>
              <a:rPr lang="en-US" sz="1600" i="1" baseline="-25000" dirty="0" err="1"/>
              <a:t>j</a:t>
            </a:r>
            <a:r>
              <a:rPr lang="en-US" sz="1600" i="1" dirty="0"/>
              <a:t> </a:t>
            </a:r>
            <a:r>
              <a:rPr lang="en-US" sz="1600" i="1" dirty="0" err="1"/>
              <a:t>Y</a:t>
            </a:r>
            <a:r>
              <a:rPr lang="en-US" sz="1600" i="1" baseline="-25000" dirty="0" err="1"/>
              <a:t>i,j</a:t>
            </a:r>
            <a:endParaRPr lang="en-US" sz="1600" i="1" baseline="-25000" dirty="0"/>
          </a:p>
          <a:p>
            <a:pPr lvl="1"/>
            <a:r>
              <a:rPr lang="en-US" sz="1600" dirty="0"/>
              <a:t>We then add up all these values (we need two summation signs because we have to add up every possible </a:t>
            </a:r>
            <a:r>
              <a:rPr lang="en-US" sz="1600" dirty="0" err="1"/>
              <a:t>i</a:t>
            </a:r>
            <a:r>
              <a:rPr lang="en-US" sz="1600" dirty="0"/>
              <a:t> value and every possible j value</a:t>
            </a:r>
          </a:p>
          <a:p>
            <a:endParaRPr lang="en-US" sz="1600" dirty="0"/>
          </a:p>
        </p:txBody>
      </p:sp>
      <p:sp>
        <p:nvSpPr>
          <p:cNvPr id="4" name="Slide Number Placeholder 3"/>
          <p:cNvSpPr>
            <a:spLocks noGrp="1"/>
          </p:cNvSpPr>
          <p:nvPr>
            <p:ph type="sldNum" sz="quarter" idx="10"/>
          </p:nvPr>
        </p:nvSpPr>
        <p:spPr/>
        <p:txBody>
          <a:bodyPr/>
          <a:lstStyle/>
          <a:p>
            <a:fld id="{F3AEB1FA-7CEA-4843-8894-AF3ADB2B3460}" type="slidenum">
              <a:rPr lang="en-US" smtClean="0"/>
              <a:pPr/>
              <a:t>22</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616" y="1789386"/>
            <a:ext cx="2497784" cy="1030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93444" y="2103477"/>
            <a:ext cx="1095172" cy="369332"/>
          </a:xfrm>
          <a:prstGeom prst="rect">
            <a:avLst/>
          </a:prstGeom>
          <a:noFill/>
        </p:spPr>
        <p:txBody>
          <a:bodyPr wrap="none" rtlCol="0">
            <a:spAutoFit/>
          </a:bodyPr>
          <a:lstStyle/>
          <a:p>
            <a:r>
              <a:rPr lang="en-US" dirty="0"/>
              <a:t>Minimize</a:t>
            </a:r>
          </a:p>
        </p:txBody>
      </p:sp>
    </p:spTree>
    <p:extLst>
      <p:ext uri="{BB962C8B-B14F-4D97-AF65-F5344CB8AC3E}">
        <p14:creationId xmlns:p14="http://schemas.microsoft.com/office/powerpoint/2010/main" val="1213921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Formulating the Math Problem: </a:t>
            </a:r>
            <a:br>
              <a:rPr lang="en-US" dirty="0"/>
            </a:br>
            <a:r>
              <a:rPr lang="en-US" dirty="0"/>
              <a:t>The Objective Function (3 of 3)</a:t>
            </a:r>
          </a:p>
        </p:txBody>
      </p:sp>
      <p:sp>
        <p:nvSpPr>
          <p:cNvPr id="3" name="Content Placeholder 2"/>
          <p:cNvSpPr>
            <a:spLocks noGrp="1"/>
          </p:cNvSpPr>
          <p:nvPr>
            <p:ph idx="1"/>
          </p:nvPr>
        </p:nvSpPr>
        <p:spPr/>
        <p:txBody>
          <a:bodyPr/>
          <a:lstStyle/>
          <a:p>
            <a:r>
              <a:rPr lang="en-US" sz="1800" dirty="0"/>
              <a:t>Our objective is to minimize the total weighted distance from facilities to warehouses.  Mathematically, we express this as:</a:t>
            </a:r>
          </a:p>
          <a:p>
            <a:endParaRPr lang="en-US" sz="1800" dirty="0"/>
          </a:p>
          <a:p>
            <a:endParaRPr lang="en-US" sz="1800" dirty="0"/>
          </a:p>
          <a:p>
            <a:endParaRPr lang="en-US" sz="1800" dirty="0"/>
          </a:p>
          <a:p>
            <a:endParaRPr lang="en-US" sz="1800" dirty="0"/>
          </a:p>
          <a:p>
            <a:endParaRPr lang="en-US" sz="1800" dirty="0"/>
          </a:p>
          <a:p>
            <a:r>
              <a:rPr lang="en-US" sz="1800" dirty="0"/>
              <a:t>Now that we know how to find the value of the objective function, we want to try different values for each of possible </a:t>
            </a:r>
            <a:r>
              <a:rPr lang="en-US" sz="1800" i="1" dirty="0" err="1"/>
              <a:t>Y</a:t>
            </a:r>
            <a:r>
              <a:rPr lang="en-US" sz="1800" i="1" baseline="-25000" dirty="0" err="1"/>
              <a:t>i,j</a:t>
            </a:r>
            <a:r>
              <a:rPr lang="en-US" sz="1800" dirty="0"/>
              <a:t> combinations to see which one gives us the lowest total number</a:t>
            </a:r>
          </a:p>
          <a:p>
            <a:pPr lvl="1"/>
            <a:r>
              <a:rPr lang="en-US" sz="1600" dirty="0"/>
              <a:t>We use mathematical programming for this (but could try a few by hand)</a:t>
            </a:r>
          </a:p>
          <a:p>
            <a:r>
              <a:rPr lang="en-US" sz="1800" dirty="0"/>
              <a:t>If we don’t define anything else but this equation, what will the solver do?</a:t>
            </a:r>
          </a:p>
          <a:p>
            <a:pPr lvl="1"/>
            <a:r>
              <a:rPr lang="en-US" sz="1200" dirty="0"/>
              <a:t>Set the Y variables to very large negative numbers..</a:t>
            </a:r>
          </a:p>
          <a:p>
            <a:r>
              <a:rPr lang="en-US" sz="1800" dirty="0"/>
              <a:t>If we make the Y variables 0 or 1, what will it do?</a:t>
            </a:r>
          </a:p>
          <a:p>
            <a:pPr lvl="1"/>
            <a:r>
              <a:rPr lang="en-US" sz="1200" dirty="0"/>
              <a:t>Set every Y to 0…</a:t>
            </a:r>
          </a:p>
          <a:p>
            <a:r>
              <a:rPr lang="en-US" sz="1800" dirty="0"/>
              <a:t>You can see that we’ll now need to guide the solution with constraints.  Once we do this, how would you describe how the solver chooses to set a Y variable to 1 rather than 0?</a:t>
            </a:r>
          </a:p>
          <a:p>
            <a:pPr lvl="1"/>
            <a:r>
              <a:rPr lang="en-US" sz="1200" dirty="0"/>
              <a:t>Sparingly, grudgingly, miserly</a:t>
            </a:r>
          </a:p>
          <a:p>
            <a:pPr lvl="1"/>
            <a:r>
              <a:rPr lang="en-US" sz="1200" dirty="0"/>
              <a:t>If you give the solver an escape route, it will set it to 0</a:t>
            </a:r>
          </a:p>
          <a:p>
            <a:pPr lvl="1"/>
            <a:r>
              <a:rPr lang="en-US" sz="1200" dirty="0"/>
              <a:t>But, if you are overly cautious and make mistakes, it may be forced to set them all to 1!</a:t>
            </a:r>
            <a:endParaRPr lang="en-US" sz="1400" dirty="0"/>
          </a:p>
          <a:p>
            <a:endParaRPr lang="en-US" sz="1800" dirty="0"/>
          </a:p>
        </p:txBody>
      </p:sp>
      <p:sp>
        <p:nvSpPr>
          <p:cNvPr id="4" name="Slide Number Placeholder 3"/>
          <p:cNvSpPr>
            <a:spLocks noGrp="1"/>
          </p:cNvSpPr>
          <p:nvPr>
            <p:ph type="sldNum" sz="quarter" idx="10"/>
          </p:nvPr>
        </p:nvSpPr>
        <p:spPr/>
        <p:txBody>
          <a:bodyPr/>
          <a:lstStyle/>
          <a:p>
            <a:fld id="{F3AEB1FA-7CEA-4843-8894-AF3ADB2B3460}" type="slidenum">
              <a:rPr lang="en-US" smtClean="0"/>
              <a:pPr/>
              <a:t>23</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616" y="1789386"/>
            <a:ext cx="2497784" cy="1030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93444" y="2103477"/>
            <a:ext cx="1095172" cy="369332"/>
          </a:xfrm>
          <a:prstGeom prst="rect">
            <a:avLst/>
          </a:prstGeom>
          <a:noFill/>
        </p:spPr>
        <p:txBody>
          <a:bodyPr wrap="none" rtlCol="0">
            <a:spAutoFit/>
          </a:bodyPr>
          <a:lstStyle/>
          <a:p>
            <a:r>
              <a:rPr lang="en-US" dirty="0"/>
              <a:t>Minimize</a:t>
            </a:r>
          </a:p>
        </p:txBody>
      </p:sp>
    </p:spTree>
    <p:extLst>
      <p:ext uri="{BB962C8B-B14F-4D97-AF65-F5344CB8AC3E}">
        <p14:creationId xmlns:p14="http://schemas.microsoft.com/office/powerpoint/2010/main" val="159943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animEffect transition="in" filter="fade">
                                      <p:cBhvr>
                                        <p:cTn id="35" dur="500"/>
                                        <p:tgtEl>
                                          <p:spTgt spid="3">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5" end="15"/>
                                            </p:txEl>
                                          </p:spTgt>
                                        </p:tgtEl>
                                        <p:attrNameLst>
                                          <p:attrName>style.visibility</p:attrName>
                                        </p:attrNameLst>
                                      </p:cBhvr>
                                      <p:to>
                                        <p:strVal val="visible"/>
                                      </p:to>
                                    </p:set>
                                    <p:animEffect transition="in" filter="fade">
                                      <p:cBhvr>
                                        <p:cTn id="38"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Formulating the Math Problem: </a:t>
            </a:r>
            <a:br>
              <a:rPr lang="en-US" dirty="0"/>
            </a:br>
            <a:r>
              <a:rPr lang="en-US" dirty="0"/>
              <a:t>The Objective Function (practice)</a:t>
            </a:r>
          </a:p>
        </p:txBody>
      </p:sp>
      <p:sp>
        <p:nvSpPr>
          <p:cNvPr id="3" name="Content Placeholder 2"/>
          <p:cNvSpPr>
            <a:spLocks noGrp="1"/>
          </p:cNvSpPr>
          <p:nvPr>
            <p:ph idx="1"/>
          </p:nvPr>
        </p:nvSpPr>
        <p:spPr/>
        <p:txBody>
          <a:bodyPr/>
          <a:lstStyle/>
          <a:p>
            <a:r>
              <a:rPr lang="en-US" sz="1800" dirty="0"/>
              <a:t>The mathematical notation allows us to write a compact objective function:</a:t>
            </a:r>
          </a:p>
          <a:p>
            <a:endParaRPr lang="en-US" sz="1800" dirty="0"/>
          </a:p>
          <a:p>
            <a:endParaRPr lang="en-US" sz="1800" dirty="0"/>
          </a:p>
          <a:p>
            <a:endParaRPr lang="en-US" sz="1800" dirty="0"/>
          </a:p>
          <a:p>
            <a:endParaRPr lang="en-US" sz="1800" dirty="0"/>
          </a:p>
          <a:p>
            <a:endParaRPr lang="en-US" sz="1800" dirty="0"/>
          </a:p>
          <a:p>
            <a:r>
              <a:rPr lang="en-US" sz="1800" dirty="0"/>
              <a:t>In Excel, there are many ways to do this.  Go to cells B1:B11 to see one way</a:t>
            </a:r>
          </a:p>
          <a:p>
            <a:pPr lvl="1"/>
            <a:endParaRPr lang="en-US" sz="1400" dirty="0"/>
          </a:p>
        </p:txBody>
      </p:sp>
      <p:sp>
        <p:nvSpPr>
          <p:cNvPr id="4" name="Slide Number Placeholder 3"/>
          <p:cNvSpPr>
            <a:spLocks noGrp="1"/>
          </p:cNvSpPr>
          <p:nvPr>
            <p:ph type="sldNum" sz="quarter" idx="10"/>
          </p:nvPr>
        </p:nvSpPr>
        <p:spPr/>
        <p:txBody>
          <a:bodyPr/>
          <a:lstStyle/>
          <a:p>
            <a:fld id="{F3AEB1FA-7CEA-4843-8894-AF3ADB2B3460}" type="slidenum">
              <a:rPr lang="en-US" smtClean="0"/>
              <a:pPr/>
              <a:t>24</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616" y="1789386"/>
            <a:ext cx="2497784" cy="1030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114" y="3466006"/>
            <a:ext cx="34798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52400" y="3505200"/>
            <a:ext cx="4267200" cy="2246769"/>
          </a:xfrm>
          <a:prstGeom prst="rect">
            <a:avLst/>
          </a:prstGeom>
          <a:noFill/>
        </p:spPr>
        <p:txBody>
          <a:bodyPr wrap="square" rtlCol="0">
            <a:spAutoFit/>
          </a:bodyPr>
          <a:lstStyle/>
          <a:p>
            <a:r>
              <a:rPr lang="en-US" sz="1400" dirty="0"/>
              <a:t>In cells B2:B10, we are multiplying the demand (B15) by the distance (B41:B49) by the </a:t>
            </a:r>
            <a:r>
              <a:rPr lang="en-US" sz="1400" i="1" dirty="0" err="1"/>
              <a:t>Y</a:t>
            </a:r>
            <a:r>
              <a:rPr lang="en-US" sz="1400" i="1" baseline="-25000" dirty="0" err="1"/>
              <a:t>i,j</a:t>
            </a:r>
            <a:r>
              <a:rPr lang="en-US" sz="1400" dirty="0"/>
              <a:t> variable (B28:B36).  We are also taking care of the summation over all customers (J) with the SUMPRODUCT function.  In effect, we have locked in a value for </a:t>
            </a:r>
            <a:r>
              <a:rPr lang="en-US" sz="1400" dirty="0" err="1"/>
              <a:t>i</a:t>
            </a:r>
            <a:r>
              <a:rPr lang="en-US" sz="1400" dirty="0"/>
              <a:t> (by just taking one column of the </a:t>
            </a:r>
            <a:r>
              <a:rPr lang="en-US" sz="1400" i="1" dirty="0" err="1"/>
              <a:t>Y</a:t>
            </a:r>
            <a:r>
              <a:rPr lang="en-US" sz="1400" i="1" baseline="-25000" dirty="0" err="1"/>
              <a:t>i,j</a:t>
            </a:r>
            <a:r>
              <a:rPr lang="en-US" sz="1400" i="1" baseline="-25000" dirty="0"/>
              <a:t> </a:t>
            </a:r>
            <a:r>
              <a:rPr lang="en-US" sz="1400" dirty="0"/>
              <a:t>table.</a:t>
            </a:r>
          </a:p>
          <a:p>
            <a:endParaRPr lang="en-US" sz="1400" dirty="0"/>
          </a:p>
          <a:p>
            <a:r>
              <a:rPr lang="en-US" sz="1400" dirty="0"/>
              <a:t>To include the second summation, we just sum columns B2 to B10.</a:t>
            </a:r>
          </a:p>
        </p:txBody>
      </p:sp>
      <p:cxnSp>
        <p:nvCxnSpPr>
          <p:cNvPr id="7" name="Straight Arrow Connector 6"/>
          <p:cNvCxnSpPr/>
          <p:nvPr/>
        </p:nvCxnSpPr>
        <p:spPr bwMode="auto">
          <a:xfrm flipV="1">
            <a:off x="4038600" y="5257800"/>
            <a:ext cx="2438400" cy="152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1893444" y="2103477"/>
            <a:ext cx="1095172" cy="369332"/>
          </a:xfrm>
          <a:prstGeom prst="rect">
            <a:avLst/>
          </a:prstGeom>
          <a:noFill/>
        </p:spPr>
        <p:txBody>
          <a:bodyPr wrap="none" rtlCol="0">
            <a:spAutoFit/>
          </a:bodyPr>
          <a:lstStyle/>
          <a:p>
            <a:r>
              <a:rPr lang="en-US" dirty="0"/>
              <a:t>Minimize</a:t>
            </a:r>
          </a:p>
        </p:txBody>
      </p:sp>
    </p:spTree>
    <p:extLst>
      <p:ext uri="{BB962C8B-B14F-4D97-AF65-F5344CB8AC3E}">
        <p14:creationId xmlns:p14="http://schemas.microsoft.com/office/powerpoint/2010/main" val="3532787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a:t>
            </a:r>
            <a:br>
              <a:rPr lang="en-US" dirty="0"/>
            </a:br>
            <a:r>
              <a:rPr lang="en-US" dirty="0"/>
              <a:t>Every Customer Must Be Served</a:t>
            </a:r>
          </a:p>
        </p:txBody>
      </p:sp>
      <p:sp>
        <p:nvSpPr>
          <p:cNvPr id="3" name="Content Placeholder 2"/>
          <p:cNvSpPr>
            <a:spLocks noGrp="1"/>
          </p:cNvSpPr>
          <p:nvPr>
            <p:ph idx="1"/>
          </p:nvPr>
        </p:nvSpPr>
        <p:spPr/>
        <p:txBody>
          <a:bodyPr/>
          <a:lstStyle/>
          <a:p>
            <a:r>
              <a:rPr lang="en-US" sz="2000" dirty="0"/>
              <a:t>To ensure every customer must be served, we need a constraint for every customer .  We can compactly write this as:</a:t>
            </a:r>
          </a:p>
          <a:p>
            <a:endParaRPr lang="en-US" sz="2000" dirty="0"/>
          </a:p>
          <a:p>
            <a:endParaRPr lang="en-US" sz="2000" dirty="0"/>
          </a:p>
          <a:p>
            <a:endParaRPr lang="en-US" sz="2000" dirty="0"/>
          </a:p>
          <a:p>
            <a:endParaRPr lang="en-US" sz="2000" dirty="0"/>
          </a:p>
          <a:p>
            <a:r>
              <a:rPr lang="en-US" sz="2000" dirty="0"/>
              <a:t>The symbol, </a:t>
            </a:r>
            <a:r>
              <a:rPr lang="en-US" sz="2000" dirty="0">
                <a:sym typeface="Symbol"/>
              </a:rPr>
              <a:t>, means “for every.” So, in this case, we have a constraint for every individual customer in the full set of </a:t>
            </a:r>
            <a:r>
              <a:rPr lang="en-US" sz="2000" i="1" dirty="0">
                <a:sym typeface="Symbol"/>
              </a:rPr>
              <a:t>J</a:t>
            </a:r>
            <a:r>
              <a:rPr lang="en-US" sz="2000" dirty="0">
                <a:sym typeface="Symbol"/>
              </a:rPr>
              <a:t> customers.</a:t>
            </a:r>
          </a:p>
          <a:p>
            <a:endParaRPr lang="en-US" sz="2000" dirty="0">
              <a:sym typeface="Symbol"/>
            </a:endParaRPr>
          </a:p>
          <a:p>
            <a:r>
              <a:rPr lang="en-US" sz="2000" dirty="0">
                <a:sym typeface="Symbol"/>
              </a:rPr>
              <a:t>So, for each of these constraints, we sum all the </a:t>
            </a:r>
            <a:r>
              <a:rPr lang="en-US" sz="2000" i="1" dirty="0" err="1"/>
              <a:t>Y</a:t>
            </a:r>
            <a:r>
              <a:rPr lang="en-US" sz="2000" i="1" baseline="-25000" dirty="0" err="1"/>
              <a:t>i,j</a:t>
            </a:r>
            <a:r>
              <a:rPr lang="en-US" sz="2000" dirty="0"/>
              <a:t> values over all possible values of </a:t>
            </a:r>
            <a:r>
              <a:rPr lang="en-US" sz="2000" i="1" dirty="0" err="1"/>
              <a:t>i</a:t>
            </a:r>
            <a:r>
              <a:rPr lang="en-US" sz="2000" dirty="0"/>
              <a:t> (but remember, </a:t>
            </a:r>
            <a:r>
              <a:rPr lang="en-US" sz="2000" i="1" dirty="0"/>
              <a:t>j</a:t>
            </a:r>
            <a:r>
              <a:rPr lang="en-US" sz="2000" dirty="0"/>
              <a:t> is fixed for any one constraint).  This value must add up to 1 (think of 1 as 100% of the customer demand) </a:t>
            </a:r>
          </a:p>
          <a:p>
            <a:endParaRPr lang="en-US" sz="2000" dirty="0"/>
          </a:p>
          <a:p>
            <a:r>
              <a:rPr lang="en-US" sz="2000" dirty="0"/>
              <a:t>How do we ensure we are meeting all the demand?  (For example, demand may be 1556, or 4.5 million, </a:t>
            </a:r>
            <a:r>
              <a:rPr lang="en-US" sz="2000" dirty="0" err="1"/>
              <a:t>etc</a:t>
            </a:r>
            <a:r>
              <a:rPr lang="en-US" sz="2000" dirty="0"/>
              <a:t>?</a:t>
            </a:r>
          </a:p>
          <a:p>
            <a:pPr lvl="1"/>
            <a:r>
              <a:rPr lang="en-US" sz="1600" dirty="0"/>
              <a:t>This is covered in the objective function where we multiple out the demand with the Y </a:t>
            </a:r>
            <a:r>
              <a:rPr lang="en-US" sz="1600" dirty="0" err="1"/>
              <a:t>variabile</a:t>
            </a:r>
            <a:endParaRPr lang="en-US" sz="1600" dirty="0"/>
          </a:p>
          <a:p>
            <a:endParaRPr lang="en-US" sz="2000" dirty="0"/>
          </a:p>
          <a:p>
            <a:endParaRPr lang="en-US" sz="2000" dirty="0"/>
          </a:p>
        </p:txBody>
      </p:sp>
      <p:sp>
        <p:nvSpPr>
          <p:cNvPr id="4" name="Slide Number Placeholder 3"/>
          <p:cNvSpPr>
            <a:spLocks noGrp="1"/>
          </p:cNvSpPr>
          <p:nvPr>
            <p:ph type="sldNum" sz="quarter" idx="10"/>
          </p:nvPr>
        </p:nvSpPr>
        <p:spPr/>
        <p:txBody>
          <a:bodyPr/>
          <a:lstStyle/>
          <a:p>
            <a:fld id="{F3AEB1FA-7CEA-4843-8894-AF3ADB2B3460}" type="slidenum">
              <a:rPr lang="en-US" smtClean="0"/>
              <a:pPr/>
              <a:t>25</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81213"/>
            <a:ext cx="2602422"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60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a:t>
            </a:r>
            <a:br>
              <a:rPr lang="en-US" dirty="0"/>
            </a:br>
            <a:r>
              <a:rPr lang="en-US" dirty="0"/>
              <a:t>Every Customer Must Be Served (In Excel)</a:t>
            </a:r>
          </a:p>
        </p:txBody>
      </p:sp>
      <p:sp>
        <p:nvSpPr>
          <p:cNvPr id="3" name="Content Placeholder 2"/>
          <p:cNvSpPr>
            <a:spLocks noGrp="1"/>
          </p:cNvSpPr>
          <p:nvPr>
            <p:ph idx="1"/>
          </p:nvPr>
        </p:nvSpPr>
        <p:spPr/>
        <p:txBody>
          <a:bodyPr/>
          <a:lstStyle/>
          <a:p>
            <a:r>
              <a:rPr lang="en-US" sz="2000" dirty="0"/>
              <a:t>To ensure every customer must be served, we need a constraint for every customer .  We can compactly write this as:</a:t>
            </a:r>
          </a:p>
          <a:p>
            <a:endParaRPr lang="en-US" sz="2000" dirty="0"/>
          </a:p>
          <a:p>
            <a:endParaRPr lang="en-US" sz="2000" dirty="0"/>
          </a:p>
          <a:p>
            <a:endParaRPr lang="en-US" sz="2000" dirty="0"/>
          </a:p>
          <a:p>
            <a:r>
              <a:rPr lang="en-US" sz="2000" dirty="0"/>
              <a:t>In Excel, each column represents the “</a:t>
            </a:r>
            <a:r>
              <a:rPr lang="en-US" sz="2000" dirty="0">
                <a:sym typeface="Symbol"/>
              </a:rPr>
              <a:t></a:t>
            </a:r>
            <a:r>
              <a:rPr lang="en-US" sz="2000" dirty="0"/>
              <a:t> j ∈ J” part– one constraint per customer</a:t>
            </a:r>
          </a:p>
          <a:p>
            <a:r>
              <a:rPr lang="en-US" sz="2000" dirty="0"/>
              <a:t>The summation in row 37 the sum over </a:t>
            </a:r>
            <a:r>
              <a:rPr lang="en-US" sz="2000" dirty="0">
                <a:sym typeface="Symbol"/>
              </a:rPr>
              <a:t>all the </a:t>
            </a:r>
            <a:r>
              <a:rPr lang="en-US" sz="2000" i="1" dirty="0" err="1"/>
              <a:t>Y</a:t>
            </a:r>
            <a:r>
              <a:rPr lang="en-US" sz="2000" i="1" baseline="-25000" dirty="0" err="1"/>
              <a:t>i,j</a:t>
            </a:r>
            <a:r>
              <a:rPr lang="en-US" sz="2000" dirty="0"/>
              <a:t> for a given j value.</a:t>
            </a:r>
          </a:p>
          <a:p>
            <a:r>
              <a:rPr lang="en-US" sz="2000" dirty="0"/>
              <a:t>Each cell in row 37 must equal 1.  So, in this case, there are 9 constraints </a:t>
            </a:r>
          </a:p>
          <a:p>
            <a:endParaRPr lang="en-US" sz="2000" dirty="0"/>
          </a:p>
        </p:txBody>
      </p:sp>
      <p:sp>
        <p:nvSpPr>
          <p:cNvPr id="4" name="Slide Number Placeholder 3"/>
          <p:cNvSpPr>
            <a:spLocks noGrp="1"/>
          </p:cNvSpPr>
          <p:nvPr>
            <p:ph type="sldNum" sz="quarter" idx="10"/>
          </p:nvPr>
        </p:nvSpPr>
        <p:spPr/>
        <p:txBody>
          <a:bodyPr/>
          <a:lstStyle/>
          <a:p>
            <a:fld id="{F3AEB1FA-7CEA-4843-8894-AF3ADB2B3460}" type="slidenum">
              <a:rPr lang="en-US" smtClean="0"/>
              <a:pPr/>
              <a:t>26</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81213"/>
            <a:ext cx="2602422"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4495800"/>
            <a:ext cx="816133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05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a:t>
            </a:r>
            <a:br>
              <a:rPr lang="en-US" dirty="0"/>
            </a:br>
            <a:r>
              <a:rPr lang="en-US" dirty="0"/>
              <a:t>Pick Just </a:t>
            </a:r>
            <a:r>
              <a:rPr lang="en-US" i="1" dirty="0"/>
              <a:t>P</a:t>
            </a:r>
            <a:r>
              <a:rPr lang="en-US" dirty="0"/>
              <a:t> Facilities</a:t>
            </a:r>
          </a:p>
        </p:txBody>
      </p:sp>
      <p:sp>
        <p:nvSpPr>
          <p:cNvPr id="3" name="Content Placeholder 2"/>
          <p:cNvSpPr>
            <a:spLocks noGrp="1"/>
          </p:cNvSpPr>
          <p:nvPr>
            <p:ph idx="1"/>
          </p:nvPr>
        </p:nvSpPr>
        <p:spPr/>
        <p:txBody>
          <a:bodyPr/>
          <a:lstStyle/>
          <a:p>
            <a:r>
              <a:rPr lang="en-US" sz="2000" dirty="0"/>
              <a:t>To ensure we pick just P facilities, we need the following constraint</a:t>
            </a:r>
          </a:p>
          <a:p>
            <a:endParaRPr lang="en-US" sz="2000" dirty="0"/>
          </a:p>
          <a:p>
            <a:endParaRPr lang="en-US" sz="2000" dirty="0"/>
          </a:p>
          <a:p>
            <a:endParaRPr lang="en-US" sz="2000" dirty="0"/>
          </a:p>
          <a:p>
            <a:endParaRPr lang="en-US" sz="2000" dirty="0"/>
          </a:p>
          <a:p>
            <a:r>
              <a:rPr lang="en-US" sz="2000" dirty="0"/>
              <a:t>We just sum up over all possible facilities and this number needs to equal P</a:t>
            </a:r>
          </a:p>
          <a:p>
            <a:endParaRPr lang="en-US" sz="2000" dirty="0"/>
          </a:p>
          <a:p>
            <a:r>
              <a:rPr lang="en-US" sz="2000" dirty="0"/>
              <a:t>In Excel, this is relatively simple (in C14:C25)</a:t>
            </a:r>
          </a:p>
          <a:p>
            <a:endParaRPr lang="en-US" sz="2000" dirty="0"/>
          </a:p>
          <a:p>
            <a:endParaRPr lang="en-US" sz="2000" dirty="0"/>
          </a:p>
        </p:txBody>
      </p:sp>
      <p:sp>
        <p:nvSpPr>
          <p:cNvPr id="4" name="Slide Number Placeholder 3"/>
          <p:cNvSpPr>
            <a:spLocks noGrp="1"/>
          </p:cNvSpPr>
          <p:nvPr>
            <p:ph type="sldNum" sz="quarter" idx="10"/>
          </p:nvPr>
        </p:nvSpPr>
        <p:spPr/>
        <p:txBody>
          <a:bodyPr/>
          <a:lstStyle/>
          <a:p>
            <a:fld id="{F3AEB1FA-7CEA-4843-8894-AF3ADB2B3460}" type="slidenum">
              <a:rPr lang="en-US" smtClean="0"/>
              <a:pPr/>
              <a:t>27</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852612"/>
            <a:ext cx="1488888"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70965"/>
            <a:ext cx="1800225" cy="1990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360276" y="5166327"/>
            <a:ext cx="2590800" cy="307777"/>
          </a:xfrm>
          <a:prstGeom prst="rect">
            <a:avLst/>
          </a:prstGeom>
          <a:noFill/>
        </p:spPr>
        <p:txBody>
          <a:bodyPr wrap="square" rtlCol="0">
            <a:spAutoFit/>
          </a:bodyPr>
          <a:lstStyle/>
          <a:p>
            <a:r>
              <a:rPr lang="en-US" sz="1400" dirty="0"/>
              <a:t>We sum up all the X values</a:t>
            </a:r>
          </a:p>
        </p:txBody>
      </p:sp>
      <p:cxnSp>
        <p:nvCxnSpPr>
          <p:cNvPr id="9" name="Straight Arrow Connector 8"/>
          <p:cNvCxnSpPr>
            <a:endCxn id="8" idx="1"/>
          </p:cNvCxnSpPr>
          <p:nvPr/>
        </p:nvCxnSpPr>
        <p:spPr bwMode="auto">
          <a:xfrm flipV="1">
            <a:off x="4391025" y="5320216"/>
            <a:ext cx="969251" cy="54718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5410200" y="5864423"/>
            <a:ext cx="2590800" cy="307777"/>
          </a:xfrm>
          <a:prstGeom prst="rect">
            <a:avLst/>
          </a:prstGeom>
          <a:noFill/>
        </p:spPr>
        <p:txBody>
          <a:bodyPr wrap="square" rtlCol="0">
            <a:spAutoFit/>
          </a:bodyPr>
          <a:lstStyle/>
          <a:p>
            <a:r>
              <a:rPr lang="en-US" sz="1400" dirty="0"/>
              <a:t>And, it must equal P</a:t>
            </a:r>
          </a:p>
        </p:txBody>
      </p:sp>
      <p:cxnSp>
        <p:nvCxnSpPr>
          <p:cNvPr id="13" name="Straight Arrow Connector 12"/>
          <p:cNvCxnSpPr/>
          <p:nvPr/>
        </p:nvCxnSpPr>
        <p:spPr bwMode="auto">
          <a:xfrm flipV="1">
            <a:off x="4391025" y="6050211"/>
            <a:ext cx="1019175" cy="148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10041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If a Customer is Served from a Facility, That Facility Must Be Opened</a:t>
            </a:r>
          </a:p>
        </p:txBody>
      </p:sp>
      <p:sp>
        <p:nvSpPr>
          <p:cNvPr id="3" name="Content Placeholder 2"/>
          <p:cNvSpPr>
            <a:spLocks noGrp="1"/>
          </p:cNvSpPr>
          <p:nvPr>
            <p:ph idx="1"/>
          </p:nvPr>
        </p:nvSpPr>
        <p:spPr/>
        <p:txBody>
          <a:bodyPr/>
          <a:lstStyle/>
          <a:p>
            <a:r>
              <a:rPr lang="en-US" sz="1800" dirty="0"/>
              <a:t>We need to ensure that if a customer is served by a facility, then that facility is open.  (These constraints link </a:t>
            </a:r>
            <a:r>
              <a:rPr lang="en-US" sz="1800" i="1" dirty="0"/>
              <a:t>X</a:t>
            </a:r>
            <a:r>
              <a:rPr lang="en-US" sz="1800" dirty="0"/>
              <a:t> and </a:t>
            </a:r>
            <a:r>
              <a:rPr lang="en-US" sz="1800" i="1" dirty="0"/>
              <a:t>Y</a:t>
            </a:r>
            <a:r>
              <a:rPr lang="en-US" sz="1800" dirty="0"/>
              <a:t> together).   This is a family of constraints.  You need a unique constraint for every combination of </a:t>
            </a:r>
            <a:r>
              <a:rPr lang="en-US" sz="1800" i="1" dirty="0" err="1"/>
              <a:t>i</a:t>
            </a:r>
            <a:r>
              <a:rPr lang="en-US" sz="1800" dirty="0"/>
              <a:t> and </a:t>
            </a:r>
            <a:r>
              <a:rPr lang="en-US" sz="1800" i="1" dirty="0"/>
              <a:t>j</a:t>
            </a:r>
            <a:r>
              <a:rPr lang="en-US" sz="1800" dirty="0"/>
              <a:t>.   They are written as follows:</a:t>
            </a:r>
          </a:p>
          <a:p>
            <a:endParaRPr lang="en-US" sz="1800" dirty="0"/>
          </a:p>
          <a:p>
            <a:endParaRPr lang="en-US" sz="1800" dirty="0"/>
          </a:p>
          <a:p>
            <a:endParaRPr lang="en-US" sz="1800" dirty="0"/>
          </a:p>
          <a:p>
            <a:r>
              <a:rPr lang="en-US" sz="1800" dirty="0"/>
              <a:t>Here is a thought exercise to understand this constraint</a:t>
            </a:r>
            <a:endParaRPr lang="en-US" sz="1200" dirty="0"/>
          </a:p>
          <a:p>
            <a:pPr lvl="1"/>
            <a:r>
              <a:rPr lang="en-US" sz="1600" dirty="0"/>
              <a:t>We have a constraint that says a customer must be served 100%.</a:t>
            </a:r>
          </a:p>
          <a:p>
            <a:pPr lvl="1"/>
            <a:r>
              <a:rPr lang="en-US" sz="1600" dirty="0"/>
              <a:t>In our objective function, for a given customer (a given </a:t>
            </a:r>
            <a:r>
              <a:rPr lang="en-US" sz="1600" i="1" dirty="0"/>
              <a:t>j</a:t>
            </a:r>
            <a:r>
              <a:rPr lang="en-US" sz="1600" dirty="0"/>
              <a:t>), we want to set a </a:t>
            </a:r>
            <a:r>
              <a:rPr lang="en-US" sz="1600" i="1" dirty="0" err="1"/>
              <a:t>Y</a:t>
            </a:r>
            <a:r>
              <a:rPr lang="en-US" sz="1600" i="1" baseline="-25000" dirty="0" err="1"/>
              <a:t>i,j</a:t>
            </a:r>
            <a:r>
              <a:rPr lang="en-US" sz="1600" dirty="0"/>
              <a:t> equal to 1 where the distance is low, and set all the other </a:t>
            </a:r>
            <a:r>
              <a:rPr lang="en-US" sz="1600" i="1" dirty="0" err="1"/>
              <a:t>Y</a:t>
            </a:r>
            <a:r>
              <a:rPr lang="en-US" sz="1600" i="1" baseline="-25000" dirty="0" err="1"/>
              <a:t>i,j</a:t>
            </a:r>
            <a:r>
              <a:rPr lang="en-US" sz="1600" dirty="0"/>
              <a:t> ‘s for that customer to 0 so we can keep the objective function low.</a:t>
            </a:r>
          </a:p>
          <a:p>
            <a:pPr lvl="1"/>
            <a:r>
              <a:rPr lang="en-US" sz="1600" dirty="0"/>
              <a:t>We could pick the best </a:t>
            </a:r>
            <a:r>
              <a:rPr lang="en-US" sz="1600" i="1" dirty="0" err="1"/>
              <a:t>Y</a:t>
            </a:r>
            <a:r>
              <a:rPr lang="en-US" sz="1600" i="1" baseline="-25000" dirty="0" err="1"/>
              <a:t>i,j</a:t>
            </a:r>
            <a:r>
              <a:rPr lang="en-US" sz="1600" dirty="0"/>
              <a:t> for each customer in that way.</a:t>
            </a:r>
          </a:p>
          <a:p>
            <a:pPr lvl="2"/>
            <a:r>
              <a:rPr lang="en-US" sz="1200" dirty="0"/>
              <a:t>If we do this, we will likely find that the </a:t>
            </a:r>
            <a:r>
              <a:rPr lang="en-US" sz="1200" i="1" dirty="0" err="1"/>
              <a:t>Y</a:t>
            </a:r>
            <a:r>
              <a:rPr lang="en-US" sz="1200" i="1" baseline="-25000" dirty="0" err="1"/>
              <a:t>i,j</a:t>
            </a:r>
            <a:r>
              <a:rPr lang="en-US" sz="1200" dirty="0"/>
              <a:t> ‘s we set to 1 will have all kinds of different values for </a:t>
            </a:r>
            <a:r>
              <a:rPr lang="en-US" sz="1200" dirty="0" err="1"/>
              <a:t>i</a:t>
            </a:r>
            <a:r>
              <a:rPr lang="en-US" sz="1200" dirty="0"/>
              <a:t>.  That is, some will correspond to Chicago, some to St Louis, some to New York and so on.</a:t>
            </a:r>
          </a:p>
          <a:p>
            <a:pPr lvl="2"/>
            <a:r>
              <a:rPr lang="en-US" sz="1200" dirty="0"/>
              <a:t>This would lead to opening more than </a:t>
            </a:r>
            <a:r>
              <a:rPr lang="en-US" sz="1200" i="1" dirty="0"/>
              <a:t>P</a:t>
            </a:r>
            <a:r>
              <a:rPr lang="en-US" sz="1200" dirty="0"/>
              <a:t> sites.  </a:t>
            </a:r>
          </a:p>
          <a:p>
            <a:pPr lvl="2"/>
            <a:r>
              <a:rPr lang="en-US" sz="1200" dirty="0"/>
              <a:t>We don’t (yet) have a way to prevent this.</a:t>
            </a:r>
          </a:p>
          <a:p>
            <a:pPr lvl="1"/>
            <a:r>
              <a:rPr lang="en-US" sz="1600" dirty="0"/>
              <a:t>This constraint says that if we want to set a </a:t>
            </a:r>
            <a:r>
              <a:rPr lang="en-US" sz="1600" i="1" dirty="0" err="1"/>
              <a:t>Y</a:t>
            </a:r>
            <a:r>
              <a:rPr lang="en-US" sz="1600" i="1" baseline="-25000" dirty="0" err="1"/>
              <a:t>i,j</a:t>
            </a:r>
            <a:r>
              <a:rPr lang="en-US" sz="1600" dirty="0"/>
              <a:t> to 1, then we need to look at the </a:t>
            </a:r>
            <a:r>
              <a:rPr lang="en-US" sz="1600" i="1" dirty="0"/>
              <a:t>X</a:t>
            </a:r>
            <a:r>
              <a:rPr lang="en-US" sz="1600" i="1" baseline="-25000" dirty="0"/>
              <a:t>i</a:t>
            </a:r>
            <a:r>
              <a:rPr lang="en-US" sz="1600" dirty="0"/>
              <a:t> value (for the same </a:t>
            </a:r>
            <a:r>
              <a:rPr lang="en-US" sz="1600" i="1" dirty="0" err="1"/>
              <a:t>i</a:t>
            </a:r>
            <a:r>
              <a:rPr lang="en-US" sz="1600" dirty="0"/>
              <a:t>) and make sure that is at least a 1.  </a:t>
            </a:r>
          </a:p>
          <a:p>
            <a:pPr lvl="1"/>
            <a:r>
              <a:rPr lang="en-US" sz="1600" dirty="0"/>
              <a:t>Since we have a constraint that limits the number of X variables we can pick, this family of constraints forces us to choose wisely.</a:t>
            </a:r>
          </a:p>
          <a:p>
            <a:pPr lvl="1"/>
            <a:r>
              <a:rPr lang="en-US" sz="1600" dirty="0"/>
              <a:t>This is a lot like an IF-Statement</a:t>
            </a:r>
          </a:p>
        </p:txBody>
      </p:sp>
      <p:sp>
        <p:nvSpPr>
          <p:cNvPr id="4" name="Slide Number Placeholder 3"/>
          <p:cNvSpPr>
            <a:spLocks noGrp="1"/>
          </p:cNvSpPr>
          <p:nvPr>
            <p:ph type="sldNum" sz="quarter" idx="10"/>
          </p:nvPr>
        </p:nvSpPr>
        <p:spPr/>
        <p:txBody>
          <a:bodyPr/>
          <a:lstStyle/>
          <a:p>
            <a:fld id="{F3AEB1FA-7CEA-4843-8894-AF3ADB2B3460}" type="slidenum">
              <a:rPr lang="en-US" smtClean="0"/>
              <a:pPr/>
              <a:t>28</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667000"/>
            <a:ext cx="305181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55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a:t>
            </a:r>
            <a:br>
              <a:rPr lang="en-US" dirty="0"/>
            </a:br>
            <a:r>
              <a:rPr lang="en-US" dirty="0"/>
              <a:t>X and Y must be 0 or 1</a:t>
            </a:r>
          </a:p>
        </p:txBody>
      </p:sp>
      <p:sp>
        <p:nvSpPr>
          <p:cNvPr id="3" name="Content Placeholder 2"/>
          <p:cNvSpPr>
            <a:spLocks noGrp="1"/>
          </p:cNvSpPr>
          <p:nvPr>
            <p:ph idx="1"/>
          </p:nvPr>
        </p:nvSpPr>
        <p:spPr/>
        <p:txBody>
          <a:bodyPr/>
          <a:lstStyle/>
          <a:p>
            <a:r>
              <a:rPr lang="en-US" dirty="0"/>
              <a:t>We have two more simple constraint sets that tell the solver to set X and Y to 0 or 1</a:t>
            </a:r>
          </a:p>
          <a:p>
            <a:endParaRPr lang="en-US" dirty="0"/>
          </a:p>
          <a:p>
            <a:endParaRPr lang="en-US" dirty="0"/>
          </a:p>
          <a:p>
            <a:endParaRPr lang="en-US" dirty="0"/>
          </a:p>
          <a:p>
            <a:endParaRPr lang="en-US" dirty="0"/>
          </a:p>
          <a:p>
            <a:r>
              <a:rPr lang="en-US" dirty="0"/>
              <a:t>Later, we can relax the Y restrictions, but for now this tells us the valid values for X and Y</a:t>
            </a:r>
          </a:p>
          <a:p>
            <a:endParaRPr lang="en-US" dirty="0"/>
          </a:p>
          <a:p>
            <a:endParaRPr lang="en-US" dirty="0"/>
          </a:p>
        </p:txBody>
      </p:sp>
      <p:sp>
        <p:nvSpPr>
          <p:cNvPr id="4" name="Slide Number Placeholder 3"/>
          <p:cNvSpPr>
            <a:spLocks noGrp="1"/>
          </p:cNvSpPr>
          <p:nvPr>
            <p:ph type="sldNum" sz="quarter" idx="10"/>
          </p:nvPr>
        </p:nvSpPr>
        <p:spPr/>
        <p:txBody>
          <a:bodyPr/>
          <a:lstStyle/>
          <a:p>
            <a:fld id="{F3AEB1FA-7CEA-4843-8894-AF3ADB2B3460}" type="slidenum">
              <a:rPr lang="en-US" smtClean="0"/>
              <a:pPr/>
              <a:t>29</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438400"/>
            <a:ext cx="23717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43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304800" y="304800"/>
            <a:ext cx="7620000" cy="914400"/>
          </a:xfrm>
        </p:spPr>
        <p:txBody>
          <a:bodyPr tIns="45720" bIns="45720" anchor="t"/>
          <a:lstStyle/>
          <a:p>
            <a:r>
              <a:rPr lang="en-US"/>
              <a:t>Al’s Athletics – Problem Definition</a:t>
            </a:r>
          </a:p>
        </p:txBody>
      </p:sp>
      <p:sp>
        <p:nvSpPr>
          <p:cNvPr id="23555" name="Rectangle 3"/>
          <p:cNvSpPr>
            <a:spLocks noGrp="1" noChangeArrowheads="1"/>
          </p:cNvSpPr>
          <p:nvPr>
            <p:ph type="body" idx="4294967295"/>
          </p:nvPr>
        </p:nvSpPr>
        <p:spPr>
          <a:xfrm>
            <a:off x="182563" y="1022350"/>
            <a:ext cx="8686800" cy="1949450"/>
          </a:xfrm>
        </p:spPr>
        <p:txBody>
          <a:bodyPr/>
          <a:lstStyle/>
          <a:p>
            <a:pPr marL="173038" indent="-173038"/>
            <a:r>
              <a:rPr lang="en-US" sz="1800"/>
              <a:t>Al’s team decided to use a commercial Network Design application to find help them find the optimal answer to their question.</a:t>
            </a:r>
          </a:p>
          <a:p>
            <a:pPr marL="173038" indent="-173038"/>
            <a:endParaRPr lang="en-US" sz="1800"/>
          </a:p>
          <a:p>
            <a:pPr marL="173038" indent="-173038"/>
            <a:r>
              <a:rPr lang="en-US" sz="1800"/>
              <a:t>The team generated a list of 24 potential locations where they could easily enter contracts with a 3PL to lease space within their existing facilities.  You can see these locations plotted on the network picture below.</a:t>
            </a:r>
          </a:p>
        </p:txBody>
      </p:sp>
      <p:sp>
        <p:nvSpPr>
          <p:cNvPr id="23559" name="Text Box 7"/>
          <p:cNvSpPr txBox="1">
            <a:spLocks noChangeArrowheads="1"/>
          </p:cNvSpPr>
          <p:nvPr/>
        </p:nvSpPr>
        <p:spPr bwMode="auto">
          <a:xfrm>
            <a:off x="5257800" y="54864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solidFill>
                  <a:srgbClr val="000066"/>
                </a:solidFill>
              </a:rPr>
              <a:t>22 Potential Warehouse Locations plotted against Customer Locations sized by Relative Demand</a:t>
            </a:r>
          </a:p>
        </p:txBody>
      </p:sp>
      <p:sp>
        <p:nvSpPr>
          <p:cNvPr id="23560" name="Rectangle 3"/>
          <p:cNvSpPr>
            <a:spLocks noChangeArrowheads="1"/>
          </p:cNvSpPr>
          <p:nvPr/>
        </p:nvSpPr>
        <p:spPr bwMode="auto">
          <a:xfrm>
            <a:off x="304800" y="3124200"/>
            <a:ext cx="44958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eaLnBrk="0" hangingPunct="0">
              <a:buClr>
                <a:srgbClr val="330966"/>
              </a:buClr>
              <a:buSzPct val="75000"/>
              <a:buFont typeface="Wingdings" pitchFamily="2" charset="2"/>
              <a:buChar char="n"/>
            </a:pPr>
            <a:r>
              <a:rPr lang="en-US"/>
              <a:t>Their study needed to consider not only the geographic location of all the stores but also consider their relative importance based on their ‘demand’ or amount of product required by the customers shopping there. (Think of the similarity of this to weighting potential Logistica capital city locations by population in our previous modeling)</a:t>
            </a:r>
          </a:p>
        </p:txBody>
      </p:sp>
      <p:pic>
        <p:nvPicPr>
          <p:cNvPr id="23561" name="Picture 9"/>
          <p:cNvPicPr>
            <a:picLocks noChangeAspect="1" noChangeArrowheads="1"/>
          </p:cNvPicPr>
          <p:nvPr/>
        </p:nvPicPr>
        <p:blipFill>
          <a:blip r:embed="rId2">
            <a:extLst>
              <a:ext uri="{28A0092B-C50C-407E-A947-70E740481C1C}">
                <a14:useLocalDpi xmlns:a14="http://schemas.microsoft.com/office/drawing/2010/main" val="0"/>
              </a:ext>
            </a:extLst>
          </a:blip>
          <a:srcRect l="690" t="5023" r="12224"/>
          <a:stretch>
            <a:fillRect/>
          </a:stretch>
        </p:blipFill>
        <p:spPr bwMode="auto">
          <a:xfrm>
            <a:off x="4953000" y="3048000"/>
            <a:ext cx="4038600" cy="2333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2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Full Math Program</a:t>
            </a:r>
          </a:p>
        </p:txBody>
      </p:sp>
      <p:sp>
        <p:nvSpPr>
          <p:cNvPr id="4" name="Slide Number Placeholder 3"/>
          <p:cNvSpPr>
            <a:spLocks noGrp="1"/>
          </p:cNvSpPr>
          <p:nvPr>
            <p:ph type="sldNum" sz="quarter" idx="10"/>
          </p:nvPr>
        </p:nvSpPr>
        <p:spPr/>
        <p:txBody>
          <a:bodyPr/>
          <a:lstStyle/>
          <a:p>
            <a:fld id="{F3AEB1FA-7CEA-4843-8894-AF3ADB2B3460}" type="slidenum">
              <a:rPr lang="en-US" smtClean="0"/>
              <a:pPr/>
              <a:t>30</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006548"/>
            <a:ext cx="4648200" cy="534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720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Same Problem in Excel:</a:t>
            </a:r>
            <a:br>
              <a:rPr lang="en-US" dirty="0"/>
            </a:br>
            <a:r>
              <a:rPr lang="en-US" sz="1200" dirty="0"/>
              <a:t>(There may be other ways to formulate this, but Excel’s Solver Definition is not as generic)</a:t>
            </a:r>
          </a:p>
        </p:txBody>
      </p:sp>
      <p:sp>
        <p:nvSpPr>
          <p:cNvPr id="4" name="Slide Number Placeholder 3"/>
          <p:cNvSpPr>
            <a:spLocks noGrp="1"/>
          </p:cNvSpPr>
          <p:nvPr>
            <p:ph type="sldNum" sz="quarter" idx="10"/>
          </p:nvPr>
        </p:nvSpPr>
        <p:spPr/>
        <p:txBody>
          <a:bodyPr/>
          <a:lstStyle/>
          <a:p>
            <a:fld id="{F3AEB1FA-7CEA-4843-8894-AF3ADB2B3460}" type="slidenum">
              <a:rPr lang="en-US" smtClean="0"/>
              <a:pPr/>
              <a:t>31</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02" y="1981200"/>
            <a:ext cx="2871798" cy="3300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914400"/>
            <a:ext cx="5562600" cy="562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bwMode="auto">
          <a:xfrm flipV="1">
            <a:off x="3048000" y="1600200"/>
            <a:ext cx="198120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V="1">
            <a:off x="1828800" y="2971800"/>
            <a:ext cx="1828800" cy="2057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flipV="1">
            <a:off x="2438400" y="3352800"/>
            <a:ext cx="1219200" cy="1295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1447800" y="3631344"/>
            <a:ext cx="2286000" cy="55965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2057400" y="3124200"/>
            <a:ext cx="1676400" cy="1219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304800" y="5410200"/>
            <a:ext cx="2667000" cy="1200329"/>
          </a:xfrm>
          <a:prstGeom prst="rect">
            <a:avLst/>
          </a:prstGeom>
          <a:noFill/>
        </p:spPr>
        <p:txBody>
          <a:bodyPr wrap="square" rtlCol="0">
            <a:spAutoFit/>
          </a:bodyPr>
          <a:lstStyle/>
          <a:p>
            <a:r>
              <a:rPr lang="en-US" dirty="0"/>
              <a:t>* All the unmarked constraints in Excel belong to this family of constraints </a:t>
            </a:r>
          </a:p>
        </p:txBody>
      </p:sp>
      <p:sp>
        <p:nvSpPr>
          <p:cNvPr id="21" name="TextBox 20"/>
          <p:cNvSpPr txBox="1"/>
          <p:nvPr/>
        </p:nvSpPr>
        <p:spPr>
          <a:xfrm>
            <a:off x="76200" y="4070499"/>
            <a:ext cx="27432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76231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sz="2000" dirty="0"/>
              <a:t>Even with just distance, the problem is realistic</a:t>
            </a:r>
          </a:p>
          <a:p>
            <a:pPr lvl="1"/>
            <a:r>
              <a:rPr lang="en-US" sz="1600" dirty="0"/>
              <a:t>In some supply chains, being as close to the customers is the primary goal</a:t>
            </a:r>
          </a:p>
          <a:p>
            <a:pPr lvl="1"/>
            <a:r>
              <a:rPr lang="en-US" sz="1600" dirty="0"/>
              <a:t>Distance is a good measure of speed of delivery and an approximation for transportation costs</a:t>
            </a:r>
          </a:p>
          <a:p>
            <a:endParaRPr lang="en-US" sz="2000" dirty="0"/>
          </a:p>
          <a:p>
            <a:r>
              <a:rPr lang="en-US" sz="2000" dirty="0"/>
              <a:t>Even just considering distance, when you locate more than one facility, the problems become more complex</a:t>
            </a:r>
          </a:p>
          <a:p>
            <a:endParaRPr lang="en-US" sz="2000" dirty="0"/>
          </a:p>
          <a:p>
            <a:r>
              <a:rPr lang="en-US" sz="2000" dirty="0"/>
              <a:t>The mathematical formulation gives us a logical way to think about the problem and a method for feeding the problem to a commercial solver or Excel</a:t>
            </a:r>
          </a:p>
          <a:p>
            <a:endParaRPr lang="en-US" sz="2000" dirty="0"/>
          </a:p>
          <a:p>
            <a:r>
              <a:rPr lang="en-US" sz="2000" dirty="0"/>
              <a:t>Running multiple scenarios is a good way to understand the impact of changes in the supply chain and the marginal value of additional sites</a:t>
            </a:r>
          </a:p>
        </p:txBody>
      </p:sp>
      <p:sp>
        <p:nvSpPr>
          <p:cNvPr id="4" name="Slide Number Placeholder 3"/>
          <p:cNvSpPr>
            <a:spLocks noGrp="1"/>
          </p:cNvSpPr>
          <p:nvPr>
            <p:ph type="sldNum" sz="quarter" idx="10"/>
          </p:nvPr>
        </p:nvSpPr>
        <p:spPr/>
        <p:txBody>
          <a:bodyPr/>
          <a:lstStyle/>
          <a:p>
            <a:fld id="{F3AEB1FA-7CEA-4843-8894-AF3ADB2B3460}" type="slidenum">
              <a:rPr lang="en-US" smtClean="0"/>
              <a:pPr/>
              <a:t>32</a:t>
            </a:fld>
            <a:endParaRPr lang="en-US"/>
          </a:p>
        </p:txBody>
      </p:sp>
    </p:spTree>
    <p:extLst>
      <p:ext uri="{BB962C8B-B14F-4D97-AF65-F5344CB8AC3E}">
        <p14:creationId xmlns:p14="http://schemas.microsoft.com/office/powerpoint/2010/main" val="2269113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“Customers”</a:t>
            </a:r>
          </a:p>
        </p:txBody>
      </p:sp>
      <p:sp>
        <p:nvSpPr>
          <p:cNvPr id="3" name="Content Placeholder 2"/>
          <p:cNvSpPr>
            <a:spLocks noGrp="1"/>
          </p:cNvSpPr>
          <p:nvPr>
            <p:ph idx="1"/>
          </p:nvPr>
        </p:nvSpPr>
        <p:spPr/>
        <p:txBody>
          <a:bodyPr/>
          <a:lstStyle/>
          <a:p>
            <a:r>
              <a:rPr lang="en-US" sz="2000" dirty="0"/>
              <a:t>When modeling a supply chain, we will use the term “customers” to refer to the end point of the supply chain</a:t>
            </a:r>
          </a:p>
          <a:p>
            <a:pPr lvl="1"/>
            <a:r>
              <a:rPr lang="en-US" sz="1600" dirty="0"/>
              <a:t>That is, the point we need to deliver to</a:t>
            </a:r>
          </a:p>
          <a:p>
            <a:pPr lvl="1"/>
            <a:endParaRPr lang="en-US" sz="1600" dirty="0"/>
          </a:p>
          <a:p>
            <a:r>
              <a:rPr lang="en-US" sz="2000" dirty="0"/>
              <a:t>The “customer” need not be an end consumer or even a single entity. </a:t>
            </a:r>
          </a:p>
          <a:p>
            <a:pPr lvl="1"/>
            <a:r>
              <a:rPr lang="en-US" sz="1600" dirty="0"/>
              <a:t>For example, in Al’s, the “customers” are the collection of stores in a given city </a:t>
            </a:r>
          </a:p>
          <a:p>
            <a:pPr lvl="1"/>
            <a:endParaRPr lang="en-US" sz="1600" dirty="0"/>
          </a:p>
          <a:p>
            <a:r>
              <a:rPr lang="en-US" sz="2000" dirty="0"/>
              <a:t>In general, what do you think we could model a “customer” as?</a:t>
            </a:r>
          </a:p>
          <a:p>
            <a:pPr lvl="1"/>
            <a:r>
              <a:rPr lang="en-US" sz="1600" dirty="0"/>
              <a:t>Stores</a:t>
            </a:r>
          </a:p>
          <a:p>
            <a:pPr lvl="1"/>
            <a:r>
              <a:rPr lang="en-US" sz="1600" dirty="0"/>
              <a:t>ZIP or Postal codes you deliver to</a:t>
            </a:r>
          </a:p>
          <a:p>
            <a:pPr lvl="1"/>
            <a:r>
              <a:rPr lang="en-US" sz="1600" dirty="0"/>
              <a:t>A pool point where goods are consolidated for final shipment to the store</a:t>
            </a:r>
          </a:p>
          <a:p>
            <a:pPr lvl="1"/>
            <a:r>
              <a:rPr lang="en-US" sz="1600" dirty="0"/>
              <a:t>Another company’s warehouse or manufacturing site</a:t>
            </a:r>
          </a:p>
          <a:p>
            <a:pPr lvl="1"/>
            <a:r>
              <a:rPr lang="en-US" sz="1600" dirty="0"/>
              <a:t>Your own final set of warehouses (if the customer assignments don’t change)</a:t>
            </a:r>
          </a:p>
          <a:p>
            <a:pPr lvl="1"/>
            <a:r>
              <a:rPr lang="en-US" sz="1600" dirty="0"/>
              <a:t>A port of exit</a:t>
            </a:r>
          </a:p>
          <a:p>
            <a:pPr lvl="1"/>
            <a:r>
              <a:rPr lang="en-US" sz="1600" dirty="0"/>
              <a:t>And, so on…</a:t>
            </a:r>
          </a:p>
        </p:txBody>
      </p:sp>
      <p:sp>
        <p:nvSpPr>
          <p:cNvPr id="4" name="Slide Number Placeholder 3"/>
          <p:cNvSpPr>
            <a:spLocks noGrp="1"/>
          </p:cNvSpPr>
          <p:nvPr>
            <p:ph type="sldNum" sz="quarter" idx="10"/>
          </p:nvPr>
        </p:nvSpPr>
        <p:spPr/>
        <p:txBody>
          <a:bodyPr/>
          <a:lstStyle/>
          <a:p>
            <a:fld id="{F3AEB1FA-7CEA-4843-8894-AF3ADB2B3460}" type="slidenum">
              <a:rPr lang="en-US" smtClean="0"/>
              <a:pPr/>
              <a:t>4</a:t>
            </a:fld>
            <a:endParaRPr lang="en-US"/>
          </a:p>
        </p:txBody>
      </p:sp>
    </p:spTree>
    <p:extLst>
      <p:ext uri="{BB962C8B-B14F-4D97-AF65-F5344CB8AC3E}">
        <p14:creationId xmlns:p14="http://schemas.microsoft.com/office/powerpoint/2010/main" val="171194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fade">
                                      <p:cBhvr>
                                        <p:cTn id="22" dur="500"/>
                                        <p:tgtEl>
                                          <p:spTgt spid="3">
                                            <p:txEl>
                                              <p:pRg st="12" end="1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Effect transition="in" filter="fade">
                                      <p:cBhvr>
                                        <p:cTn id="2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“Demand”</a:t>
            </a:r>
          </a:p>
        </p:txBody>
      </p:sp>
      <p:sp>
        <p:nvSpPr>
          <p:cNvPr id="3" name="Content Placeholder 2"/>
          <p:cNvSpPr>
            <a:spLocks noGrp="1"/>
          </p:cNvSpPr>
          <p:nvPr>
            <p:ph idx="1"/>
          </p:nvPr>
        </p:nvSpPr>
        <p:spPr/>
        <p:txBody>
          <a:bodyPr/>
          <a:lstStyle/>
          <a:p>
            <a:r>
              <a:rPr lang="en-US" dirty="0"/>
              <a:t>Once we have customers, we need to assign each customer a “demand”</a:t>
            </a:r>
          </a:p>
          <a:p>
            <a:r>
              <a:rPr lang="en-US" dirty="0"/>
              <a:t>What are different ways you could think of modeling demand?</a:t>
            </a:r>
          </a:p>
          <a:p>
            <a:r>
              <a:rPr lang="en-US" dirty="0"/>
              <a:t>In this case, we define the “demand” as the total amount of product we need to get to each customer in the time horizon of the model</a:t>
            </a:r>
          </a:p>
          <a:p>
            <a:pPr lvl="1"/>
            <a:r>
              <a:rPr lang="en-US" dirty="0"/>
              <a:t>Time horizon is usually annual</a:t>
            </a:r>
          </a:p>
          <a:p>
            <a:pPr lvl="1"/>
            <a:r>
              <a:rPr lang="en-US" dirty="0"/>
              <a:t>Total amount of product is measured in a way that makes sense for logistics</a:t>
            </a:r>
          </a:p>
          <a:p>
            <a:pPr lvl="2"/>
            <a:r>
              <a:rPr lang="en-US" dirty="0"/>
              <a:t>Total weight</a:t>
            </a:r>
          </a:p>
          <a:p>
            <a:pPr lvl="2"/>
            <a:r>
              <a:rPr lang="en-US" dirty="0"/>
              <a:t>Total cases</a:t>
            </a:r>
          </a:p>
          <a:p>
            <a:pPr lvl="2"/>
            <a:r>
              <a:rPr lang="en-US" dirty="0"/>
              <a:t>Total pallets</a:t>
            </a:r>
          </a:p>
          <a:p>
            <a:pPr lvl="2"/>
            <a:r>
              <a:rPr lang="en-US" dirty="0"/>
              <a:t>And, so on…</a:t>
            </a:r>
          </a:p>
          <a:p>
            <a:pPr lvl="2"/>
            <a:r>
              <a:rPr lang="en-US" dirty="0"/>
              <a:t>(But, not total revenue)</a:t>
            </a:r>
          </a:p>
          <a:p>
            <a:pPr lvl="1"/>
            <a:r>
              <a:rPr lang="en-US" dirty="0"/>
              <a:t>We will talk about products later, but this can refer to groups of products, not necessarily (and almost never) individual items</a:t>
            </a:r>
          </a:p>
        </p:txBody>
      </p:sp>
      <p:sp>
        <p:nvSpPr>
          <p:cNvPr id="4" name="Slide Number Placeholder 3"/>
          <p:cNvSpPr>
            <a:spLocks noGrp="1"/>
          </p:cNvSpPr>
          <p:nvPr>
            <p:ph type="sldNum" sz="quarter" idx="10"/>
          </p:nvPr>
        </p:nvSpPr>
        <p:spPr/>
        <p:txBody>
          <a:bodyPr/>
          <a:lstStyle/>
          <a:p>
            <a:fld id="{F3AEB1FA-7CEA-4843-8894-AF3ADB2B3460}" type="slidenum">
              <a:rPr lang="en-US" smtClean="0"/>
              <a:pPr/>
              <a:t>5</a:t>
            </a:fld>
            <a:endParaRPr lang="en-US"/>
          </a:p>
        </p:txBody>
      </p:sp>
    </p:spTree>
    <p:extLst>
      <p:ext uri="{BB962C8B-B14F-4D97-AF65-F5344CB8AC3E}">
        <p14:creationId xmlns:p14="http://schemas.microsoft.com/office/powerpoint/2010/main" val="83832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B9F2-0C60-49F6-9C49-EDC3F57484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346724-D144-4AE9-8669-891B2DA50E91}"/>
              </a:ext>
            </a:extLst>
          </p:cNvPr>
          <p:cNvSpPr>
            <a:spLocks noGrp="1"/>
          </p:cNvSpPr>
          <p:nvPr>
            <p:ph idx="1"/>
          </p:nvPr>
        </p:nvSpPr>
        <p:spPr/>
        <p:txBody>
          <a:bodyPr/>
          <a:lstStyle/>
          <a:p>
            <a:r>
              <a:rPr lang="en-US" dirty="0"/>
              <a:t>Let’s do Al’s Case in PuLP</a:t>
            </a:r>
          </a:p>
        </p:txBody>
      </p:sp>
      <p:sp>
        <p:nvSpPr>
          <p:cNvPr id="4" name="Slide Number Placeholder 3">
            <a:extLst>
              <a:ext uri="{FF2B5EF4-FFF2-40B4-BE49-F238E27FC236}">
                <a16:creationId xmlns:a16="http://schemas.microsoft.com/office/drawing/2014/main" id="{F81C1380-A8C1-4517-998F-6984C7294EE1}"/>
              </a:ext>
            </a:extLst>
          </p:cNvPr>
          <p:cNvSpPr>
            <a:spLocks noGrp="1"/>
          </p:cNvSpPr>
          <p:nvPr>
            <p:ph type="sldNum" sz="quarter" idx="10"/>
          </p:nvPr>
        </p:nvSpPr>
        <p:spPr/>
        <p:txBody>
          <a:bodyPr/>
          <a:lstStyle/>
          <a:p>
            <a:fld id="{F3AEB1FA-7CEA-4843-8894-AF3ADB2B3460}" type="slidenum">
              <a:rPr lang="en-US" smtClean="0"/>
              <a:pPr/>
              <a:t>6</a:t>
            </a:fld>
            <a:endParaRPr lang="en-US"/>
          </a:p>
        </p:txBody>
      </p:sp>
    </p:spTree>
    <p:extLst>
      <p:ext uri="{BB962C8B-B14F-4D97-AF65-F5344CB8AC3E}">
        <p14:creationId xmlns:p14="http://schemas.microsoft.com/office/powerpoint/2010/main" val="413639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04800" y="304800"/>
            <a:ext cx="7620000" cy="914400"/>
          </a:xfrm>
        </p:spPr>
        <p:txBody>
          <a:bodyPr tIns="45720" bIns="45720" anchor="t"/>
          <a:lstStyle/>
          <a:p>
            <a:r>
              <a:rPr lang="en-US"/>
              <a:t>Al’s Athletics – Scenario Results Best 1-5</a:t>
            </a:r>
          </a:p>
        </p:txBody>
      </p:sp>
      <p:pic>
        <p:nvPicPr>
          <p:cNvPr id="256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988" y="1320800"/>
            <a:ext cx="2652712"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20800"/>
            <a:ext cx="2643188"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810000"/>
            <a:ext cx="2687638"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1888" y="1295400"/>
            <a:ext cx="2679700"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810000"/>
            <a:ext cx="2698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Text Box 13"/>
          <p:cNvSpPr txBox="1">
            <a:spLocks noChangeArrowheads="1"/>
          </p:cNvSpPr>
          <p:nvPr/>
        </p:nvSpPr>
        <p:spPr bwMode="auto">
          <a:xfrm>
            <a:off x="762000" y="30480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solidFill>
                  <a:srgbClr val="000066"/>
                </a:solidFill>
              </a:rPr>
              <a:t>Best 1 Warehouse</a:t>
            </a:r>
          </a:p>
        </p:txBody>
      </p:sp>
      <p:sp>
        <p:nvSpPr>
          <p:cNvPr id="25618" name="Text Box 18"/>
          <p:cNvSpPr txBox="1">
            <a:spLocks noChangeArrowheads="1"/>
          </p:cNvSpPr>
          <p:nvPr/>
        </p:nvSpPr>
        <p:spPr bwMode="auto">
          <a:xfrm>
            <a:off x="3657600" y="30480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solidFill>
                  <a:srgbClr val="000066"/>
                </a:solidFill>
              </a:rPr>
              <a:t>Best 2 Warehouses</a:t>
            </a:r>
          </a:p>
        </p:txBody>
      </p:sp>
      <p:sp>
        <p:nvSpPr>
          <p:cNvPr id="25619" name="Text Box 19"/>
          <p:cNvSpPr txBox="1">
            <a:spLocks noChangeArrowheads="1"/>
          </p:cNvSpPr>
          <p:nvPr/>
        </p:nvSpPr>
        <p:spPr bwMode="auto">
          <a:xfrm>
            <a:off x="5167313" y="557212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solidFill>
                  <a:srgbClr val="000066"/>
                </a:solidFill>
              </a:rPr>
              <a:t>Best 5 Warehouses</a:t>
            </a:r>
          </a:p>
        </p:txBody>
      </p:sp>
      <p:sp>
        <p:nvSpPr>
          <p:cNvPr id="25620" name="Text Box 20"/>
          <p:cNvSpPr txBox="1">
            <a:spLocks noChangeArrowheads="1"/>
          </p:cNvSpPr>
          <p:nvPr/>
        </p:nvSpPr>
        <p:spPr bwMode="auto">
          <a:xfrm>
            <a:off x="2014538" y="557212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solidFill>
                  <a:srgbClr val="000066"/>
                </a:solidFill>
              </a:rPr>
              <a:t>Best 4 Warehouses</a:t>
            </a:r>
          </a:p>
        </p:txBody>
      </p:sp>
      <p:sp>
        <p:nvSpPr>
          <p:cNvPr id="25621" name="Text Box 21"/>
          <p:cNvSpPr txBox="1">
            <a:spLocks noChangeArrowheads="1"/>
          </p:cNvSpPr>
          <p:nvPr/>
        </p:nvSpPr>
        <p:spPr bwMode="auto">
          <a:xfrm>
            <a:off x="6553200" y="31242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solidFill>
                  <a:srgbClr val="000066"/>
                </a:solidFill>
              </a:rPr>
              <a:t>Best 3 Warehouses</a:t>
            </a:r>
          </a:p>
        </p:txBody>
      </p:sp>
    </p:spTree>
    <p:extLst>
      <p:ext uri="{BB962C8B-B14F-4D97-AF65-F5344CB8AC3E}">
        <p14:creationId xmlns:p14="http://schemas.microsoft.com/office/powerpoint/2010/main" val="423967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2"/>
          <p:cNvSpPr>
            <a:spLocks noChangeArrowheads="1"/>
          </p:cNvSpPr>
          <p:nvPr/>
        </p:nvSpPr>
        <p:spPr bwMode="auto">
          <a:xfrm>
            <a:off x="304800" y="304800"/>
            <a:ext cx="762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ts val="2800"/>
              </a:lnSpc>
            </a:pPr>
            <a:r>
              <a:rPr lang="en-US" sz="2600" b="1">
                <a:solidFill>
                  <a:srgbClr val="330966"/>
                </a:solidFill>
              </a:rPr>
              <a:t>Al’s Athletics – Scenario Results Best 6-10</a:t>
            </a:r>
          </a:p>
        </p:txBody>
      </p:sp>
      <p:pic>
        <p:nvPicPr>
          <p:cNvPr id="2663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09700"/>
            <a:ext cx="26797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238" y="1409700"/>
            <a:ext cx="267017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409700"/>
            <a:ext cx="2670175"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188" y="3813175"/>
            <a:ext cx="26797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810000"/>
            <a:ext cx="2689225"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Text Box 15"/>
          <p:cNvSpPr txBox="1">
            <a:spLocks noChangeArrowheads="1"/>
          </p:cNvSpPr>
          <p:nvPr/>
        </p:nvSpPr>
        <p:spPr bwMode="auto">
          <a:xfrm>
            <a:off x="719138" y="317182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solidFill>
                  <a:srgbClr val="000066"/>
                </a:solidFill>
              </a:rPr>
              <a:t>Best 6 Warehouses</a:t>
            </a:r>
          </a:p>
        </p:txBody>
      </p:sp>
      <p:sp>
        <p:nvSpPr>
          <p:cNvPr id="26640" name="Text Box 16"/>
          <p:cNvSpPr txBox="1">
            <a:spLocks noChangeArrowheads="1"/>
          </p:cNvSpPr>
          <p:nvPr/>
        </p:nvSpPr>
        <p:spPr bwMode="auto">
          <a:xfrm>
            <a:off x="3429000" y="317182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solidFill>
                  <a:srgbClr val="000066"/>
                </a:solidFill>
              </a:rPr>
              <a:t>Best 7 Warehouses</a:t>
            </a:r>
          </a:p>
        </p:txBody>
      </p:sp>
      <p:sp>
        <p:nvSpPr>
          <p:cNvPr id="26641" name="Text Box 17"/>
          <p:cNvSpPr txBox="1">
            <a:spLocks noChangeArrowheads="1"/>
          </p:cNvSpPr>
          <p:nvPr/>
        </p:nvSpPr>
        <p:spPr bwMode="auto">
          <a:xfrm>
            <a:off x="6477000" y="315277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solidFill>
                  <a:srgbClr val="000066"/>
                </a:solidFill>
              </a:rPr>
              <a:t>Best 8 Warehouses</a:t>
            </a:r>
          </a:p>
        </p:txBody>
      </p:sp>
      <p:sp>
        <p:nvSpPr>
          <p:cNvPr id="26642" name="Text Box 18"/>
          <p:cNvSpPr txBox="1">
            <a:spLocks noChangeArrowheads="1"/>
          </p:cNvSpPr>
          <p:nvPr/>
        </p:nvSpPr>
        <p:spPr bwMode="auto">
          <a:xfrm>
            <a:off x="2133600" y="559752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solidFill>
                  <a:srgbClr val="000066"/>
                </a:solidFill>
              </a:rPr>
              <a:t>Best 9 Warehouses</a:t>
            </a:r>
          </a:p>
        </p:txBody>
      </p:sp>
      <p:sp>
        <p:nvSpPr>
          <p:cNvPr id="26643" name="Text Box 19"/>
          <p:cNvSpPr txBox="1">
            <a:spLocks noChangeArrowheads="1"/>
          </p:cNvSpPr>
          <p:nvPr/>
        </p:nvSpPr>
        <p:spPr bwMode="auto">
          <a:xfrm>
            <a:off x="5029200" y="559752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solidFill>
                  <a:srgbClr val="000066"/>
                </a:solidFill>
              </a:rPr>
              <a:t>Best 10 Warehouses</a:t>
            </a:r>
          </a:p>
        </p:txBody>
      </p:sp>
    </p:spTree>
    <p:extLst>
      <p:ext uri="{BB962C8B-B14F-4D97-AF65-F5344CB8AC3E}">
        <p14:creationId xmlns:p14="http://schemas.microsoft.com/office/powerpoint/2010/main" val="384884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04800" y="304800"/>
            <a:ext cx="762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ts val="2800"/>
              </a:lnSpc>
            </a:pPr>
            <a:r>
              <a:rPr lang="en-US" sz="2600" b="1">
                <a:solidFill>
                  <a:srgbClr val="330966"/>
                </a:solidFill>
              </a:rPr>
              <a:t>Al’s Athletics – Scenario Comparisons</a:t>
            </a:r>
          </a:p>
        </p:txBody>
      </p:sp>
      <p:pic>
        <p:nvPicPr>
          <p:cNvPr id="27656"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4359275"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810000"/>
            <a:ext cx="5724525" cy="2857500"/>
          </a:xfrm>
          <a:prstGeom prst="rect">
            <a:avLst/>
          </a:prstGeom>
          <a:noFill/>
          <a:ln w="952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768640"/>
      </p:ext>
    </p:extLst>
  </p:cSld>
  <p:clrMapOvr>
    <a:masterClrMapping/>
  </p:clrMapOvr>
</p:sld>
</file>

<file path=ppt/theme/theme1.xml><?xml version="1.0" encoding="utf-8"?>
<a:theme xmlns:a="http://schemas.openxmlformats.org/drawingml/2006/main" name="LogicTools PPT template - latest">
  <a:themeElements>
    <a:clrScheme name="LogicTools PPT template - latest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LogicTools PPT template - late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ogicTools PPT template - latest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LogicTools PPT template - latest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LogicTools PPT template - latest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LogicTools PPT template - latest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LogicTools PPT template - latest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LogicTools PPT template - latest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LogicTools PPT template - latest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LogicTools PPT template - latest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LogicTools PPT template - latest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C:\WINDOWS\Desktop\LogicTools\LogicTools PPT template - latest.pot</Template>
  <TotalTime>45885</TotalTime>
  <Words>3330</Words>
  <Application>Microsoft Office PowerPoint</Application>
  <PresentationFormat>On-screen Show (4:3)</PresentationFormat>
  <Paragraphs>313</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Symbol</vt:lpstr>
      <vt:lpstr>Wingdings</vt:lpstr>
      <vt:lpstr>LogicTools PPT template - latest</vt:lpstr>
      <vt:lpstr>Chapter 3:  Locating Facilities Using a Distance-Based Approach</vt:lpstr>
      <vt:lpstr>Al’s Athletics – Corporate Background</vt:lpstr>
      <vt:lpstr>Al’s Athletics – Problem Definition</vt:lpstr>
      <vt:lpstr>Definition of “Customers”</vt:lpstr>
      <vt:lpstr>Definition of “Demand”</vt:lpstr>
      <vt:lpstr>PowerPoint Presentation</vt:lpstr>
      <vt:lpstr>Al’s Athletics – Scenario Results Best 1-5</vt:lpstr>
      <vt:lpstr>PowerPoint Presentation</vt:lpstr>
      <vt:lpstr>PowerPoint Presentation</vt:lpstr>
      <vt:lpstr>Size of Problems</vt:lpstr>
      <vt:lpstr>Don’t Be Intimidated by the Math Formulation</vt:lpstr>
      <vt:lpstr>Terminology- Customers</vt:lpstr>
      <vt:lpstr>Terminology- Demand</vt:lpstr>
      <vt:lpstr>Terminology- Facilities</vt:lpstr>
      <vt:lpstr>Terminology- Distance Matrix</vt:lpstr>
      <vt:lpstr>The Objective of the Optimization</vt:lpstr>
      <vt:lpstr>The Constraints of the Optimization (1)</vt:lpstr>
      <vt:lpstr>The Decisions of the Optimization (1)</vt:lpstr>
      <vt:lpstr>The Decisions of the Optimization (2)</vt:lpstr>
      <vt:lpstr>The Constraints of the Optimization (2)</vt:lpstr>
      <vt:lpstr>Formulating the Math Problem:  The Objective Function (1 of 3)</vt:lpstr>
      <vt:lpstr>Formulating the Math Problem:  The Objective Function (2 of 3)</vt:lpstr>
      <vt:lpstr>Formulating the Math Problem:  The Objective Function (3 of 3)</vt:lpstr>
      <vt:lpstr>Formulating the Math Problem:  The Objective Function (practice)</vt:lpstr>
      <vt:lpstr>Constraint: Every Customer Must Be Served</vt:lpstr>
      <vt:lpstr>Constraint: Every Customer Must Be Served (In Excel)</vt:lpstr>
      <vt:lpstr>Constraint: Pick Just P Facilities</vt:lpstr>
      <vt:lpstr>Constraint: If a Customer is Served from a Facility, That Facility Must Be Opened</vt:lpstr>
      <vt:lpstr>Constraint: X and Y must be 0 or 1</vt:lpstr>
      <vt:lpstr>The Full Math Program</vt:lpstr>
      <vt:lpstr>The Same Problem in Excel: (There may be other ways to formulate this, but Excel’s Solver Definition is not as generic)</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 427</dc:title>
  <dc:creator>Michael Watson</dc:creator>
  <cp:lastModifiedBy>Michael Watson</cp:lastModifiedBy>
  <cp:revision>650</cp:revision>
  <dcterms:created xsi:type="dcterms:W3CDTF">2002-05-06T16:47:28Z</dcterms:created>
  <dcterms:modified xsi:type="dcterms:W3CDTF">2018-10-25T01:42:19Z</dcterms:modified>
</cp:coreProperties>
</file>