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5"/>
  </p:notesMasterIdLst>
  <p:handoutMasterIdLst>
    <p:handoutMasterId r:id="rId16"/>
  </p:handoutMasterIdLst>
  <p:sldIdLst>
    <p:sldId id="1508" r:id="rId2"/>
    <p:sldId id="2465" r:id="rId3"/>
    <p:sldId id="2466" r:id="rId4"/>
    <p:sldId id="2467" r:id="rId5"/>
    <p:sldId id="2468" r:id="rId6"/>
    <p:sldId id="2469" r:id="rId7"/>
    <p:sldId id="2470" r:id="rId8"/>
    <p:sldId id="2471" r:id="rId9"/>
    <p:sldId id="2472" r:id="rId10"/>
    <p:sldId id="2473" r:id="rId11"/>
    <p:sldId id="2464" r:id="rId12"/>
    <p:sldId id="2474" r:id="rId13"/>
    <p:sldId id="2475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C7E"/>
    <a:srgbClr val="333399"/>
    <a:srgbClr val="99CCFF"/>
    <a:srgbClr val="666699"/>
    <a:srgbClr val="CF1944"/>
    <a:srgbClr val="949494"/>
    <a:srgbClr val="8D8D8D"/>
    <a:srgbClr val="8181A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6" autoAdjust="0"/>
    <p:restoredTop sz="86964" autoAdjust="0"/>
  </p:normalViewPr>
  <p:slideViewPr>
    <p:cSldViewPr>
      <p:cViewPr varScale="1">
        <p:scale>
          <a:sx n="72" d="100"/>
          <a:sy n="72" d="100"/>
        </p:scale>
        <p:origin x="12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100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100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/>
            </a:lvl1pPr>
          </a:lstStyle>
          <a:p>
            <a:fld id="{77205770-B982-46B3-8801-62441E910E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6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71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1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71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/>
            </a:lvl1pPr>
          </a:lstStyle>
          <a:p>
            <a:fld id="{DDE30253-A0BE-48FB-B6E1-EC1DD24F68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8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C3669-8BB1-4DD1-806C-35FE722716AE}" type="slidenum">
              <a:rPr lang="en-US"/>
              <a:pPr/>
              <a:t>1</a:t>
            </a:fld>
            <a:endParaRPr lang="en-US"/>
          </a:p>
        </p:txBody>
      </p:sp>
      <p:sp>
        <p:nvSpPr>
          <p:cNvPr id="244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5837" cy="3597275"/>
          </a:xfrm>
          <a:ln w="12700" cap="flat"/>
        </p:spPr>
      </p:sp>
      <p:sp>
        <p:nvSpPr>
          <p:cNvPr id="244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ln/>
        </p:spPr>
        <p:txBody>
          <a:bodyPr lIns="98370" tIns="49185" rIns="98370" bIns="49185"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A0008-D583-4C68-8D68-75721CD0BC56}" type="slidenum">
              <a:rPr lang="en-US"/>
              <a:pPr/>
              <a:t>2</a:t>
            </a:fld>
            <a:endParaRPr lang="en-US"/>
          </a:p>
        </p:txBody>
      </p:sp>
      <p:sp>
        <p:nvSpPr>
          <p:cNvPr id="237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237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61226"/>
            <a:ext cx="5367867" cy="4320213"/>
          </a:xfrm>
        </p:spPr>
        <p:txBody>
          <a:bodyPr/>
          <a:lstStyle/>
          <a:p>
            <a:pPr defTabSz="1008999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B2352-98BE-4F76-896C-CAB794B53F40}" type="slidenum">
              <a:rPr lang="en-US"/>
              <a:pPr/>
              <a:t>3</a:t>
            </a:fld>
            <a:endParaRPr lang="en-US"/>
          </a:p>
        </p:txBody>
      </p:sp>
      <p:sp>
        <p:nvSpPr>
          <p:cNvPr id="16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D434A-5BD7-43A8-AFA2-A48CDB9B9016}" type="slidenum">
              <a:rPr lang="en-US"/>
              <a:pPr/>
              <a:t>4</a:t>
            </a:fld>
            <a:endParaRPr lang="en-US"/>
          </a:p>
        </p:txBody>
      </p:sp>
      <p:sp>
        <p:nvSpPr>
          <p:cNvPr id="238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7C8F5-6C9D-4620-8393-EC414ED94DB4}" type="slidenum">
              <a:rPr lang="en-US"/>
              <a:pPr/>
              <a:t>5</a:t>
            </a:fld>
            <a:endParaRPr lang="en-US"/>
          </a:p>
        </p:txBody>
      </p:sp>
      <p:sp>
        <p:nvSpPr>
          <p:cNvPr id="239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0CF1B-73C9-4E40-B250-9BC2BEC3C291}" type="slidenum">
              <a:rPr lang="en-US"/>
              <a:pPr/>
              <a:t>6</a:t>
            </a:fld>
            <a:endParaRPr lang="en-US"/>
          </a:p>
        </p:txBody>
      </p:sp>
      <p:sp>
        <p:nvSpPr>
          <p:cNvPr id="171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6418" y="1343025"/>
            <a:ext cx="7848600" cy="638175"/>
          </a:xfrm>
        </p:spPr>
        <p:txBody>
          <a:bodyPr wrap="square" tIns="45720" bIns="45720"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Sample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 userDrawn="1"/>
        </p:nvSpPr>
        <p:spPr bwMode="auto">
          <a:xfrm>
            <a:off x="2159604" y="6570651"/>
            <a:ext cx="48622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Material by Michael</a:t>
            </a:r>
            <a:r>
              <a:rPr lang="en-US" sz="1000" baseline="0" dirty="0">
                <a:solidFill>
                  <a:schemeClr val="accent1"/>
                </a:solidFill>
              </a:rPr>
              <a:t> </a:t>
            </a:r>
            <a:r>
              <a:rPr lang="en-US" sz="1000" dirty="0">
                <a:solidFill>
                  <a:schemeClr val="accent1"/>
                </a:solidFill>
              </a:rPr>
              <a:t>Watson, Sara Lewis, Jay </a:t>
            </a:r>
            <a:r>
              <a:rPr lang="en-US" sz="1000" dirty="0" err="1">
                <a:solidFill>
                  <a:schemeClr val="accent1"/>
                </a:solidFill>
              </a:rPr>
              <a:t>Jayaraman</a:t>
            </a:r>
            <a:r>
              <a:rPr lang="en-US" sz="1000" dirty="0">
                <a:solidFill>
                  <a:schemeClr val="accent1"/>
                </a:solidFill>
              </a:rPr>
              <a:t>, and Pete </a:t>
            </a:r>
            <a:r>
              <a:rPr lang="en-US" sz="1000" dirty="0" err="1">
                <a:solidFill>
                  <a:schemeClr val="accent1"/>
                </a:solidFill>
              </a:rPr>
              <a:t>Cacioppi</a:t>
            </a:r>
            <a:r>
              <a:rPr lang="en-US" sz="1000" dirty="0">
                <a:solidFill>
                  <a:schemeClr val="accent1"/>
                </a:solidFill>
              </a:rPr>
              <a:t>,  2012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40" y="2514600"/>
            <a:ext cx="2800000" cy="3200000"/>
          </a:xfrm>
          <a:prstGeom prst="rect">
            <a:avLst/>
          </a:prstGeom>
          <a:ln>
            <a:solidFill>
              <a:srgbClr val="AFDC7E"/>
            </a:solidFill>
          </a:ln>
        </p:spPr>
      </p:pic>
      <p:sp>
        <p:nvSpPr>
          <p:cNvPr id="3" name="TextBox 2"/>
          <p:cNvSpPr txBox="1"/>
          <p:nvPr userDrawn="1"/>
        </p:nvSpPr>
        <p:spPr>
          <a:xfrm>
            <a:off x="3179380" y="579909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NetworkDesignBook.com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957776-BB8B-4E35-A48E-7EBF0482E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508C4-4B77-4250-941A-3AD1608A6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AEB1FA-7CEA-4843-8894-AF3ADB2B34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53BF-A4CF-4AF1-B4E6-49496A251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AC0F12-3284-4D86-8D6B-9924FF96A2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015CFD-D44D-42D5-8DB3-58A8A53F7C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4D7529-66DB-418B-9E16-61E6D5260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70C3EF-774B-4E9E-94C3-1289CDDC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E1C817-B469-4DF5-A9F6-2727B4AABF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BB009E-E056-4C39-8A3E-CC84FC598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8C8C8C"/>
                </a:solidFill>
              </a:defRPr>
            </a:lvl1pPr>
          </a:lstStyle>
          <a:p>
            <a:fld id="{DB177E49-7FC2-4ADA-86C4-B219CAD551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" rIns="91440" bIns="9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 userDrawn="1"/>
        </p:nvSpPr>
        <p:spPr bwMode="auto">
          <a:xfrm>
            <a:off x="304800" y="6613525"/>
            <a:ext cx="31630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Material by Watson, Lewis,</a:t>
            </a:r>
            <a:r>
              <a:rPr lang="en-US" sz="1000" baseline="0" dirty="0">
                <a:solidFill>
                  <a:schemeClr val="accent1"/>
                </a:solidFill>
              </a:rPr>
              <a:t> </a:t>
            </a:r>
            <a:r>
              <a:rPr lang="en-US" sz="1000" baseline="0" dirty="0" err="1">
                <a:solidFill>
                  <a:schemeClr val="accent1"/>
                </a:solidFill>
              </a:rPr>
              <a:t>Jayaraman</a:t>
            </a:r>
            <a:r>
              <a:rPr lang="en-US" sz="1000" baseline="0" dirty="0">
                <a:solidFill>
                  <a:schemeClr val="accent1"/>
                </a:solidFill>
              </a:rPr>
              <a:t>, and </a:t>
            </a:r>
            <a:r>
              <a:rPr lang="en-US" sz="1000" baseline="0" dirty="0" err="1">
                <a:solidFill>
                  <a:schemeClr val="accent1"/>
                </a:solidFill>
              </a:rPr>
              <a:t>Cacioppi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901998"/>
            <a:ext cx="8229600" cy="0"/>
          </a:xfrm>
          <a:prstGeom prst="line">
            <a:avLst/>
          </a:prstGeom>
          <a:ln w="19050">
            <a:solidFill>
              <a:srgbClr val="AFD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193225"/>
            <a:ext cx="546100" cy="623570"/>
          </a:xfrm>
          <a:prstGeom prst="rect">
            <a:avLst/>
          </a:prstGeom>
          <a:ln>
            <a:solidFill>
              <a:srgbClr val="AFDC7E"/>
            </a:solidFill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330966"/>
          </a:solidFill>
          <a:latin typeface="+mj-lt"/>
          <a:ea typeface="+mj-ea"/>
          <a:cs typeface="+mj-cs"/>
        </a:defRPr>
      </a:lvl1pPr>
      <a:lvl2pPr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330966"/>
          </a:solidFill>
          <a:latin typeface="Arial" pitchFamily="34" charset="0"/>
        </a:defRPr>
      </a:lvl2pPr>
      <a:lvl3pPr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330966"/>
          </a:solidFill>
          <a:latin typeface="Arial" pitchFamily="34" charset="0"/>
        </a:defRPr>
      </a:lvl3pPr>
      <a:lvl4pPr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330966"/>
          </a:solidFill>
          <a:latin typeface="Arial" pitchFamily="34" charset="0"/>
        </a:defRPr>
      </a:lvl4pPr>
      <a:lvl5pPr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330966"/>
          </a:solidFill>
          <a:latin typeface="Arial" pitchFamily="34" charset="0"/>
        </a:defRPr>
      </a:lvl5pPr>
      <a:lvl6pPr marL="457200"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330966"/>
          </a:solidFill>
          <a:latin typeface="Arial" pitchFamily="34" charset="0"/>
        </a:defRPr>
      </a:lvl6pPr>
      <a:lvl7pPr marL="914400"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330966"/>
          </a:solidFill>
          <a:latin typeface="Arial" pitchFamily="34" charset="0"/>
        </a:defRPr>
      </a:lvl7pPr>
      <a:lvl8pPr marL="1371600"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330966"/>
          </a:solidFill>
          <a:latin typeface="Arial" pitchFamily="34" charset="0"/>
        </a:defRPr>
      </a:lvl8pPr>
      <a:lvl9pPr marL="1828800"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3309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330966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0"/>
        </a:spcBef>
        <a:spcAft>
          <a:spcPct val="0"/>
        </a:spcAft>
        <a:buClr>
          <a:srgbClr val="659999"/>
        </a:buClr>
        <a:buSzPct val="7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0"/>
        </a:spcBef>
        <a:spcAft>
          <a:spcPct val="0"/>
        </a:spcAft>
        <a:buClr>
          <a:srgbClr val="330966"/>
        </a:buClr>
        <a:buSzPct val="80000"/>
        <a:buFont typeface="Arial" pitchFamily="34" charset="0"/>
        <a:buChar char="−"/>
        <a:defRPr sz="14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0"/>
        </a:spcBef>
        <a:spcAft>
          <a:spcPct val="0"/>
        </a:spcAft>
        <a:buClr>
          <a:srgbClr val="330966"/>
        </a:buClr>
        <a:buSzPct val="65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0"/>
        </a:spcBef>
        <a:spcAft>
          <a:spcPct val="0"/>
        </a:spcAft>
        <a:buClr>
          <a:srgbClr val="659999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0"/>
        </a:spcBef>
        <a:spcAft>
          <a:spcPct val="0"/>
        </a:spcAft>
        <a:buClr>
          <a:srgbClr val="659999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0"/>
        </a:spcBef>
        <a:spcAft>
          <a:spcPct val="0"/>
        </a:spcAft>
        <a:buClr>
          <a:srgbClr val="659999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0"/>
        </a:spcBef>
        <a:spcAft>
          <a:spcPct val="0"/>
        </a:spcAft>
        <a:buClr>
          <a:srgbClr val="659999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0"/>
        </a:spcBef>
        <a:spcAft>
          <a:spcPct val="0"/>
        </a:spcAft>
        <a:buClr>
          <a:srgbClr val="659999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6418" y="1343025"/>
            <a:ext cx="7867982" cy="638175"/>
          </a:xfrm>
        </p:spPr>
        <p:txBody>
          <a:bodyPr/>
          <a:lstStyle/>
          <a:p>
            <a:r>
              <a:rPr lang="en-US" dirty="0"/>
              <a:t>Chapter 9:  Three-Echelon Supply Chain Modeling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Math Formulation:</a:t>
            </a:r>
            <a:br>
              <a:rPr lang="en-US" dirty="0"/>
            </a:br>
            <a:r>
              <a:rPr lang="en-US" dirty="0"/>
              <a:t>The Conservation of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382000" cy="3124200"/>
          </a:xfrm>
        </p:spPr>
        <p:txBody>
          <a:bodyPr/>
          <a:lstStyle/>
          <a:p>
            <a:r>
              <a:rPr lang="en-US" sz="2000" dirty="0"/>
              <a:t>This family of constraints represents the conservation of flow</a:t>
            </a:r>
          </a:p>
          <a:p>
            <a:r>
              <a:rPr lang="en-US" sz="2000" dirty="0"/>
              <a:t>These constraints are important in any model more than two echelons</a:t>
            </a:r>
          </a:p>
          <a:p>
            <a:r>
              <a:rPr lang="en-US" sz="2000" dirty="0"/>
              <a:t>They prevent product from just “materializing” at a warehouse, the product has to come from a plant</a:t>
            </a:r>
          </a:p>
          <a:p>
            <a:r>
              <a:rPr lang="en-US" sz="2000" dirty="0"/>
              <a:t>To read this constraint:</a:t>
            </a:r>
          </a:p>
          <a:p>
            <a:pPr lvl="1"/>
            <a:r>
              <a:rPr lang="en-US" sz="1600" dirty="0"/>
              <a:t>First, this constraint is for every warehouse </a:t>
            </a:r>
            <a:r>
              <a:rPr lang="en-US" sz="1600" i="1" dirty="0" err="1"/>
              <a:t>i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 equation says that the total amount of product shipped into warehouse </a:t>
            </a:r>
            <a:r>
              <a:rPr lang="en-US" sz="1600" i="1" dirty="0" err="1"/>
              <a:t>i</a:t>
            </a:r>
            <a:r>
              <a:rPr lang="en-US" sz="1600" dirty="0"/>
              <a:t> from every plant (this is the summation over the Z variables) must equal to the total product shipped out from warehouse </a:t>
            </a:r>
            <a:r>
              <a:rPr lang="en-US" sz="1600" i="1" dirty="0" err="1"/>
              <a:t>i</a:t>
            </a:r>
            <a:r>
              <a:rPr lang="en-US" sz="1600" dirty="0"/>
              <a:t> to every customer (this is the summation that includes the </a:t>
            </a:r>
            <a:r>
              <a:rPr lang="en-US" sz="1600" i="1" dirty="0"/>
              <a:t>Y</a:t>
            </a:r>
            <a:r>
              <a:rPr lang="en-US" sz="1600" dirty="0"/>
              <a:t>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1FA-7CEA-4843-8894-AF3ADB2B346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4202655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58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same logic, applies to the location of plants relative to the raw materials and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1FA-7CEA-4843-8894-AF3ADB2B346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0" y="4495800"/>
            <a:ext cx="23006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  <a:cs typeface="Arial" pitchFamily="34" charset="0"/>
              </a:rPr>
              <a:t>Suppliers</a:t>
            </a:r>
          </a:p>
          <a:p>
            <a:r>
              <a:rPr lang="en-US" dirty="0">
                <a:latin typeface="Comic Sans MS" pitchFamily="66" charset="0"/>
                <a:cs typeface="Arial" pitchFamily="34" charset="0"/>
              </a:rPr>
              <a:t>Raw Material Plants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81800" y="4431268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itchFamily="66" charset="0"/>
                <a:cs typeface="Arial" pitchFamily="34" charset="0"/>
              </a:rPr>
              <a:t>Customers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41236" y="4343400"/>
            <a:ext cx="24785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  <a:cs typeface="Arial" pitchFamily="34" charset="0"/>
              </a:rPr>
              <a:t>Finished goods plants</a:t>
            </a:r>
          </a:p>
          <a:p>
            <a:r>
              <a:rPr lang="en-US" dirty="0">
                <a:latin typeface="Comic Sans MS" pitchFamily="66" charset="0"/>
                <a:cs typeface="Arial" pitchFamily="34" charset="0"/>
              </a:rPr>
              <a:t>Assembly locations</a:t>
            </a:r>
          </a:p>
          <a:p>
            <a:endParaRPr lang="en-US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508250" y="3652838"/>
            <a:ext cx="1666875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578100" y="2232025"/>
            <a:ext cx="1468438" cy="676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78100" y="2976563"/>
            <a:ext cx="15382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578100" y="1962150"/>
            <a:ext cx="1538288" cy="201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2508250" y="2976563"/>
            <a:ext cx="1608138" cy="947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2578100" y="2097088"/>
            <a:ext cx="1538288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3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24" y="1607091"/>
            <a:ext cx="936625" cy="7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521491"/>
            <a:ext cx="936625" cy="7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65" y="3512091"/>
            <a:ext cx="936625" cy="7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75" y="1963034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790" y="2779892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31" y="3541892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1600200"/>
            <a:ext cx="936625" cy="7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26" y="2514600"/>
            <a:ext cx="936625" cy="7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16" y="3505200"/>
            <a:ext cx="936625" cy="7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Line 9"/>
          <p:cNvSpPr>
            <a:spLocks noChangeShapeType="1"/>
          </p:cNvSpPr>
          <p:nvPr/>
        </p:nvSpPr>
        <p:spPr bwMode="auto">
          <a:xfrm flipV="1">
            <a:off x="5343525" y="3748088"/>
            <a:ext cx="1666875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V="1">
            <a:off x="5413375" y="2327275"/>
            <a:ext cx="1468438" cy="676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5413375" y="3071813"/>
            <a:ext cx="15382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413375" y="2057400"/>
            <a:ext cx="1538288" cy="201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V="1">
            <a:off x="5343525" y="3071813"/>
            <a:ext cx="1608138" cy="947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5413375" y="2192338"/>
            <a:ext cx="1538288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Once You Understand the Logic Of a Three-Echelon Supply Chain, You can String Together Unlimited Numbers of Echelons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1FA-7CEA-4843-8894-AF3ADB2B346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733550"/>
            <a:ext cx="53816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7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Summary-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Three-Echelon modeling makes an important extension to the model– it links supply to demand through a facility (we used a warehouse as the primary example)</a:t>
            </a:r>
          </a:p>
          <a:p>
            <a:endParaRPr lang="en-US" dirty="0"/>
          </a:p>
          <a:p>
            <a:r>
              <a:rPr lang="en-US" dirty="0"/>
              <a:t>Three-Echelon supply chains introduce a new trade-off, between inbound and outbound transportation</a:t>
            </a:r>
          </a:p>
          <a:p>
            <a:endParaRPr lang="en-US" dirty="0"/>
          </a:p>
          <a:p>
            <a:r>
              <a:rPr lang="en-US" dirty="0"/>
              <a:t>Once you understand three-echelon supply chain modeling, you can extend to any number of echelons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1FA-7CEA-4843-8894-AF3ADB2B34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3A31F-407C-48D5-9683-CB83ED709875}" type="slidenum">
              <a:rPr lang="en-US"/>
              <a:pPr/>
              <a:t>2</a:t>
            </a:fld>
            <a:endParaRPr lang="en-US"/>
          </a:p>
        </p:txBody>
      </p:sp>
      <p:sp>
        <p:nvSpPr>
          <p:cNvPr id="237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Supply Chain Has Multiple Echelons</a:t>
            </a:r>
          </a:p>
        </p:txBody>
      </p:sp>
      <p:sp>
        <p:nvSpPr>
          <p:cNvPr id="2377731" name="Text Box 3"/>
          <p:cNvSpPr txBox="1">
            <a:spLocks noChangeArrowheads="1"/>
          </p:cNvSpPr>
          <p:nvPr/>
        </p:nvSpPr>
        <p:spPr bwMode="auto">
          <a:xfrm>
            <a:off x="762000" y="4495800"/>
            <a:ext cx="18970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cs typeface="Arial" pitchFamily="34" charset="0"/>
              </a:rPr>
              <a:t>Manufacturers</a:t>
            </a:r>
          </a:p>
          <a:p>
            <a:r>
              <a:rPr lang="en-US">
                <a:latin typeface="Comic Sans MS" pitchFamily="66" charset="0"/>
                <a:cs typeface="Arial" pitchFamily="34" charset="0"/>
              </a:rPr>
              <a:t>Assembly Plants</a:t>
            </a:r>
          </a:p>
          <a:p>
            <a:r>
              <a:rPr lang="en-US">
                <a:latin typeface="Comic Sans MS" pitchFamily="66" charset="0"/>
                <a:cs typeface="Arial" pitchFamily="34" charset="0"/>
              </a:rPr>
              <a:t>Vendors</a:t>
            </a:r>
          </a:p>
          <a:p>
            <a:r>
              <a:rPr lang="en-US">
                <a:latin typeface="Comic Sans MS" pitchFamily="66" charset="0"/>
                <a:cs typeface="Arial" pitchFamily="34" charset="0"/>
              </a:rPr>
              <a:t>Port of Entry</a:t>
            </a:r>
          </a:p>
        </p:txBody>
      </p:sp>
      <p:sp>
        <p:nvSpPr>
          <p:cNvPr id="2377732" name="Line 4"/>
          <p:cNvSpPr>
            <a:spLocks noChangeShapeType="1"/>
          </p:cNvSpPr>
          <p:nvPr/>
        </p:nvSpPr>
        <p:spPr bwMode="auto">
          <a:xfrm flipH="1" flipV="1">
            <a:off x="1371600" y="4038600"/>
            <a:ext cx="2286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33" name="Text Box 5"/>
          <p:cNvSpPr txBox="1">
            <a:spLocks noChangeArrowheads="1"/>
          </p:cNvSpPr>
          <p:nvPr/>
        </p:nvSpPr>
        <p:spPr bwMode="auto">
          <a:xfrm>
            <a:off x="6781800" y="4114800"/>
            <a:ext cx="2057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  <a:cs typeface="Arial" pitchFamily="34" charset="0"/>
              </a:rPr>
              <a:t>Customers</a:t>
            </a:r>
          </a:p>
          <a:p>
            <a:r>
              <a:rPr lang="en-US">
                <a:latin typeface="Comic Sans MS" pitchFamily="66" charset="0"/>
                <a:cs typeface="Arial" pitchFamily="34" charset="0"/>
              </a:rPr>
              <a:t>Retailers</a:t>
            </a:r>
          </a:p>
          <a:p>
            <a:r>
              <a:rPr lang="en-US">
                <a:latin typeface="Comic Sans MS" pitchFamily="66" charset="0"/>
                <a:cs typeface="Arial" pitchFamily="34" charset="0"/>
              </a:rPr>
              <a:t>Demand Points</a:t>
            </a:r>
          </a:p>
          <a:p>
            <a:r>
              <a:rPr lang="en-US">
                <a:latin typeface="Comic Sans MS" pitchFamily="66" charset="0"/>
                <a:cs typeface="Arial" pitchFamily="34" charset="0"/>
              </a:rPr>
              <a:t>Product -Destinations</a:t>
            </a:r>
          </a:p>
        </p:txBody>
      </p:sp>
      <p:sp>
        <p:nvSpPr>
          <p:cNvPr id="2377734" name="Line 6"/>
          <p:cNvSpPr>
            <a:spLocks noChangeShapeType="1"/>
          </p:cNvSpPr>
          <p:nvPr/>
        </p:nvSpPr>
        <p:spPr bwMode="auto">
          <a:xfrm flipH="1" flipV="1">
            <a:off x="7467600" y="36576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35" name="Text Box 7"/>
          <p:cNvSpPr txBox="1">
            <a:spLocks noChangeArrowheads="1"/>
          </p:cNvSpPr>
          <p:nvPr/>
        </p:nvSpPr>
        <p:spPr bwMode="auto">
          <a:xfrm>
            <a:off x="3352800" y="4194175"/>
            <a:ext cx="29845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cs typeface="Arial" pitchFamily="34" charset="0"/>
              </a:rPr>
              <a:t>Distribution Centers</a:t>
            </a:r>
          </a:p>
          <a:p>
            <a:r>
              <a:rPr lang="en-US">
                <a:latin typeface="Comic Sans MS" pitchFamily="66" charset="0"/>
                <a:cs typeface="Arial" pitchFamily="34" charset="0"/>
              </a:rPr>
              <a:t>Plant Direct Shipment</a:t>
            </a:r>
          </a:p>
          <a:p>
            <a:r>
              <a:rPr lang="en-US">
                <a:latin typeface="Comic Sans MS" pitchFamily="66" charset="0"/>
                <a:cs typeface="Arial" pitchFamily="34" charset="0"/>
              </a:rPr>
              <a:t>Cross Dock Facility</a:t>
            </a:r>
          </a:p>
          <a:p>
            <a:r>
              <a:rPr lang="en-US">
                <a:latin typeface="Comic Sans MS" pitchFamily="66" charset="0"/>
                <a:cs typeface="Arial" pitchFamily="34" charset="0"/>
              </a:rPr>
              <a:t>Temporarily Leased Space</a:t>
            </a:r>
          </a:p>
          <a:p>
            <a:endParaRPr lang="en-US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377736" name="Line 8"/>
          <p:cNvSpPr>
            <a:spLocks noChangeShapeType="1"/>
          </p:cNvSpPr>
          <p:nvPr/>
        </p:nvSpPr>
        <p:spPr bwMode="auto">
          <a:xfrm flipH="1" flipV="1">
            <a:off x="4114800" y="3505200"/>
            <a:ext cx="304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37" name="Line 9"/>
          <p:cNvSpPr>
            <a:spLocks noChangeShapeType="1"/>
          </p:cNvSpPr>
          <p:nvPr/>
        </p:nvSpPr>
        <p:spPr bwMode="auto">
          <a:xfrm flipV="1">
            <a:off x="1593850" y="3271838"/>
            <a:ext cx="1666875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38" name="Line 10"/>
          <p:cNvSpPr>
            <a:spLocks noChangeShapeType="1"/>
          </p:cNvSpPr>
          <p:nvPr/>
        </p:nvSpPr>
        <p:spPr bwMode="auto">
          <a:xfrm flipV="1">
            <a:off x="1663700" y="1851025"/>
            <a:ext cx="1468438" cy="676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39" name="Line 11"/>
          <p:cNvSpPr>
            <a:spLocks noChangeShapeType="1"/>
          </p:cNvSpPr>
          <p:nvPr/>
        </p:nvSpPr>
        <p:spPr bwMode="auto">
          <a:xfrm>
            <a:off x="1663700" y="2595563"/>
            <a:ext cx="15382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40" name="Line 12"/>
          <p:cNvSpPr>
            <a:spLocks noChangeShapeType="1"/>
          </p:cNvSpPr>
          <p:nvPr/>
        </p:nvSpPr>
        <p:spPr bwMode="auto">
          <a:xfrm>
            <a:off x="1663700" y="1581150"/>
            <a:ext cx="1538288" cy="201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41" name="Line 13"/>
          <p:cNvSpPr>
            <a:spLocks noChangeShapeType="1"/>
          </p:cNvSpPr>
          <p:nvPr/>
        </p:nvSpPr>
        <p:spPr bwMode="auto">
          <a:xfrm>
            <a:off x="5649913" y="1712913"/>
            <a:ext cx="131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42" name="Line 14"/>
          <p:cNvSpPr>
            <a:spLocks noChangeShapeType="1"/>
          </p:cNvSpPr>
          <p:nvPr/>
        </p:nvSpPr>
        <p:spPr bwMode="auto">
          <a:xfrm>
            <a:off x="5649913" y="1789113"/>
            <a:ext cx="1468437" cy="806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43" name="Line 15"/>
          <p:cNvSpPr>
            <a:spLocks noChangeShapeType="1"/>
          </p:cNvSpPr>
          <p:nvPr/>
        </p:nvSpPr>
        <p:spPr bwMode="auto">
          <a:xfrm flipV="1">
            <a:off x="5649913" y="2933700"/>
            <a:ext cx="1398587" cy="230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44" name="Line 16"/>
          <p:cNvSpPr>
            <a:spLocks noChangeShapeType="1"/>
          </p:cNvSpPr>
          <p:nvPr/>
        </p:nvSpPr>
        <p:spPr bwMode="auto">
          <a:xfrm flipV="1">
            <a:off x="5649913" y="1789113"/>
            <a:ext cx="1389062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45" name="Line 17"/>
          <p:cNvSpPr>
            <a:spLocks noChangeShapeType="1"/>
          </p:cNvSpPr>
          <p:nvPr/>
        </p:nvSpPr>
        <p:spPr bwMode="auto">
          <a:xfrm>
            <a:off x="5649913" y="2474913"/>
            <a:ext cx="1398587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46" name="Line 18"/>
          <p:cNvSpPr>
            <a:spLocks noChangeShapeType="1"/>
          </p:cNvSpPr>
          <p:nvPr/>
        </p:nvSpPr>
        <p:spPr bwMode="auto">
          <a:xfrm flipV="1">
            <a:off x="1593850" y="2595563"/>
            <a:ext cx="1608138" cy="947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7747" name="Line 19"/>
          <p:cNvSpPr>
            <a:spLocks noChangeShapeType="1"/>
          </p:cNvSpPr>
          <p:nvPr/>
        </p:nvSpPr>
        <p:spPr bwMode="auto">
          <a:xfrm>
            <a:off x="4041775" y="3205163"/>
            <a:ext cx="768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48" name="Line 20"/>
          <p:cNvSpPr>
            <a:spLocks noChangeShapeType="1"/>
          </p:cNvSpPr>
          <p:nvPr/>
        </p:nvSpPr>
        <p:spPr bwMode="auto">
          <a:xfrm flipV="1">
            <a:off x="4041775" y="1782763"/>
            <a:ext cx="838200" cy="744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49" name="Line 21"/>
          <p:cNvSpPr>
            <a:spLocks noChangeShapeType="1"/>
          </p:cNvSpPr>
          <p:nvPr/>
        </p:nvSpPr>
        <p:spPr bwMode="auto">
          <a:xfrm>
            <a:off x="4041775" y="25273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50" name="Line 22"/>
          <p:cNvSpPr>
            <a:spLocks noChangeShapeType="1"/>
          </p:cNvSpPr>
          <p:nvPr/>
        </p:nvSpPr>
        <p:spPr bwMode="auto">
          <a:xfrm flipV="1">
            <a:off x="4111625" y="2527300"/>
            <a:ext cx="6985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51" name="Line 23"/>
          <p:cNvSpPr>
            <a:spLocks noChangeShapeType="1"/>
          </p:cNvSpPr>
          <p:nvPr/>
        </p:nvSpPr>
        <p:spPr bwMode="auto">
          <a:xfrm>
            <a:off x="1663700" y="1716088"/>
            <a:ext cx="1538288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52" name="Line 24"/>
          <p:cNvSpPr>
            <a:spLocks noChangeShapeType="1"/>
          </p:cNvSpPr>
          <p:nvPr/>
        </p:nvSpPr>
        <p:spPr bwMode="auto">
          <a:xfrm>
            <a:off x="4041775" y="1782763"/>
            <a:ext cx="3006725" cy="881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53" name="Line 25"/>
          <p:cNvSpPr>
            <a:spLocks noChangeShapeType="1"/>
          </p:cNvSpPr>
          <p:nvPr/>
        </p:nvSpPr>
        <p:spPr bwMode="auto">
          <a:xfrm>
            <a:off x="4111625" y="1782763"/>
            <a:ext cx="69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54" name="Line 26"/>
          <p:cNvSpPr>
            <a:spLocks noChangeShapeType="1"/>
          </p:cNvSpPr>
          <p:nvPr/>
        </p:nvSpPr>
        <p:spPr bwMode="auto">
          <a:xfrm flipV="1">
            <a:off x="5719763" y="1919288"/>
            <a:ext cx="1328737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7755" name="Line 27"/>
          <p:cNvSpPr>
            <a:spLocks noChangeShapeType="1"/>
          </p:cNvSpPr>
          <p:nvPr/>
        </p:nvSpPr>
        <p:spPr bwMode="auto">
          <a:xfrm flipV="1">
            <a:off x="4572000" y="3505200"/>
            <a:ext cx="304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83" y="2303732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watson\Documents\Network Design Book\Course Matieral\Pictures for Slides\Stor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3000992"/>
            <a:ext cx="14001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85" y="1429634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4" y="1226091"/>
            <a:ext cx="936625" cy="7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140491"/>
            <a:ext cx="936625" cy="7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5" y="3131091"/>
            <a:ext cx="936625" cy="7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46492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41" y="3008492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mwatson\Documents\Network Design Book\Course Matieral\Pictures for Slides\Stor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84" y="1737519"/>
            <a:ext cx="14001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83" y="1186871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75" y="1447800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90" y="2264658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131" y="3026658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344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6228-AE1C-4C0C-A3ED-BA2E41523739}" type="slidenum">
              <a:rPr lang="en-US"/>
              <a:pPr/>
              <a:t>3</a:t>
            </a:fld>
            <a:endParaRPr lang="en-US"/>
          </a:p>
        </p:txBody>
      </p:sp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Three-Echelon Supply Chain?</a:t>
            </a:r>
          </a:p>
        </p:txBody>
      </p:sp>
      <p:pic>
        <p:nvPicPr>
          <p:cNvPr id="1679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91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9364" name="Text Box 4"/>
          <p:cNvSpPr txBox="1">
            <a:spLocks noChangeArrowheads="1"/>
          </p:cNvSpPr>
          <p:nvPr/>
        </p:nvSpPr>
        <p:spPr bwMode="auto">
          <a:xfrm>
            <a:off x="152400" y="4953000"/>
            <a:ext cx="8763000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ic Sans MS" pitchFamily="66" charset="0"/>
              </a:rPr>
              <a:t>The Plants (the rectangles in the red boxes), must ship to the warehouses (the triangles), and the warehouses ship to customers.  There is a cost for each move.  </a:t>
            </a:r>
          </a:p>
          <a:p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The plants are the 1</a:t>
            </a:r>
            <a:r>
              <a:rPr lang="en-US" sz="1600" b="1" baseline="30000" dirty="0">
                <a:latin typeface="Comic Sans MS" pitchFamily="66" charset="0"/>
              </a:rPr>
              <a:t>st</a:t>
            </a:r>
            <a:r>
              <a:rPr lang="en-US" sz="1600" b="1" dirty="0">
                <a:latin typeface="Comic Sans MS" pitchFamily="66" charset="0"/>
              </a:rPr>
              <a:t> echelon, the warehouses are the 2</a:t>
            </a:r>
            <a:r>
              <a:rPr lang="en-US" sz="1600" b="1" baseline="30000" dirty="0">
                <a:latin typeface="Comic Sans MS" pitchFamily="66" charset="0"/>
              </a:rPr>
              <a:t>nd</a:t>
            </a:r>
            <a:r>
              <a:rPr lang="en-US" sz="1600" b="1" dirty="0">
                <a:latin typeface="Comic Sans MS" pitchFamily="66" charset="0"/>
              </a:rPr>
              <a:t> echelon, and customers the 3</a:t>
            </a:r>
            <a:r>
              <a:rPr lang="en-US" sz="1600" b="1" baseline="30000" dirty="0">
                <a:latin typeface="Comic Sans MS" pitchFamily="66" charset="0"/>
              </a:rPr>
              <a:t>rd</a:t>
            </a:r>
            <a:r>
              <a:rPr lang="en-US" sz="1600" b="1" dirty="0">
                <a:latin typeface="Comic Sans MS" pitchFamily="66" charset="0"/>
              </a:rPr>
              <a:t>.  In this case, we are determining the optimal number and location of the warehouses.  But, this decision must consider the cost to ship into and out of the warehouses.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124200" y="4343400"/>
            <a:ext cx="304800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400" y="2971800"/>
            <a:ext cx="304800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81800" y="3048000"/>
            <a:ext cx="304800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FAAB7-999D-45A1-A8FD-DDD0F97E6E6D}" type="slidenum">
              <a:rPr lang="en-US"/>
              <a:pPr/>
              <a:t>4</a:t>
            </a:fld>
            <a:endParaRPr lang="en-US"/>
          </a:p>
        </p:txBody>
      </p:sp>
      <p:sp>
        <p:nvSpPr>
          <p:cNvPr id="238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Three-Echelon Supply Chains:</a:t>
            </a:r>
            <a:br>
              <a:rPr lang="en-US" dirty="0"/>
            </a:br>
            <a:r>
              <a:rPr lang="en-US" dirty="0"/>
              <a:t>Understanding the Transportation Trade-Off</a:t>
            </a:r>
          </a:p>
        </p:txBody>
      </p:sp>
      <p:sp>
        <p:nvSpPr>
          <p:cNvPr id="2386947" name="Line 3"/>
          <p:cNvSpPr>
            <a:spLocks noChangeShapeType="1"/>
          </p:cNvSpPr>
          <p:nvPr/>
        </p:nvSpPr>
        <p:spPr bwMode="auto">
          <a:xfrm>
            <a:off x="1981200" y="25908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948" name="Line 4"/>
          <p:cNvSpPr>
            <a:spLocks noChangeShapeType="1"/>
          </p:cNvSpPr>
          <p:nvPr/>
        </p:nvSpPr>
        <p:spPr bwMode="auto">
          <a:xfrm>
            <a:off x="3733800" y="2590800"/>
            <a:ext cx="3581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949" name="Line 5"/>
          <p:cNvSpPr>
            <a:spLocks noChangeShapeType="1"/>
          </p:cNvSpPr>
          <p:nvPr/>
        </p:nvSpPr>
        <p:spPr bwMode="auto">
          <a:xfrm flipV="1">
            <a:off x="3733800" y="1981200"/>
            <a:ext cx="3657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950" name="Line 6"/>
          <p:cNvSpPr>
            <a:spLocks noChangeShapeType="1"/>
          </p:cNvSpPr>
          <p:nvPr/>
        </p:nvSpPr>
        <p:spPr bwMode="auto">
          <a:xfrm>
            <a:off x="3733800" y="2667000"/>
            <a:ext cx="36576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951" name="Text Box 7"/>
          <p:cNvSpPr txBox="1">
            <a:spLocks noChangeArrowheads="1"/>
          </p:cNvSpPr>
          <p:nvPr/>
        </p:nvSpPr>
        <p:spPr bwMode="auto">
          <a:xfrm>
            <a:off x="1828800" y="5957888"/>
            <a:ext cx="5307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cs typeface="Arial" pitchFamily="34" charset="0"/>
              </a:rPr>
              <a:t>Which Network is Lower Cost?</a:t>
            </a:r>
          </a:p>
        </p:txBody>
      </p:sp>
      <p:sp>
        <p:nvSpPr>
          <p:cNvPr id="2386952" name="Line 8"/>
          <p:cNvSpPr>
            <a:spLocks noChangeShapeType="1"/>
          </p:cNvSpPr>
          <p:nvPr/>
        </p:nvSpPr>
        <p:spPr bwMode="auto">
          <a:xfrm>
            <a:off x="6553200" y="5029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953" name="Line 9"/>
          <p:cNvSpPr>
            <a:spLocks noChangeShapeType="1"/>
          </p:cNvSpPr>
          <p:nvPr/>
        </p:nvSpPr>
        <p:spPr bwMode="auto">
          <a:xfrm>
            <a:off x="1828800" y="5029200"/>
            <a:ext cx="3581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954" name="Line 10"/>
          <p:cNvSpPr>
            <a:spLocks noChangeShapeType="1"/>
          </p:cNvSpPr>
          <p:nvPr/>
        </p:nvSpPr>
        <p:spPr bwMode="auto">
          <a:xfrm flipV="1">
            <a:off x="6629400" y="4419600"/>
            <a:ext cx="685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955" name="Line 11"/>
          <p:cNvSpPr>
            <a:spLocks noChangeShapeType="1"/>
          </p:cNvSpPr>
          <p:nvPr/>
        </p:nvSpPr>
        <p:spPr bwMode="auto">
          <a:xfrm>
            <a:off x="6629400" y="5257800"/>
            <a:ext cx="7620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956" name="Text Box 12"/>
          <p:cNvSpPr txBox="1">
            <a:spLocks noChangeArrowheads="1"/>
          </p:cNvSpPr>
          <p:nvPr/>
        </p:nvSpPr>
        <p:spPr bwMode="auto">
          <a:xfrm>
            <a:off x="1676400" y="2667000"/>
            <a:ext cx="130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Verdana Ref" pitchFamily="34" charset="0"/>
                <a:cs typeface="Arial" pitchFamily="34" charset="0"/>
              </a:rPr>
              <a:t>Truck Load</a:t>
            </a:r>
          </a:p>
        </p:txBody>
      </p:sp>
      <p:sp>
        <p:nvSpPr>
          <p:cNvPr id="2386957" name="Text Box 13"/>
          <p:cNvSpPr txBox="1">
            <a:spLocks noChangeArrowheads="1"/>
          </p:cNvSpPr>
          <p:nvPr/>
        </p:nvSpPr>
        <p:spPr bwMode="auto">
          <a:xfrm>
            <a:off x="4786313" y="2863850"/>
            <a:ext cx="534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Verdana Ref" pitchFamily="34" charset="0"/>
                <a:cs typeface="Arial" pitchFamily="34" charset="0"/>
              </a:rPr>
              <a:t>LTL</a:t>
            </a:r>
          </a:p>
        </p:txBody>
      </p:sp>
      <p:sp>
        <p:nvSpPr>
          <p:cNvPr id="2386958" name="Text Box 14"/>
          <p:cNvSpPr txBox="1">
            <a:spLocks noChangeArrowheads="1"/>
          </p:cNvSpPr>
          <p:nvPr/>
        </p:nvSpPr>
        <p:spPr bwMode="auto">
          <a:xfrm>
            <a:off x="2805113" y="5073650"/>
            <a:ext cx="1309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Verdana Ref" pitchFamily="34" charset="0"/>
                <a:cs typeface="Arial" pitchFamily="34" charset="0"/>
              </a:rPr>
              <a:t>Truck Load</a:t>
            </a:r>
          </a:p>
        </p:txBody>
      </p:sp>
      <p:sp>
        <p:nvSpPr>
          <p:cNvPr id="2386959" name="Text Box 15"/>
          <p:cNvSpPr txBox="1">
            <a:spLocks noChangeArrowheads="1"/>
          </p:cNvSpPr>
          <p:nvPr/>
        </p:nvSpPr>
        <p:spPr bwMode="auto">
          <a:xfrm>
            <a:off x="6627813" y="5334000"/>
            <a:ext cx="534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Verdana Ref" pitchFamily="34" charset="0"/>
                <a:cs typeface="Arial" pitchFamily="34" charset="0"/>
              </a:rPr>
              <a:t>LTL</a:t>
            </a:r>
          </a:p>
        </p:txBody>
      </p:sp>
      <p:sp>
        <p:nvSpPr>
          <p:cNvPr id="2386960" name="Text Box 16"/>
          <p:cNvSpPr txBox="1">
            <a:spLocks noChangeArrowheads="1"/>
          </p:cNvSpPr>
          <p:nvPr/>
        </p:nvSpPr>
        <p:spPr bwMode="auto">
          <a:xfrm>
            <a:off x="152400" y="2209800"/>
            <a:ext cx="64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cs typeface="Arial" pitchFamily="34" charset="0"/>
              </a:rPr>
              <a:t>#1</a:t>
            </a:r>
          </a:p>
        </p:txBody>
      </p:sp>
      <p:sp>
        <p:nvSpPr>
          <p:cNvPr id="2386961" name="Text Box 17"/>
          <p:cNvSpPr txBox="1">
            <a:spLocks noChangeArrowheads="1"/>
          </p:cNvSpPr>
          <p:nvPr/>
        </p:nvSpPr>
        <p:spPr bwMode="auto">
          <a:xfrm>
            <a:off x="136525" y="4648200"/>
            <a:ext cx="70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cs typeface="Arial" pitchFamily="34" charset="0"/>
              </a:rPr>
              <a:t>#2</a:t>
            </a:r>
          </a:p>
        </p:txBody>
      </p:sp>
      <p:pic>
        <p:nvPicPr>
          <p:cNvPr id="29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82" y="1749276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2303942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2819400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216251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943" y="4770917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943" y="5286375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75" y="2303942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3142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1" y="2169298"/>
            <a:ext cx="806376" cy="6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07698"/>
            <a:ext cx="806376" cy="6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29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A980-0809-4C39-949E-B408D812D506}" type="slidenum">
              <a:rPr lang="en-US"/>
              <a:pPr/>
              <a:t>5</a:t>
            </a:fld>
            <a:endParaRPr lang="en-US"/>
          </a:p>
        </p:txBody>
      </p:sp>
      <p:sp>
        <p:nvSpPr>
          <p:cNvPr id="238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Three-Echelon Supply Chains:</a:t>
            </a:r>
            <a:br>
              <a:rPr lang="en-US" dirty="0"/>
            </a:br>
            <a:r>
              <a:rPr lang="en-US" dirty="0"/>
              <a:t>Understanding the Warehouse Trade-Offs</a:t>
            </a:r>
          </a:p>
        </p:txBody>
      </p:sp>
      <p:sp>
        <p:nvSpPr>
          <p:cNvPr id="2388995" name="Text Box 3"/>
          <p:cNvSpPr txBox="1">
            <a:spLocks noChangeArrowheads="1"/>
          </p:cNvSpPr>
          <p:nvPr/>
        </p:nvSpPr>
        <p:spPr bwMode="auto">
          <a:xfrm>
            <a:off x="1828800" y="5957888"/>
            <a:ext cx="5307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cs typeface="Arial" pitchFamily="34" charset="0"/>
              </a:rPr>
              <a:t>Which Network is Lower Cost?</a:t>
            </a:r>
          </a:p>
        </p:txBody>
      </p:sp>
      <p:sp>
        <p:nvSpPr>
          <p:cNvPr id="2388996" name="Line 4"/>
          <p:cNvSpPr>
            <a:spLocks noChangeShapeType="1"/>
          </p:cNvSpPr>
          <p:nvPr/>
        </p:nvSpPr>
        <p:spPr bwMode="auto">
          <a:xfrm>
            <a:off x="6553200" y="5029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8997" name="Line 5"/>
          <p:cNvSpPr>
            <a:spLocks noChangeShapeType="1"/>
          </p:cNvSpPr>
          <p:nvPr/>
        </p:nvSpPr>
        <p:spPr bwMode="auto">
          <a:xfrm>
            <a:off x="1828800" y="5029200"/>
            <a:ext cx="3581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8998" name="Line 6"/>
          <p:cNvSpPr>
            <a:spLocks noChangeShapeType="1"/>
          </p:cNvSpPr>
          <p:nvPr/>
        </p:nvSpPr>
        <p:spPr bwMode="auto">
          <a:xfrm flipV="1">
            <a:off x="6629400" y="4419600"/>
            <a:ext cx="685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8999" name="Line 7"/>
          <p:cNvSpPr>
            <a:spLocks noChangeShapeType="1"/>
          </p:cNvSpPr>
          <p:nvPr/>
        </p:nvSpPr>
        <p:spPr bwMode="auto">
          <a:xfrm>
            <a:off x="6629400" y="5257800"/>
            <a:ext cx="7620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9000" name="Text Box 8"/>
          <p:cNvSpPr txBox="1">
            <a:spLocks noChangeArrowheads="1"/>
          </p:cNvSpPr>
          <p:nvPr/>
        </p:nvSpPr>
        <p:spPr bwMode="auto">
          <a:xfrm>
            <a:off x="2805113" y="5073650"/>
            <a:ext cx="1309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Verdana Ref" pitchFamily="34" charset="0"/>
                <a:cs typeface="Arial" pitchFamily="34" charset="0"/>
              </a:rPr>
              <a:t>Truck Load</a:t>
            </a:r>
          </a:p>
        </p:txBody>
      </p:sp>
      <p:sp>
        <p:nvSpPr>
          <p:cNvPr id="2389001" name="Text Box 9"/>
          <p:cNvSpPr txBox="1">
            <a:spLocks noChangeArrowheads="1"/>
          </p:cNvSpPr>
          <p:nvPr/>
        </p:nvSpPr>
        <p:spPr bwMode="auto">
          <a:xfrm>
            <a:off x="6627813" y="5334000"/>
            <a:ext cx="534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Verdana Ref" pitchFamily="34" charset="0"/>
                <a:cs typeface="Arial" pitchFamily="34" charset="0"/>
              </a:rPr>
              <a:t>LTL</a:t>
            </a:r>
          </a:p>
        </p:txBody>
      </p:sp>
      <p:sp>
        <p:nvSpPr>
          <p:cNvPr id="2389002" name="Text Box 10"/>
          <p:cNvSpPr txBox="1">
            <a:spLocks noChangeArrowheads="1"/>
          </p:cNvSpPr>
          <p:nvPr/>
        </p:nvSpPr>
        <p:spPr bwMode="auto">
          <a:xfrm>
            <a:off x="152400" y="2209800"/>
            <a:ext cx="64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cs typeface="Arial" pitchFamily="34" charset="0"/>
              </a:rPr>
              <a:t>#1</a:t>
            </a:r>
          </a:p>
        </p:txBody>
      </p:sp>
      <p:sp>
        <p:nvSpPr>
          <p:cNvPr id="2389003" name="Text Box 11"/>
          <p:cNvSpPr txBox="1">
            <a:spLocks noChangeArrowheads="1"/>
          </p:cNvSpPr>
          <p:nvPr/>
        </p:nvSpPr>
        <p:spPr bwMode="auto">
          <a:xfrm>
            <a:off x="136525" y="4648200"/>
            <a:ext cx="70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cs typeface="Arial" pitchFamily="34" charset="0"/>
              </a:rPr>
              <a:t>#2</a:t>
            </a:r>
          </a:p>
        </p:txBody>
      </p:sp>
      <p:sp>
        <p:nvSpPr>
          <p:cNvPr id="2389004" name="Line 12"/>
          <p:cNvSpPr>
            <a:spLocks noChangeShapeType="1"/>
          </p:cNvSpPr>
          <p:nvPr/>
        </p:nvSpPr>
        <p:spPr bwMode="auto">
          <a:xfrm>
            <a:off x="1828800" y="2559050"/>
            <a:ext cx="4876800" cy="488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9005" name="Line 13"/>
          <p:cNvSpPr>
            <a:spLocks noChangeShapeType="1"/>
          </p:cNvSpPr>
          <p:nvPr/>
        </p:nvSpPr>
        <p:spPr bwMode="auto">
          <a:xfrm flipV="1">
            <a:off x="7391400" y="2057400"/>
            <a:ext cx="22860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9006" name="Line 14"/>
          <p:cNvSpPr>
            <a:spLocks noChangeShapeType="1"/>
          </p:cNvSpPr>
          <p:nvPr/>
        </p:nvSpPr>
        <p:spPr bwMode="auto">
          <a:xfrm flipV="1">
            <a:off x="7162800" y="30480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9007" name="Text Box 15"/>
          <p:cNvSpPr txBox="1">
            <a:spLocks noChangeArrowheads="1"/>
          </p:cNvSpPr>
          <p:nvPr/>
        </p:nvSpPr>
        <p:spPr bwMode="auto">
          <a:xfrm>
            <a:off x="2838450" y="2743200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Verdana Ref" pitchFamily="34" charset="0"/>
                <a:cs typeface="Arial" pitchFamily="34" charset="0"/>
              </a:rPr>
              <a:t>Truck Load</a:t>
            </a:r>
          </a:p>
        </p:txBody>
      </p:sp>
      <p:sp>
        <p:nvSpPr>
          <p:cNvPr id="2389008" name="Text Box 16"/>
          <p:cNvSpPr txBox="1">
            <a:spLocks noChangeArrowheads="1"/>
          </p:cNvSpPr>
          <p:nvPr/>
        </p:nvSpPr>
        <p:spPr bwMode="auto">
          <a:xfrm>
            <a:off x="7162800" y="30924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Verdana Ref" pitchFamily="34" charset="0"/>
                <a:cs typeface="Arial" pitchFamily="34" charset="0"/>
              </a:rPr>
              <a:t>LTL</a:t>
            </a:r>
          </a:p>
        </p:txBody>
      </p:sp>
      <p:sp>
        <p:nvSpPr>
          <p:cNvPr id="2389009" name="Line 17"/>
          <p:cNvSpPr>
            <a:spLocks noChangeShapeType="1"/>
          </p:cNvSpPr>
          <p:nvPr/>
        </p:nvSpPr>
        <p:spPr bwMode="auto">
          <a:xfrm flipV="1">
            <a:off x="1828800" y="2286000"/>
            <a:ext cx="49530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9010" name="Line 18"/>
          <p:cNvSpPr>
            <a:spLocks noChangeShapeType="1"/>
          </p:cNvSpPr>
          <p:nvPr/>
        </p:nvSpPr>
        <p:spPr bwMode="auto">
          <a:xfrm>
            <a:off x="7391400" y="2286000"/>
            <a:ext cx="22860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82" y="1905000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459666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975124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82" y="4191000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745666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mwatson\Documents\Network Design Book\Course Matieral\Pictures for Slides\Custo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5261124"/>
            <a:ext cx="561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70" y="1986142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37" y="2783407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Users\mwatson\Documents\Network Design Book\Course Matieral\Pictures for Slides\Warehouse with Tru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42746"/>
            <a:ext cx="547725" cy="5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1" y="2169298"/>
            <a:ext cx="806376" cy="6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C:\Users\mwatson\Documents\Network Design Book\Course Matieral\Pictures for Slides\Facto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07698"/>
            <a:ext cx="806376" cy="6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1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43D0-A608-47D8-A05B-90C0C6ED2BE6}" type="slidenum">
              <a:rPr lang="en-US"/>
              <a:pPr/>
              <a:t>6</a:t>
            </a:fld>
            <a:endParaRPr lang="en-US"/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When locating warehouses, the optimization makes the trade-off between the cost of transportation and the fixed cost of warehouses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45" y="1287874"/>
            <a:ext cx="7115355" cy="46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72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That There are Many Different Trade-Offs a Three-Echelon Model Can Make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3048000"/>
            <a:ext cx="8382000" cy="3276600"/>
          </a:xfrm>
        </p:spPr>
        <p:txBody>
          <a:bodyPr/>
          <a:lstStyle/>
          <a:p>
            <a:r>
              <a:rPr lang="en-US" sz="2000" dirty="0"/>
              <a:t>Warehouse Fixed </a:t>
            </a:r>
            <a:r>
              <a:rPr lang="en-US" sz="2000" dirty="0" err="1"/>
              <a:t>vs</a:t>
            </a:r>
            <a:r>
              <a:rPr lang="en-US" sz="2000" dirty="0"/>
              <a:t> Transportation is just one</a:t>
            </a:r>
          </a:p>
          <a:p>
            <a:r>
              <a:rPr lang="en-US" sz="2000" dirty="0"/>
              <a:t>There is a trade-off between inbound and outbound transportation</a:t>
            </a:r>
          </a:p>
          <a:p>
            <a:r>
              <a:rPr lang="en-US" sz="2000" dirty="0"/>
              <a:t>If you are locating plants, you have a trade-off between the shipments of raw material into the plant </a:t>
            </a:r>
            <a:r>
              <a:rPr lang="en-US" sz="2000" dirty="0" err="1"/>
              <a:t>vs</a:t>
            </a:r>
            <a:r>
              <a:rPr lang="en-US" sz="2000" dirty="0"/>
              <a:t> shipments out of the plants (as well as the fixed cost of the plants)</a:t>
            </a:r>
          </a:p>
          <a:p>
            <a:endParaRPr lang="en-US" sz="2000" dirty="0"/>
          </a:p>
          <a:p>
            <a:r>
              <a:rPr lang="en-US" sz="2000" dirty="0"/>
              <a:t>And, remember, there is the consideration of different costs at different locations (for example, Warehouse A is less expensive than Warehouse 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7529-66DB-418B-9E16-61E6D52603B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2743200" cy="179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34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Math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19200"/>
            <a:ext cx="4876800" cy="5105400"/>
          </a:xfrm>
        </p:spPr>
        <p:txBody>
          <a:bodyPr/>
          <a:lstStyle/>
          <a:p>
            <a:r>
              <a:rPr lang="en-US" sz="1800" dirty="0"/>
              <a:t>There are many ways to set this up.  To keep it simple, we are modeling plants shipping to warehouses and the warehouses shipping to customers</a:t>
            </a:r>
          </a:p>
          <a:p>
            <a:endParaRPr lang="en-US" sz="1800" dirty="0"/>
          </a:p>
          <a:p>
            <a:r>
              <a:rPr lang="en-US" sz="1800" dirty="0"/>
              <a:t>We have unique costs for each of the different types of sites.  The plant’s have their variable costs (</a:t>
            </a:r>
            <a:r>
              <a:rPr lang="en-US" sz="1800" i="1" dirty="0" err="1"/>
              <a:t>pVar</a:t>
            </a:r>
            <a:r>
              <a:rPr lang="en-US" sz="1800" dirty="0"/>
              <a:t>) and the warehouses have theirs (</a:t>
            </a:r>
            <a:r>
              <a:rPr lang="en-US" sz="1800" i="1" dirty="0" err="1"/>
              <a:t>whVar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Each site type also has unique capacity measures</a:t>
            </a:r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i="1" dirty="0"/>
              <a:t>Z</a:t>
            </a:r>
            <a:r>
              <a:rPr lang="en-US" sz="1800" dirty="0"/>
              <a:t> Decision variable is a continuous variable (it is not a 0/1 variable).  It is the flow from the plants to the warehouses</a:t>
            </a:r>
          </a:p>
          <a:p>
            <a:endParaRPr lang="en-US" sz="1800" dirty="0"/>
          </a:p>
          <a:p>
            <a:r>
              <a:rPr lang="en-US" sz="1800" dirty="0"/>
              <a:t>Much of this you have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1FA-7CEA-4843-8894-AF3ADB2B346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080886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81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Math Formulation:</a:t>
            </a:r>
            <a:br>
              <a:rPr lang="en-US" dirty="0"/>
            </a:br>
            <a:r>
              <a:rPr lang="en-US" dirty="0"/>
              <a:t>The Objective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81400"/>
            <a:ext cx="8382000" cy="2743200"/>
          </a:xfrm>
        </p:spPr>
        <p:txBody>
          <a:bodyPr/>
          <a:lstStyle/>
          <a:p>
            <a:r>
              <a:rPr lang="en-US" dirty="0"/>
              <a:t>The Objective Function breaks down to three parts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The cost to ship to the product from the plant to the warehouse and the cost to make the item at the plant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The cost to ship the product from the warehouse to the customer and the cost to process the item at the warehouse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The fixed cost of opening the warehouse</a:t>
            </a:r>
          </a:p>
          <a:p>
            <a:pPr lvl="1">
              <a:buFont typeface="+mj-lt"/>
              <a:buAutoNum type="arabicPeriod"/>
            </a:pPr>
            <a:endParaRPr lang="en-US" sz="2000" dirty="0"/>
          </a:p>
          <a:p>
            <a:r>
              <a:rPr lang="en-US" sz="2600" dirty="0"/>
              <a:t>You can expand this logic to any number of echelons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1FA-7CEA-4843-8894-AF3ADB2B346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32675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1752600" y="1219200"/>
            <a:ext cx="533400" cy="5193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52600" y="1905000"/>
            <a:ext cx="533400" cy="5193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752600" y="2667000"/>
            <a:ext cx="533400" cy="5193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6098181"/>
      </p:ext>
    </p:extLst>
  </p:cSld>
  <p:clrMapOvr>
    <a:masterClrMapping/>
  </p:clrMapOvr>
</p:sld>
</file>

<file path=ppt/theme/theme1.xml><?xml version="1.0" encoding="utf-8"?>
<a:theme xmlns:a="http://schemas.openxmlformats.org/drawingml/2006/main" name="LogicTools PPT template - latest">
  <a:themeElements>
    <a:clrScheme name="LogicTools PPT template - late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LogicTools PPT template - late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ogicTools PPT template - lat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icTools PPT template - latest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icTools PPT template - latest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icTools PPT template - latest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cTools PPT template - latest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cTools PPT template - latest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cTools PPT template - latest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cTools PPT template - latest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cTools PPT template - latest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C:\WINDOWS\Desktop\LogicTools\LogicTools PPT template - latest.pot</Template>
  <TotalTime>42629</TotalTime>
  <Words>698</Words>
  <Application>Microsoft Office PowerPoint</Application>
  <PresentationFormat>On-screen Show (4:3)</PresentationFormat>
  <Paragraphs>100</Paragraphs>
  <Slides>13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Comic Sans MS</vt:lpstr>
      <vt:lpstr>Verdana Ref</vt:lpstr>
      <vt:lpstr>Wingdings</vt:lpstr>
      <vt:lpstr>LogicTools PPT template - latest</vt:lpstr>
      <vt:lpstr>Chapter 9:  Three-Echelon Supply Chain Modeling</vt:lpstr>
      <vt:lpstr>The Typical Supply Chain Has Multiple Echelons</vt:lpstr>
      <vt:lpstr>What is a Three-Echelon Supply Chain?</vt:lpstr>
      <vt:lpstr>Three-Echelon Supply Chains: Understanding the Transportation Trade-Off</vt:lpstr>
      <vt:lpstr>Three-Echelon Supply Chains: Understanding the Warehouse Trade-Offs</vt:lpstr>
      <vt:lpstr>When locating warehouses, the optimization makes the trade-off between the cost of transportation and the fixed cost of warehouses</vt:lpstr>
      <vt:lpstr>Note That There are Many Different Trade-Offs a Three-Echelon Model Can Make</vt:lpstr>
      <vt:lpstr>Understanding the Math Formulation</vt:lpstr>
      <vt:lpstr>Understanding the Math Formulation: The Objective Function</vt:lpstr>
      <vt:lpstr>Understanding the Math Formulation: The Conservation of Flow</vt:lpstr>
      <vt:lpstr>The same logic, applies to the location of plants relative to the raw materials and customers</vt:lpstr>
      <vt:lpstr>Once You Understand the Logic Of a Three-Echelon Supply Chain, You can String Together Unlimited Numbers of Echelons</vt:lpstr>
      <vt:lpstr>Summary-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 427</dc:title>
  <dc:creator>Michael Watson</dc:creator>
  <cp:lastModifiedBy>Michael Watson</cp:lastModifiedBy>
  <cp:revision>687</cp:revision>
  <dcterms:created xsi:type="dcterms:W3CDTF">2002-05-06T16:47:28Z</dcterms:created>
  <dcterms:modified xsi:type="dcterms:W3CDTF">2018-10-25T01:42:44Z</dcterms:modified>
</cp:coreProperties>
</file>