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3" r:id="rId2"/>
  </p:sldMasterIdLst>
  <p:notesMasterIdLst>
    <p:notesMasterId r:id="rId44"/>
  </p:notesMasterIdLst>
  <p:handoutMasterIdLst>
    <p:handoutMasterId r:id="rId45"/>
  </p:handoutMasterIdLst>
  <p:sldIdLst>
    <p:sldId id="256" r:id="rId3"/>
    <p:sldId id="3063" r:id="rId4"/>
    <p:sldId id="3064" r:id="rId5"/>
    <p:sldId id="3066" r:id="rId6"/>
    <p:sldId id="3065" r:id="rId7"/>
    <p:sldId id="3067" r:id="rId8"/>
    <p:sldId id="3048" r:id="rId9"/>
    <p:sldId id="527" r:id="rId10"/>
    <p:sldId id="3049" r:id="rId11"/>
    <p:sldId id="3068" r:id="rId12"/>
    <p:sldId id="3050" r:id="rId13"/>
    <p:sldId id="3055" r:id="rId14"/>
    <p:sldId id="3071" r:id="rId15"/>
    <p:sldId id="534" r:id="rId16"/>
    <p:sldId id="3051" r:id="rId17"/>
    <p:sldId id="3069" r:id="rId18"/>
    <p:sldId id="3046" r:id="rId19"/>
    <p:sldId id="3070" r:id="rId20"/>
    <p:sldId id="3072" r:id="rId21"/>
    <p:sldId id="3061" r:id="rId22"/>
    <p:sldId id="3054" r:id="rId23"/>
    <p:sldId id="3031" r:id="rId24"/>
    <p:sldId id="3034" r:id="rId25"/>
    <p:sldId id="3036" r:id="rId26"/>
    <p:sldId id="3038" r:id="rId27"/>
    <p:sldId id="3044" r:id="rId28"/>
    <p:sldId id="3045" r:id="rId29"/>
    <p:sldId id="3062" r:id="rId30"/>
    <p:sldId id="3056" r:id="rId31"/>
    <p:sldId id="257" r:id="rId32"/>
    <p:sldId id="259" r:id="rId33"/>
    <p:sldId id="261" r:id="rId34"/>
    <p:sldId id="3059" r:id="rId35"/>
    <p:sldId id="263" r:id="rId36"/>
    <p:sldId id="3057" r:id="rId37"/>
    <p:sldId id="258" r:id="rId38"/>
    <p:sldId id="270" r:id="rId39"/>
    <p:sldId id="3073" r:id="rId40"/>
    <p:sldId id="260" r:id="rId41"/>
    <p:sldId id="268" r:id="rId42"/>
    <p:sldId id="306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543" autoAdjust="0"/>
  </p:normalViewPr>
  <p:slideViewPr>
    <p:cSldViewPr snapToGrid="0">
      <p:cViewPr varScale="1">
        <p:scale>
          <a:sx n="75" d="100"/>
          <a:sy n="75" d="100"/>
        </p:scale>
        <p:origin x="75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56FD804-889A-4E5B-A351-40397A097B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6B4D880-EE6F-4161-B147-88D51F2CCA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B7288-C7EC-4155-8A71-D18A5751214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6121755-4A15-4166-BC13-FA1F53F1DC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F097A2-512E-4D9C-8782-599A154F9A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3BF06-26C7-43D2-BA9B-1A9ADF2A1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42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5C871-D4CC-4A73-9243-8AEC5363A5F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8DFBA-6AE8-4373-A1E0-B143CB170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6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8DFBA-6AE8-4373-A1E0-B143CB1704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07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8DFBA-6AE8-4373-A1E0-B143CB1704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27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more:</a:t>
            </a:r>
          </a:p>
          <a:p>
            <a:r>
              <a:rPr lang="en-US" dirty="0"/>
              <a:t>K-opt</a:t>
            </a:r>
          </a:p>
          <a:p>
            <a:r>
              <a:rPr lang="en-US" dirty="0"/>
              <a:t>Or-opt</a:t>
            </a:r>
          </a:p>
          <a:p>
            <a:r>
              <a:rPr lang="en-US" dirty="0"/>
              <a:t>LK 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8DFBA-6AE8-4373-A1E0-B143CB17043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64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 advanced stuff: The LP relaxation of vehicle flow models can be very weak when the additional operational constraints are tight.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8DFBA-6AE8-4373-A1E0-B143CB17043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78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8DFBA-6AE8-4373-A1E0-B143CB17043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12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MTZ is much weaker (the other has a tighter relaxation).</a:t>
            </a:r>
          </a:p>
          <a:p>
            <a:r>
              <a:rPr lang="en-US" dirty="0"/>
              <a:t>Subtour constraints grow exponentially. So, in practice, solve the problem and add the violated constraints and solve again (consider them partially). This is handled using callback functionalities in </a:t>
            </a:r>
            <a:r>
              <a:rPr lang="en-US" dirty="0" err="1"/>
              <a:t>gurobi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8DFBA-6AE8-4373-A1E0-B143CB17043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88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8DFBA-6AE8-4373-A1E0-B143CB17043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09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If the cost matrix satisfies the triangle inequality, then the set partitioning model may be transformed into an equivalent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set-covering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(SC)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Their LP relaxation is typically much tighter than vehicle flow models.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8DFBA-6AE8-4373-A1E0-B143CB17043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86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8DFBA-6AE8-4373-A1E0-B143CB17043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45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8DFBA-6AE8-4373-A1E0-B143CB1704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94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sure the solution only has one tour and doesn’t contain smaller tours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8DFBA-6AE8-4373-A1E0-B143CB1704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2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O(2^n) constraints!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8DFBA-6AE8-4373-A1E0-B143CB1704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2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MTZ is much weaker that DFJ (DFJ has a tighter relaxation).</a:t>
            </a:r>
          </a:p>
          <a:p>
            <a:r>
              <a:rPr lang="en-US" dirty="0"/>
              <a:t>Put it briefly, the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dummy variables indicate tour ordering, such that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u_i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u_j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implies city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visited before city j. This may be accomplished by incrementing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u_i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each time it is visited.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8DFBA-6AE8-4373-A1E0-B143CB1704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VRP, start from depot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8DFBA-6AE8-4373-A1E0-B143CB1704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4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8DFBA-6AE8-4373-A1E0-B143CB1704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65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8DFBA-6AE8-4373-A1E0-B143CB1704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44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8DFBA-6AE8-4373-A1E0-B143CB1704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B6D3CF-F0CD-4A2D-B957-0E73A9349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A827F53-48C3-4CAC-9F7D-EF23BBE6F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CE4847-9122-43FE-B3C2-F9072DA8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DA9F-9EC5-4880-999A-2EE76EC431AE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ACE8C3-C344-499B-811E-DD7853FE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Copyright by Ehsan Khodabandeh,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62686D-606B-4247-9A59-52594781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8AA-763A-4CE1-81DA-A3A7733C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1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2A4625-497D-4398-9938-B83E94DF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D93738E-4426-44D5-87F3-46A858376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981481-0E3B-4793-BAAD-DD19F2CA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D946-7ECD-4415-AF9F-8C4F53E13B02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B1A8D4-4A28-44EE-8003-EF9364C7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by Ehsan Khodabandeh,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35A76C-3F1E-4154-B160-48C416DD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8AA-763A-4CE1-81DA-A3A7733C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2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A7AFB17-3946-446A-8DFB-E4C903F68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DA17D67-B41C-4F67-B021-A75340412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841CC1-03F2-41BC-A85A-59E043F35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93D37-82F9-4EE7-A304-8C315FECC12B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97655D-6255-4221-A3F7-B3AF5FE2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by Ehsan Khodabandeh,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BC7301-BD3F-46CD-8ABB-735F5548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8AA-763A-4CE1-81DA-A3A7733C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01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04B816-BCEB-48E6-9FDD-CE6679E49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002B820-43CC-4FFD-B2A1-5DCCBB744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48E6D4-5C3D-45E2-9C46-1DDCA9C9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705F-E59C-40A7-AA70-680666ECDFED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9A504F-6FA5-4444-8061-08444075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by Ehsan Khodabandeh,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02EF38-46C8-43DC-9B45-DD868379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2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074C0D-D48A-4F38-853C-DD3C1690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>
            <a:normAutofit/>
          </a:bodyPr>
          <a:lstStyle>
            <a:lvl1pPr>
              <a:defRPr lang="en-US" sz="3600" kern="1200" dirty="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9051A5-4946-4B6A-8877-0092405B1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662"/>
            <a:ext cx="10515600" cy="4830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900F82D-0200-44F1-A13C-148C0883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2612-B5CE-490E-8741-A7B75B286B56}" type="datetime1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32F091A-B399-4038-B230-99F61201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Copyright by Ehsan Khodabandeh, 2019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07867BF-0F1B-464F-A270-C0EF7700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80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35BDBE-F9C5-4C5E-A047-632ED446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0A5313-4C2B-4602-B229-6E63594C7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F5D49D-4C8E-4374-A6FA-D0D5FBE9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B7E5-4F07-4BAC-ACBA-5C27DB12A67C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E51248-AA93-47D0-9A6B-2290CEC7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by Ehsan Khodabandeh,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268F10-A398-4C1A-AD96-94F672B0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5AEAA0-0A67-4FE3-9581-F77F5C70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B57AA6-87F8-4866-877A-01B617C81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CBD4D43-3736-48EA-A21B-C1F678792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36F2DDC-F173-49DA-94AA-6CA9A844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DB69-5DA3-400C-B70B-6272F6968AF3}" type="datetime1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6B2ADBC-EC67-41D4-B98C-B68848C5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by Ehsan Khodabandeh,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F24328-3280-47B2-996B-C3BE473E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20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8434ED-FE7C-4104-87DB-BFF4F871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8CD586B-CA48-43EB-A664-31A0BE501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8E132D9-53AF-4AB1-8EBB-BFDA6F43D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22352EE-E7BC-4262-B268-E52764904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9E15D04-9098-4EE2-A0CB-190966804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DB37525-4C5A-46E4-8AD7-9EEB3BF9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0073-D5CF-4A61-81D4-5220BC747B4B}" type="datetime1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B27F3B4-158B-4A28-9F68-EB1491BE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by Ehsan Khodabandeh, 2019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BF8D5D-A2DD-407E-B1F4-A114F79A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5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180CC2-0A6A-4C1F-8049-E96558E0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5872697-B5F3-4E65-982E-C7918FE97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F168-7E8B-40CE-8B49-5F69F234684F}" type="datetime1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CED606F-2733-4283-ABE8-8EDEC3C4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by Ehsan Khodabandeh,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8A7C60-1767-4EEA-96D3-D7256689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94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33A5AA-00DE-4253-AD32-B28D1352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5F2F-C32F-4C60-9CF7-FF33E018C4FE}" type="datetime1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6F72076-DD40-4EC9-B058-8FC2844C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by Ehsan Khodabandeh,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8F191-BFAC-4283-97E8-3000B4D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480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8C3EDA-F11E-4224-AD79-E17D991D0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DDAA6C-6224-47CF-A14B-954A9F980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A5E0CB3-18CB-492E-AC73-B3D8D5398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387D1DC-7D78-4FD9-90A1-1CE7DC3A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5200-9D12-4E9E-965A-D5999F208480}" type="datetime1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540D9DC-C324-447F-936B-2DB9FFAD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by Ehsan Khodabandeh,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2105302-A8F1-4E4F-9A4E-A52ED7B5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4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0A59AC-D898-4500-BD0F-254C4DE7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616909-CEC4-4186-91C2-E5C5C11E1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093DFB-93AB-405E-B34F-41AB92648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1548-0CA5-4965-81C4-71FC3C423ABC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AA780B-3B98-47E3-BD67-DCF6B4CA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Copyright by Ehsan Khodabandeh,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CA9D92-4827-4C64-A619-492EF3EA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8AA-763A-4CE1-81DA-A3A7733C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5E303F-4D45-4B7C-AD09-8CD32C80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977B0C3-7E4C-4B9A-8602-1084B2D0F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880F77E-9C0B-4064-A41D-B3BB70D84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5363F8-70DE-4FCE-B863-830D393D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9940-05AF-45CC-B9EA-467906A9A1F6}" type="datetime1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AB667F-D088-4A07-9BED-450B5177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by Ehsan Khodabandeh,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877E67-E7CA-4055-AB34-F5C463C4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76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0E5298-30E9-4979-AE62-DA7F539E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A59F66F-C0A8-4695-8BAD-80C64DF6A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B077E3-599A-4EF9-817D-B90C6C24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37E3-938D-429A-BCEB-1B5A5E286CBF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610F6A-207C-4BC5-80F2-6ECAFF3C2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ADDAE4-A677-45D4-9E90-89A2B9BB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33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1B1D6A0-D319-4FA6-993B-67D596C4E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3892699-2CE3-45E7-8A7A-B58859056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6F78AA-00D5-4794-8825-01C38D139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582F-5CAD-455F-8B91-B0BCFA0A4559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2ADAC6-1196-4471-9800-ED084365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8E0771-60F8-4315-BC2A-BF83A8C5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90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_Main_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BB5E2274-53B5-E646-8249-2FAA231DDB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496" y="278913"/>
            <a:ext cx="11623876" cy="82565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2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xmlns="" id="{B19BDDD2-FA0D-4C46-B208-85C7A45B52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496" y="989413"/>
            <a:ext cx="5551025" cy="38216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33" b="0">
                <a:solidFill>
                  <a:schemeClr val="tx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pPr lvl="0"/>
            <a:r>
              <a:rPr lang="en-US" dirty="0"/>
              <a:t>Slide Description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2B1FF8F-C656-8942-B9B2-F6ADCBDC6ED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67242" y="1559743"/>
            <a:ext cx="11623675" cy="4680286"/>
          </a:xfrm>
          <a:prstGeom prst="rect">
            <a:avLst/>
          </a:prstGeom>
        </p:spPr>
        <p:txBody>
          <a:bodyPr/>
          <a:lstStyle>
            <a:lvl1pPr marL="226817" indent="-226817">
              <a:buSzPct val="300000"/>
              <a:buFontTx/>
              <a:buBlip>
                <a:blip r:embed="rId2"/>
              </a:buBlip>
              <a:defRPr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  <a:lvl2pPr marL="680451" indent="-226817">
              <a:buSzPct val="300000"/>
              <a:buFontTx/>
              <a:buBlip>
                <a:blip r:embed="rId2"/>
              </a:buBlip>
              <a:defRPr>
                <a:latin typeface="Pragati Narrow" panose="020B0506020202020B04" pitchFamily="34" charset="77"/>
                <a:cs typeface="Pragati Narrow" panose="020B0506020202020B04" pitchFamily="34" charset="77"/>
              </a:defRPr>
            </a:lvl2pPr>
            <a:lvl3pPr marL="1134085" indent="-226817">
              <a:buSzPct val="300000"/>
              <a:buFontTx/>
              <a:buBlip>
                <a:blip r:embed="rId2"/>
              </a:buBlip>
              <a:defRPr>
                <a:latin typeface="Pragati Narrow" panose="020B0506020202020B04" pitchFamily="34" charset="77"/>
                <a:cs typeface="Pragati Narrow" panose="020B0506020202020B04" pitchFamily="34" charset="77"/>
              </a:defRPr>
            </a:lvl3pPr>
            <a:lvl4pPr marL="1587720" indent="-226817">
              <a:buSzPct val="300000"/>
              <a:buFontTx/>
              <a:buBlip>
                <a:blip r:embed="rId2"/>
              </a:buBlip>
              <a:defRPr>
                <a:latin typeface="Pragati Narrow" panose="020B0506020202020B04" pitchFamily="34" charset="77"/>
                <a:cs typeface="Pragati Narrow" panose="020B0506020202020B04" pitchFamily="34" charset="77"/>
              </a:defRPr>
            </a:lvl4pPr>
            <a:lvl5pPr marL="2041354" indent="-226817">
              <a:buSzPct val="300000"/>
              <a:buFontTx/>
              <a:buBlip>
                <a:blip r:embed="rId2"/>
              </a:buBlip>
              <a:defRPr>
                <a:latin typeface="Pragati Narrow" panose="020B0506020202020B04" pitchFamily="34" charset="77"/>
                <a:cs typeface="Pragati Narrow" panose="020B0506020202020B04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18ACC2A2-0BF8-0845-8431-42B6E1AF502E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9932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_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6851A9-A0C6-1E4C-9924-2F721BA0B7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496" y="278913"/>
            <a:ext cx="5551025" cy="82565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2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5AD84B63-BBB4-7842-9BE8-B0ED6F1117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496" y="989413"/>
            <a:ext cx="5551025" cy="38216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33" b="0">
                <a:solidFill>
                  <a:schemeClr val="tx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pPr lvl="0"/>
            <a:r>
              <a:rPr lang="en-US" dirty="0"/>
              <a:t>Slide Description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6D5C23-01EA-204E-A54A-6E2E15BA722C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04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_Imag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8E58728-4C2D-D44E-A192-0BBBB2F33D74}"/>
              </a:ext>
            </a:extLst>
          </p:cNvPr>
          <p:cNvSpPr/>
          <p:nvPr userDrawn="1"/>
        </p:nvSpPr>
        <p:spPr>
          <a:xfrm>
            <a:off x="71252" y="6332529"/>
            <a:ext cx="12049496" cy="467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0" i="0" dirty="0">
              <a:latin typeface="Pragati Narrow" panose="020B0506020202020B04" pitchFamily="34" charset="7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42A4589-6F5D-8648-A846-945ECFB37E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761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Mai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1C9CB76-DE2D-264B-862B-74BCAD9DB385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BB5E2274-53B5-E646-8249-2FAA231DDB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496" y="278913"/>
            <a:ext cx="11623876" cy="82565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2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xmlns="" id="{B19BDDD2-FA0D-4C46-B208-85C7A45B52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496" y="989413"/>
            <a:ext cx="5551025" cy="38216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33" b="0">
                <a:solidFill>
                  <a:schemeClr val="tx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pPr lvl="0"/>
            <a:r>
              <a:rPr lang="en-US" dirty="0"/>
              <a:t>Slide Description</a:t>
            </a:r>
          </a:p>
        </p:txBody>
      </p:sp>
    </p:spTree>
    <p:extLst>
      <p:ext uri="{BB962C8B-B14F-4D97-AF65-F5344CB8AC3E}">
        <p14:creationId xmlns:p14="http://schemas.microsoft.com/office/powerpoint/2010/main" val="34402189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Main_No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AA2A33DA-55CD-E746-A70B-FED4EF33241A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082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_Main_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BB5E2274-53B5-E646-8249-2FAA231DDB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496" y="278913"/>
            <a:ext cx="11137731" cy="82565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2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xmlns="" id="{B19BDDD2-FA0D-4C46-B208-85C7A45B52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496" y="989413"/>
            <a:ext cx="5551025" cy="38216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33" b="0">
                <a:solidFill>
                  <a:schemeClr val="tx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pPr lvl="0"/>
            <a:r>
              <a:rPr lang="en-US" dirty="0"/>
              <a:t>Slide Description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A0E82B3C-D95E-0548-AC36-2726FAC2D023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1652479" y="145520"/>
            <a:ext cx="407760" cy="40793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A14C8CA-969C-B94D-9353-565EE06C1CCD}"/>
              </a:ext>
            </a:extLst>
          </p:cNvPr>
          <p:cNvSpPr txBox="1"/>
          <p:nvPr userDrawn="1"/>
        </p:nvSpPr>
        <p:spPr>
          <a:xfrm>
            <a:off x="10058363" y="6464774"/>
            <a:ext cx="989373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67" dirty="0">
                <a:solidFill>
                  <a:schemeClr val="accent3"/>
                </a:solidFill>
                <a:latin typeface="Pragati Narrow" panose="020B0506020202020B04" pitchFamily="34" charset="77"/>
                <a:cs typeface="Pragati Narrow" panose="020B0506020202020B04" pitchFamily="34" charset="77"/>
              </a:rPr>
              <a:t>Copyright © 2019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3C64F277-5CEF-984B-AF6B-01ED0BDB4CC3}"/>
              </a:ext>
            </a:extLst>
          </p:cNvPr>
          <p:cNvCxnSpPr/>
          <p:nvPr userDrawn="1"/>
        </p:nvCxnSpPr>
        <p:spPr>
          <a:xfrm>
            <a:off x="11083075" y="6462773"/>
            <a:ext cx="0" cy="19433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84486EA-184E-4545-91BE-6F81B7DF9B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0993" y="6334920"/>
            <a:ext cx="1022975" cy="45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437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Main_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BB5E2274-53B5-E646-8249-2FAA231DDB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496" y="278913"/>
            <a:ext cx="11623876" cy="82565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2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xmlns="" id="{B19BDDD2-FA0D-4C46-B208-85C7A45B52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496" y="989413"/>
            <a:ext cx="5551025" cy="38216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33" b="0">
                <a:solidFill>
                  <a:schemeClr val="tx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pPr lvl="0"/>
            <a:r>
              <a:rPr lang="en-US" dirty="0"/>
              <a:t>Slide Description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2B1FF8F-C656-8942-B9B2-F6ADCBDC6ED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67242" y="1559743"/>
            <a:ext cx="11623675" cy="4680286"/>
          </a:xfrm>
          <a:prstGeom prst="rect">
            <a:avLst/>
          </a:prstGeom>
        </p:spPr>
        <p:txBody>
          <a:bodyPr/>
          <a:lstStyle>
            <a:lvl1pPr marL="226817" indent="-226817">
              <a:buSzPct val="300000"/>
              <a:buFontTx/>
              <a:buBlip>
                <a:blip r:embed="rId2"/>
              </a:buBlip>
              <a:defRPr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  <a:lvl2pPr marL="680451" indent="-226817">
              <a:buSzPct val="300000"/>
              <a:buFontTx/>
              <a:buBlip>
                <a:blip r:embed="rId2"/>
              </a:buBlip>
              <a:defRPr>
                <a:latin typeface="Pragati Narrow" panose="020B0506020202020B04" pitchFamily="34" charset="77"/>
                <a:cs typeface="Pragati Narrow" panose="020B0506020202020B04" pitchFamily="34" charset="77"/>
              </a:defRPr>
            </a:lvl2pPr>
            <a:lvl3pPr marL="1134085" indent="-226817">
              <a:buSzPct val="300000"/>
              <a:buFontTx/>
              <a:buBlip>
                <a:blip r:embed="rId2"/>
              </a:buBlip>
              <a:defRPr>
                <a:latin typeface="Pragati Narrow" panose="020B0506020202020B04" pitchFamily="34" charset="77"/>
                <a:cs typeface="Pragati Narrow" panose="020B0506020202020B04" pitchFamily="34" charset="77"/>
              </a:defRPr>
            </a:lvl3pPr>
            <a:lvl4pPr marL="1587720" indent="-226817">
              <a:buSzPct val="300000"/>
              <a:buFontTx/>
              <a:buBlip>
                <a:blip r:embed="rId2"/>
              </a:buBlip>
              <a:defRPr>
                <a:latin typeface="Pragati Narrow" panose="020B0506020202020B04" pitchFamily="34" charset="77"/>
                <a:cs typeface="Pragati Narrow" panose="020B0506020202020B04" pitchFamily="34" charset="77"/>
              </a:defRPr>
            </a:lvl4pPr>
            <a:lvl5pPr marL="2041354" indent="-226817">
              <a:buSzPct val="300000"/>
              <a:buFontTx/>
              <a:buBlip>
                <a:blip r:embed="rId2"/>
              </a:buBlip>
              <a:defRPr>
                <a:latin typeface="Pragati Narrow" panose="020B0506020202020B04" pitchFamily="34" charset="77"/>
                <a:cs typeface="Pragati Narrow" panose="020B0506020202020B04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18ACC2A2-0BF8-0845-8431-42B6E1AF502E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8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C1222B-DF8C-4ACF-B424-153A2046A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A63160-B563-4B28-A924-EFB5424E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90A567-7760-4490-A015-9009EEB6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582F-F59C-4A0B-96DF-3D81691448CA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B0991F-0D18-4F31-BD69-CED3760B4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Copyright by Ehsan Khodabandeh,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27B366-5A0D-40C5-97C4-8FD0092E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8AA-763A-4CE1-81DA-A3A7733C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943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2_Co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ABC977A2-F8FB-3244-81AC-C75A9C1248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496" y="278913"/>
            <a:ext cx="11623876" cy="82565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2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xmlns="" id="{6A58D2F7-E7FA-854F-A544-970A10E868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496" y="989413"/>
            <a:ext cx="5551025" cy="38216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33" b="0">
                <a:solidFill>
                  <a:schemeClr val="tx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pPr lvl="0"/>
            <a:r>
              <a:rPr lang="en-US" dirty="0"/>
              <a:t>Slide Description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E349C09-2D97-C741-BD6A-8225162D909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67242" y="1601012"/>
            <a:ext cx="5728758" cy="4604097"/>
          </a:xfrm>
          <a:prstGeom prst="rect">
            <a:avLst/>
          </a:prstGeom>
        </p:spPr>
        <p:txBody>
          <a:bodyPr/>
          <a:lstStyle>
            <a:lvl1pPr>
              <a:defRPr sz="2133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xmlns="" id="{5DA9125E-52EB-9543-8111-4216B21CC6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62614" y="1601012"/>
            <a:ext cx="5728758" cy="4604097"/>
          </a:xfrm>
          <a:prstGeom prst="rect">
            <a:avLst/>
          </a:prstGeom>
        </p:spPr>
        <p:txBody>
          <a:bodyPr/>
          <a:lstStyle>
            <a:lvl1pPr>
              <a:defRPr sz="2133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AB2A566-5A28-314D-93B8-0A0FBC9176DB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328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2_Col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ABC977A2-F8FB-3244-81AC-C75A9C1248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496" y="278913"/>
            <a:ext cx="11623876" cy="82565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2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xmlns="" id="{6A58D2F7-E7FA-854F-A544-970A10E868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496" y="989413"/>
            <a:ext cx="5551025" cy="38216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33" b="0">
                <a:solidFill>
                  <a:schemeClr val="tx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pPr lvl="0"/>
            <a:r>
              <a:rPr lang="en-US" dirty="0"/>
              <a:t>Slide Description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E349C09-2D97-C741-BD6A-8225162D909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67242" y="1601012"/>
            <a:ext cx="11623876" cy="2042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xmlns="" id="{5DA9125E-52EB-9543-8111-4216B21CC6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7242" y="3833279"/>
            <a:ext cx="11624130" cy="23718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F43B5814-6C3C-E44E-8A64-43E20160DEA1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2420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221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45200" y="0"/>
            <a:ext cx="6146800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6851A9-A0C6-1E4C-9924-2F721BA0B7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496" y="278913"/>
            <a:ext cx="5551025" cy="82565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2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5AD84B63-BBB4-7842-9BE8-B0ED6F1117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496" y="989413"/>
            <a:ext cx="5551025" cy="38216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33" b="0">
                <a:solidFill>
                  <a:schemeClr val="tx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pPr lvl="0"/>
            <a:r>
              <a:rPr lang="en-US" dirty="0"/>
              <a:t>Slide Description</a:t>
            </a:r>
          </a:p>
        </p:txBody>
      </p:sp>
    </p:spTree>
    <p:extLst>
      <p:ext uri="{BB962C8B-B14F-4D97-AF65-F5344CB8AC3E}">
        <p14:creationId xmlns:p14="http://schemas.microsoft.com/office/powerpoint/2010/main" val="8976041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6851A9-A0C6-1E4C-9924-2F721BA0B7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496" y="278913"/>
            <a:ext cx="5551025" cy="82565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2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5AD84B63-BBB4-7842-9BE8-B0ED6F1117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496" y="989413"/>
            <a:ext cx="5551025" cy="38216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33" b="0">
                <a:solidFill>
                  <a:schemeClr val="tx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pPr lvl="0"/>
            <a:r>
              <a:rPr lang="en-US" dirty="0"/>
              <a:t>Slide Description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6D5C23-01EA-204E-A54A-6E2E15BA722C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075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_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37EB327B-1A00-F443-9075-F5000367FB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2689" y="278913"/>
            <a:ext cx="5478683" cy="825657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1">
                <a:solidFill>
                  <a:schemeClr val="tx2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xmlns="" id="{CD3F4D70-6EAD-9742-9366-7F440430AF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12688" y="989413"/>
            <a:ext cx="5478684" cy="38216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133" b="0">
                <a:solidFill>
                  <a:schemeClr val="tx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pPr lvl="0"/>
            <a:r>
              <a:rPr lang="en-US" dirty="0"/>
              <a:t>Slide Description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8854CD-A813-BF40-A804-38F7E0504BB3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856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100148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201793" y="0"/>
            <a:ext cx="3100148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37EB327B-1A00-F443-9075-F5000367FB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2689" y="278913"/>
            <a:ext cx="5478683" cy="825657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1">
                <a:solidFill>
                  <a:schemeClr val="tx2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xmlns="" id="{CD3F4D70-6EAD-9742-9366-7F440430AF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12688" y="989413"/>
            <a:ext cx="5478684" cy="38216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133" b="0">
                <a:solidFill>
                  <a:schemeClr val="tx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pPr lvl="0"/>
            <a:r>
              <a:rPr lang="en-US" dirty="0"/>
              <a:t>Slide Description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17D4799D-C9A9-A74E-A3FD-EDE8A948A1E5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6403585" y="6375119"/>
            <a:ext cx="407760" cy="40793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419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sz="quarter" idx="10"/>
          </p:nvPr>
        </p:nvSpPr>
        <p:spPr bwMode="auto">
          <a:xfrm>
            <a:off x="0" y="3"/>
            <a:ext cx="12192000" cy="4761765"/>
          </a:xfrm>
          <a:custGeom>
            <a:avLst/>
            <a:gdLst>
              <a:gd name="T0" fmla="*/ 0 w 7933"/>
              <a:gd name="T1" fmla="*/ 0 h 3237"/>
              <a:gd name="T2" fmla="*/ 7933 w 7933"/>
              <a:gd name="T3" fmla="*/ 0 h 3237"/>
              <a:gd name="T4" fmla="*/ 7933 w 7933"/>
              <a:gd name="T5" fmla="*/ 376 h 3237"/>
              <a:gd name="T6" fmla="*/ 2119 w 7933"/>
              <a:gd name="T7" fmla="*/ 3237 h 3237"/>
              <a:gd name="T8" fmla="*/ 0 w 7933"/>
              <a:gd name="T9" fmla="*/ 2499 h 3237"/>
              <a:gd name="T10" fmla="*/ 0 w 7933"/>
              <a:gd name="T11" fmla="*/ 0 h 3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33" h="3237">
                <a:moveTo>
                  <a:pt x="0" y="0"/>
                </a:moveTo>
                <a:lnTo>
                  <a:pt x="7933" y="0"/>
                </a:lnTo>
                <a:lnTo>
                  <a:pt x="7933" y="376"/>
                </a:lnTo>
                <a:lnTo>
                  <a:pt x="2119" y="3237"/>
                </a:lnTo>
                <a:lnTo>
                  <a:pt x="0" y="249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7A1A73D3-81CF-F142-8C24-A59A110D8AE3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305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419602" y="2091870"/>
            <a:ext cx="2197100" cy="2784179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70701" y="2091870"/>
            <a:ext cx="2197100" cy="2784179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321802" y="2091870"/>
            <a:ext cx="2197100" cy="2784179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FEBCDDD3-A781-444F-B545-35199A4CC713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303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8000" y="0"/>
            <a:ext cx="3048000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3048000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44000" y="0"/>
            <a:ext cx="3048000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8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E7CBEA-D3D8-4408-AD3D-0F8A7175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736122-1DA6-4B66-B358-EC566838E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9DADCB9-DE80-4AD7-98CD-2A1F5D997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7C8E78E-ABDD-4A26-B3F1-C49480F5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5AF0-21B8-4861-8F6E-0101343A7446}" type="datetime1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13C9584-74AC-460A-B354-0A3F1D80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by Ehsan Khodabandeh,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D0E8E8-A83C-4C7D-9907-9EDCDC8D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8AA-763A-4CE1-81DA-A3A7733C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884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55690" y="1991463"/>
            <a:ext cx="1277257" cy="1276896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5690" y="3510556"/>
            <a:ext cx="1277257" cy="1276896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5690" y="5029649"/>
            <a:ext cx="1277257" cy="1276896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248757" y="1991463"/>
            <a:ext cx="1277257" cy="1276896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248757" y="3510556"/>
            <a:ext cx="1277257" cy="1276896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041823" y="1991463"/>
            <a:ext cx="1277257" cy="1276896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041823" y="3510556"/>
            <a:ext cx="1277257" cy="1276896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041823" y="5029649"/>
            <a:ext cx="1277257" cy="1276896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248757" y="5029649"/>
            <a:ext cx="1277257" cy="1276896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DD09C67D-E0FF-934A-853F-C537A5649E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496" y="278913"/>
            <a:ext cx="11623876" cy="82565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2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xmlns="" id="{DFCBD283-A0CA-F442-90C6-5255F9A593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496" y="989413"/>
            <a:ext cx="5551025" cy="38216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33" b="0">
                <a:solidFill>
                  <a:schemeClr val="tx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pPr lvl="0"/>
            <a:r>
              <a:rPr lang="en-US" dirty="0"/>
              <a:t>Slide Description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xmlns="" id="{010A451B-A203-514B-B2EA-F25F008B666C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5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 noGrp="1"/>
          </p:cNvSpPr>
          <p:nvPr>
            <p:ph type="pic" sz="quarter" idx="15"/>
          </p:nvPr>
        </p:nvSpPr>
        <p:spPr bwMode="auto">
          <a:xfrm>
            <a:off x="1167956" y="2407894"/>
            <a:ext cx="1314437" cy="1315257"/>
          </a:xfrm>
          <a:custGeom>
            <a:avLst/>
            <a:gdLst>
              <a:gd name="T0" fmla="*/ 8480 w 15387"/>
              <a:gd name="T1" fmla="*/ 40 h 15398"/>
              <a:gd name="T2" fmla="*/ 9616 w 15387"/>
              <a:gd name="T3" fmla="*/ 243 h 15398"/>
              <a:gd name="T4" fmla="*/ 10688 w 15387"/>
              <a:gd name="T5" fmla="*/ 606 h 15398"/>
              <a:gd name="T6" fmla="*/ 11683 w 15387"/>
              <a:gd name="T7" fmla="*/ 1115 h 15398"/>
              <a:gd name="T8" fmla="*/ 12587 w 15387"/>
              <a:gd name="T9" fmla="*/ 1758 h 15398"/>
              <a:gd name="T10" fmla="*/ 13388 w 15387"/>
              <a:gd name="T11" fmla="*/ 2523 h 15398"/>
              <a:gd name="T12" fmla="*/ 14073 w 15387"/>
              <a:gd name="T13" fmla="*/ 3394 h 15398"/>
              <a:gd name="T14" fmla="*/ 14628 w 15387"/>
              <a:gd name="T15" fmla="*/ 4361 h 15398"/>
              <a:gd name="T16" fmla="*/ 15042 w 15387"/>
              <a:gd name="T17" fmla="*/ 5410 h 15398"/>
              <a:gd name="T18" fmla="*/ 15299 w 15387"/>
              <a:gd name="T19" fmla="*/ 6526 h 15398"/>
              <a:gd name="T20" fmla="*/ 15387 w 15387"/>
              <a:gd name="T21" fmla="*/ 7698 h 15398"/>
              <a:gd name="T22" fmla="*/ 15299 w 15387"/>
              <a:gd name="T23" fmla="*/ 8871 h 15398"/>
              <a:gd name="T24" fmla="*/ 15042 w 15387"/>
              <a:gd name="T25" fmla="*/ 9988 h 15398"/>
              <a:gd name="T26" fmla="*/ 14628 w 15387"/>
              <a:gd name="T27" fmla="*/ 11037 h 15398"/>
              <a:gd name="T28" fmla="*/ 14073 w 15387"/>
              <a:gd name="T29" fmla="*/ 12002 h 15398"/>
              <a:gd name="T30" fmla="*/ 13388 w 15387"/>
              <a:gd name="T31" fmla="*/ 12875 h 15398"/>
              <a:gd name="T32" fmla="*/ 12587 w 15387"/>
              <a:gd name="T33" fmla="*/ 13640 h 15398"/>
              <a:gd name="T34" fmla="*/ 11683 w 15387"/>
              <a:gd name="T35" fmla="*/ 14283 h 15398"/>
              <a:gd name="T36" fmla="*/ 10688 w 15387"/>
              <a:gd name="T37" fmla="*/ 14792 h 15398"/>
              <a:gd name="T38" fmla="*/ 9616 w 15387"/>
              <a:gd name="T39" fmla="*/ 15155 h 15398"/>
              <a:gd name="T40" fmla="*/ 8480 w 15387"/>
              <a:gd name="T41" fmla="*/ 15358 h 15398"/>
              <a:gd name="T42" fmla="*/ 7298 w 15387"/>
              <a:gd name="T43" fmla="*/ 15387 h 15398"/>
              <a:gd name="T44" fmla="*/ 6144 w 15387"/>
              <a:gd name="T45" fmla="*/ 15241 h 15398"/>
              <a:gd name="T46" fmla="*/ 5049 w 15387"/>
              <a:gd name="T47" fmla="*/ 14930 h 15398"/>
              <a:gd name="T48" fmla="*/ 4026 w 15387"/>
              <a:gd name="T49" fmla="*/ 14468 h 15398"/>
              <a:gd name="T50" fmla="*/ 3091 w 15387"/>
              <a:gd name="T51" fmla="*/ 13868 h 15398"/>
              <a:gd name="T52" fmla="*/ 2254 w 15387"/>
              <a:gd name="T53" fmla="*/ 13142 h 15398"/>
              <a:gd name="T54" fmla="*/ 1528 w 15387"/>
              <a:gd name="T55" fmla="*/ 12305 h 15398"/>
              <a:gd name="T56" fmla="*/ 929 w 15387"/>
              <a:gd name="T57" fmla="*/ 11368 h 15398"/>
              <a:gd name="T58" fmla="*/ 466 w 15387"/>
              <a:gd name="T59" fmla="*/ 10346 h 15398"/>
              <a:gd name="T60" fmla="*/ 156 w 15387"/>
              <a:gd name="T61" fmla="*/ 9250 h 15398"/>
              <a:gd name="T62" fmla="*/ 11 w 15387"/>
              <a:gd name="T63" fmla="*/ 8095 h 15398"/>
              <a:gd name="T64" fmla="*/ 40 w 15387"/>
              <a:gd name="T65" fmla="*/ 6912 h 15398"/>
              <a:gd name="T66" fmla="*/ 243 w 15387"/>
              <a:gd name="T67" fmla="*/ 5776 h 15398"/>
              <a:gd name="T68" fmla="*/ 605 w 15387"/>
              <a:gd name="T69" fmla="*/ 4703 h 15398"/>
              <a:gd name="T70" fmla="*/ 1113 w 15387"/>
              <a:gd name="T71" fmla="*/ 3707 h 15398"/>
              <a:gd name="T72" fmla="*/ 1757 w 15387"/>
              <a:gd name="T73" fmla="*/ 2803 h 15398"/>
              <a:gd name="T74" fmla="*/ 2521 w 15387"/>
              <a:gd name="T75" fmla="*/ 2001 h 15398"/>
              <a:gd name="T76" fmla="*/ 3392 w 15387"/>
              <a:gd name="T77" fmla="*/ 1316 h 15398"/>
              <a:gd name="T78" fmla="*/ 4358 w 15387"/>
              <a:gd name="T79" fmla="*/ 759 h 15398"/>
              <a:gd name="T80" fmla="*/ 5406 w 15387"/>
              <a:gd name="T81" fmla="*/ 346 h 15398"/>
              <a:gd name="T82" fmla="*/ 6522 w 15387"/>
              <a:gd name="T83" fmla="*/ 89 h 15398"/>
              <a:gd name="T84" fmla="*/ 7693 w 15387"/>
              <a:gd name="T85" fmla="*/ 0 h 15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387" h="15398">
                <a:moveTo>
                  <a:pt x="7693" y="0"/>
                </a:moveTo>
                <a:lnTo>
                  <a:pt x="8089" y="11"/>
                </a:lnTo>
                <a:lnTo>
                  <a:pt x="8480" y="40"/>
                </a:lnTo>
                <a:lnTo>
                  <a:pt x="8866" y="89"/>
                </a:lnTo>
                <a:lnTo>
                  <a:pt x="9244" y="156"/>
                </a:lnTo>
                <a:lnTo>
                  <a:pt x="9616" y="243"/>
                </a:lnTo>
                <a:lnTo>
                  <a:pt x="9981" y="346"/>
                </a:lnTo>
                <a:lnTo>
                  <a:pt x="10339" y="468"/>
                </a:lnTo>
                <a:lnTo>
                  <a:pt x="10688" y="606"/>
                </a:lnTo>
                <a:lnTo>
                  <a:pt x="11029" y="759"/>
                </a:lnTo>
                <a:lnTo>
                  <a:pt x="11360" y="930"/>
                </a:lnTo>
                <a:lnTo>
                  <a:pt x="11683" y="1115"/>
                </a:lnTo>
                <a:lnTo>
                  <a:pt x="11995" y="1316"/>
                </a:lnTo>
                <a:lnTo>
                  <a:pt x="12297" y="1529"/>
                </a:lnTo>
                <a:lnTo>
                  <a:pt x="12587" y="1758"/>
                </a:lnTo>
                <a:lnTo>
                  <a:pt x="12867" y="2001"/>
                </a:lnTo>
                <a:lnTo>
                  <a:pt x="13134" y="2255"/>
                </a:lnTo>
                <a:lnTo>
                  <a:pt x="13388" y="2523"/>
                </a:lnTo>
                <a:lnTo>
                  <a:pt x="13631" y="2803"/>
                </a:lnTo>
                <a:lnTo>
                  <a:pt x="13858" y="3093"/>
                </a:lnTo>
                <a:lnTo>
                  <a:pt x="14073" y="3394"/>
                </a:lnTo>
                <a:lnTo>
                  <a:pt x="14273" y="3707"/>
                </a:lnTo>
                <a:lnTo>
                  <a:pt x="14458" y="4029"/>
                </a:lnTo>
                <a:lnTo>
                  <a:pt x="14628" y="4361"/>
                </a:lnTo>
                <a:lnTo>
                  <a:pt x="14782" y="4703"/>
                </a:lnTo>
                <a:lnTo>
                  <a:pt x="14920" y="5052"/>
                </a:lnTo>
                <a:lnTo>
                  <a:pt x="15042" y="5410"/>
                </a:lnTo>
                <a:lnTo>
                  <a:pt x="15145" y="5776"/>
                </a:lnTo>
                <a:lnTo>
                  <a:pt x="15230" y="6148"/>
                </a:lnTo>
                <a:lnTo>
                  <a:pt x="15299" y="6526"/>
                </a:lnTo>
                <a:lnTo>
                  <a:pt x="15348" y="6912"/>
                </a:lnTo>
                <a:lnTo>
                  <a:pt x="15377" y="7302"/>
                </a:lnTo>
                <a:lnTo>
                  <a:pt x="15387" y="7698"/>
                </a:lnTo>
                <a:lnTo>
                  <a:pt x="15377" y="8095"/>
                </a:lnTo>
                <a:lnTo>
                  <a:pt x="15348" y="8486"/>
                </a:lnTo>
                <a:lnTo>
                  <a:pt x="15299" y="8871"/>
                </a:lnTo>
                <a:lnTo>
                  <a:pt x="15230" y="9250"/>
                </a:lnTo>
                <a:lnTo>
                  <a:pt x="15145" y="9622"/>
                </a:lnTo>
                <a:lnTo>
                  <a:pt x="15042" y="9988"/>
                </a:lnTo>
                <a:lnTo>
                  <a:pt x="14920" y="10346"/>
                </a:lnTo>
                <a:lnTo>
                  <a:pt x="14782" y="10695"/>
                </a:lnTo>
                <a:lnTo>
                  <a:pt x="14628" y="11037"/>
                </a:lnTo>
                <a:lnTo>
                  <a:pt x="14458" y="11368"/>
                </a:lnTo>
                <a:lnTo>
                  <a:pt x="14273" y="11691"/>
                </a:lnTo>
                <a:lnTo>
                  <a:pt x="14073" y="12002"/>
                </a:lnTo>
                <a:lnTo>
                  <a:pt x="13858" y="12305"/>
                </a:lnTo>
                <a:lnTo>
                  <a:pt x="13631" y="12595"/>
                </a:lnTo>
                <a:lnTo>
                  <a:pt x="13388" y="12875"/>
                </a:lnTo>
                <a:lnTo>
                  <a:pt x="13134" y="13142"/>
                </a:lnTo>
                <a:lnTo>
                  <a:pt x="12867" y="13397"/>
                </a:lnTo>
                <a:lnTo>
                  <a:pt x="12587" y="13640"/>
                </a:lnTo>
                <a:lnTo>
                  <a:pt x="12297" y="13868"/>
                </a:lnTo>
                <a:lnTo>
                  <a:pt x="11995" y="14082"/>
                </a:lnTo>
                <a:lnTo>
                  <a:pt x="11683" y="14283"/>
                </a:lnTo>
                <a:lnTo>
                  <a:pt x="11360" y="14468"/>
                </a:lnTo>
                <a:lnTo>
                  <a:pt x="11029" y="14639"/>
                </a:lnTo>
                <a:lnTo>
                  <a:pt x="10688" y="14792"/>
                </a:lnTo>
                <a:lnTo>
                  <a:pt x="10339" y="14930"/>
                </a:lnTo>
                <a:lnTo>
                  <a:pt x="9981" y="15052"/>
                </a:lnTo>
                <a:lnTo>
                  <a:pt x="9616" y="15155"/>
                </a:lnTo>
                <a:lnTo>
                  <a:pt x="9244" y="15241"/>
                </a:lnTo>
                <a:lnTo>
                  <a:pt x="8866" y="15309"/>
                </a:lnTo>
                <a:lnTo>
                  <a:pt x="8480" y="15358"/>
                </a:lnTo>
                <a:lnTo>
                  <a:pt x="8089" y="15387"/>
                </a:lnTo>
                <a:lnTo>
                  <a:pt x="7693" y="15398"/>
                </a:lnTo>
                <a:lnTo>
                  <a:pt x="7298" y="15387"/>
                </a:lnTo>
                <a:lnTo>
                  <a:pt x="6908" y="15358"/>
                </a:lnTo>
                <a:lnTo>
                  <a:pt x="6522" y="15309"/>
                </a:lnTo>
                <a:lnTo>
                  <a:pt x="6144" y="15241"/>
                </a:lnTo>
                <a:lnTo>
                  <a:pt x="5771" y="15155"/>
                </a:lnTo>
                <a:lnTo>
                  <a:pt x="5406" y="15052"/>
                </a:lnTo>
                <a:lnTo>
                  <a:pt x="5049" y="14930"/>
                </a:lnTo>
                <a:lnTo>
                  <a:pt x="4700" y="14792"/>
                </a:lnTo>
                <a:lnTo>
                  <a:pt x="4358" y="14639"/>
                </a:lnTo>
                <a:lnTo>
                  <a:pt x="4026" y="14468"/>
                </a:lnTo>
                <a:lnTo>
                  <a:pt x="3705" y="14283"/>
                </a:lnTo>
                <a:lnTo>
                  <a:pt x="3392" y="14082"/>
                </a:lnTo>
                <a:lnTo>
                  <a:pt x="3091" y="13868"/>
                </a:lnTo>
                <a:lnTo>
                  <a:pt x="2800" y="13640"/>
                </a:lnTo>
                <a:lnTo>
                  <a:pt x="2521" y="13397"/>
                </a:lnTo>
                <a:lnTo>
                  <a:pt x="2254" y="13142"/>
                </a:lnTo>
                <a:lnTo>
                  <a:pt x="1999" y="12875"/>
                </a:lnTo>
                <a:lnTo>
                  <a:pt x="1757" y="12595"/>
                </a:lnTo>
                <a:lnTo>
                  <a:pt x="1528" y="12305"/>
                </a:lnTo>
                <a:lnTo>
                  <a:pt x="1315" y="12002"/>
                </a:lnTo>
                <a:lnTo>
                  <a:pt x="1113" y="11691"/>
                </a:lnTo>
                <a:lnTo>
                  <a:pt x="929" y="11368"/>
                </a:lnTo>
                <a:lnTo>
                  <a:pt x="759" y="11037"/>
                </a:lnTo>
                <a:lnTo>
                  <a:pt x="605" y="10695"/>
                </a:lnTo>
                <a:lnTo>
                  <a:pt x="466" y="10346"/>
                </a:lnTo>
                <a:lnTo>
                  <a:pt x="346" y="9988"/>
                </a:lnTo>
                <a:lnTo>
                  <a:pt x="243" y="9622"/>
                </a:lnTo>
                <a:lnTo>
                  <a:pt x="156" y="9250"/>
                </a:lnTo>
                <a:lnTo>
                  <a:pt x="89" y="8871"/>
                </a:lnTo>
                <a:lnTo>
                  <a:pt x="40" y="8486"/>
                </a:lnTo>
                <a:lnTo>
                  <a:pt x="11" y="8095"/>
                </a:lnTo>
                <a:lnTo>
                  <a:pt x="0" y="7698"/>
                </a:lnTo>
                <a:lnTo>
                  <a:pt x="11" y="7302"/>
                </a:lnTo>
                <a:lnTo>
                  <a:pt x="40" y="6912"/>
                </a:lnTo>
                <a:lnTo>
                  <a:pt x="89" y="6526"/>
                </a:lnTo>
                <a:lnTo>
                  <a:pt x="156" y="6148"/>
                </a:lnTo>
                <a:lnTo>
                  <a:pt x="243" y="5776"/>
                </a:lnTo>
                <a:lnTo>
                  <a:pt x="346" y="5410"/>
                </a:lnTo>
                <a:lnTo>
                  <a:pt x="466" y="5052"/>
                </a:lnTo>
                <a:lnTo>
                  <a:pt x="605" y="4703"/>
                </a:lnTo>
                <a:lnTo>
                  <a:pt x="759" y="4361"/>
                </a:lnTo>
                <a:lnTo>
                  <a:pt x="929" y="4029"/>
                </a:lnTo>
                <a:lnTo>
                  <a:pt x="1113" y="3707"/>
                </a:lnTo>
                <a:lnTo>
                  <a:pt x="1315" y="3394"/>
                </a:lnTo>
                <a:lnTo>
                  <a:pt x="1528" y="3093"/>
                </a:lnTo>
                <a:lnTo>
                  <a:pt x="1757" y="2803"/>
                </a:lnTo>
                <a:lnTo>
                  <a:pt x="1999" y="2523"/>
                </a:lnTo>
                <a:lnTo>
                  <a:pt x="2254" y="2255"/>
                </a:lnTo>
                <a:lnTo>
                  <a:pt x="2521" y="2001"/>
                </a:lnTo>
                <a:lnTo>
                  <a:pt x="2800" y="1758"/>
                </a:lnTo>
                <a:lnTo>
                  <a:pt x="3091" y="1529"/>
                </a:lnTo>
                <a:lnTo>
                  <a:pt x="3392" y="1316"/>
                </a:lnTo>
                <a:lnTo>
                  <a:pt x="3705" y="1115"/>
                </a:lnTo>
                <a:lnTo>
                  <a:pt x="4026" y="930"/>
                </a:lnTo>
                <a:lnTo>
                  <a:pt x="4358" y="759"/>
                </a:lnTo>
                <a:lnTo>
                  <a:pt x="4700" y="606"/>
                </a:lnTo>
                <a:lnTo>
                  <a:pt x="5049" y="468"/>
                </a:lnTo>
                <a:lnTo>
                  <a:pt x="5406" y="346"/>
                </a:lnTo>
                <a:lnTo>
                  <a:pt x="5771" y="243"/>
                </a:lnTo>
                <a:lnTo>
                  <a:pt x="6144" y="156"/>
                </a:lnTo>
                <a:lnTo>
                  <a:pt x="6522" y="89"/>
                </a:lnTo>
                <a:lnTo>
                  <a:pt x="6908" y="40"/>
                </a:lnTo>
                <a:lnTo>
                  <a:pt x="7298" y="11"/>
                </a:lnTo>
                <a:lnTo>
                  <a:pt x="7693" y="0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32" b="0" i="0">
                <a:latin typeface="Pragati Narrow" panose="020B0506020202020B04" pitchFamily="34" charset="77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auto">
          <a:xfrm>
            <a:off x="4027564" y="2407894"/>
            <a:ext cx="1314437" cy="1315257"/>
          </a:xfrm>
          <a:custGeom>
            <a:avLst/>
            <a:gdLst>
              <a:gd name="T0" fmla="*/ 8480 w 15387"/>
              <a:gd name="T1" fmla="*/ 40 h 15398"/>
              <a:gd name="T2" fmla="*/ 9616 w 15387"/>
              <a:gd name="T3" fmla="*/ 243 h 15398"/>
              <a:gd name="T4" fmla="*/ 10688 w 15387"/>
              <a:gd name="T5" fmla="*/ 606 h 15398"/>
              <a:gd name="T6" fmla="*/ 11683 w 15387"/>
              <a:gd name="T7" fmla="*/ 1115 h 15398"/>
              <a:gd name="T8" fmla="*/ 12587 w 15387"/>
              <a:gd name="T9" fmla="*/ 1758 h 15398"/>
              <a:gd name="T10" fmla="*/ 13388 w 15387"/>
              <a:gd name="T11" fmla="*/ 2523 h 15398"/>
              <a:gd name="T12" fmla="*/ 14073 w 15387"/>
              <a:gd name="T13" fmla="*/ 3394 h 15398"/>
              <a:gd name="T14" fmla="*/ 14628 w 15387"/>
              <a:gd name="T15" fmla="*/ 4361 h 15398"/>
              <a:gd name="T16" fmla="*/ 15042 w 15387"/>
              <a:gd name="T17" fmla="*/ 5410 h 15398"/>
              <a:gd name="T18" fmla="*/ 15299 w 15387"/>
              <a:gd name="T19" fmla="*/ 6526 h 15398"/>
              <a:gd name="T20" fmla="*/ 15387 w 15387"/>
              <a:gd name="T21" fmla="*/ 7698 h 15398"/>
              <a:gd name="T22" fmla="*/ 15299 w 15387"/>
              <a:gd name="T23" fmla="*/ 8871 h 15398"/>
              <a:gd name="T24" fmla="*/ 15042 w 15387"/>
              <a:gd name="T25" fmla="*/ 9988 h 15398"/>
              <a:gd name="T26" fmla="*/ 14628 w 15387"/>
              <a:gd name="T27" fmla="*/ 11037 h 15398"/>
              <a:gd name="T28" fmla="*/ 14073 w 15387"/>
              <a:gd name="T29" fmla="*/ 12002 h 15398"/>
              <a:gd name="T30" fmla="*/ 13388 w 15387"/>
              <a:gd name="T31" fmla="*/ 12875 h 15398"/>
              <a:gd name="T32" fmla="*/ 12587 w 15387"/>
              <a:gd name="T33" fmla="*/ 13640 h 15398"/>
              <a:gd name="T34" fmla="*/ 11683 w 15387"/>
              <a:gd name="T35" fmla="*/ 14283 h 15398"/>
              <a:gd name="T36" fmla="*/ 10688 w 15387"/>
              <a:gd name="T37" fmla="*/ 14792 h 15398"/>
              <a:gd name="T38" fmla="*/ 9616 w 15387"/>
              <a:gd name="T39" fmla="*/ 15155 h 15398"/>
              <a:gd name="T40" fmla="*/ 8480 w 15387"/>
              <a:gd name="T41" fmla="*/ 15358 h 15398"/>
              <a:gd name="T42" fmla="*/ 7298 w 15387"/>
              <a:gd name="T43" fmla="*/ 15387 h 15398"/>
              <a:gd name="T44" fmla="*/ 6144 w 15387"/>
              <a:gd name="T45" fmla="*/ 15241 h 15398"/>
              <a:gd name="T46" fmla="*/ 5049 w 15387"/>
              <a:gd name="T47" fmla="*/ 14930 h 15398"/>
              <a:gd name="T48" fmla="*/ 4026 w 15387"/>
              <a:gd name="T49" fmla="*/ 14468 h 15398"/>
              <a:gd name="T50" fmla="*/ 3091 w 15387"/>
              <a:gd name="T51" fmla="*/ 13868 h 15398"/>
              <a:gd name="T52" fmla="*/ 2254 w 15387"/>
              <a:gd name="T53" fmla="*/ 13142 h 15398"/>
              <a:gd name="T54" fmla="*/ 1528 w 15387"/>
              <a:gd name="T55" fmla="*/ 12305 h 15398"/>
              <a:gd name="T56" fmla="*/ 929 w 15387"/>
              <a:gd name="T57" fmla="*/ 11368 h 15398"/>
              <a:gd name="T58" fmla="*/ 466 w 15387"/>
              <a:gd name="T59" fmla="*/ 10346 h 15398"/>
              <a:gd name="T60" fmla="*/ 156 w 15387"/>
              <a:gd name="T61" fmla="*/ 9250 h 15398"/>
              <a:gd name="T62" fmla="*/ 11 w 15387"/>
              <a:gd name="T63" fmla="*/ 8095 h 15398"/>
              <a:gd name="T64" fmla="*/ 40 w 15387"/>
              <a:gd name="T65" fmla="*/ 6912 h 15398"/>
              <a:gd name="T66" fmla="*/ 243 w 15387"/>
              <a:gd name="T67" fmla="*/ 5776 h 15398"/>
              <a:gd name="T68" fmla="*/ 605 w 15387"/>
              <a:gd name="T69" fmla="*/ 4703 h 15398"/>
              <a:gd name="T70" fmla="*/ 1113 w 15387"/>
              <a:gd name="T71" fmla="*/ 3707 h 15398"/>
              <a:gd name="T72" fmla="*/ 1757 w 15387"/>
              <a:gd name="T73" fmla="*/ 2803 h 15398"/>
              <a:gd name="T74" fmla="*/ 2521 w 15387"/>
              <a:gd name="T75" fmla="*/ 2001 h 15398"/>
              <a:gd name="T76" fmla="*/ 3392 w 15387"/>
              <a:gd name="T77" fmla="*/ 1316 h 15398"/>
              <a:gd name="T78" fmla="*/ 4358 w 15387"/>
              <a:gd name="T79" fmla="*/ 759 h 15398"/>
              <a:gd name="T80" fmla="*/ 5406 w 15387"/>
              <a:gd name="T81" fmla="*/ 346 h 15398"/>
              <a:gd name="T82" fmla="*/ 6522 w 15387"/>
              <a:gd name="T83" fmla="*/ 89 h 15398"/>
              <a:gd name="T84" fmla="*/ 7693 w 15387"/>
              <a:gd name="T85" fmla="*/ 0 h 15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387" h="15398">
                <a:moveTo>
                  <a:pt x="7693" y="0"/>
                </a:moveTo>
                <a:lnTo>
                  <a:pt x="8089" y="11"/>
                </a:lnTo>
                <a:lnTo>
                  <a:pt x="8480" y="40"/>
                </a:lnTo>
                <a:lnTo>
                  <a:pt x="8866" y="89"/>
                </a:lnTo>
                <a:lnTo>
                  <a:pt x="9244" y="156"/>
                </a:lnTo>
                <a:lnTo>
                  <a:pt x="9616" y="243"/>
                </a:lnTo>
                <a:lnTo>
                  <a:pt x="9981" y="346"/>
                </a:lnTo>
                <a:lnTo>
                  <a:pt x="10339" y="468"/>
                </a:lnTo>
                <a:lnTo>
                  <a:pt x="10688" y="606"/>
                </a:lnTo>
                <a:lnTo>
                  <a:pt x="11029" y="759"/>
                </a:lnTo>
                <a:lnTo>
                  <a:pt x="11360" y="930"/>
                </a:lnTo>
                <a:lnTo>
                  <a:pt x="11683" y="1115"/>
                </a:lnTo>
                <a:lnTo>
                  <a:pt x="11995" y="1316"/>
                </a:lnTo>
                <a:lnTo>
                  <a:pt x="12297" y="1529"/>
                </a:lnTo>
                <a:lnTo>
                  <a:pt x="12587" y="1758"/>
                </a:lnTo>
                <a:lnTo>
                  <a:pt x="12867" y="2001"/>
                </a:lnTo>
                <a:lnTo>
                  <a:pt x="13134" y="2255"/>
                </a:lnTo>
                <a:lnTo>
                  <a:pt x="13388" y="2523"/>
                </a:lnTo>
                <a:lnTo>
                  <a:pt x="13631" y="2803"/>
                </a:lnTo>
                <a:lnTo>
                  <a:pt x="13858" y="3093"/>
                </a:lnTo>
                <a:lnTo>
                  <a:pt x="14073" y="3394"/>
                </a:lnTo>
                <a:lnTo>
                  <a:pt x="14273" y="3707"/>
                </a:lnTo>
                <a:lnTo>
                  <a:pt x="14458" y="4029"/>
                </a:lnTo>
                <a:lnTo>
                  <a:pt x="14628" y="4361"/>
                </a:lnTo>
                <a:lnTo>
                  <a:pt x="14782" y="4703"/>
                </a:lnTo>
                <a:lnTo>
                  <a:pt x="14920" y="5052"/>
                </a:lnTo>
                <a:lnTo>
                  <a:pt x="15042" y="5410"/>
                </a:lnTo>
                <a:lnTo>
                  <a:pt x="15145" y="5776"/>
                </a:lnTo>
                <a:lnTo>
                  <a:pt x="15230" y="6148"/>
                </a:lnTo>
                <a:lnTo>
                  <a:pt x="15299" y="6526"/>
                </a:lnTo>
                <a:lnTo>
                  <a:pt x="15348" y="6912"/>
                </a:lnTo>
                <a:lnTo>
                  <a:pt x="15377" y="7302"/>
                </a:lnTo>
                <a:lnTo>
                  <a:pt x="15387" y="7698"/>
                </a:lnTo>
                <a:lnTo>
                  <a:pt x="15377" y="8095"/>
                </a:lnTo>
                <a:lnTo>
                  <a:pt x="15348" y="8486"/>
                </a:lnTo>
                <a:lnTo>
                  <a:pt x="15299" y="8871"/>
                </a:lnTo>
                <a:lnTo>
                  <a:pt x="15230" y="9250"/>
                </a:lnTo>
                <a:lnTo>
                  <a:pt x="15145" y="9622"/>
                </a:lnTo>
                <a:lnTo>
                  <a:pt x="15042" y="9988"/>
                </a:lnTo>
                <a:lnTo>
                  <a:pt x="14920" y="10346"/>
                </a:lnTo>
                <a:lnTo>
                  <a:pt x="14782" y="10695"/>
                </a:lnTo>
                <a:lnTo>
                  <a:pt x="14628" y="11037"/>
                </a:lnTo>
                <a:lnTo>
                  <a:pt x="14458" y="11368"/>
                </a:lnTo>
                <a:lnTo>
                  <a:pt x="14273" y="11691"/>
                </a:lnTo>
                <a:lnTo>
                  <a:pt x="14073" y="12002"/>
                </a:lnTo>
                <a:lnTo>
                  <a:pt x="13858" y="12305"/>
                </a:lnTo>
                <a:lnTo>
                  <a:pt x="13631" y="12595"/>
                </a:lnTo>
                <a:lnTo>
                  <a:pt x="13388" y="12875"/>
                </a:lnTo>
                <a:lnTo>
                  <a:pt x="13134" y="13142"/>
                </a:lnTo>
                <a:lnTo>
                  <a:pt x="12867" y="13397"/>
                </a:lnTo>
                <a:lnTo>
                  <a:pt x="12587" y="13640"/>
                </a:lnTo>
                <a:lnTo>
                  <a:pt x="12297" y="13868"/>
                </a:lnTo>
                <a:lnTo>
                  <a:pt x="11995" y="14082"/>
                </a:lnTo>
                <a:lnTo>
                  <a:pt x="11683" y="14283"/>
                </a:lnTo>
                <a:lnTo>
                  <a:pt x="11360" y="14468"/>
                </a:lnTo>
                <a:lnTo>
                  <a:pt x="11029" y="14639"/>
                </a:lnTo>
                <a:lnTo>
                  <a:pt x="10688" y="14792"/>
                </a:lnTo>
                <a:lnTo>
                  <a:pt x="10339" y="14930"/>
                </a:lnTo>
                <a:lnTo>
                  <a:pt x="9981" y="15052"/>
                </a:lnTo>
                <a:lnTo>
                  <a:pt x="9616" y="15155"/>
                </a:lnTo>
                <a:lnTo>
                  <a:pt x="9244" y="15241"/>
                </a:lnTo>
                <a:lnTo>
                  <a:pt x="8866" y="15309"/>
                </a:lnTo>
                <a:lnTo>
                  <a:pt x="8480" y="15358"/>
                </a:lnTo>
                <a:lnTo>
                  <a:pt x="8089" y="15387"/>
                </a:lnTo>
                <a:lnTo>
                  <a:pt x="7693" y="15398"/>
                </a:lnTo>
                <a:lnTo>
                  <a:pt x="7298" y="15387"/>
                </a:lnTo>
                <a:lnTo>
                  <a:pt x="6908" y="15358"/>
                </a:lnTo>
                <a:lnTo>
                  <a:pt x="6522" y="15309"/>
                </a:lnTo>
                <a:lnTo>
                  <a:pt x="6144" y="15241"/>
                </a:lnTo>
                <a:lnTo>
                  <a:pt x="5771" y="15155"/>
                </a:lnTo>
                <a:lnTo>
                  <a:pt x="5406" y="15052"/>
                </a:lnTo>
                <a:lnTo>
                  <a:pt x="5049" y="14930"/>
                </a:lnTo>
                <a:lnTo>
                  <a:pt x="4700" y="14792"/>
                </a:lnTo>
                <a:lnTo>
                  <a:pt x="4358" y="14639"/>
                </a:lnTo>
                <a:lnTo>
                  <a:pt x="4026" y="14468"/>
                </a:lnTo>
                <a:lnTo>
                  <a:pt x="3705" y="14283"/>
                </a:lnTo>
                <a:lnTo>
                  <a:pt x="3392" y="14082"/>
                </a:lnTo>
                <a:lnTo>
                  <a:pt x="3091" y="13868"/>
                </a:lnTo>
                <a:lnTo>
                  <a:pt x="2800" y="13640"/>
                </a:lnTo>
                <a:lnTo>
                  <a:pt x="2521" y="13397"/>
                </a:lnTo>
                <a:lnTo>
                  <a:pt x="2254" y="13142"/>
                </a:lnTo>
                <a:lnTo>
                  <a:pt x="1999" y="12875"/>
                </a:lnTo>
                <a:lnTo>
                  <a:pt x="1757" y="12595"/>
                </a:lnTo>
                <a:lnTo>
                  <a:pt x="1528" y="12305"/>
                </a:lnTo>
                <a:lnTo>
                  <a:pt x="1315" y="12002"/>
                </a:lnTo>
                <a:lnTo>
                  <a:pt x="1113" y="11691"/>
                </a:lnTo>
                <a:lnTo>
                  <a:pt x="929" y="11368"/>
                </a:lnTo>
                <a:lnTo>
                  <a:pt x="759" y="11037"/>
                </a:lnTo>
                <a:lnTo>
                  <a:pt x="605" y="10695"/>
                </a:lnTo>
                <a:lnTo>
                  <a:pt x="466" y="10346"/>
                </a:lnTo>
                <a:lnTo>
                  <a:pt x="346" y="9988"/>
                </a:lnTo>
                <a:lnTo>
                  <a:pt x="243" y="9622"/>
                </a:lnTo>
                <a:lnTo>
                  <a:pt x="156" y="9250"/>
                </a:lnTo>
                <a:lnTo>
                  <a:pt x="89" y="8871"/>
                </a:lnTo>
                <a:lnTo>
                  <a:pt x="40" y="8486"/>
                </a:lnTo>
                <a:lnTo>
                  <a:pt x="11" y="8095"/>
                </a:lnTo>
                <a:lnTo>
                  <a:pt x="0" y="7698"/>
                </a:lnTo>
                <a:lnTo>
                  <a:pt x="11" y="7302"/>
                </a:lnTo>
                <a:lnTo>
                  <a:pt x="40" y="6912"/>
                </a:lnTo>
                <a:lnTo>
                  <a:pt x="89" y="6526"/>
                </a:lnTo>
                <a:lnTo>
                  <a:pt x="156" y="6148"/>
                </a:lnTo>
                <a:lnTo>
                  <a:pt x="243" y="5776"/>
                </a:lnTo>
                <a:lnTo>
                  <a:pt x="346" y="5410"/>
                </a:lnTo>
                <a:lnTo>
                  <a:pt x="466" y="5052"/>
                </a:lnTo>
                <a:lnTo>
                  <a:pt x="605" y="4703"/>
                </a:lnTo>
                <a:lnTo>
                  <a:pt x="759" y="4361"/>
                </a:lnTo>
                <a:lnTo>
                  <a:pt x="929" y="4029"/>
                </a:lnTo>
                <a:lnTo>
                  <a:pt x="1113" y="3707"/>
                </a:lnTo>
                <a:lnTo>
                  <a:pt x="1315" y="3394"/>
                </a:lnTo>
                <a:lnTo>
                  <a:pt x="1528" y="3093"/>
                </a:lnTo>
                <a:lnTo>
                  <a:pt x="1757" y="2803"/>
                </a:lnTo>
                <a:lnTo>
                  <a:pt x="1999" y="2523"/>
                </a:lnTo>
                <a:lnTo>
                  <a:pt x="2254" y="2255"/>
                </a:lnTo>
                <a:lnTo>
                  <a:pt x="2521" y="2001"/>
                </a:lnTo>
                <a:lnTo>
                  <a:pt x="2800" y="1758"/>
                </a:lnTo>
                <a:lnTo>
                  <a:pt x="3091" y="1529"/>
                </a:lnTo>
                <a:lnTo>
                  <a:pt x="3392" y="1316"/>
                </a:lnTo>
                <a:lnTo>
                  <a:pt x="3705" y="1115"/>
                </a:lnTo>
                <a:lnTo>
                  <a:pt x="4026" y="930"/>
                </a:lnTo>
                <a:lnTo>
                  <a:pt x="4358" y="759"/>
                </a:lnTo>
                <a:lnTo>
                  <a:pt x="4700" y="606"/>
                </a:lnTo>
                <a:lnTo>
                  <a:pt x="5049" y="468"/>
                </a:lnTo>
                <a:lnTo>
                  <a:pt x="5406" y="346"/>
                </a:lnTo>
                <a:lnTo>
                  <a:pt x="5771" y="243"/>
                </a:lnTo>
                <a:lnTo>
                  <a:pt x="6144" y="156"/>
                </a:lnTo>
                <a:lnTo>
                  <a:pt x="6522" y="89"/>
                </a:lnTo>
                <a:lnTo>
                  <a:pt x="6908" y="40"/>
                </a:lnTo>
                <a:lnTo>
                  <a:pt x="7298" y="11"/>
                </a:lnTo>
                <a:lnTo>
                  <a:pt x="7693" y="0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32" b="0" i="0">
                <a:latin typeface="Pragati Narrow" panose="020B0506020202020B04" pitchFamily="34" charset="77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Freeform 7"/>
          <p:cNvSpPr>
            <a:spLocks noGrp="1"/>
          </p:cNvSpPr>
          <p:nvPr>
            <p:ph type="pic" sz="quarter" idx="17"/>
          </p:nvPr>
        </p:nvSpPr>
        <p:spPr bwMode="auto">
          <a:xfrm>
            <a:off x="6891032" y="2407894"/>
            <a:ext cx="1314437" cy="1315257"/>
          </a:xfrm>
          <a:custGeom>
            <a:avLst/>
            <a:gdLst>
              <a:gd name="T0" fmla="*/ 8480 w 15387"/>
              <a:gd name="T1" fmla="*/ 40 h 15398"/>
              <a:gd name="T2" fmla="*/ 9616 w 15387"/>
              <a:gd name="T3" fmla="*/ 243 h 15398"/>
              <a:gd name="T4" fmla="*/ 10688 w 15387"/>
              <a:gd name="T5" fmla="*/ 606 h 15398"/>
              <a:gd name="T6" fmla="*/ 11683 w 15387"/>
              <a:gd name="T7" fmla="*/ 1115 h 15398"/>
              <a:gd name="T8" fmla="*/ 12587 w 15387"/>
              <a:gd name="T9" fmla="*/ 1758 h 15398"/>
              <a:gd name="T10" fmla="*/ 13388 w 15387"/>
              <a:gd name="T11" fmla="*/ 2523 h 15398"/>
              <a:gd name="T12" fmla="*/ 14073 w 15387"/>
              <a:gd name="T13" fmla="*/ 3394 h 15398"/>
              <a:gd name="T14" fmla="*/ 14628 w 15387"/>
              <a:gd name="T15" fmla="*/ 4361 h 15398"/>
              <a:gd name="T16" fmla="*/ 15042 w 15387"/>
              <a:gd name="T17" fmla="*/ 5410 h 15398"/>
              <a:gd name="T18" fmla="*/ 15299 w 15387"/>
              <a:gd name="T19" fmla="*/ 6526 h 15398"/>
              <a:gd name="T20" fmla="*/ 15387 w 15387"/>
              <a:gd name="T21" fmla="*/ 7698 h 15398"/>
              <a:gd name="T22" fmla="*/ 15299 w 15387"/>
              <a:gd name="T23" fmla="*/ 8871 h 15398"/>
              <a:gd name="T24" fmla="*/ 15042 w 15387"/>
              <a:gd name="T25" fmla="*/ 9988 h 15398"/>
              <a:gd name="T26" fmla="*/ 14628 w 15387"/>
              <a:gd name="T27" fmla="*/ 11037 h 15398"/>
              <a:gd name="T28" fmla="*/ 14073 w 15387"/>
              <a:gd name="T29" fmla="*/ 12002 h 15398"/>
              <a:gd name="T30" fmla="*/ 13388 w 15387"/>
              <a:gd name="T31" fmla="*/ 12875 h 15398"/>
              <a:gd name="T32" fmla="*/ 12587 w 15387"/>
              <a:gd name="T33" fmla="*/ 13640 h 15398"/>
              <a:gd name="T34" fmla="*/ 11683 w 15387"/>
              <a:gd name="T35" fmla="*/ 14283 h 15398"/>
              <a:gd name="T36" fmla="*/ 10688 w 15387"/>
              <a:gd name="T37" fmla="*/ 14792 h 15398"/>
              <a:gd name="T38" fmla="*/ 9616 w 15387"/>
              <a:gd name="T39" fmla="*/ 15155 h 15398"/>
              <a:gd name="T40" fmla="*/ 8480 w 15387"/>
              <a:gd name="T41" fmla="*/ 15358 h 15398"/>
              <a:gd name="T42" fmla="*/ 7298 w 15387"/>
              <a:gd name="T43" fmla="*/ 15387 h 15398"/>
              <a:gd name="T44" fmla="*/ 6144 w 15387"/>
              <a:gd name="T45" fmla="*/ 15241 h 15398"/>
              <a:gd name="T46" fmla="*/ 5049 w 15387"/>
              <a:gd name="T47" fmla="*/ 14930 h 15398"/>
              <a:gd name="T48" fmla="*/ 4026 w 15387"/>
              <a:gd name="T49" fmla="*/ 14468 h 15398"/>
              <a:gd name="T50" fmla="*/ 3091 w 15387"/>
              <a:gd name="T51" fmla="*/ 13868 h 15398"/>
              <a:gd name="T52" fmla="*/ 2254 w 15387"/>
              <a:gd name="T53" fmla="*/ 13142 h 15398"/>
              <a:gd name="T54" fmla="*/ 1528 w 15387"/>
              <a:gd name="T55" fmla="*/ 12305 h 15398"/>
              <a:gd name="T56" fmla="*/ 929 w 15387"/>
              <a:gd name="T57" fmla="*/ 11368 h 15398"/>
              <a:gd name="T58" fmla="*/ 466 w 15387"/>
              <a:gd name="T59" fmla="*/ 10346 h 15398"/>
              <a:gd name="T60" fmla="*/ 156 w 15387"/>
              <a:gd name="T61" fmla="*/ 9250 h 15398"/>
              <a:gd name="T62" fmla="*/ 11 w 15387"/>
              <a:gd name="T63" fmla="*/ 8095 h 15398"/>
              <a:gd name="T64" fmla="*/ 40 w 15387"/>
              <a:gd name="T65" fmla="*/ 6912 h 15398"/>
              <a:gd name="T66" fmla="*/ 243 w 15387"/>
              <a:gd name="T67" fmla="*/ 5776 h 15398"/>
              <a:gd name="T68" fmla="*/ 605 w 15387"/>
              <a:gd name="T69" fmla="*/ 4703 h 15398"/>
              <a:gd name="T70" fmla="*/ 1113 w 15387"/>
              <a:gd name="T71" fmla="*/ 3707 h 15398"/>
              <a:gd name="T72" fmla="*/ 1757 w 15387"/>
              <a:gd name="T73" fmla="*/ 2803 h 15398"/>
              <a:gd name="T74" fmla="*/ 2521 w 15387"/>
              <a:gd name="T75" fmla="*/ 2001 h 15398"/>
              <a:gd name="T76" fmla="*/ 3392 w 15387"/>
              <a:gd name="T77" fmla="*/ 1316 h 15398"/>
              <a:gd name="T78" fmla="*/ 4358 w 15387"/>
              <a:gd name="T79" fmla="*/ 759 h 15398"/>
              <a:gd name="T80" fmla="*/ 5406 w 15387"/>
              <a:gd name="T81" fmla="*/ 346 h 15398"/>
              <a:gd name="T82" fmla="*/ 6522 w 15387"/>
              <a:gd name="T83" fmla="*/ 89 h 15398"/>
              <a:gd name="T84" fmla="*/ 7693 w 15387"/>
              <a:gd name="T85" fmla="*/ 0 h 15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387" h="15398">
                <a:moveTo>
                  <a:pt x="7693" y="0"/>
                </a:moveTo>
                <a:lnTo>
                  <a:pt x="8089" y="11"/>
                </a:lnTo>
                <a:lnTo>
                  <a:pt x="8480" y="40"/>
                </a:lnTo>
                <a:lnTo>
                  <a:pt x="8866" y="89"/>
                </a:lnTo>
                <a:lnTo>
                  <a:pt x="9244" y="156"/>
                </a:lnTo>
                <a:lnTo>
                  <a:pt x="9616" y="243"/>
                </a:lnTo>
                <a:lnTo>
                  <a:pt x="9981" y="346"/>
                </a:lnTo>
                <a:lnTo>
                  <a:pt x="10339" y="468"/>
                </a:lnTo>
                <a:lnTo>
                  <a:pt x="10688" y="606"/>
                </a:lnTo>
                <a:lnTo>
                  <a:pt x="11029" y="759"/>
                </a:lnTo>
                <a:lnTo>
                  <a:pt x="11360" y="930"/>
                </a:lnTo>
                <a:lnTo>
                  <a:pt x="11683" y="1115"/>
                </a:lnTo>
                <a:lnTo>
                  <a:pt x="11995" y="1316"/>
                </a:lnTo>
                <a:lnTo>
                  <a:pt x="12297" y="1529"/>
                </a:lnTo>
                <a:lnTo>
                  <a:pt x="12587" y="1758"/>
                </a:lnTo>
                <a:lnTo>
                  <a:pt x="12867" y="2001"/>
                </a:lnTo>
                <a:lnTo>
                  <a:pt x="13134" y="2255"/>
                </a:lnTo>
                <a:lnTo>
                  <a:pt x="13388" y="2523"/>
                </a:lnTo>
                <a:lnTo>
                  <a:pt x="13631" y="2803"/>
                </a:lnTo>
                <a:lnTo>
                  <a:pt x="13858" y="3093"/>
                </a:lnTo>
                <a:lnTo>
                  <a:pt x="14073" y="3394"/>
                </a:lnTo>
                <a:lnTo>
                  <a:pt x="14273" y="3707"/>
                </a:lnTo>
                <a:lnTo>
                  <a:pt x="14458" y="4029"/>
                </a:lnTo>
                <a:lnTo>
                  <a:pt x="14628" y="4361"/>
                </a:lnTo>
                <a:lnTo>
                  <a:pt x="14782" y="4703"/>
                </a:lnTo>
                <a:lnTo>
                  <a:pt x="14920" y="5052"/>
                </a:lnTo>
                <a:lnTo>
                  <a:pt x="15042" y="5410"/>
                </a:lnTo>
                <a:lnTo>
                  <a:pt x="15145" y="5776"/>
                </a:lnTo>
                <a:lnTo>
                  <a:pt x="15230" y="6148"/>
                </a:lnTo>
                <a:lnTo>
                  <a:pt x="15299" y="6526"/>
                </a:lnTo>
                <a:lnTo>
                  <a:pt x="15348" y="6912"/>
                </a:lnTo>
                <a:lnTo>
                  <a:pt x="15377" y="7302"/>
                </a:lnTo>
                <a:lnTo>
                  <a:pt x="15387" y="7698"/>
                </a:lnTo>
                <a:lnTo>
                  <a:pt x="15377" y="8095"/>
                </a:lnTo>
                <a:lnTo>
                  <a:pt x="15348" y="8486"/>
                </a:lnTo>
                <a:lnTo>
                  <a:pt x="15299" y="8871"/>
                </a:lnTo>
                <a:lnTo>
                  <a:pt x="15230" y="9250"/>
                </a:lnTo>
                <a:lnTo>
                  <a:pt x="15145" y="9622"/>
                </a:lnTo>
                <a:lnTo>
                  <a:pt x="15042" y="9988"/>
                </a:lnTo>
                <a:lnTo>
                  <a:pt x="14920" y="10346"/>
                </a:lnTo>
                <a:lnTo>
                  <a:pt x="14782" y="10695"/>
                </a:lnTo>
                <a:lnTo>
                  <a:pt x="14628" y="11037"/>
                </a:lnTo>
                <a:lnTo>
                  <a:pt x="14458" y="11368"/>
                </a:lnTo>
                <a:lnTo>
                  <a:pt x="14273" y="11691"/>
                </a:lnTo>
                <a:lnTo>
                  <a:pt x="14073" y="12002"/>
                </a:lnTo>
                <a:lnTo>
                  <a:pt x="13858" y="12305"/>
                </a:lnTo>
                <a:lnTo>
                  <a:pt x="13631" y="12595"/>
                </a:lnTo>
                <a:lnTo>
                  <a:pt x="13388" y="12875"/>
                </a:lnTo>
                <a:lnTo>
                  <a:pt x="13134" y="13142"/>
                </a:lnTo>
                <a:lnTo>
                  <a:pt x="12867" y="13397"/>
                </a:lnTo>
                <a:lnTo>
                  <a:pt x="12587" y="13640"/>
                </a:lnTo>
                <a:lnTo>
                  <a:pt x="12297" y="13868"/>
                </a:lnTo>
                <a:lnTo>
                  <a:pt x="11995" y="14082"/>
                </a:lnTo>
                <a:lnTo>
                  <a:pt x="11683" y="14283"/>
                </a:lnTo>
                <a:lnTo>
                  <a:pt x="11360" y="14468"/>
                </a:lnTo>
                <a:lnTo>
                  <a:pt x="11029" y="14639"/>
                </a:lnTo>
                <a:lnTo>
                  <a:pt x="10688" y="14792"/>
                </a:lnTo>
                <a:lnTo>
                  <a:pt x="10339" y="14930"/>
                </a:lnTo>
                <a:lnTo>
                  <a:pt x="9981" y="15052"/>
                </a:lnTo>
                <a:lnTo>
                  <a:pt x="9616" y="15155"/>
                </a:lnTo>
                <a:lnTo>
                  <a:pt x="9244" y="15241"/>
                </a:lnTo>
                <a:lnTo>
                  <a:pt x="8866" y="15309"/>
                </a:lnTo>
                <a:lnTo>
                  <a:pt x="8480" y="15358"/>
                </a:lnTo>
                <a:lnTo>
                  <a:pt x="8089" y="15387"/>
                </a:lnTo>
                <a:lnTo>
                  <a:pt x="7693" y="15398"/>
                </a:lnTo>
                <a:lnTo>
                  <a:pt x="7298" y="15387"/>
                </a:lnTo>
                <a:lnTo>
                  <a:pt x="6908" y="15358"/>
                </a:lnTo>
                <a:lnTo>
                  <a:pt x="6522" y="15309"/>
                </a:lnTo>
                <a:lnTo>
                  <a:pt x="6144" y="15241"/>
                </a:lnTo>
                <a:lnTo>
                  <a:pt x="5771" y="15155"/>
                </a:lnTo>
                <a:lnTo>
                  <a:pt x="5406" y="15052"/>
                </a:lnTo>
                <a:lnTo>
                  <a:pt x="5049" y="14930"/>
                </a:lnTo>
                <a:lnTo>
                  <a:pt x="4700" y="14792"/>
                </a:lnTo>
                <a:lnTo>
                  <a:pt x="4358" y="14639"/>
                </a:lnTo>
                <a:lnTo>
                  <a:pt x="4026" y="14468"/>
                </a:lnTo>
                <a:lnTo>
                  <a:pt x="3705" y="14283"/>
                </a:lnTo>
                <a:lnTo>
                  <a:pt x="3392" y="14082"/>
                </a:lnTo>
                <a:lnTo>
                  <a:pt x="3091" y="13868"/>
                </a:lnTo>
                <a:lnTo>
                  <a:pt x="2800" y="13640"/>
                </a:lnTo>
                <a:lnTo>
                  <a:pt x="2521" y="13397"/>
                </a:lnTo>
                <a:lnTo>
                  <a:pt x="2254" y="13142"/>
                </a:lnTo>
                <a:lnTo>
                  <a:pt x="1999" y="12875"/>
                </a:lnTo>
                <a:lnTo>
                  <a:pt x="1757" y="12595"/>
                </a:lnTo>
                <a:lnTo>
                  <a:pt x="1528" y="12305"/>
                </a:lnTo>
                <a:lnTo>
                  <a:pt x="1315" y="12002"/>
                </a:lnTo>
                <a:lnTo>
                  <a:pt x="1113" y="11691"/>
                </a:lnTo>
                <a:lnTo>
                  <a:pt x="929" y="11368"/>
                </a:lnTo>
                <a:lnTo>
                  <a:pt x="759" y="11037"/>
                </a:lnTo>
                <a:lnTo>
                  <a:pt x="605" y="10695"/>
                </a:lnTo>
                <a:lnTo>
                  <a:pt x="466" y="10346"/>
                </a:lnTo>
                <a:lnTo>
                  <a:pt x="346" y="9988"/>
                </a:lnTo>
                <a:lnTo>
                  <a:pt x="243" y="9622"/>
                </a:lnTo>
                <a:lnTo>
                  <a:pt x="156" y="9250"/>
                </a:lnTo>
                <a:lnTo>
                  <a:pt x="89" y="8871"/>
                </a:lnTo>
                <a:lnTo>
                  <a:pt x="40" y="8486"/>
                </a:lnTo>
                <a:lnTo>
                  <a:pt x="11" y="8095"/>
                </a:lnTo>
                <a:lnTo>
                  <a:pt x="0" y="7698"/>
                </a:lnTo>
                <a:lnTo>
                  <a:pt x="11" y="7302"/>
                </a:lnTo>
                <a:lnTo>
                  <a:pt x="40" y="6912"/>
                </a:lnTo>
                <a:lnTo>
                  <a:pt x="89" y="6526"/>
                </a:lnTo>
                <a:lnTo>
                  <a:pt x="156" y="6148"/>
                </a:lnTo>
                <a:lnTo>
                  <a:pt x="243" y="5776"/>
                </a:lnTo>
                <a:lnTo>
                  <a:pt x="346" y="5410"/>
                </a:lnTo>
                <a:lnTo>
                  <a:pt x="466" y="5052"/>
                </a:lnTo>
                <a:lnTo>
                  <a:pt x="605" y="4703"/>
                </a:lnTo>
                <a:lnTo>
                  <a:pt x="759" y="4361"/>
                </a:lnTo>
                <a:lnTo>
                  <a:pt x="929" y="4029"/>
                </a:lnTo>
                <a:lnTo>
                  <a:pt x="1113" y="3707"/>
                </a:lnTo>
                <a:lnTo>
                  <a:pt x="1315" y="3394"/>
                </a:lnTo>
                <a:lnTo>
                  <a:pt x="1528" y="3093"/>
                </a:lnTo>
                <a:lnTo>
                  <a:pt x="1757" y="2803"/>
                </a:lnTo>
                <a:lnTo>
                  <a:pt x="1999" y="2523"/>
                </a:lnTo>
                <a:lnTo>
                  <a:pt x="2254" y="2255"/>
                </a:lnTo>
                <a:lnTo>
                  <a:pt x="2521" y="2001"/>
                </a:lnTo>
                <a:lnTo>
                  <a:pt x="2800" y="1758"/>
                </a:lnTo>
                <a:lnTo>
                  <a:pt x="3091" y="1529"/>
                </a:lnTo>
                <a:lnTo>
                  <a:pt x="3392" y="1316"/>
                </a:lnTo>
                <a:lnTo>
                  <a:pt x="3705" y="1115"/>
                </a:lnTo>
                <a:lnTo>
                  <a:pt x="4026" y="930"/>
                </a:lnTo>
                <a:lnTo>
                  <a:pt x="4358" y="759"/>
                </a:lnTo>
                <a:lnTo>
                  <a:pt x="4700" y="606"/>
                </a:lnTo>
                <a:lnTo>
                  <a:pt x="5049" y="468"/>
                </a:lnTo>
                <a:lnTo>
                  <a:pt x="5406" y="346"/>
                </a:lnTo>
                <a:lnTo>
                  <a:pt x="5771" y="243"/>
                </a:lnTo>
                <a:lnTo>
                  <a:pt x="6144" y="156"/>
                </a:lnTo>
                <a:lnTo>
                  <a:pt x="6522" y="89"/>
                </a:lnTo>
                <a:lnTo>
                  <a:pt x="6908" y="40"/>
                </a:lnTo>
                <a:lnTo>
                  <a:pt x="7298" y="11"/>
                </a:lnTo>
                <a:lnTo>
                  <a:pt x="7693" y="0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32" b="0" i="0">
                <a:latin typeface="Pragati Narrow" panose="020B0506020202020B04" pitchFamily="34" charset="77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" name="Freeform 7"/>
          <p:cNvSpPr>
            <a:spLocks noGrp="1"/>
          </p:cNvSpPr>
          <p:nvPr>
            <p:ph type="pic" sz="quarter" idx="18"/>
          </p:nvPr>
        </p:nvSpPr>
        <p:spPr bwMode="auto">
          <a:xfrm>
            <a:off x="9756545" y="2407894"/>
            <a:ext cx="1314437" cy="1315257"/>
          </a:xfrm>
          <a:custGeom>
            <a:avLst/>
            <a:gdLst>
              <a:gd name="T0" fmla="*/ 8480 w 15387"/>
              <a:gd name="T1" fmla="*/ 40 h 15398"/>
              <a:gd name="T2" fmla="*/ 9616 w 15387"/>
              <a:gd name="T3" fmla="*/ 243 h 15398"/>
              <a:gd name="T4" fmla="*/ 10688 w 15387"/>
              <a:gd name="T5" fmla="*/ 606 h 15398"/>
              <a:gd name="T6" fmla="*/ 11683 w 15387"/>
              <a:gd name="T7" fmla="*/ 1115 h 15398"/>
              <a:gd name="T8" fmla="*/ 12587 w 15387"/>
              <a:gd name="T9" fmla="*/ 1758 h 15398"/>
              <a:gd name="T10" fmla="*/ 13388 w 15387"/>
              <a:gd name="T11" fmla="*/ 2523 h 15398"/>
              <a:gd name="T12" fmla="*/ 14073 w 15387"/>
              <a:gd name="T13" fmla="*/ 3394 h 15398"/>
              <a:gd name="T14" fmla="*/ 14628 w 15387"/>
              <a:gd name="T15" fmla="*/ 4361 h 15398"/>
              <a:gd name="T16" fmla="*/ 15042 w 15387"/>
              <a:gd name="T17" fmla="*/ 5410 h 15398"/>
              <a:gd name="T18" fmla="*/ 15299 w 15387"/>
              <a:gd name="T19" fmla="*/ 6526 h 15398"/>
              <a:gd name="T20" fmla="*/ 15387 w 15387"/>
              <a:gd name="T21" fmla="*/ 7698 h 15398"/>
              <a:gd name="T22" fmla="*/ 15299 w 15387"/>
              <a:gd name="T23" fmla="*/ 8871 h 15398"/>
              <a:gd name="T24" fmla="*/ 15042 w 15387"/>
              <a:gd name="T25" fmla="*/ 9988 h 15398"/>
              <a:gd name="T26" fmla="*/ 14628 w 15387"/>
              <a:gd name="T27" fmla="*/ 11037 h 15398"/>
              <a:gd name="T28" fmla="*/ 14073 w 15387"/>
              <a:gd name="T29" fmla="*/ 12002 h 15398"/>
              <a:gd name="T30" fmla="*/ 13388 w 15387"/>
              <a:gd name="T31" fmla="*/ 12875 h 15398"/>
              <a:gd name="T32" fmla="*/ 12587 w 15387"/>
              <a:gd name="T33" fmla="*/ 13640 h 15398"/>
              <a:gd name="T34" fmla="*/ 11683 w 15387"/>
              <a:gd name="T35" fmla="*/ 14283 h 15398"/>
              <a:gd name="T36" fmla="*/ 10688 w 15387"/>
              <a:gd name="T37" fmla="*/ 14792 h 15398"/>
              <a:gd name="T38" fmla="*/ 9616 w 15387"/>
              <a:gd name="T39" fmla="*/ 15155 h 15398"/>
              <a:gd name="T40" fmla="*/ 8480 w 15387"/>
              <a:gd name="T41" fmla="*/ 15358 h 15398"/>
              <a:gd name="T42" fmla="*/ 7298 w 15387"/>
              <a:gd name="T43" fmla="*/ 15387 h 15398"/>
              <a:gd name="T44" fmla="*/ 6144 w 15387"/>
              <a:gd name="T45" fmla="*/ 15241 h 15398"/>
              <a:gd name="T46" fmla="*/ 5049 w 15387"/>
              <a:gd name="T47" fmla="*/ 14930 h 15398"/>
              <a:gd name="T48" fmla="*/ 4026 w 15387"/>
              <a:gd name="T49" fmla="*/ 14468 h 15398"/>
              <a:gd name="T50" fmla="*/ 3091 w 15387"/>
              <a:gd name="T51" fmla="*/ 13868 h 15398"/>
              <a:gd name="T52" fmla="*/ 2254 w 15387"/>
              <a:gd name="T53" fmla="*/ 13142 h 15398"/>
              <a:gd name="T54" fmla="*/ 1528 w 15387"/>
              <a:gd name="T55" fmla="*/ 12305 h 15398"/>
              <a:gd name="T56" fmla="*/ 929 w 15387"/>
              <a:gd name="T57" fmla="*/ 11368 h 15398"/>
              <a:gd name="T58" fmla="*/ 466 w 15387"/>
              <a:gd name="T59" fmla="*/ 10346 h 15398"/>
              <a:gd name="T60" fmla="*/ 156 w 15387"/>
              <a:gd name="T61" fmla="*/ 9250 h 15398"/>
              <a:gd name="T62" fmla="*/ 11 w 15387"/>
              <a:gd name="T63" fmla="*/ 8095 h 15398"/>
              <a:gd name="T64" fmla="*/ 40 w 15387"/>
              <a:gd name="T65" fmla="*/ 6912 h 15398"/>
              <a:gd name="T66" fmla="*/ 243 w 15387"/>
              <a:gd name="T67" fmla="*/ 5776 h 15398"/>
              <a:gd name="T68" fmla="*/ 605 w 15387"/>
              <a:gd name="T69" fmla="*/ 4703 h 15398"/>
              <a:gd name="T70" fmla="*/ 1113 w 15387"/>
              <a:gd name="T71" fmla="*/ 3707 h 15398"/>
              <a:gd name="T72" fmla="*/ 1757 w 15387"/>
              <a:gd name="T73" fmla="*/ 2803 h 15398"/>
              <a:gd name="T74" fmla="*/ 2521 w 15387"/>
              <a:gd name="T75" fmla="*/ 2001 h 15398"/>
              <a:gd name="T76" fmla="*/ 3392 w 15387"/>
              <a:gd name="T77" fmla="*/ 1316 h 15398"/>
              <a:gd name="T78" fmla="*/ 4358 w 15387"/>
              <a:gd name="T79" fmla="*/ 759 h 15398"/>
              <a:gd name="T80" fmla="*/ 5406 w 15387"/>
              <a:gd name="T81" fmla="*/ 346 h 15398"/>
              <a:gd name="T82" fmla="*/ 6522 w 15387"/>
              <a:gd name="T83" fmla="*/ 89 h 15398"/>
              <a:gd name="T84" fmla="*/ 7693 w 15387"/>
              <a:gd name="T85" fmla="*/ 0 h 15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387" h="15398">
                <a:moveTo>
                  <a:pt x="7693" y="0"/>
                </a:moveTo>
                <a:lnTo>
                  <a:pt x="8089" y="11"/>
                </a:lnTo>
                <a:lnTo>
                  <a:pt x="8480" y="40"/>
                </a:lnTo>
                <a:lnTo>
                  <a:pt x="8866" y="89"/>
                </a:lnTo>
                <a:lnTo>
                  <a:pt x="9244" y="156"/>
                </a:lnTo>
                <a:lnTo>
                  <a:pt x="9616" y="243"/>
                </a:lnTo>
                <a:lnTo>
                  <a:pt x="9981" y="346"/>
                </a:lnTo>
                <a:lnTo>
                  <a:pt x="10339" y="468"/>
                </a:lnTo>
                <a:lnTo>
                  <a:pt x="10688" y="606"/>
                </a:lnTo>
                <a:lnTo>
                  <a:pt x="11029" y="759"/>
                </a:lnTo>
                <a:lnTo>
                  <a:pt x="11360" y="930"/>
                </a:lnTo>
                <a:lnTo>
                  <a:pt x="11683" y="1115"/>
                </a:lnTo>
                <a:lnTo>
                  <a:pt x="11995" y="1316"/>
                </a:lnTo>
                <a:lnTo>
                  <a:pt x="12297" y="1529"/>
                </a:lnTo>
                <a:lnTo>
                  <a:pt x="12587" y="1758"/>
                </a:lnTo>
                <a:lnTo>
                  <a:pt x="12867" y="2001"/>
                </a:lnTo>
                <a:lnTo>
                  <a:pt x="13134" y="2255"/>
                </a:lnTo>
                <a:lnTo>
                  <a:pt x="13388" y="2523"/>
                </a:lnTo>
                <a:lnTo>
                  <a:pt x="13631" y="2803"/>
                </a:lnTo>
                <a:lnTo>
                  <a:pt x="13858" y="3093"/>
                </a:lnTo>
                <a:lnTo>
                  <a:pt x="14073" y="3394"/>
                </a:lnTo>
                <a:lnTo>
                  <a:pt x="14273" y="3707"/>
                </a:lnTo>
                <a:lnTo>
                  <a:pt x="14458" y="4029"/>
                </a:lnTo>
                <a:lnTo>
                  <a:pt x="14628" y="4361"/>
                </a:lnTo>
                <a:lnTo>
                  <a:pt x="14782" y="4703"/>
                </a:lnTo>
                <a:lnTo>
                  <a:pt x="14920" y="5052"/>
                </a:lnTo>
                <a:lnTo>
                  <a:pt x="15042" y="5410"/>
                </a:lnTo>
                <a:lnTo>
                  <a:pt x="15145" y="5776"/>
                </a:lnTo>
                <a:lnTo>
                  <a:pt x="15230" y="6148"/>
                </a:lnTo>
                <a:lnTo>
                  <a:pt x="15299" y="6526"/>
                </a:lnTo>
                <a:lnTo>
                  <a:pt x="15348" y="6912"/>
                </a:lnTo>
                <a:lnTo>
                  <a:pt x="15377" y="7302"/>
                </a:lnTo>
                <a:lnTo>
                  <a:pt x="15387" y="7698"/>
                </a:lnTo>
                <a:lnTo>
                  <a:pt x="15377" y="8095"/>
                </a:lnTo>
                <a:lnTo>
                  <a:pt x="15348" y="8486"/>
                </a:lnTo>
                <a:lnTo>
                  <a:pt x="15299" y="8871"/>
                </a:lnTo>
                <a:lnTo>
                  <a:pt x="15230" y="9250"/>
                </a:lnTo>
                <a:lnTo>
                  <a:pt x="15145" y="9622"/>
                </a:lnTo>
                <a:lnTo>
                  <a:pt x="15042" y="9988"/>
                </a:lnTo>
                <a:lnTo>
                  <a:pt x="14920" y="10346"/>
                </a:lnTo>
                <a:lnTo>
                  <a:pt x="14782" y="10695"/>
                </a:lnTo>
                <a:lnTo>
                  <a:pt x="14628" y="11037"/>
                </a:lnTo>
                <a:lnTo>
                  <a:pt x="14458" y="11368"/>
                </a:lnTo>
                <a:lnTo>
                  <a:pt x="14273" y="11691"/>
                </a:lnTo>
                <a:lnTo>
                  <a:pt x="14073" y="12002"/>
                </a:lnTo>
                <a:lnTo>
                  <a:pt x="13858" y="12305"/>
                </a:lnTo>
                <a:lnTo>
                  <a:pt x="13631" y="12595"/>
                </a:lnTo>
                <a:lnTo>
                  <a:pt x="13388" y="12875"/>
                </a:lnTo>
                <a:lnTo>
                  <a:pt x="13134" y="13142"/>
                </a:lnTo>
                <a:lnTo>
                  <a:pt x="12867" y="13397"/>
                </a:lnTo>
                <a:lnTo>
                  <a:pt x="12587" y="13640"/>
                </a:lnTo>
                <a:lnTo>
                  <a:pt x="12297" y="13868"/>
                </a:lnTo>
                <a:lnTo>
                  <a:pt x="11995" y="14082"/>
                </a:lnTo>
                <a:lnTo>
                  <a:pt x="11683" y="14283"/>
                </a:lnTo>
                <a:lnTo>
                  <a:pt x="11360" y="14468"/>
                </a:lnTo>
                <a:lnTo>
                  <a:pt x="11029" y="14639"/>
                </a:lnTo>
                <a:lnTo>
                  <a:pt x="10688" y="14792"/>
                </a:lnTo>
                <a:lnTo>
                  <a:pt x="10339" y="14930"/>
                </a:lnTo>
                <a:lnTo>
                  <a:pt x="9981" y="15052"/>
                </a:lnTo>
                <a:lnTo>
                  <a:pt x="9616" y="15155"/>
                </a:lnTo>
                <a:lnTo>
                  <a:pt x="9244" y="15241"/>
                </a:lnTo>
                <a:lnTo>
                  <a:pt x="8866" y="15309"/>
                </a:lnTo>
                <a:lnTo>
                  <a:pt x="8480" y="15358"/>
                </a:lnTo>
                <a:lnTo>
                  <a:pt x="8089" y="15387"/>
                </a:lnTo>
                <a:lnTo>
                  <a:pt x="7693" y="15398"/>
                </a:lnTo>
                <a:lnTo>
                  <a:pt x="7298" y="15387"/>
                </a:lnTo>
                <a:lnTo>
                  <a:pt x="6908" y="15358"/>
                </a:lnTo>
                <a:lnTo>
                  <a:pt x="6522" y="15309"/>
                </a:lnTo>
                <a:lnTo>
                  <a:pt x="6144" y="15241"/>
                </a:lnTo>
                <a:lnTo>
                  <a:pt x="5771" y="15155"/>
                </a:lnTo>
                <a:lnTo>
                  <a:pt x="5406" y="15052"/>
                </a:lnTo>
                <a:lnTo>
                  <a:pt x="5049" y="14930"/>
                </a:lnTo>
                <a:lnTo>
                  <a:pt x="4700" y="14792"/>
                </a:lnTo>
                <a:lnTo>
                  <a:pt x="4358" y="14639"/>
                </a:lnTo>
                <a:lnTo>
                  <a:pt x="4026" y="14468"/>
                </a:lnTo>
                <a:lnTo>
                  <a:pt x="3705" y="14283"/>
                </a:lnTo>
                <a:lnTo>
                  <a:pt x="3392" y="14082"/>
                </a:lnTo>
                <a:lnTo>
                  <a:pt x="3091" y="13868"/>
                </a:lnTo>
                <a:lnTo>
                  <a:pt x="2800" y="13640"/>
                </a:lnTo>
                <a:lnTo>
                  <a:pt x="2521" y="13397"/>
                </a:lnTo>
                <a:lnTo>
                  <a:pt x="2254" y="13142"/>
                </a:lnTo>
                <a:lnTo>
                  <a:pt x="1999" y="12875"/>
                </a:lnTo>
                <a:lnTo>
                  <a:pt x="1757" y="12595"/>
                </a:lnTo>
                <a:lnTo>
                  <a:pt x="1528" y="12305"/>
                </a:lnTo>
                <a:lnTo>
                  <a:pt x="1315" y="12002"/>
                </a:lnTo>
                <a:lnTo>
                  <a:pt x="1113" y="11691"/>
                </a:lnTo>
                <a:lnTo>
                  <a:pt x="929" y="11368"/>
                </a:lnTo>
                <a:lnTo>
                  <a:pt x="759" y="11037"/>
                </a:lnTo>
                <a:lnTo>
                  <a:pt x="605" y="10695"/>
                </a:lnTo>
                <a:lnTo>
                  <a:pt x="466" y="10346"/>
                </a:lnTo>
                <a:lnTo>
                  <a:pt x="346" y="9988"/>
                </a:lnTo>
                <a:lnTo>
                  <a:pt x="243" y="9622"/>
                </a:lnTo>
                <a:lnTo>
                  <a:pt x="156" y="9250"/>
                </a:lnTo>
                <a:lnTo>
                  <a:pt x="89" y="8871"/>
                </a:lnTo>
                <a:lnTo>
                  <a:pt x="40" y="8486"/>
                </a:lnTo>
                <a:lnTo>
                  <a:pt x="11" y="8095"/>
                </a:lnTo>
                <a:lnTo>
                  <a:pt x="0" y="7698"/>
                </a:lnTo>
                <a:lnTo>
                  <a:pt x="11" y="7302"/>
                </a:lnTo>
                <a:lnTo>
                  <a:pt x="40" y="6912"/>
                </a:lnTo>
                <a:lnTo>
                  <a:pt x="89" y="6526"/>
                </a:lnTo>
                <a:lnTo>
                  <a:pt x="156" y="6148"/>
                </a:lnTo>
                <a:lnTo>
                  <a:pt x="243" y="5776"/>
                </a:lnTo>
                <a:lnTo>
                  <a:pt x="346" y="5410"/>
                </a:lnTo>
                <a:lnTo>
                  <a:pt x="466" y="5052"/>
                </a:lnTo>
                <a:lnTo>
                  <a:pt x="605" y="4703"/>
                </a:lnTo>
                <a:lnTo>
                  <a:pt x="759" y="4361"/>
                </a:lnTo>
                <a:lnTo>
                  <a:pt x="929" y="4029"/>
                </a:lnTo>
                <a:lnTo>
                  <a:pt x="1113" y="3707"/>
                </a:lnTo>
                <a:lnTo>
                  <a:pt x="1315" y="3394"/>
                </a:lnTo>
                <a:lnTo>
                  <a:pt x="1528" y="3093"/>
                </a:lnTo>
                <a:lnTo>
                  <a:pt x="1757" y="2803"/>
                </a:lnTo>
                <a:lnTo>
                  <a:pt x="1999" y="2523"/>
                </a:lnTo>
                <a:lnTo>
                  <a:pt x="2254" y="2255"/>
                </a:lnTo>
                <a:lnTo>
                  <a:pt x="2521" y="2001"/>
                </a:lnTo>
                <a:lnTo>
                  <a:pt x="2800" y="1758"/>
                </a:lnTo>
                <a:lnTo>
                  <a:pt x="3091" y="1529"/>
                </a:lnTo>
                <a:lnTo>
                  <a:pt x="3392" y="1316"/>
                </a:lnTo>
                <a:lnTo>
                  <a:pt x="3705" y="1115"/>
                </a:lnTo>
                <a:lnTo>
                  <a:pt x="4026" y="930"/>
                </a:lnTo>
                <a:lnTo>
                  <a:pt x="4358" y="759"/>
                </a:lnTo>
                <a:lnTo>
                  <a:pt x="4700" y="606"/>
                </a:lnTo>
                <a:lnTo>
                  <a:pt x="5049" y="468"/>
                </a:lnTo>
                <a:lnTo>
                  <a:pt x="5406" y="346"/>
                </a:lnTo>
                <a:lnTo>
                  <a:pt x="5771" y="243"/>
                </a:lnTo>
                <a:lnTo>
                  <a:pt x="6144" y="156"/>
                </a:lnTo>
                <a:lnTo>
                  <a:pt x="6522" y="89"/>
                </a:lnTo>
                <a:lnTo>
                  <a:pt x="6908" y="40"/>
                </a:lnTo>
                <a:lnTo>
                  <a:pt x="7298" y="11"/>
                </a:lnTo>
                <a:lnTo>
                  <a:pt x="7693" y="0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32" b="0" i="0">
                <a:latin typeface="Pragati Narrow" panose="020B0506020202020B04" pitchFamily="34" charset="77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F1029B7D-3BAA-3D4E-A028-484BB127E7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496" y="278913"/>
            <a:ext cx="11623876" cy="82565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1">
                <a:solidFill>
                  <a:schemeClr val="tx2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xmlns="" id="{96EA47DE-669D-EB4E-83AB-E0EB211F52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03922" y="989413"/>
            <a:ext cx="5551025" cy="38216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133" b="0">
                <a:solidFill>
                  <a:schemeClr val="tx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pPr lvl="0"/>
            <a:r>
              <a:rPr lang="en-US" dirty="0"/>
              <a:t>Slide Description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691DAC93-7CD0-2640-B701-1C5042A57BAF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3173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146712" y="1983313"/>
            <a:ext cx="1783887" cy="1693072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175387" y="1983313"/>
            <a:ext cx="1783887" cy="1693072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204060" y="1983313"/>
            <a:ext cx="1783887" cy="1693072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232735" y="1983313"/>
            <a:ext cx="1783887" cy="1693072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261408" y="1983313"/>
            <a:ext cx="1783887" cy="1693072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146712" y="4063373"/>
            <a:ext cx="1783887" cy="1693072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175387" y="4063373"/>
            <a:ext cx="1783887" cy="1693072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5204060" y="4063373"/>
            <a:ext cx="1783887" cy="1693072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232735" y="4063373"/>
            <a:ext cx="1783887" cy="1693072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261408" y="4063373"/>
            <a:ext cx="1783887" cy="1693072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DE030B39-EA6D-0E4D-91E0-0A3BC0E074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496" y="278913"/>
            <a:ext cx="11623876" cy="82565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2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xmlns="" id="{45CA5114-FC51-9F4F-AE52-3EE2461160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496" y="989413"/>
            <a:ext cx="5551025" cy="38216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33" b="0">
                <a:solidFill>
                  <a:schemeClr val="tx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pPr lvl="0"/>
            <a:r>
              <a:rPr lang="en-US" dirty="0"/>
              <a:t>Slide Description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xmlns="" id="{38D87316-57F5-0640-BF8A-20989789C76F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132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2000" cy="27523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reeform 5"/>
          <p:cNvSpPr>
            <a:spLocks noGrp="1"/>
          </p:cNvSpPr>
          <p:nvPr>
            <p:ph type="pic" sz="quarter" idx="10"/>
          </p:nvPr>
        </p:nvSpPr>
        <p:spPr bwMode="auto">
          <a:xfrm>
            <a:off x="4927600" y="1965954"/>
            <a:ext cx="2336800" cy="2706932"/>
          </a:xfrm>
          <a:custGeom>
            <a:avLst/>
            <a:gdLst>
              <a:gd name="T0" fmla="*/ 7903 w 14000"/>
              <a:gd name="T1" fmla="*/ 8 h 16220"/>
              <a:gd name="T2" fmla="*/ 8865 w 14000"/>
              <a:gd name="T3" fmla="*/ 132 h 16220"/>
              <a:gd name="T4" fmla="*/ 9777 w 14000"/>
              <a:gd name="T5" fmla="*/ 393 h 16220"/>
              <a:gd name="T6" fmla="*/ 10630 w 14000"/>
              <a:gd name="T7" fmla="*/ 783 h 16220"/>
              <a:gd name="T8" fmla="*/ 11412 w 14000"/>
              <a:gd name="T9" fmla="*/ 1287 h 16220"/>
              <a:gd name="T10" fmla="*/ 12112 w 14000"/>
              <a:gd name="T11" fmla="*/ 1897 h 16220"/>
              <a:gd name="T12" fmla="*/ 12719 w 14000"/>
              <a:gd name="T13" fmla="*/ 2600 h 16220"/>
              <a:gd name="T14" fmla="*/ 13221 w 14000"/>
              <a:gd name="T15" fmla="*/ 3386 h 16220"/>
              <a:gd name="T16" fmla="*/ 13609 w 14000"/>
              <a:gd name="T17" fmla="*/ 4244 h 16220"/>
              <a:gd name="T18" fmla="*/ 13869 w 14000"/>
              <a:gd name="T19" fmla="*/ 5160 h 16220"/>
              <a:gd name="T20" fmla="*/ 13992 w 14000"/>
              <a:gd name="T21" fmla="*/ 6126 h 16220"/>
              <a:gd name="T22" fmla="*/ 13992 w 14000"/>
              <a:gd name="T23" fmla="*/ 10094 h 16220"/>
              <a:gd name="T24" fmla="*/ 13869 w 14000"/>
              <a:gd name="T25" fmla="*/ 11060 h 16220"/>
              <a:gd name="T26" fmla="*/ 13609 w 14000"/>
              <a:gd name="T27" fmla="*/ 11977 h 16220"/>
              <a:gd name="T28" fmla="*/ 13221 w 14000"/>
              <a:gd name="T29" fmla="*/ 12834 h 16220"/>
              <a:gd name="T30" fmla="*/ 12719 w 14000"/>
              <a:gd name="T31" fmla="*/ 13620 h 16220"/>
              <a:gd name="T32" fmla="*/ 12112 w 14000"/>
              <a:gd name="T33" fmla="*/ 14323 h 16220"/>
              <a:gd name="T34" fmla="*/ 11412 w 14000"/>
              <a:gd name="T35" fmla="*/ 14934 h 16220"/>
              <a:gd name="T36" fmla="*/ 10630 w 14000"/>
              <a:gd name="T37" fmla="*/ 15438 h 16220"/>
              <a:gd name="T38" fmla="*/ 9777 w 14000"/>
              <a:gd name="T39" fmla="*/ 15827 h 16220"/>
              <a:gd name="T40" fmla="*/ 8865 w 14000"/>
              <a:gd name="T41" fmla="*/ 16088 h 16220"/>
              <a:gd name="T42" fmla="*/ 7903 w 14000"/>
              <a:gd name="T43" fmla="*/ 16212 h 16220"/>
              <a:gd name="T44" fmla="*/ 6097 w 14000"/>
              <a:gd name="T45" fmla="*/ 16212 h 16220"/>
              <a:gd name="T46" fmla="*/ 5135 w 14000"/>
              <a:gd name="T47" fmla="*/ 16088 h 16220"/>
              <a:gd name="T48" fmla="*/ 4222 w 14000"/>
              <a:gd name="T49" fmla="*/ 15827 h 16220"/>
              <a:gd name="T50" fmla="*/ 3370 w 14000"/>
              <a:gd name="T51" fmla="*/ 15438 h 16220"/>
              <a:gd name="T52" fmla="*/ 2588 w 14000"/>
              <a:gd name="T53" fmla="*/ 14934 h 16220"/>
              <a:gd name="T54" fmla="*/ 1888 w 14000"/>
              <a:gd name="T55" fmla="*/ 14323 h 16220"/>
              <a:gd name="T56" fmla="*/ 1280 w 14000"/>
              <a:gd name="T57" fmla="*/ 13620 h 16220"/>
              <a:gd name="T58" fmla="*/ 779 w 14000"/>
              <a:gd name="T59" fmla="*/ 12834 h 16220"/>
              <a:gd name="T60" fmla="*/ 391 w 14000"/>
              <a:gd name="T61" fmla="*/ 11977 h 16220"/>
              <a:gd name="T62" fmla="*/ 131 w 14000"/>
              <a:gd name="T63" fmla="*/ 11060 h 16220"/>
              <a:gd name="T64" fmla="*/ 8 w 14000"/>
              <a:gd name="T65" fmla="*/ 10094 h 16220"/>
              <a:gd name="T66" fmla="*/ 8 w 14000"/>
              <a:gd name="T67" fmla="*/ 6126 h 16220"/>
              <a:gd name="T68" fmla="*/ 131 w 14000"/>
              <a:gd name="T69" fmla="*/ 5160 h 16220"/>
              <a:gd name="T70" fmla="*/ 391 w 14000"/>
              <a:gd name="T71" fmla="*/ 4244 h 16220"/>
              <a:gd name="T72" fmla="*/ 779 w 14000"/>
              <a:gd name="T73" fmla="*/ 3386 h 16220"/>
              <a:gd name="T74" fmla="*/ 1280 w 14000"/>
              <a:gd name="T75" fmla="*/ 2600 h 16220"/>
              <a:gd name="T76" fmla="*/ 1888 w 14000"/>
              <a:gd name="T77" fmla="*/ 1897 h 16220"/>
              <a:gd name="T78" fmla="*/ 2588 w 14000"/>
              <a:gd name="T79" fmla="*/ 1287 h 16220"/>
              <a:gd name="T80" fmla="*/ 3370 w 14000"/>
              <a:gd name="T81" fmla="*/ 783 h 16220"/>
              <a:gd name="T82" fmla="*/ 4222 w 14000"/>
              <a:gd name="T83" fmla="*/ 393 h 16220"/>
              <a:gd name="T84" fmla="*/ 5135 w 14000"/>
              <a:gd name="T85" fmla="*/ 132 h 16220"/>
              <a:gd name="T86" fmla="*/ 6097 w 14000"/>
              <a:gd name="T87" fmla="*/ 8 h 16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000" h="16220">
                <a:moveTo>
                  <a:pt x="6426" y="0"/>
                </a:moveTo>
                <a:lnTo>
                  <a:pt x="7574" y="0"/>
                </a:lnTo>
                <a:lnTo>
                  <a:pt x="7903" y="8"/>
                </a:lnTo>
                <a:lnTo>
                  <a:pt x="8228" y="33"/>
                </a:lnTo>
                <a:lnTo>
                  <a:pt x="8549" y="75"/>
                </a:lnTo>
                <a:lnTo>
                  <a:pt x="8865" y="132"/>
                </a:lnTo>
                <a:lnTo>
                  <a:pt x="9175" y="205"/>
                </a:lnTo>
                <a:lnTo>
                  <a:pt x="9479" y="292"/>
                </a:lnTo>
                <a:lnTo>
                  <a:pt x="9777" y="393"/>
                </a:lnTo>
                <a:lnTo>
                  <a:pt x="10068" y="510"/>
                </a:lnTo>
                <a:lnTo>
                  <a:pt x="10353" y="640"/>
                </a:lnTo>
                <a:lnTo>
                  <a:pt x="10630" y="783"/>
                </a:lnTo>
                <a:lnTo>
                  <a:pt x="10899" y="939"/>
                </a:lnTo>
                <a:lnTo>
                  <a:pt x="11160" y="1107"/>
                </a:lnTo>
                <a:lnTo>
                  <a:pt x="11412" y="1287"/>
                </a:lnTo>
                <a:lnTo>
                  <a:pt x="11655" y="1479"/>
                </a:lnTo>
                <a:lnTo>
                  <a:pt x="11888" y="1683"/>
                </a:lnTo>
                <a:lnTo>
                  <a:pt x="12112" y="1897"/>
                </a:lnTo>
                <a:lnTo>
                  <a:pt x="12325" y="2122"/>
                </a:lnTo>
                <a:lnTo>
                  <a:pt x="12528" y="2356"/>
                </a:lnTo>
                <a:lnTo>
                  <a:pt x="12719" y="2600"/>
                </a:lnTo>
                <a:lnTo>
                  <a:pt x="12898" y="2854"/>
                </a:lnTo>
                <a:lnTo>
                  <a:pt x="13066" y="3115"/>
                </a:lnTo>
                <a:lnTo>
                  <a:pt x="13221" y="3386"/>
                </a:lnTo>
                <a:lnTo>
                  <a:pt x="13363" y="3665"/>
                </a:lnTo>
                <a:lnTo>
                  <a:pt x="13493" y="3951"/>
                </a:lnTo>
                <a:lnTo>
                  <a:pt x="13609" y="4244"/>
                </a:lnTo>
                <a:lnTo>
                  <a:pt x="13709" y="4543"/>
                </a:lnTo>
                <a:lnTo>
                  <a:pt x="13796" y="4849"/>
                </a:lnTo>
                <a:lnTo>
                  <a:pt x="13869" y="5160"/>
                </a:lnTo>
                <a:lnTo>
                  <a:pt x="13925" y="5477"/>
                </a:lnTo>
                <a:lnTo>
                  <a:pt x="13967" y="5800"/>
                </a:lnTo>
                <a:lnTo>
                  <a:pt x="13992" y="6126"/>
                </a:lnTo>
                <a:lnTo>
                  <a:pt x="14000" y="6458"/>
                </a:lnTo>
                <a:lnTo>
                  <a:pt x="14000" y="9762"/>
                </a:lnTo>
                <a:lnTo>
                  <a:pt x="13992" y="10094"/>
                </a:lnTo>
                <a:lnTo>
                  <a:pt x="13967" y="10420"/>
                </a:lnTo>
                <a:lnTo>
                  <a:pt x="13925" y="10743"/>
                </a:lnTo>
                <a:lnTo>
                  <a:pt x="13869" y="11060"/>
                </a:lnTo>
                <a:lnTo>
                  <a:pt x="13796" y="11372"/>
                </a:lnTo>
                <a:lnTo>
                  <a:pt x="13709" y="11677"/>
                </a:lnTo>
                <a:lnTo>
                  <a:pt x="13609" y="11977"/>
                </a:lnTo>
                <a:lnTo>
                  <a:pt x="13493" y="12270"/>
                </a:lnTo>
                <a:lnTo>
                  <a:pt x="13363" y="12556"/>
                </a:lnTo>
                <a:lnTo>
                  <a:pt x="13221" y="12834"/>
                </a:lnTo>
                <a:lnTo>
                  <a:pt x="13066" y="13105"/>
                </a:lnTo>
                <a:lnTo>
                  <a:pt x="12898" y="13366"/>
                </a:lnTo>
                <a:lnTo>
                  <a:pt x="12719" y="13620"/>
                </a:lnTo>
                <a:lnTo>
                  <a:pt x="12528" y="13864"/>
                </a:lnTo>
                <a:lnTo>
                  <a:pt x="12325" y="14099"/>
                </a:lnTo>
                <a:lnTo>
                  <a:pt x="12112" y="14323"/>
                </a:lnTo>
                <a:lnTo>
                  <a:pt x="11888" y="14537"/>
                </a:lnTo>
                <a:lnTo>
                  <a:pt x="11655" y="14741"/>
                </a:lnTo>
                <a:lnTo>
                  <a:pt x="11412" y="14934"/>
                </a:lnTo>
                <a:lnTo>
                  <a:pt x="11160" y="15114"/>
                </a:lnTo>
                <a:lnTo>
                  <a:pt x="10899" y="15282"/>
                </a:lnTo>
                <a:lnTo>
                  <a:pt x="10630" y="15438"/>
                </a:lnTo>
                <a:lnTo>
                  <a:pt x="10353" y="15581"/>
                </a:lnTo>
                <a:lnTo>
                  <a:pt x="10068" y="15711"/>
                </a:lnTo>
                <a:lnTo>
                  <a:pt x="9777" y="15827"/>
                </a:lnTo>
                <a:lnTo>
                  <a:pt x="9479" y="15929"/>
                </a:lnTo>
                <a:lnTo>
                  <a:pt x="9175" y="16016"/>
                </a:lnTo>
                <a:lnTo>
                  <a:pt x="8865" y="16088"/>
                </a:lnTo>
                <a:lnTo>
                  <a:pt x="8549" y="16145"/>
                </a:lnTo>
                <a:lnTo>
                  <a:pt x="8228" y="16187"/>
                </a:lnTo>
                <a:lnTo>
                  <a:pt x="7903" y="16212"/>
                </a:lnTo>
                <a:lnTo>
                  <a:pt x="7574" y="16220"/>
                </a:lnTo>
                <a:lnTo>
                  <a:pt x="6426" y="16220"/>
                </a:lnTo>
                <a:lnTo>
                  <a:pt x="6097" y="16212"/>
                </a:lnTo>
                <a:lnTo>
                  <a:pt x="5772" y="16187"/>
                </a:lnTo>
                <a:lnTo>
                  <a:pt x="5451" y="16145"/>
                </a:lnTo>
                <a:lnTo>
                  <a:pt x="5135" y="16088"/>
                </a:lnTo>
                <a:lnTo>
                  <a:pt x="4824" y="16016"/>
                </a:lnTo>
                <a:lnTo>
                  <a:pt x="4521" y="15929"/>
                </a:lnTo>
                <a:lnTo>
                  <a:pt x="4222" y="15827"/>
                </a:lnTo>
                <a:lnTo>
                  <a:pt x="3931" y="15711"/>
                </a:lnTo>
                <a:lnTo>
                  <a:pt x="3646" y="15581"/>
                </a:lnTo>
                <a:lnTo>
                  <a:pt x="3370" y="15438"/>
                </a:lnTo>
                <a:lnTo>
                  <a:pt x="3100" y="15282"/>
                </a:lnTo>
                <a:lnTo>
                  <a:pt x="2840" y="15114"/>
                </a:lnTo>
                <a:lnTo>
                  <a:pt x="2588" y="14934"/>
                </a:lnTo>
                <a:lnTo>
                  <a:pt x="2345" y="14741"/>
                </a:lnTo>
                <a:lnTo>
                  <a:pt x="2111" y="14537"/>
                </a:lnTo>
                <a:lnTo>
                  <a:pt x="1888" y="14323"/>
                </a:lnTo>
                <a:lnTo>
                  <a:pt x="1675" y="14099"/>
                </a:lnTo>
                <a:lnTo>
                  <a:pt x="1472" y="13864"/>
                </a:lnTo>
                <a:lnTo>
                  <a:pt x="1280" y="13620"/>
                </a:lnTo>
                <a:lnTo>
                  <a:pt x="1102" y="13366"/>
                </a:lnTo>
                <a:lnTo>
                  <a:pt x="933" y="13105"/>
                </a:lnTo>
                <a:lnTo>
                  <a:pt x="779" y="12834"/>
                </a:lnTo>
                <a:lnTo>
                  <a:pt x="636" y="12556"/>
                </a:lnTo>
                <a:lnTo>
                  <a:pt x="506" y="12270"/>
                </a:lnTo>
                <a:lnTo>
                  <a:pt x="391" y="11977"/>
                </a:lnTo>
                <a:lnTo>
                  <a:pt x="290" y="11677"/>
                </a:lnTo>
                <a:lnTo>
                  <a:pt x="203" y="11372"/>
                </a:lnTo>
                <a:lnTo>
                  <a:pt x="131" y="11060"/>
                </a:lnTo>
                <a:lnTo>
                  <a:pt x="75" y="10743"/>
                </a:lnTo>
                <a:lnTo>
                  <a:pt x="33" y="10420"/>
                </a:lnTo>
                <a:lnTo>
                  <a:pt x="8" y="10094"/>
                </a:lnTo>
                <a:lnTo>
                  <a:pt x="0" y="9762"/>
                </a:lnTo>
                <a:lnTo>
                  <a:pt x="0" y="6458"/>
                </a:lnTo>
                <a:lnTo>
                  <a:pt x="8" y="6126"/>
                </a:lnTo>
                <a:lnTo>
                  <a:pt x="33" y="5800"/>
                </a:lnTo>
                <a:lnTo>
                  <a:pt x="75" y="5477"/>
                </a:lnTo>
                <a:lnTo>
                  <a:pt x="131" y="5160"/>
                </a:lnTo>
                <a:lnTo>
                  <a:pt x="203" y="4849"/>
                </a:lnTo>
                <a:lnTo>
                  <a:pt x="290" y="4543"/>
                </a:lnTo>
                <a:lnTo>
                  <a:pt x="391" y="4244"/>
                </a:lnTo>
                <a:lnTo>
                  <a:pt x="506" y="3951"/>
                </a:lnTo>
                <a:lnTo>
                  <a:pt x="636" y="3665"/>
                </a:lnTo>
                <a:lnTo>
                  <a:pt x="779" y="3386"/>
                </a:lnTo>
                <a:lnTo>
                  <a:pt x="933" y="3115"/>
                </a:lnTo>
                <a:lnTo>
                  <a:pt x="1102" y="2854"/>
                </a:lnTo>
                <a:lnTo>
                  <a:pt x="1280" y="2600"/>
                </a:lnTo>
                <a:lnTo>
                  <a:pt x="1472" y="2356"/>
                </a:lnTo>
                <a:lnTo>
                  <a:pt x="1675" y="2122"/>
                </a:lnTo>
                <a:lnTo>
                  <a:pt x="1888" y="1897"/>
                </a:lnTo>
                <a:lnTo>
                  <a:pt x="2111" y="1683"/>
                </a:lnTo>
                <a:lnTo>
                  <a:pt x="2345" y="1479"/>
                </a:lnTo>
                <a:lnTo>
                  <a:pt x="2588" y="1287"/>
                </a:lnTo>
                <a:lnTo>
                  <a:pt x="2840" y="1107"/>
                </a:lnTo>
                <a:lnTo>
                  <a:pt x="3100" y="939"/>
                </a:lnTo>
                <a:lnTo>
                  <a:pt x="3370" y="783"/>
                </a:lnTo>
                <a:lnTo>
                  <a:pt x="3646" y="640"/>
                </a:lnTo>
                <a:lnTo>
                  <a:pt x="3931" y="510"/>
                </a:lnTo>
                <a:lnTo>
                  <a:pt x="4222" y="393"/>
                </a:lnTo>
                <a:lnTo>
                  <a:pt x="4521" y="292"/>
                </a:lnTo>
                <a:lnTo>
                  <a:pt x="4824" y="205"/>
                </a:lnTo>
                <a:lnTo>
                  <a:pt x="5135" y="132"/>
                </a:lnTo>
                <a:lnTo>
                  <a:pt x="5451" y="75"/>
                </a:lnTo>
                <a:lnTo>
                  <a:pt x="5772" y="33"/>
                </a:lnTo>
                <a:lnTo>
                  <a:pt x="6097" y="8"/>
                </a:lnTo>
                <a:lnTo>
                  <a:pt x="6426" y="0"/>
                </a:lnTo>
                <a:close/>
              </a:path>
            </a:pathLst>
          </a:cu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ru-RU" sz="132" b="0" i="0"/>
            </a:lvl1pPr>
          </a:lstStyle>
          <a:p>
            <a:pPr lvl="0"/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75A5C5F0-C41F-7942-8ECA-A826DF27531B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34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330600" y="1968713"/>
            <a:ext cx="1675767" cy="1891492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249455" y="1968713"/>
            <a:ext cx="1675767" cy="1891492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330600" y="4203568"/>
            <a:ext cx="1675767" cy="1891492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249455" y="4203568"/>
            <a:ext cx="1675767" cy="1891492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2A5E6DB6-7B08-A14D-8FAD-954BCCF5F9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496" y="278913"/>
            <a:ext cx="11623876" cy="82565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2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xmlns="" id="{52271C4B-0C21-5F47-AD9B-82607851CA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496" y="989413"/>
            <a:ext cx="5551025" cy="38216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33" b="0">
                <a:solidFill>
                  <a:schemeClr val="tx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pPr lvl="0"/>
            <a:r>
              <a:rPr lang="en-US" dirty="0"/>
              <a:t>Slide Description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33F83F03-CF24-AD4F-B859-CB868702C7E8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862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 noGrp="1"/>
          </p:cNvSpPr>
          <p:nvPr>
            <p:ph type="pic" sz="quarter" idx="15"/>
          </p:nvPr>
        </p:nvSpPr>
        <p:spPr bwMode="auto">
          <a:xfrm>
            <a:off x="1767722" y="2368461"/>
            <a:ext cx="1623785" cy="1624799"/>
          </a:xfrm>
          <a:custGeom>
            <a:avLst/>
            <a:gdLst>
              <a:gd name="T0" fmla="*/ 8480 w 15387"/>
              <a:gd name="T1" fmla="*/ 40 h 15398"/>
              <a:gd name="T2" fmla="*/ 9616 w 15387"/>
              <a:gd name="T3" fmla="*/ 243 h 15398"/>
              <a:gd name="T4" fmla="*/ 10688 w 15387"/>
              <a:gd name="T5" fmla="*/ 606 h 15398"/>
              <a:gd name="T6" fmla="*/ 11683 w 15387"/>
              <a:gd name="T7" fmla="*/ 1115 h 15398"/>
              <a:gd name="T8" fmla="*/ 12587 w 15387"/>
              <a:gd name="T9" fmla="*/ 1758 h 15398"/>
              <a:gd name="T10" fmla="*/ 13388 w 15387"/>
              <a:gd name="T11" fmla="*/ 2523 h 15398"/>
              <a:gd name="T12" fmla="*/ 14073 w 15387"/>
              <a:gd name="T13" fmla="*/ 3394 h 15398"/>
              <a:gd name="T14" fmla="*/ 14628 w 15387"/>
              <a:gd name="T15" fmla="*/ 4361 h 15398"/>
              <a:gd name="T16" fmla="*/ 15042 w 15387"/>
              <a:gd name="T17" fmla="*/ 5410 h 15398"/>
              <a:gd name="T18" fmla="*/ 15299 w 15387"/>
              <a:gd name="T19" fmla="*/ 6526 h 15398"/>
              <a:gd name="T20" fmla="*/ 15387 w 15387"/>
              <a:gd name="T21" fmla="*/ 7698 h 15398"/>
              <a:gd name="T22" fmla="*/ 15299 w 15387"/>
              <a:gd name="T23" fmla="*/ 8871 h 15398"/>
              <a:gd name="T24" fmla="*/ 15042 w 15387"/>
              <a:gd name="T25" fmla="*/ 9988 h 15398"/>
              <a:gd name="T26" fmla="*/ 14628 w 15387"/>
              <a:gd name="T27" fmla="*/ 11037 h 15398"/>
              <a:gd name="T28" fmla="*/ 14073 w 15387"/>
              <a:gd name="T29" fmla="*/ 12002 h 15398"/>
              <a:gd name="T30" fmla="*/ 13388 w 15387"/>
              <a:gd name="T31" fmla="*/ 12875 h 15398"/>
              <a:gd name="T32" fmla="*/ 12587 w 15387"/>
              <a:gd name="T33" fmla="*/ 13640 h 15398"/>
              <a:gd name="T34" fmla="*/ 11683 w 15387"/>
              <a:gd name="T35" fmla="*/ 14283 h 15398"/>
              <a:gd name="T36" fmla="*/ 10688 w 15387"/>
              <a:gd name="T37" fmla="*/ 14792 h 15398"/>
              <a:gd name="T38" fmla="*/ 9616 w 15387"/>
              <a:gd name="T39" fmla="*/ 15155 h 15398"/>
              <a:gd name="T40" fmla="*/ 8480 w 15387"/>
              <a:gd name="T41" fmla="*/ 15358 h 15398"/>
              <a:gd name="T42" fmla="*/ 7298 w 15387"/>
              <a:gd name="T43" fmla="*/ 15387 h 15398"/>
              <a:gd name="T44" fmla="*/ 6144 w 15387"/>
              <a:gd name="T45" fmla="*/ 15241 h 15398"/>
              <a:gd name="T46" fmla="*/ 5049 w 15387"/>
              <a:gd name="T47" fmla="*/ 14930 h 15398"/>
              <a:gd name="T48" fmla="*/ 4026 w 15387"/>
              <a:gd name="T49" fmla="*/ 14468 h 15398"/>
              <a:gd name="T50" fmla="*/ 3091 w 15387"/>
              <a:gd name="T51" fmla="*/ 13868 h 15398"/>
              <a:gd name="T52" fmla="*/ 2254 w 15387"/>
              <a:gd name="T53" fmla="*/ 13142 h 15398"/>
              <a:gd name="T54" fmla="*/ 1528 w 15387"/>
              <a:gd name="T55" fmla="*/ 12305 h 15398"/>
              <a:gd name="T56" fmla="*/ 929 w 15387"/>
              <a:gd name="T57" fmla="*/ 11368 h 15398"/>
              <a:gd name="T58" fmla="*/ 466 w 15387"/>
              <a:gd name="T59" fmla="*/ 10346 h 15398"/>
              <a:gd name="T60" fmla="*/ 156 w 15387"/>
              <a:gd name="T61" fmla="*/ 9250 h 15398"/>
              <a:gd name="T62" fmla="*/ 11 w 15387"/>
              <a:gd name="T63" fmla="*/ 8095 h 15398"/>
              <a:gd name="T64" fmla="*/ 40 w 15387"/>
              <a:gd name="T65" fmla="*/ 6912 h 15398"/>
              <a:gd name="T66" fmla="*/ 243 w 15387"/>
              <a:gd name="T67" fmla="*/ 5776 h 15398"/>
              <a:gd name="T68" fmla="*/ 605 w 15387"/>
              <a:gd name="T69" fmla="*/ 4703 h 15398"/>
              <a:gd name="T70" fmla="*/ 1113 w 15387"/>
              <a:gd name="T71" fmla="*/ 3707 h 15398"/>
              <a:gd name="T72" fmla="*/ 1757 w 15387"/>
              <a:gd name="T73" fmla="*/ 2803 h 15398"/>
              <a:gd name="T74" fmla="*/ 2521 w 15387"/>
              <a:gd name="T75" fmla="*/ 2001 h 15398"/>
              <a:gd name="T76" fmla="*/ 3392 w 15387"/>
              <a:gd name="T77" fmla="*/ 1316 h 15398"/>
              <a:gd name="T78" fmla="*/ 4358 w 15387"/>
              <a:gd name="T79" fmla="*/ 759 h 15398"/>
              <a:gd name="T80" fmla="*/ 5406 w 15387"/>
              <a:gd name="T81" fmla="*/ 346 h 15398"/>
              <a:gd name="T82" fmla="*/ 6522 w 15387"/>
              <a:gd name="T83" fmla="*/ 89 h 15398"/>
              <a:gd name="T84" fmla="*/ 7693 w 15387"/>
              <a:gd name="T85" fmla="*/ 0 h 15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387" h="15398">
                <a:moveTo>
                  <a:pt x="7693" y="0"/>
                </a:moveTo>
                <a:lnTo>
                  <a:pt x="8089" y="11"/>
                </a:lnTo>
                <a:lnTo>
                  <a:pt x="8480" y="40"/>
                </a:lnTo>
                <a:lnTo>
                  <a:pt x="8866" y="89"/>
                </a:lnTo>
                <a:lnTo>
                  <a:pt x="9244" y="156"/>
                </a:lnTo>
                <a:lnTo>
                  <a:pt x="9616" y="243"/>
                </a:lnTo>
                <a:lnTo>
                  <a:pt x="9981" y="346"/>
                </a:lnTo>
                <a:lnTo>
                  <a:pt x="10339" y="468"/>
                </a:lnTo>
                <a:lnTo>
                  <a:pt x="10688" y="606"/>
                </a:lnTo>
                <a:lnTo>
                  <a:pt x="11029" y="759"/>
                </a:lnTo>
                <a:lnTo>
                  <a:pt x="11360" y="930"/>
                </a:lnTo>
                <a:lnTo>
                  <a:pt x="11683" y="1115"/>
                </a:lnTo>
                <a:lnTo>
                  <a:pt x="11995" y="1316"/>
                </a:lnTo>
                <a:lnTo>
                  <a:pt x="12297" y="1529"/>
                </a:lnTo>
                <a:lnTo>
                  <a:pt x="12587" y="1758"/>
                </a:lnTo>
                <a:lnTo>
                  <a:pt x="12867" y="2001"/>
                </a:lnTo>
                <a:lnTo>
                  <a:pt x="13134" y="2255"/>
                </a:lnTo>
                <a:lnTo>
                  <a:pt x="13388" y="2523"/>
                </a:lnTo>
                <a:lnTo>
                  <a:pt x="13631" y="2803"/>
                </a:lnTo>
                <a:lnTo>
                  <a:pt x="13858" y="3093"/>
                </a:lnTo>
                <a:lnTo>
                  <a:pt x="14073" y="3394"/>
                </a:lnTo>
                <a:lnTo>
                  <a:pt x="14273" y="3707"/>
                </a:lnTo>
                <a:lnTo>
                  <a:pt x="14458" y="4029"/>
                </a:lnTo>
                <a:lnTo>
                  <a:pt x="14628" y="4361"/>
                </a:lnTo>
                <a:lnTo>
                  <a:pt x="14782" y="4703"/>
                </a:lnTo>
                <a:lnTo>
                  <a:pt x="14920" y="5052"/>
                </a:lnTo>
                <a:lnTo>
                  <a:pt x="15042" y="5410"/>
                </a:lnTo>
                <a:lnTo>
                  <a:pt x="15145" y="5776"/>
                </a:lnTo>
                <a:lnTo>
                  <a:pt x="15230" y="6148"/>
                </a:lnTo>
                <a:lnTo>
                  <a:pt x="15299" y="6526"/>
                </a:lnTo>
                <a:lnTo>
                  <a:pt x="15348" y="6912"/>
                </a:lnTo>
                <a:lnTo>
                  <a:pt x="15377" y="7302"/>
                </a:lnTo>
                <a:lnTo>
                  <a:pt x="15387" y="7698"/>
                </a:lnTo>
                <a:lnTo>
                  <a:pt x="15377" y="8095"/>
                </a:lnTo>
                <a:lnTo>
                  <a:pt x="15348" y="8486"/>
                </a:lnTo>
                <a:lnTo>
                  <a:pt x="15299" y="8871"/>
                </a:lnTo>
                <a:lnTo>
                  <a:pt x="15230" y="9250"/>
                </a:lnTo>
                <a:lnTo>
                  <a:pt x="15145" y="9622"/>
                </a:lnTo>
                <a:lnTo>
                  <a:pt x="15042" y="9988"/>
                </a:lnTo>
                <a:lnTo>
                  <a:pt x="14920" y="10346"/>
                </a:lnTo>
                <a:lnTo>
                  <a:pt x="14782" y="10695"/>
                </a:lnTo>
                <a:lnTo>
                  <a:pt x="14628" y="11037"/>
                </a:lnTo>
                <a:lnTo>
                  <a:pt x="14458" y="11368"/>
                </a:lnTo>
                <a:lnTo>
                  <a:pt x="14273" y="11691"/>
                </a:lnTo>
                <a:lnTo>
                  <a:pt x="14073" y="12002"/>
                </a:lnTo>
                <a:lnTo>
                  <a:pt x="13858" y="12305"/>
                </a:lnTo>
                <a:lnTo>
                  <a:pt x="13631" y="12595"/>
                </a:lnTo>
                <a:lnTo>
                  <a:pt x="13388" y="12875"/>
                </a:lnTo>
                <a:lnTo>
                  <a:pt x="13134" y="13142"/>
                </a:lnTo>
                <a:lnTo>
                  <a:pt x="12867" y="13397"/>
                </a:lnTo>
                <a:lnTo>
                  <a:pt x="12587" y="13640"/>
                </a:lnTo>
                <a:lnTo>
                  <a:pt x="12297" y="13868"/>
                </a:lnTo>
                <a:lnTo>
                  <a:pt x="11995" y="14082"/>
                </a:lnTo>
                <a:lnTo>
                  <a:pt x="11683" y="14283"/>
                </a:lnTo>
                <a:lnTo>
                  <a:pt x="11360" y="14468"/>
                </a:lnTo>
                <a:lnTo>
                  <a:pt x="11029" y="14639"/>
                </a:lnTo>
                <a:lnTo>
                  <a:pt x="10688" y="14792"/>
                </a:lnTo>
                <a:lnTo>
                  <a:pt x="10339" y="14930"/>
                </a:lnTo>
                <a:lnTo>
                  <a:pt x="9981" y="15052"/>
                </a:lnTo>
                <a:lnTo>
                  <a:pt x="9616" y="15155"/>
                </a:lnTo>
                <a:lnTo>
                  <a:pt x="9244" y="15241"/>
                </a:lnTo>
                <a:lnTo>
                  <a:pt x="8866" y="15309"/>
                </a:lnTo>
                <a:lnTo>
                  <a:pt x="8480" y="15358"/>
                </a:lnTo>
                <a:lnTo>
                  <a:pt x="8089" y="15387"/>
                </a:lnTo>
                <a:lnTo>
                  <a:pt x="7693" y="15398"/>
                </a:lnTo>
                <a:lnTo>
                  <a:pt x="7298" y="15387"/>
                </a:lnTo>
                <a:lnTo>
                  <a:pt x="6908" y="15358"/>
                </a:lnTo>
                <a:lnTo>
                  <a:pt x="6522" y="15309"/>
                </a:lnTo>
                <a:lnTo>
                  <a:pt x="6144" y="15241"/>
                </a:lnTo>
                <a:lnTo>
                  <a:pt x="5771" y="15155"/>
                </a:lnTo>
                <a:lnTo>
                  <a:pt x="5406" y="15052"/>
                </a:lnTo>
                <a:lnTo>
                  <a:pt x="5049" y="14930"/>
                </a:lnTo>
                <a:lnTo>
                  <a:pt x="4700" y="14792"/>
                </a:lnTo>
                <a:lnTo>
                  <a:pt x="4358" y="14639"/>
                </a:lnTo>
                <a:lnTo>
                  <a:pt x="4026" y="14468"/>
                </a:lnTo>
                <a:lnTo>
                  <a:pt x="3705" y="14283"/>
                </a:lnTo>
                <a:lnTo>
                  <a:pt x="3392" y="14082"/>
                </a:lnTo>
                <a:lnTo>
                  <a:pt x="3091" y="13868"/>
                </a:lnTo>
                <a:lnTo>
                  <a:pt x="2800" y="13640"/>
                </a:lnTo>
                <a:lnTo>
                  <a:pt x="2521" y="13397"/>
                </a:lnTo>
                <a:lnTo>
                  <a:pt x="2254" y="13142"/>
                </a:lnTo>
                <a:lnTo>
                  <a:pt x="1999" y="12875"/>
                </a:lnTo>
                <a:lnTo>
                  <a:pt x="1757" y="12595"/>
                </a:lnTo>
                <a:lnTo>
                  <a:pt x="1528" y="12305"/>
                </a:lnTo>
                <a:lnTo>
                  <a:pt x="1315" y="12002"/>
                </a:lnTo>
                <a:lnTo>
                  <a:pt x="1113" y="11691"/>
                </a:lnTo>
                <a:lnTo>
                  <a:pt x="929" y="11368"/>
                </a:lnTo>
                <a:lnTo>
                  <a:pt x="759" y="11037"/>
                </a:lnTo>
                <a:lnTo>
                  <a:pt x="605" y="10695"/>
                </a:lnTo>
                <a:lnTo>
                  <a:pt x="466" y="10346"/>
                </a:lnTo>
                <a:lnTo>
                  <a:pt x="346" y="9988"/>
                </a:lnTo>
                <a:lnTo>
                  <a:pt x="243" y="9622"/>
                </a:lnTo>
                <a:lnTo>
                  <a:pt x="156" y="9250"/>
                </a:lnTo>
                <a:lnTo>
                  <a:pt x="89" y="8871"/>
                </a:lnTo>
                <a:lnTo>
                  <a:pt x="40" y="8486"/>
                </a:lnTo>
                <a:lnTo>
                  <a:pt x="11" y="8095"/>
                </a:lnTo>
                <a:lnTo>
                  <a:pt x="0" y="7698"/>
                </a:lnTo>
                <a:lnTo>
                  <a:pt x="11" y="7302"/>
                </a:lnTo>
                <a:lnTo>
                  <a:pt x="40" y="6912"/>
                </a:lnTo>
                <a:lnTo>
                  <a:pt x="89" y="6526"/>
                </a:lnTo>
                <a:lnTo>
                  <a:pt x="156" y="6148"/>
                </a:lnTo>
                <a:lnTo>
                  <a:pt x="243" y="5776"/>
                </a:lnTo>
                <a:lnTo>
                  <a:pt x="346" y="5410"/>
                </a:lnTo>
                <a:lnTo>
                  <a:pt x="466" y="5052"/>
                </a:lnTo>
                <a:lnTo>
                  <a:pt x="605" y="4703"/>
                </a:lnTo>
                <a:lnTo>
                  <a:pt x="759" y="4361"/>
                </a:lnTo>
                <a:lnTo>
                  <a:pt x="929" y="4029"/>
                </a:lnTo>
                <a:lnTo>
                  <a:pt x="1113" y="3707"/>
                </a:lnTo>
                <a:lnTo>
                  <a:pt x="1315" y="3394"/>
                </a:lnTo>
                <a:lnTo>
                  <a:pt x="1528" y="3093"/>
                </a:lnTo>
                <a:lnTo>
                  <a:pt x="1757" y="2803"/>
                </a:lnTo>
                <a:lnTo>
                  <a:pt x="1999" y="2523"/>
                </a:lnTo>
                <a:lnTo>
                  <a:pt x="2254" y="2255"/>
                </a:lnTo>
                <a:lnTo>
                  <a:pt x="2521" y="2001"/>
                </a:lnTo>
                <a:lnTo>
                  <a:pt x="2800" y="1758"/>
                </a:lnTo>
                <a:lnTo>
                  <a:pt x="3091" y="1529"/>
                </a:lnTo>
                <a:lnTo>
                  <a:pt x="3392" y="1316"/>
                </a:lnTo>
                <a:lnTo>
                  <a:pt x="3705" y="1115"/>
                </a:lnTo>
                <a:lnTo>
                  <a:pt x="4026" y="930"/>
                </a:lnTo>
                <a:lnTo>
                  <a:pt x="4358" y="759"/>
                </a:lnTo>
                <a:lnTo>
                  <a:pt x="4700" y="606"/>
                </a:lnTo>
                <a:lnTo>
                  <a:pt x="5049" y="468"/>
                </a:lnTo>
                <a:lnTo>
                  <a:pt x="5406" y="346"/>
                </a:lnTo>
                <a:lnTo>
                  <a:pt x="5771" y="243"/>
                </a:lnTo>
                <a:lnTo>
                  <a:pt x="6144" y="156"/>
                </a:lnTo>
                <a:lnTo>
                  <a:pt x="6522" y="89"/>
                </a:lnTo>
                <a:lnTo>
                  <a:pt x="6908" y="40"/>
                </a:lnTo>
                <a:lnTo>
                  <a:pt x="7298" y="11"/>
                </a:lnTo>
                <a:lnTo>
                  <a:pt x="7693" y="0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32" b="0" i="0">
                <a:latin typeface="Pragati Narrow" panose="020B0506020202020B04" pitchFamily="34" charset="77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auto">
          <a:xfrm>
            <a:off x="4109361" y="2368461"/>
            <a:ext cx="1623785" cy="1624799"/>
          </a:xfrm>
          <a:custGeom>
            <a:avLst/>
            <a:gdLst>
              <a:gd name="T0" fmla="*/ 8480 w 15387"/>
              <a:gd name="T1" fmla="*/ 40 h 15398"/>
              <a:gd name="T2" fmla="*/ 9616 w 15387"/>
              <a:gd name="T3" fmla="*/ 243 h 15398"/>
              <a:gd name="T4" fmla="*/ 10688 w 15387"/>
              <a:gd name="T5" fmla="*/ 606 h 15398"/>
              <a:gd name="T6" fmla="*/ 11683 w 15387"/>
              <a:gd name="T7" fmla="*/ 1115 h 15398"/>
              <a:gd name="T8" fmla="*/ 12587 w 15387"/>
              <a:gd name="T9" fmla="*/ 1758 h 15398"/>
              <a:gd name="T10" fmla="*/ 13388 w 15387"/>
              <a:gd name="T11" fmla="*/ 2523 h 15398"/>
              <a:gd name="T12" fmla="*/ 14073 w 15387"/>
              <a:gd name="T13" fmla="*/ 3394 h 15398"/>
              <a:gd name="T14" fmla="*/ 14628 w 15387"/>
              <a:gd name="T15" fmla="*/ 4361 h 15398"/>
              <a:gd name="T16" fmla="*/ 15042 w 15387"/>
              <a:gd name="T17" fmla="*/ 5410 h 15398"/>
              <a:gd name="T18" fmla="*/ 15299 w 15387"/>
              <a:gd name="T19" fmla="*/ 6526 h 15398"/>
              <a:gd name="T20" fmla="*/ 15387 w 15387"/>
              <a:gd name="T21" fmla="*/ 7698 h 15398"/>
              <a:gd name="T22" fmla="*/ 15299 w 15387"/>
              <a:gd name="T23" fmla="*/ 8871 h 15398"/>
              <a:gd name="T24" fmla="*/ 15042 w 15387"/>
              <a:gd name="T25" fmla="*/ 9988 h 15398"/>
              <a:gd name="T26" fmla="*/ 14628 w 15387"/>
              <a:gd name="T27" fmla="*/ 11037 h 15398"/>
              <a:gd name="T28" fmla="*/ 14073 w 15387"/>
              <a:gd name="T29" fmla="*/ 12002 h 15398"/>
              <a:gd name="T30" fmla="*/ 13388 w 15387"/>
              <a:gd name="T31" fmla="*/ 12875 h 15398"/>
              <a:gd name="T32" fmla="*/ 12587 w 15387"/>
              <a:gd name="T33" fmla="*/ 13640 h 15398"/>
              <a:gd name="T34" fmla="*/ 11683 w 15387"/>
              <a:gd name="T35" fmla="*/ 14283 h 15398"/>
              <a:gd name="T36" fmla="*/ 10688 w 15387"/>
              <a:gd name="T37" fmla="*/ 14792 h 15398"/>
              <a:gd name="T38" fmla="*/ 9616 w 15387"/>
              <a:gd name="T39" fmla="*/ 15155 h 15398"/>
              <a:gd name="T40" fmla="*/ 8480 w 15387"/>
              <a:gd name="T41" fmla="*/ 15358 h 15398"/>
              <a:gd name="T42" fmla="*/ 7298 w 15387"/>
              <a:gd name="T43" fmla="*/ 15387 h 15398"/>
              <a:gd name="T44" fmla="*/ 6144 w 15387"/>
              <a:gd name="T45" fmla="*/ 15241 h 15398"/>
              <a:gd name="T46" fmla="*/ 5049 w 15387"/>
              <a:gd name="T47" fmla="*/ 14930 h 15398"/>
              <a:gd name="T48" fmla="*/ 4026 w 15387"/>
              <a:gd name="T49" fmla="*/ 14468 h 15398"/>
              <a:gd name="T50" fmla="*/ 3091 w 15387"/>
              <a:gd name="T51" fmla="*/ 13868 h 15398"/>
              <a:gd name="T52" fmla="*/ 2254 w 15387"/>
              <a:gd name="T53" fmla="*/ 13142 h 15398"/>
              <a:gd name="T54" fmla="*/ 1528 w 15387"/>
              <a:gd name="T55" fmla="*/ 12305 h 15398"/>
              <a:gd name="T56" fmla="*/ 929 w 15387"/>
              <a:gd name="T57" fmla="*/ 11368 h 15398"/>
              <a:gd name="T58" fmla="*/ 466 w 15387"/>
              <a:gd name="T59" fmla="*/ 10346 h 15398"/>
              <a:gd name="T60" fmla="*/ 156 w 15387"/>
              <a:gd name="T61" fmla="*/ 9250 h 15398"/>
              <a:gd name="T62" fmla="*/ 11 w 15387"/>
              <a:gd name="T63" fmla="*/ 8095 h 15398"/>
              <a:gd name="T64" fmla="*/ 40 w 15387"/>
              <a:gd name="T65" fmla="*/ 6912 h 15398"/>
              <a:gd name="T66" fmla="*/ 243 w 15387"/>
              <a:gd name="T67" fmla="*/ 5776 h 15398"/>
              <a:gd name="T68" fmla="*/ 605 w 15387"/>
              <a:gd name="T69" fmla="*/ 4703 h 15398"/>
              <a:gd name="T70" fmla="*/ 1113 w 15387"/>
              <a:gd name="T71" fmla="*/ 3707 h 15398"/>
              <a:gd name="T72" fmla="*/ 1757 w 15387"/>
              <a:gd name="T73" fmla="*/ 2803 h 15398"/>
              <a:gd name="T74" fmla="*/ 2521 w 15387"/>
              <a:gd name="T75" fmla="*/ 2001 h 15398"/>
              <a:gd name="T76" fmla="*/ 3392 w 15387"/>
              <a:gd name="T77" fmla="*/ 1316 h 15398"/>
              <a:gd name="T78" fmla="*/ 4358 w 15387"/>
              <a:gd name="T79" fmla="*/ 759 h 15398"/>
              <a:gd name="T80" fmla="*/ 5406 w 15387"/>
              <a:gd name="T81" fmla="*/ 346 h 15398"/>
              <a:gd name="T82" fmla="*/ 6522 w 15387"/>
              <a:gd name="T83" fmla="*/ 89 h 15398"/>
              <a:gd name="T84" fmla="*/ 7693 w 15387"/>
              <a:gd name="T85" fmla="*/ 0 h 15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387" h="15398">
                <a:moveTo>
                  <a:pt x="7693" y="0"/>
                </a:moveTo>
                <a:lnTo>
                  <a:pt x="8089" y="11"/>
                </a:lnTo>
                <a:lnTo>
                  <a:pt x="8480" y="40"/>
                </a:lnTo>
                <a:lnTo>
                  <a:pt x="8866" y="89"/>
                </a:lnTo>
                <a:lnTo>
                  <a:pt x="9244" y="156"/>
                </a:lnTo>
                <a:lnTo>
                  <a:pt x="9616" y="243"/>
                </a:lnTo>
                <a:lnTo>
                  <a:pt x="9981" y="346"/>
                </a:lnTo>
                <a:lnTo>
                  <a:pt x="10339" y="468"/>
                </a:lnTo>
                <a:lnTo>
                  <a:pt x="10688" y="606"/>
                </a:lnTo>
                <a:lnTo>
                  <a:pt x="11029" y="759"/>
                </a:lnTo>
                <a:lnTo>
                  <a:pt x="11360" y="930"/>
                </a:lnTo>
                <a:lnTo>
                  <a:pt x="11683" y="1115"/>
                </a:lnTo>
                <a:lnTo>
                  <a:pt x="11995" y="1316"/>
                </a:lnTo>
                <a:lnTo>
                  <a:pt x="12297" y="1529"/>
                </a:lnTo>
                <a:lnTo>
                  <a:pt x="12587" y="1758"/>
                </a:lnTo>
                <a:lnTo>
                  <a:pt x="12867" y="2001"/>
                </a:lnTo>
                <a:lnTo>
                  <a:pt x="13134" y="2255"/>
                </a:lnTo>
                <a:lnTo>
                  <a:pt x="13388" y="2523"/>
                </a:lnTo>
                <a:lnTo>
                  <a:pt x="13631" y="2803"/>
                </a:lnTo>
                <a:lnTo>
                  <a:pt x="13858" y="3093"/>
                </a:lnTo>
                <a:lnTo>
                  <a:pt x="14073" y="3394"/>
                </a:lnTo>
                <a:lnTo>
                  <a:pt x="14273" y="3707"/>
                </a:lnTo>
                <a:lnTo>
                  <a:pt x="14458" y="4029"/>
                </a:lnTo>
                <a:lnTo>
                  <a:pt x="14628" y="4361"/>
                </a:lnTo>
                <a:lnTo>
                  <a:pt x="14782" y="4703"/>
                </a:lnTo>
                <a:lnTo>
                  <a:pt x="14920" y="5052"/>
                </a:lnTo>
                <a:lnTo>
                  <a:pt x="15042" y="5410"/>
                </a:lnTo>
                <a:lnTo>
                  <a:pt x="15145" y="5776"/>
                </a:lnTo>
                <a:lnTo>
                  <a:pt x="15230" y="6148"/>
                </a:lnTo>
                <a:lnTo>
                  <a:pt x="15299" y="6526"/>
                </a:lnTo>
                <a:lnTo>
                  <a:pt x="15348" y="6912"/>
                </a:lnTo>
                <a:lnTo>
                  <a:pt x="15377" y="7302"/>
                </a:lnTo>
                <a:lnTo>
                  <a:pt x="15387" y="7698"/>
                </a:lnTo>
                <a:lnTo>
                  <a:pt x="15377" y="8095"/>
                </a:lnTo>
                <a:lnTo>
                  <a:pt x="15348" y="8486"/>
                </a:lnTo>
                <a:lnTo>
                  <a:pt x="15299" y="8871"/>
                </a:lnTo>
                <a:lnTo>
                  <a:pt x="15230" y="9250"/>
                </a:lnTo>
                <a:lnTo>
                  <a:pt x="15145" y="9622"/>
                </a:lnTo>
                <a:lnTo>
                  <a:pt x="15042" y="9988"/>
                </a:lnTo>
                <a:lnTo>
                  <a:pt x="14920" y="10346"/>
                </a:lnTo>
                <a:lnTo>
                  <a:pt x="14782" y="10695"/>
                </a:lnTo>
                <a:lnTo>
                  <a:pt x="14628" y="11037"/>
                </a:lnTo>
                <a:lnTo>
                  <a:pt x="14458" y="11368"/>
                </a:lnTo>
                <a:lnTo>
                  <a:pt x="14273" y="11691"/>
                </a:lnTo>
                <a:lnTo>
                  <a:pt x="14073" y="12002"/>
                </a:lnTo>
                <a:lnTo>
                  <a:pt x="13858" y="12305"/>
                </a:lnTo>
                <a:lnTo>
                  <a:pt x="13631" y="12595"/>
                </a:lnTo>
                <a:lnTo>
                  <a:pt x="13388" y="12875"/>
                </a:lnTo>
                <a:lnTo>
                  <a:pt x="13134" y="13142"/>
                </a:lnTo>
                <a:lnTo>
                  <a:pt x="12867" y="13397"/>
                </a:lnTo>
                <a:lnTo>
                  <a:pt x="12587" y="13640"/>
                </a:lnTo>
                <a:lnTo>
                  <a:pt x="12297" y="13868"/>
                </a:lnTo>
                <a:lnTo>
                  <a:pt x="11995" y="14082"/>
                </a:lnTo>
                <a:lnTo>
                  <a:pt x="11683" y="14283"/>
                </a:lnTo>
                <a:lnTo>
                  <a:pt x="11360" y="14468"/>
                </a:lnTo>
                <a:lnTo>
                  <a:pt x="11029" y="14639"/>
                </a:lnTo>
                <a:lnTo>
                  <a:pt x="10688" y="14792"/>
                </a:lnTo>
                <a:lnTo>
                  <a:pt x="10339" y="14930"/>
                </a:lnTo>
                <a:lnTo>
                  <a:pt x="9981" y="15052"/>
                </a:lnTo>
                <a:lnTo>
                  <a:pt x="9616" y="15155"/>
                </a:lnTo>
                <a:lnTo>
                  <a:pt x="9244" y="15241"/>
                </a:lnTo>
                <a:lnTo>
                  <a:pt x="8866" y="15309"/>
                </a:lnTo>
                <a:lnTo>
                  <a:pt x="8480" y="15358"/>
                </a:lnTo>
                <a:lnTo>
                  <a:pt x="8089" y="15387"/>
                </a:lnTo>
                <a:lnTo>
                  <a:pt x="7693" y="15398"/>
                </a:lnTo>
                <a:lnTo>
                  <a:pt x="7298" y="15387"/>
                </a:lnTo>
                <a:lnTo>
                  <a:pt x="6908" y="15358"/>
                </a:lnTo>
                <a:lnTo>
                  <a:pt x="6522" y="15309"/>
                </a:lnTo>
                <a:lnTo>
                  <a:pt x="6144" y="15241"/>
                </a:lnTo>
                <a:lnTo>
                  <a:pt x="5771" y="15155"/>
                </a:lnTo>
                <a:lnTo>
                  <a:pt x="5406" y="15052"/>
                </a:lnTo>
                <a:lnTo>
                  <a:pt x="5049" y="14930"/>
                </a:lnTo>
                <a:lnTo>
                  <a:pt x="4700" y="14792"/>
                </a:lnTo>
                <a:lnTo>
                  <a:pt x="4358" y="14639"/>
                </a:lnTo>
                <a:lnTo>
                  <a:pt x="4026" y="14468"/>
                </a:lnTo>
                <a:lnTo>
                  <a:pt x="3705" y="14283"/>
                </a:lnTo>
                <a:lnTo>
                  <a:pt x="3392" y="14082"/>
                </a:lnTo>
                <a:lnTo>
                  <a:pt x="3091" y="13868"/>
                </a:lnTo>
                <a:lnTo>
                  <a:pt x="2800" y="13640"/>
                </a:lnTo>
                <a:lnTo>
                  <a:pt x="2521" y="13397"/>
                </a:lnTo>
                <a:lnTo>
                  <a:pt x="2254" y="13142"/>
                </a:lnTo>
                <a:lnTo>
                  <a:pt x="1999" y="12875"/>
                </a:lnTo>
                <a:lnTo>
                  <a:pt x="1757" y="12595"/>
                </a:lnTo>
                <a:lnTo>
                  <a:pt x="1528" y="12305"/>
                </a:lnTo>
                <a:lnTo>
                  <a:pt x="1315" y="12002"/>
                </a:lnTo>
                <a:lnTo>
                  <a:pt x="1113" y="11691"/>
                </a:lnTo>
                <a:lnTo>
                  <a:pt x="929" y="11368"/>
                </a:lnTo>
                <a:lnTo>
                  <a:pt x="759" y="11037"/>
                </a:lnTo>
                <a:lnTo>
                  <a:pt x="605" y="10695"/>
                </a:lnTo>
                <a:lnTo>
                  <a:pt x="466" y="10346"/>
                </a:lnTo>
                <a:lnTo>
                  <a:pt x="346" y="9988"/>
                </a:lnTo>
                <a:lnTo>
                  <a:pt x="243" y="9622"/>
                </a:lnTo>
                <a:lnTo>
                  <a:pt x="156" y="9250"/>
                </a:lnTo>
                <a:lnTo>
                  <a:pt x="89" y="8871"/>
                </a:lnTo>
                <a:lnTo>
                  <a:pt x="40" y="8486"/>
                </a:lnTo>
                <a:lnTo>
                  <a:pt x="11" y="8095"/>
                </a:lnTo>
                <a:lnTo>
                  <a:pt x="0" y="7698"/>
                </a:lnTo>
                <a:lnTo>
                  <a:pt x="11" y="7302"/>
                </a:lnTo>
                <a:lnTo>
                  <a:pt x="40" y="6912"/>
                </a:lnTo>
                <a:lnTo>
                  <a:pt x="89" y="6526"/>
                </a:lnTo>
                <a:lnTo>
                  <a:pt x="156" y="6148"/>
                </a:lnTo>
                <a:lnTo>
                  <a:pt x="243" y="5776"/>
                </a:lnTo>
                <a:lnTo>
                  <a:pt x="346" y="5410"/>
                </a:lnTo>
                <a:lnTo>
                  <a:pt x="466" y="5052"/>
                </a:lnTo>
                <a:lnTo>
                  <a:pt x="605" y="4703"/>
                </a:lnTo>
                <a:lnTo>
                  <a:pt x="759" y="4361"/>
                </a:lnTo>
                <a:lnTo>
                  <a:pt x="929" y="4029"/>
                </a:lnTo>
                <a:lnTo>
                  <a:pt x="1113" y="3707"/>
                </a:lnTo>
                <a:lnTo>
                  <a:pt x="1315" y="3394"/>
                </a:lnTo>
                <a:lnTo>
                  <a:pt x="1528" y="3093"/>
                </a:lnTo>
                <a:lnTo>
                  <a:pt x="1757" y="2803"/>
                </a:lnTo>
                <a:lnTo>
                  <a:pt x="1999" y="2523"/>
                </a:lnTo>
                <a:lnTo>
                  <a:pt x="2254" y="2255"/>
                </a:lnTo>
                <a:lnTo>
                  <a:pt x="2521" y="2001"/>
                </a:lnTo>
                <a:lnTo>
                  <a:pt x="2800" y="1758"/>
                </a:lnTo>
                <a:lnTo>
                  <a:pt x="3091" y="1529"/>
                </a:lnTo>
                <a:lnTo>
                  <a:pt x="3392" y="1316"/>
                </a:lnTo>
                <a:lnTo>
                  <a:pt x="3705" y="1115"/>
                </a:lnTo>
                <a:lnTo>
                  <a:pt x="4026" y="930"/>
                </a:lnTo>
                <a:lnTo>
                  <a:pt x="4358" y="759"/>
                </a:lnTo>
                <a:lnTo>
                  <a:pt x="4700" y="606"/>
                </a:lnTo>
                <a:lnTo>
                  <a:pt x="5049" y="468"/>
                </a:lnTo>
                <a:lnTo>
                  <a:pt x="5406" y="346"/>
                </a:lnTo>
                <a:lnTo>
                  <a:pt x="5771" y="243"/>
                </a:lnTo>
                <a:lnTo>
                  <a:pt x="6144" y="156"/>
                </a:lnTo>
                <a:lnTo>
                  <a:pt x="6522" y="89"/>
                </a:lnTo>
                <a:lnTo>
                  <a:pt x="6908" y="40"/>
                </a:lnTo>
                <a:lnTo>
                  <a:pt x="7298" y="11"/>
                </a:lnTo>
                <a:lnTo>
                  <a:pt x="7693" y="0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32" b="0" i="0">
                <a:latin typeface="Pragati Narrow" panose="020B0506020202020B04" pitchFamily="34" charset="77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Freeform 7"/>
          <p:cNvSpPr>
            <a:spLocks noGrp="1"/>
          </p:cNvSpPr>
          <p:nvPr>
            <p:ph type="pic" sz="quarter" idx="17"/>
          </p:nvPr>
        </p:nvSpPr>
        <p:spPr bwMode="auto">
          <a:xfrm>
            <a:off x="6450997" y="2368461"/>
            <a:ext cx="1623785" cy="1624799"/>
          </a:xfrm>
          <a:custGeom>
            <a:avLst/>
            <a:gdLst>
              <a:gd name="T0" fmla="*/ 8480 w 15387"/>
              <a:gd name="T1" fmla="*/ 40 h 15398"/>
              <a:gd name="T2" fmla="*/ 9616 w 15387"/>
              <a:gd name="T3" fmla="*/ 243 h 15398"/>
              <a:gd name="T4" fmla="*/ 10688 w 15387"/>
              <a:gd name="T5" fmla="*/ 606 h 15398"/>
              <a:gd name="T6" fmla="*/ 11683 w 15387"/>
              <a:gd name="T7" fmla="*/ 1115 h 15398"/>
              <a:gd name="T8" fmla="*/ 12587 w 15387"/>
              <a:gd name="T9" fmla="*/ 1758 h 15398"/>
              <a:gd name="T10" fmla="*/ 13388 w 15387"/>
              <a:gd name="T11" fmla="*/ 2523 h 15398"/>
              <a:gd name="T12" fmla="*/ 14073 w 15387"/>
              <a:gd name="T13" fmla="*/ 3394 h 15398"/>
              <a:gd name="T14" fmla="*/ 14628 w 15387"/>
              <a:gd name="T15" fmla="*/ 4361 h 15398"/>
              <a:gd name="T16" fmla="*/ 15042 w 15387"/>
              <a:gd name="T17" fmla="*/ 5410 h 15398"/>
              <a:gd name="T18" fmla="*/ 15299 w 15387"/>
              <a:gd name="T19" fmla="*/ 6526 h 15398"/>
              <a:gd name="T20" fmla="*/ 15387 w 15387"/>
              <a:gd name="T21" fmla="*/ 7698 h 15398"/>
              <a:gd name="T22" fmla="*/ 15299 w 15387"/>
              <a:gd name="T23" fmla="*/ 8871 h 15398"/>
              <a:gd name="T24" fmla="*/ 15042 w 15387"/>
              <a:gd name="T25" fmla="*/ 9988 h 15398"/>
              <a:gd name="T26" fmla="*/ 14628 w 15387"/>
              <a:gd name="T27" fmla="*/ 11037 h 15398"/>
              <a:gd name="T28" fmla="*/ 14073 w 15387"/>
              <a:gd name="T29" fmla="*/ 12002 h 15398"/>
              <a:gd name="T30" fmla="*/ 13388 w 15387"/>
              <a:gd name="T31" fmla="*/ 12875 h 15398"/>
              <a:gd name="T32" fmla="*/ 12587 w 15387"/>
              <a:gd name="T33" fmla="*/ 13640 h 15398"/>
              <a:gd name="T34" fmla="*/ 11683 w 15387"/>
              <a:gd name="T35" fmla="*/ 14283 h 15398"/>
              <a:gd name="T36" fmla="*/ 10688 w 15387"/>
              <a:gd name="T37" fmla="*/ 14792 h 15398"/>
              <a:gd name="T38" fmla="*/ 9616 w 15387"/>
              <a:gd name="T39" fmla="*/ 15155 h 15398"/>
              <a:gd name="T40" fmla="*/ 8480 w 15387"/>
              <a:gd name="T41" fmla="*/ 15358 h 15398"/>
              <a:gd name="T42" fmla="*/ 7298 w 15387"/>
              <a:gd name="T43" fmla="*/ 15387 h 15398"/>
              <a:gd name="T44" fmla="*/ 6144 w 15387"/>
              <a:gd name="T45" fmla="*/ 15241 h 15398"/>
              <a:gd name="T46" fmla="*/ 5049 w 15387"/>
              <a:gd name="T47" fmla="*/ 14930 h 15398"/>
              <a:gd name="T48" fmla="*/ 4026 w 15387"/>
              <a:gd name="T49" fmla="*/ 14468 h 15398"/>
              <a:gd name="T50" fmla="*/ 3091 w 15387"/>
              <a:gd name="T51" fmla="*/ 13868 h 15398"/>
              <a:gd name="T52" fmla="*/ 2254 w 15387"/>
              <a:gd name="T53" fmla="*/ 13142 h 15398"/>
              <a:gd name="T54" fmla="*/ 1528 w 15387"/>
              <a:gd name="T55" fmla="*/ 12305 h 15398"/>
              <a:gd name="T56" fmla="*/ 929 w 15387"/>
              <a:gd name="T57" fmla="*/ 11368 h 15398"/>
              <a:gd name="T58" fmla="*/ 466 w 15387"/>
              <a:gd name="T59" fmla="*/ 10346 h 15398"/>
              <a:gd name="T60" fmla="*/ 156 w 15387"/>
              <a:gd name="T61" fmla="*/ 9250 h 15398"/>
              <a:gd name="T62" fmla="*/ 11 w 15387"/>
              <a:gd name="T63" fmla="*/ 8095 h 15398"/>
              <a:gd name="T64" fmla="*/ 40 w 15387"/>
              <a:gd name="T65" fmla="*/ 6912 h 15398"/>
              <a:gd name="T66" fmla="*/ 243 w 15387"/>
              <a:gd name="T67" fmla="*/ 5776 h 15398"/>
              <a:gd name="T68" fmla="*/ 605 w 15387"/>
              <a:gd name="T69" fmla="*/ 4703 h 15398"/>
              <a:gd name="T70" fmla="*/ 1113 w 15387"/>
              <a:gd name="T71" fmla="*/ 3707 h 15398"/>
              <a:gd name="T72" fmla="*/ 1757 w 15387"/>
              <a:gd name="T73" fmla="*/ 2803 h 15398"/>
              <a:gd name="T74" fmla="*/ 2521 w 15387"/>
              <a:gd name="T75" fmla="*/ 2001 h 15398"/>
              <a:gd name="T76" fmla="*/ 3392 w 15387"/>
              <a:gd name="T77" fmla="*/ 1316 h 15398"/>
              <a:gd name="T78" fmla="*/ 4358 w 15387"/>
              <a:gd name="T79" fmla="*/ 759 h 15398"/>
              <a:gd name="T80" fmla="*/ 5406 w 15387"/>
              <a:gd name="T81" fmla="*/ 346 h 15398"/>
              <a:gd name="T82" fmla="*/ 6522 w 15387"/>
              <a:gd name="T83" fmla="*/ 89 h 15398"/>
              <a:gd name="T84" fmla="*/ 7693 w 15387"/>
              <a:gd name="T85" fmla="*/ 0 h 15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387" h="15398">
                <a:moveTo>
                  <a:pt x="7693" y="0"/>
                </a:moveTo>
                <a:lnTo>
                  <a:pt x="8089" y="11"/>
                </a:lnTo>
                <a:lnTo>
                  <a:pt x="8480" y="40"/>
                </a:lnTo>
                <a:lnTo>
                  <a:pt x="8866" y="89"/>
                </a:lnTo>
                <a:lnTo>
                  <a:pt x="9244" y="156"/>
                </a:lnTo>
                <a:lnTo>
                  <a:pt x="9616" y="243"/>
                </a:lnTo>
                <a:lnTo>
                  <a:pt x="9981" y="346"/>
                </a:lnTo>
                <a:lnTo>
                  <a:pt x="10339" y="468"/>
                </a:lnTo>
                <a:lnTo>
                  <a:pt x="10688" y="606"/>
                </a:lnTo>
                <a:lnTo>
                  <a:pt x="11029" y="759"/>
                </a:lnTo>
                <a:lnTo>
                  <a:pt x="11360" y="930"/>
                </a:lnTo>
                <a:lnTo>
                  <a:pt x="11683" y="1115"/>
                </a:lnTo>
                <a:lnTo>
                  <a:pt x="11995" y="1316"/>
                </a:lnTo>
                <a:lnTo>
                  <a:pt x="12297" y="1529"/>
                </a:lnTo>
                <a:lnTo>
                  <a:pt x="12587" y="1758"/>
                </a:lnTo>
                <a:lnTo>
                  <a:pt x="12867" y="2001"/>
                </a:lnTo>
                <a:lnTo>
                  <a:pt x="13134" y="2255"/>
                </a:lnTo>
                <a:lnTo>
                  <a:pt x="13388" y="2523"/>
                </a:lnTo>
                <a:lnTo>
                  <a:pt x="13631" y="2803"/>
                </a:lnTo>
                <a:lnTo>
                  <a:pt x="13858" y="3093"/>
                </a:lnTo>
                <a:lnTo>
                  <a:pt x="14073" y="3394"/>
                </a:lnTo>
                <a:lnTo>
                  <a:pt x="14273" y="3707"/>
                </a:lnTo>
                <a:lnTo>
                  <a:pt x="14458" y="4029"/>
                </a:lnTo>
                <a:lnTo>
                  <a:pt x="14628" y="4361"/>
                </a:lnTo>
                <a:lnTo>
                  <a:pt x="14782" y="4703"/>
                </a:lnTo>
                <a:lnTo>
                  <a:pt x="14920" y="5052"/>
                </a:lnTo>
                <a:lnTo>
                  <a:pt x="15042" y="5410"/>
                </a:lnTo>
                <a:lnTo>
                  <a:pt x="15145" y="5776"/>
                </a:lnTo>
                <a:lnTo>
                  <a:pt x="15230" y="6148"/>
                </a:lnTo>
                <a:lnTo>
                  <a:pt x="15299" y="6526"/>
                </a:lnTo>
                <a:lnTo>
                  <a:pt x="15348" y="6912"/>
                </a:lnTo>
                <a:lnTo>
                  <a:pt x="15377" y="7302"/>
                </a:lnTo>
                <a:lnTo>
                  <a:pt x="15387" y="7698"/>
                </a:lnTo>
                <a:lnTo>
                  <a:pt x="15377" y="8095"/>
                </a:lnTo>
                <a:lnTo>
                  <a:pt x="15348" y="8486"/>
                </a:lnTo>
                <a:lnTo>
                  <a:pt x="15299" y="8871"/>
                </a:lnTo>
                <a:lnTo>
                  <a:pt x="15230" y="9250"/>
                </a:lnTo>
                <a:lnTo>
                  <a:pt x="15145" y="9622"/>
                </a:lnTo>
                <a:lnTo>
                  <a:pt x="15042" y="9988"/>
                </a:lnTo>
                <a:lnTo>
                  <a:pt x="14920" y="10346"/>
                </a:lnTo>
                <a:lnTo>
                  <a:pt x="14782" y="10695"/>
                </a:lnTo>
                <a:lnTo>
                  <a:pt x="14628" y="11037"/>
                </a:lnTo>
                <a:lnTo>
                  <a:pt x="14458" y="11368"/>
                </a:lnTo>
                <a:lnTo>
                  <a:pt x="14273" y="11691"/>
                </a:lnTo>
                <a:lnTo>
                  <a:pt x="14073" y="12002"/>
                </a:lnTo>
                <a:lnTo>
                  <a:pt x="13858" y="12305"/>
                </a:lnTo>
                <a:lnTo>
                  <a:pt x="13631" y="12595"/>
                </a:lnTo>
                <a:lnTo>
                  <a:pt x="13388" y="12875"/>
                </a:lnTo>
                <a:lnTo>
                  <a:pt x="13134" y="13142"/>
                </a:lnTo>
                <a:lnTo>
                  <a:pt x="12867" y="13397"/>
                </a:lnTo>
                <a:lnTo>
                  <a:pt x="12587" y="13640"/>
                </a:lnTo>
                <a:lnTo>
                  <a:pt x="12297" y="13868"/>
                </a:lnTo>
                <a:lnTo>
                  <a:pt x="11995" y="14082"/>
                </a:lnTo>
                <a:lnTo>
                  <a:pt x="11683" y="14283"/>
                </a:lnTo>
                <a:lnTo>
                  <a:pt x="11360" y="14468"/>
                </a:lnTo>
                <a:lnTo>
                  <a:pt x="11029" y="14639"/>
                </a:lnTo>
                <a:lnTo>
                  <a:pt x="10688" y="14792"/>
                </a:lnTo>
                <a:lnTo>
                  <a:pt x="10339" y="14930"/>
                </a:lnTo>
                <a:lnTo>
                  <a:pt x="9981" y="15052"/>
                </a:lnTo>
                <a:lnTo>
                  <a:pt x="9616" y="15155"/>
                </a:lnTo>
                <a:lnTo>
                  <a:pt x="9244" y="15241"/>
                </a:lnTo>
                <a:lnTo>
                  <a:pt x="8866" y="15309"/>
                </a:lnTo>
                <a:lnTo>
                  <a:pt x="8480" y="15358"/>
                </a:lnTo>
                <a:lnTo>
                  <a:pt x="8089" y="15387"/>
                </a:lnTo>
                <a:lnTo>
                  <a:pt x="7693" y="15398"/>
                </a:lnTo>
                <a:lnTo>
                  <a:pt x="7298" y="15387"/>
                </a:lnTo>
                <a:lnTo>
                  <a:pt x="6908" y="15358"/>
                </a:lnTo>
                <a:lnTo>
                  <a:pt x="6522" y="15309"/>
                </a:lnTo>
                <a:lnTo>
                  <a:pt x="6144" y="15241"/>
                </a:lnTo>
                <a:lnTo>
                  <a:pt x="5771" y="15155"/>
                </a:lnTo>
                <a:lnTo>
                  <a:pt x="5406" y="15052"/>
                </a:lnTo>
                <a:lnTo>
                  <a:pt x="5049" y="14930"/>
                </a:lnTo>
                <a:lnTo>
                  <a:pt x="4700" y="14792"/>
                </a:lnTo>
                <a:lnTo>
                  <a:pt x="4358" y="14639"/>
                </a:lnTo>
                <a:lnTo>
                  <a:pt x="4026" y="14468"/>
                </a:lnTo>
                <a:lnTo>
                  <a:pt x="3705" y="14283"/>
                </a:lnTo>
                <a:lnTo>
                  <a:pt x="3392" y="14082"/>
                </a:lnTo>
                <a:lnTo>
                  <a:pt x="3091" y="13868"/>
                </a:lnTo>
                <a:lnTo>
                  <a:pt x="2800" y="13640"/>
                </a:lnTo>
                <a:lnTo>
                  <a:pt x="2521" y="13397"/>
                </a:lnTo>
                <a:lnTo>
                  <a:pt x="2254" y="13142"/>
                </a:lnTo>
                <a:lnTo>
                  <a:pt x="1999" y="12875"/>
                </a:lnTo>
                <a:lnTo>
                  <a:pt x="1757" y="12595"/>
                </a:lnTo>
                <a:lnTo>
                  <a:pt x="1528" y="12305"/>
                </a:lnTo>
                <a:lnTo>
                  <a:pt x="1315" y="12002"/>
                </a:lnTo>
                <a:lnTo>
                  <a:pt x="1113" y="11691"/>
                </a:lnTo>
                <a:lnTo>
                  <a:pt x="929" y="11368"/>
                </a:lnTo>
                <a:lnTo>
                  <a:pt x="759" y="11037"/>
                </a:lnTo>
                <a:lnTo>
                  <a:pt x="605" y="10695"/>
                </a:lnTo>
                <a:lnTo>
                  <a:pt x="466" y="10346"/>
                </a:lnTo>
                <a:lnTo>
                  <a:pt x="346" y="9988"/>
                </a:lnTo>
                <a:lnTo>
                  <a:pt x="243" y="9622"/>
                </a:lnTo>
                <a:lnTo>
                  <a:pt x="156" y="9250"/>
                </a:lnTo>
                <a:lnTo>
                  <a:pt x="89" y="8871"/>
                </a:lnTo>
                <a:lnTo>
                  <a:pt x="40" y="8486"/>
                </a:lnTo>
                <a:lnTo>
                  <a:pt x="11" y="8095"/>
                </a:lnTo>
                <a:lnTo>
                  <a:pt x="0" y="7698"/>
                </a:lnTo>
                <a:lnTo>
                  <a:pt x="11" y="7302"/>
                </a:lnTo>
                <a:lnTo>
                  <a:pt x="40" y="6912"/>
                </a:lnTo>
                <a:lnTo>
                  <a:pt x="89" y="6526"/>
                </a:lnTo>
                <a:lnTo>
                  <a:pt x="156" y="6148"/>
                </a:lnTo>
                <a:lnTo>
                  <a:pt x="243" y="5776"/>
                </a:lnTo>
                <a:lnTo>
                  <a:pt x="346" y="5410"/>
                </a:lnTo>
                <a:lnTo>
                  <a:pt x="466" y="5052"/>
                </a:lnTo>
                <a:lnTo>
                  <a:pt x="605" y="4703"/>
                </a:lnTo>
                <a:lnTo>
                  <a:pt x="759" y="4361"/>
                </a:lnTo>
                <a:lnTo>
                  <a:pt x="929" y="4029"/>
                </a:lnTo>
                <a:lnTo>
                  <a:pt x="1113" y="3707"/>
                </a:lnTo>
                <a:lnTo>
                  <a:pt x="1315" y="3394"/>
                </a:lnTo>
                <a:lnTo>
                  <a:pt x="1528" y="3093"/>
                </a:lnTo>
                <a:lnTo>
                  <a:pt x="1757" y="2803"/>
                </a:lnTo>
                <a:lnTo>
                  <a:pt x="1999" y="2523"/>
                </a:lnTo>
                <a:lnTo>
                  <a:pt x="2254" y="2255"/>
                </a:lnTo>
                <a:lnTo>
                  <a:pt x="2521" y="2001"/>
                </a:lnTo>
                <a:lnTo>
                  <a:pt x="2800" y="1758"/>
                </a:lnTo>
                <a:lnTo>
                  <a:pt x="3091" y="1529"/>
                </a:lnTo>
                <a:lnTo>
                  <a:pt x="3392" y="1316"/>
                </a:lnTo>
                <a:lnTo>
                  <a:pt x="3705" y="1115"/>
                </a:lnTo>
                <a:lnTo>
                  <a:pt x="4026" y="930"/>
                </a:lnTo>
                <a:lnTo>
                  <a:pt x="4358" y="759"/>
                </a:lnTo>
                <a:lnTo>
                  <a:pt x="4700" y="606"/>
                </a:lnTo>
                <a:lnTo>
                  <a:pt x="5049" y="468"/>
                </a:lnTo>
                <a:lnTo>
                  <a:pt x="5406" y="346"/>
                </a:lnTo>
                <a:lnTo>
                  <a:pt x="5771" y="243"/>
                </a:lnTo>
                <a:lnTo>
                  <a:pt x="6144" y="156"/>
                </a:lnTo>
                <a:lnTo>
                  <a:pt x="6522" y="89"/>
                </a:lnTo>
                <a:lnTo>
                  <a:pt x="6908" y="40"/>
                </a:lnTo>
                <a:lnTo>
                  <a:pt x="7298" y="11"/>
                </a:lnTo>
                <a:lnTo>
                  <a:pt x="7693" y="0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32" b="0" i="0">
                <a:latin typeface="Pragati Narrow" panose="020B0506020202020B04" pitchFamily="34" charset="77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" name="Freeform 7"/>
          <p:cNvSpPr>
            <a:spLocks noGrp="1"/>
          </p:cNvSpPr>
          <p:nvPr>
            <p:ph type="pic" sz="quarter" idx="18"/>
          </p:nvPr>
        </p:nvSpPr>
        <p:spPr bwMode="auto">
          <a:xfrm>
            <a:off x="8792637" y="2368461"/>
            <a:ext cx="1623785" cy="1624799"/>
          </a:xfrm>
          <a:custGeom>
            <a:avLst/>
            <a:gdLst>
              <a:gd name="T0" fmla="*/ 8480 w 15387"/>
              <a:gd name="T1" fmla="*/ 40 h 15398"/>
              <a:gd name="T2" fmla="*/ 9616 w 15387"/>
              <a:gd name="T3" fmla="*/ 243 h 15398"/>
              <a:gd name="T4" fmla="*/ 10688 w 15387"/>
              <a:gd name="T5" fmla="*/ 606 h 15398"/>
              <a:gd name="T6" fmla="*/ 11683 w 15387"/>
              <a:gd name="T7" fmla="*/ 1115 h 15398"/>
              <a:gd name="T8" fmla="*/ 12587 w 15387"/>
              <a:gd name="T9" fmla="*/ 1758 h 15398"/>
              <a:gd name="T10" fmla="*/ 13388 w 15387"/>
              <a:gd name="T11" fmla="*/ 2523 h 15398"/>
              <a:gd name="T12" fmla="*/ 14073 w 15387"/>
              <a:gd name="T13" fmla="*/ 3394 h 15398"/>
              <a:gd name="T14" fmla="*/ 14628 w 15387"/>
              <a:gd name="T15" fmla="*/ 4361 h 15398"/>
              <a:gd name="T16" fmla="*/ 15042 w 15387"/>
              <a:gd name="T17" fmla="*/ 5410 h 15398"/>
              <a:gd name="T18" fmla="*/ 15299 w 15387"/>
              <a:gd name="T19" fmla="*/ 6526 h 15398"/>
              <a:gd name="T20" fmla="*/ 15387 w 15387"/>
              <a:gd name="T21" fmla="*/ 7698 h 15398"/>
              <a:gd name="T22" fmla="*/ 15299 w 15387"/>
              <a:gd name="T23" fmla="*/ 8871 h 15398"/>
              <a:gd name="T24" fmla="*/ 15042 w 15387"/>
              <a:gd name="T25" fmla="*/ 9988 h 15398"/>
              <a:gd name="T26" fmla="*/ 14628 w 15387"/>
              <a:gd name="T27" fmla="*/ 11037 h 15398"/>
              <a:gd name="T28" fmla="*/ 14073 w 15387"/>
              <a:gd name="T29" fmla="*/ 12002 h 15398"/>
              <a:gd name="T30" fmla="*/ 13388 w 15387"/>
              <a:gd name="T31" fmla="*/ 12875 h 15398"/>
              <a:gd name="T32" fmla="*/ 12587 w 15387"/>
              <a:gd name="T33" fmla="*/ 13640 h 15398"/>
              <a:gd name="T34" fmla="*/ 11683 w 15387"/>
              <a:gd name="T35" fmla="*/ 14283 h 15398"/>
              <a:gd name="T36" fmla="*/ 10688 w 15387"/>
              <a:gd name="T37" fmla="*/ 14792 h 15398"/>
              <a:gd name="T38" fmla="*/ 9616 w 15387"/>
              <a:gd name="T39" fmla="*/ 15155 h 15398"/>
              <a:gd name="T40" fmla="*/ 8480 w 15387"/>
              <a:gd name="T41" fmla="*/ 15358 h 15398"/>
              <a:gd name="T42" fmla="*/ 7298 w 15387"/>
              <a:gd name="T43" fmla="*/ 15387 h 15398"/>
              <a:gd name="T44" fmla="*/ 6144 w 15387"/>
              <a:gd name="T45" fmla="*/ 15241 h 15398"/>
              <a:gd name="T46" fmla="*/ 5049 w 15387"/>
              <a:gd name="T47" fmla="*/ 14930 h 15398"/>
              <a:gd name="T48" fmla="*/ 4026 w 15387"/>
              <a:gd name="T49" fmla="*/ 14468 h 15398"/>
              <a:gd name="T50" fmla="*/ 3091 w 15387"/>
              <a:gd name="T51" fmla="*/ 13868 h 15398"/>
              <a:gd name="T52" fmla="*/ 2254 w 15387"/>
              <a:gd name="T53" fmla="*/ 13142 h 15398"/>
              <a:gd name="T54" fmla="*/ 1528 w 15387"/>
              <a:gd name="T55" fmla="*/ 12305 h 15398"/>
              <a:gd name="T56" fmla="*/ 929 w 15387"/>
              <a:gd name="T57" fmla="*/ 11368 h 15398"/>
              <a:gd name="T58" fmla="*/ 466 w 15387"/>
              <a:gd name="T59" fmla="*/ 10346 h 15398"/>
              <a:gd name="T60" fmla="*/ 156 w 15387"/>
              <a:gd name="T61" fmla="*/ 9250 h 15398"/>
              <a:gd name="T62" fmla="*/ 11 w 15387"/>
              <a:gd name="T63" fmla="*/ 8095 h 15398"/>
              <a:gd name="T64" fmla="*/ 40 w 15387"/>
              <a:gd name="T65" fmla="*/ 6912 h 15398"/>
              <a:gd name="T66" fmla="*/ 243 w 15387"/>
              <a:gd name="T67" fmla="*/ 5776 h 15398"/>
              <a:gd name="T68" fmla="*/ 605 w 15387"/>
              <a:gd name="T69" fmla="*/ 4703 h 15398"/>
              <a:gd name="T70" fmla="*/ 1113 w 15387"/>
              <a:gd name="T71" fmla="*/ 3707 h 15398"/>
              <a:gd name="T72" fmla="*/ 1757 w 15387"/>
              <a:gd name="T73" fmla="*/ 2803 h 15398"/>
              <a:gd name="T74" fmla="*/ 2521 w 15387"/>
              <a:gd name="T75" fmla="*/ 2001 h 15398"/>
              <a:gd name="T76" fmla="*/ 3392 w 15387"/>
              <a:gd name="T77" fmla="*/ 1316 h 15398"/>
              <a:gd name="T78" fmla="*/ 4358 w 15387"/>
              <a:gd name="T79" fmla="*/ 759 h 15398"/>
              <a:gd name="T80" fmla="*/ 5406 w 15387"/>
              <a:gd name="T81" fmla="*/ 346 h 15398"/>
              <a:gd name="T82" fmla="*/ 6522 w 15387"/>
              <a:gd name="T83" fmla="*/ 89 h 15398"/>
              <a:gd name="T84" fmla="*/ 7693 w 15387"/>
              <a:gd name="T85" fmla="*/ 0 h 15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387" h="15398">
                <a:moveTo>
                  <a:pt x="7693" y="0"/>
                </a:moveTo>
                <a:lnTo>
                  <a:pt x="8089" y="11"/>
                </a:lnTo>
                <a:lnTo>
                  <a:pt x="8480" y="40"/>
                </a:lnTo>
                <a:lnTo>
                  <a:pt x="8866" y="89"/>
                </a:lnTo>
                <a:lnTo>
                  <a:pt x="9244" y="156"/>
                </a:lnTo>
                <a:lnTo>
                  <a:pt x="9616" y="243"/>
                </a:lnTo>
                <a:lnTo>
                  <a:pt x="9981" y="346"/>
                </a:lnTo>
                <a:lnTo>
                  <a:pt x="10339" y="468"/>
                </a:lnTo>
                <a:lnTo>
                  <a:pt x="10688" y="606"/>
                </a:lnTo>
                <a:lnTo>
                  <a:pt x="11029" y="759"/>
                </a:lnTo>
                <a:lnTo>
                  <a:pt x="11360" y="930"/>
                </a:lnTo>
                <a:lnTo>
                  <a:pt x="11683" y="1115"/>
                </a:lnTo>
                <a:lnTo>
                  <a:pt x="11995" y="1316"/>
                </a:lnTo>
                <a:lnTo>
                  <a:pt x="12297" y="1529"/>
                </a:lnTo>
                <a:lnTo>
                  <a:pt x="12587" y="1758"/>
                </a:lnTo>
                <a:lnTo>
                  <a:pt x="12867" y="2001"/>
                </a:lnTo>
                <a:lnTo>
                  <a:pt x="13134" y="2255"/>
                </a:lnTo>
                <a:lnTo>
                  <a:pt x="13388" y="2523"/>
                </a:lnTo>
                <a:lnTo>
                  <a:pt x="13631" y="2803"/>
                </a:lnTo>
                <a:lnTo>
                  <a:pt x="13858" y="3093"/>
                </a:lnTo>
                <a:lnTo>
                  <a:pt x="14073" y="3394"/>
                </a:lnTo>
                <a:lnTo>
                  <a:pt x="14273" y="3707"/>
                </a:lnTo>
                <a:lnTo>
                  <a:pt x="14458" y="4029"/>
                </a:lnTo>
                <a:lnTo>
                  <a:pt x="14628" y="4361"/>
                </a:lnTo>
                <a:lnTo>
                  <a:pt x="14782" y="4703"/>
                </a:lnTo>
                <a:lnTo>
                  <a:pt x="14920" y="5052"/>
                </a:lnTo>
                <a:lnTo>
                  <a:pt x="15042" y="5410"/>
                </a:lnTo>
                <a:lnTo>
                  <a:pt x="15145" y="5776"/>
                </a:lnTo>
                <a:lnTo>
                  <a:pt x="15230" y="6148"/>
                </a:lnTo>
                <a:lnTo>
                  <a:pt x="15299" y="6526"/>
                </a:lnTo>
                <a:lnTo>
                  <a:pt x="15348" y="6912"/>
                </a:lnTo>
                <a:lnTo>
                  <a:pt x="15377" y="7302"/>
                </a:lnTo>
                <a:lnTo>
                  <a:pt x="15387" y="7698"/>
                </a:lnTo>
                <a:lnTo>
                  <a:pt x="15377" y="8095"/>
                </a:lnTo>
                <a:lnTo>
                  <a:pt x="15348" y="8486"/>
                </a:lnTo>
                <a:lnTo>
                  <a:pt x="15299" y="8871"/>
                </a:lnTo>
                <a:lnTo>
                  <a:pt x="15230" y="9250"/>
                </a:lnTo>
                <a:lnTo>
                  <a:pt x="15145" y="9622"/>
                </a:lnTo>
                <a:lnTo>
                  <a:pt x="15042" y="9988"/>
                </a:lnTo>
                <a:lnTo>
                  <a:pt x="14920" y="10346"/>
                </a:lnTo>
                <a:lnTo>
                  <a:pt x="14782" y="10695"/>
                </a:lnTo>
                <a:lnTo>
                  <a:pt x="14628" y="11037"/>
                </a:lnTo>
                <a:lnTo>
                  <a:pt x="14458" y="11368"/>
                </a:lnTo>
                <a:lnTo>
                  <a:pt x="14273" y="11691"/>
                </a:lnTo>
                <a:lnTo>
                  <a:pt x="14073" y="12002"/>
                </a:lnTo>
                <a:lnTo>
                  <a:pt x="13858" y="12305"/>
                </a:lnTo>
                <a:lnTo>
                  <a:pt x="13631" y="12595"/>
                </a:lnTo>
                <a:lnTo>
                  <a:pt x="13388" y="12875"/>
                </a:lnTo>
                <a:lnTo>
                  <a:pt x="13134" y="13142"/>
                </a:lnTo>
                <a:lnTo>
                  <a:pt x="12867" y="13397"/>
                </a:lnTo>
                <a:lnTo>
                  <a:pt x="12587" y="13640"/>
                </a:lnTo>
                <a:lnTo>
                  <a:pt x="12297" y="13868"/>
                </a:lnTo>
                <a:lnTo>
                  <a:pt x="11995" y="14082"/>
                </a:lnTo>
                <a:lnTo>
                  <a:pt x="11683" y="14283"/>
                </a:lnTo>
                <a:lnTo>
                  <a:pt x="11360" y="14468"/>
                </a:lnTo>
                <a:lnTo>
                  <a:pt x="11029" y="14639"/>
                </a:lnTo>
                <a:lnTo>
                  <a:pt x="10688" y="14792"/>
                </a:lnTo>
                <a:lnTo>
                  <a:pt x="10339" y="14930"/>
                </a:lnTo>
                <a:lnTo>
                  <a:pt x="9981" y="15052"/>
                </a:lnTo>
                <a:lnTo>
                  <a:pt x="9616" y="15155"/>
                </a:lnTo>
                <a:lnTo>
                  <a:pt x="9244" y="15241"/>
                </a:lnTo>
                <a:lnTo>
                  <a:pt x="8866" y="15309"/>
                </a:lnTo>
                <a:lnTo>
                  <a:pt x="8480" y="15358"/>
                </a:lnTo>
                <a:lnTo>
                  <a:pt x="8089" y="15387"/>
                </a:lnTo>
                <a:lnTo>
                  <a:pt x="7693" y="15398"/>
                </a:lnTo>
                <a:lnTo>
                  <a:pt x="7298" y="15387"/>
                </a:lnTo>
                <a:lnTo>
                  <a:pt x="6908" y="15358"/>
                </a:lnTo>
                <a:lnTo>
                  <a:pt x="6522" y="15309"/>
                </a:lnTo>
                <a:lnTo>
                  <a:pt x="6144" y="15241"/>
                </a:lnTo>
                <a:lnTo>
                  <a:pt x="5771" y="15155"/>
                </a:lnTo>
                <a:lnTo>
                  <a:pt x="5406" y="15052"/>
                </a:lnTo>
                <a:lnTo>
                  <a:pt x="5049" y="14930"/>
                </a:lnTo>
                <a:lnTo>
                  <a:pt x="4700" y="14792"/>
                </a:lnTo>
                <a:lnTo>
                  <a:pt x="4358" y="14639"/>
                </a:lnTo>
                <a:lnTo>
                  <a:pt x="4026" y="14468"/>
                </a:lnTo>
                <a:lnTo>
                  <a:pt x="3705" y="14283"/>
                </a:lnTo>
                <a:lnTo>
                  <a:pt x="3392" y="14082"/>
                </a:lnTo>
                <a:lnTo>
                  <a:pt x="3091" y="13868"/>
                </a:lnTo>
                <a:lnTo>
                  <a:pt x="2800" y="13640"/>
                </a:lnTo>
                <a:lnTo>
                  <a:pt x="2521" y="13397"/>
                </a:lnTo>
                <a:lnTo>
                  <a:pt x="2254" y="13142"/>
                </a:lnTo>
                <a:lnTo>
                  <a:pt x="1999" y="12875"/>
                </a:lnTo>
                <a:lnTo>
                  <a:pt x="1757" y="12595"/>
                </a:lnTo>
                <a:lnTo>
                  <a:pt x="1528" y="12305"/>
                </a:lnTo>
                <a:lnTo>
                  <a:pt x="1315" y="12002"/>
                </a:lnTo>
                <a:lnTo>
                  <a:pt x="1113" y="11691"/>
                </a:lnTo>
                <a:lnTo>
                  <a:pt x="929" y="11368"/>
                </a:lnTo>
                <a:lnTo>
                  <a:pt x="759" y="11037"/>
                </a:lnTo>
                <a:lnTo>
                  <a:pt x="605" y="10695"/>
                </a:lnTo>
                <a:lnTo>
                  <a:pt x="466" y="10346"/>
                </a:lnTo>
                <a:lnTo>
                  <a:pt x="346" y="9988"/>
                </a:lnTo>
                <a:lnTo>
                  <a:pt x="243" y="9622"/>
                </a:lnTo>
                <a:lnTo>
                  <a:pt x="156" y="9250"/>
                </a:lnTo>
                <a:lnTo>
                  <a:pt x="89" y="8871"/>
                </a:lnTo>
                <a:lnTo>
                  <a:pt x="40" y="8486"/>
                </a:lnTo>
                <a:lnTo>
                  <a:pt x="11" y="8095"/>
                </a:lnTo>
                <a:lnTo>
                  <a:pt x="0" y="7698"/>
                </a:lnTo>
                <a:lnTo>
                  <a:pt x="11" y="7302"/>
                </a:lnTo>
                <a:lnTo>
                  <a:pt x="40" y="6912"/>
                </a:lnTo>
                <a:lnTo>
                  <a:pt x="89" y="6526"/>
                </a:lnTo>
                <a:lnTo>
                  <a:pt x="156" y="6148"/>
                </a:lnTo>
                <a:lnTo>
                  <a:pt x="243" y="5776"/>
                </a:lnTo>
                <a:lnTo>
                  <a:pt x="346" y="5410"/>
                </a:lnTo>
                <a:lnTo>
                  <a:pt x="466" y="5052"/>
                </a:lnTo>
                <a:lnTo>
                  <a:pt x="605" y="4703"/>
                </a:lnTo>
                <a:lnTo>
                  <a:pt x="759" y="4361"/>
                </a:lnTo>
                <a:lnTo>
                  <a:pt x="929" y="4029"/>
                </a:lnTo>
                <a:lnTo>
                  <a:pt x="1113" y="3707"/>
                </a:lnTo>
                <a:lnTo>
                  <a:pt x="1315" y="3394"/>
                </a:lnTo>
                <a:lnTo>
                  <a:pt x="1528" y="3093"/>
                </a:lnTo>
                <a:lnTo>
                  <a:pt x="1757" y="2803"/>
                </a:lnTo>
                <a:lnTo>
                  <a:pt x="1999" y="2523"/>
                </a:lnTo>
                <a:lnTo>
                  <a:pt x="2254" y="2255"/>
                </a:lnTo>
                <a:lnTo>
                  <a:pt x="2521" y="2001"/>
                </a:lnTo>
                <a:lnTo>
                  <a:pt x="2800" y="1758"/>
                </a:lnTo>
                <a:lnTo>
                  <a:pt x="3091" y="1529"/>
                </a:lnTo>
                <a:lnTo>
                  <a:pt x="3392" y="1316"/>
                </a:lnTo>
                <a:lnTo>
                  <a:pt x="3705" y="1115"/>
                </a:lnTo>
                <a:lnTo>
                  <a:pt x="4026" y="930"/>
                </a:lnTo>
                <a:lnTo>
                  <a:pt x="4358" y="759"/>
                </a:lnTo>
                <a:lnTo>
                  <a:pt x="4700" y="606"/>
                </a:lnTo>
                <a:lnTo>
                  <a:pt x="5049" y="468"/>
                </a:lnTo>
                <a:lnTo>
                  <a:pt x="5406" y="346"/>
                </a:lnTo>
                <a:lnTo>
                  <a:pt x="5771" y="243"/>
                </a:lnTo>
                <a:lnTo>
                  <a:pt x="6144" y="156"/>
                </a:lnTo>
                <a:lnTo>
                  <a:pt x="6522" y="89"/>
                </a:lnTo>
                <a:lnTo>
                  <a:pt x="6908" y="40"/>
                </a:lnTo>
                <a:lnTo>
                  <a:pt x="7298" y="11"/>
                </a:lnTo>
                <a:lnTo>
                  <a:pt x="7693" y="0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32" b="0" i="0">
                <a:latin typeface="Pragati Narrow" panose="020B0506020202020B04" pitchFamily="34" charset="77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68D52428-C078-C543-9637-86DC0744D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496" y="278913"/>
            <a:ext cx="11623876" cy="82565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2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xmlns="" id="{95059646-250A-DF4C-B175-063E02183A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496" y="989413"/>
            <a:ext cx="5551025" cy="38216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33" b="0">
                <a:solidFill>
                  <a:schemeClr val="tx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pPr lvl="0"/>
            <a:r>
              <a:rPr lang="en-US" dirty="0"/>
              <a:t>Slide Description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27CCC715-2BAE-0047-94BC-979A2BD6C3A3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2586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350934" y="0"/>
            <a:ext cx="5283201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303EB829-E69A-D54D-BE45-E1F47963A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496" y="278913"/>
            <a:ext cx="5551025" cy="82565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2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xmlns="" id="{6EC3CCCC-A50B-FB46-A074-6944BB26E1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496" y="989413"/>
            <a:ext cx="5551025" cy="38216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33" b="0">
                <a:solidFill>
                  <a:schemeClr val="tx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pPr lvl="0"/>
            <a:r>
              <a:rPr lang="en-US" dirty="0"/>
              <a:t>Slide Description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FB544A60-126C-A444-9D7A-4EAF8262F9E2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60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1981952"/>
            <a:ext cx="2438400" cy="2438024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876800" y="1981952"/>
            <a:ext cx="2438400" cy="2438024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753600" y="1981952"/>
            <a:ext cx="2438400" cy="2438024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438400" y="4419976"/>
            <a:ext cx="2438400" cy="2438024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315200" y="4419976"/>
            <a:ext cx="2438400" cy="2438024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199D01AE-C8A0-0E4B-8E45-571EBEE020F1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750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2282894"/>
            <a:ext cx="2438400" cy="2183644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876800" y="2282894"/>
            <a:ext cx="2438400" cy="2183644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753600" y="2282894"/>
            <a:ext cx="2438400" cy="2183644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47A5FEC4-D756-B347-ADAE-73084E89B7BF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092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816584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D13F32DD-746D-4042-ACFC-B00E658EBA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1" y="278913"/>
            <a:ext cx="5895371" cy="825657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1">
                <a:solidFill>
                  <a:schemeClr val="tx2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xmlns="" id="{66684C0F-6A1D-2849-AC3A-9B2D4FEDC8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989413"/>
            <a:ext cx="5895372" cy="38216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133" b="0">
                <a:solidFill>
                  <a:schemeClr val="tx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pPr lvl="0"/>
            <a:r>
              <a:rPr lang="en-US" dirty="0"/>
              <a:t>Slide Description</a:t>
            </a:r>
          </a:p>
        </p:txBody>
      </p:sp>
    </p:spTree>
    <p:extLst>
      <p:ext uri="{BB962C8B-B14F-4D97-AF65-F5344CB8AC3E}">
        <p14:creationId xmlns:p14="http://schemas.microsoft.com/office/powerpoint/2010/main" val="352358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16A77-9929-48E6-952C-C20D20852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117CA9-0B87-4C5B-A1F7-0BFE17516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03CFEB5-3834-4EE1-9265-2CAFB7BFA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67C8610-C9B5-4537-9F1F-A16C0D90C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CEAB6C3-03F2-425E-B51C-9D405C867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09C8A57-BF67-4F7F-ADF8-3E49A5DF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4D01-D683-4003-9235-D73A8590B2C1}" type="datetime1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D54A5E8-C901-4705-A406-7AF1F8CE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by Ehsan Khodabandeh,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25921D5-8F09-4470-8DB7-92A1489F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8AA-763A-4CE1-81DA-A3A7733C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12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2057085"/>
            <a:ext cx="12192000" cy="2810469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583E914F-2997-7C4B-90BF-65835C7AF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496" y="278913"/>
            <a:ext cx="11623876" cy="82565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2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xmlns="" id="{D43F9C10-767A-A94E-9F02-DED49C9559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496" y="989413"/>
            <a:ext cx="5551025" cy="38216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33" b="0">
                <a:solidFill>
                  <a:schemeClr val="tx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pPr lvl="0"/>
            <a:r>
              <a:rPr lang="en-US" dirty="0"/>
              <a:t>Slide Description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A3A96411-2497-F444-920A-3D140D988242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519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207000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92697335-1694-5E43-9EB3-ECCA0F1150D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5332710" y="6331105"/>
            <a:ext cx="407760" cy="40793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422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09614" y="1622177"/>
            <a:ext cx="5276849" cy="3942741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CC5F96-14D9-EB4E-8DF1-89C59AE06415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5192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073130" y="2484056"/>
            <a:ext cx="2048396" cy="3372917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456195" y="2484056"/>
            <a:ext cx="2048396" cy="3372917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690853" y="2484056"/>
            <a:ext cx="2048396" cy="3372917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708826" y="2484056"/>
            <a:ext cx="2048396" cy="3372917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74169" y="2484056"/>
            <a:ext cx="2048396" cy="3372917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FE582F7E-060A-F74F-9AC9-145E6E8B1414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618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2057724" y="2297364"/>
            <a:ext cx="3174679" cy="1766011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137724" y="2297364"/>
            <a:ext cx="3174679" cy="1766011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33C6F5FE-9BE0-994C-905C-8DA873C436D5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821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274235" y="1827040"/>
            <a:ext cx="3801533" cy="5067997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A8C6689F-348E-4E4C-883F-BDC0668F9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496" y="278913"/>
            <a:ext cx="11623876" cy="82565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2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xmlns="" id="{43408BB5-FCFA-FF45-91D5-7493412539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496" y="989413"/>
            <a:ext cx="5551025" cy="38216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33" b="0">
                <a:solidFill>
                  <a:schemeClr val="tx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pPr lvl="0"/>
            <a:r>
              <a:rPr lang="en-US" dirty="0"/>
              <a:t>Slide Description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EE5BD98B-19CF-BC4A-B8F0-D4ADBBD3CDBF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578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800511" y="0"/>
            <a:ext cx="4391489" cy="5854495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78ABC98D-4893-3B43-90EE-1605644FA3FF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967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79054" y="0"/>
            <a:ext cx="2718499" cy="4874264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250854" y="0"/>
            <a:ext cx="2718499" cy="4874264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222654" y="0"/>
            <a:ext cx="2718499" cy="4874264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94453" y="0"/>
            <a:ext cx="2718499" cy="4874264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C4D452C1-95CC-0A4E-994B-5A06A8617C1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52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0922000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923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71500" y="514803"/>
            <a:ext cx="3505200" cy="3149113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 w="190500">
            <a:solidFill>
              <a:schemeClr val="bg2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25800" y="1390967"/>
            <a:ext cx="3505200" cy="3149113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bg2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16000" y="3219483"/>
            <a:ext cx="3505200" cy="314911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 w="190500">
            <a:solidFill>
              <a:schemeClr val="bg2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6108D85B-EC6B-6544-BF40-3E120AFA9A5A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1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C8C2C1-F76E-4E30-8689-27177FF1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3C87C27-27D0-4533-8CCF-FA8E94E5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2A3D-7344-413D-82B3-53E3FB3F13FF}" type="datetime1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2FCA993-A410-4C1F-BB36-8D3565D40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by Ehsan Khodabandeh,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42F8DFE-F694-46EC-9E2D-5A13759F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8AA-763A-4CE1-81DA-A3A7733C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8354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4064000" cy="6858001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064000" y="-1"/>
            <a:ext cx="4064000" cy="6858001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128000" y="-1"/>
            <a:ext cx="4064000" cy="6858001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972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60450" y="2031687"/>
            <a:ext cx="1943100" cy="19428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92450" y="2031687"/>
            <a:ext cx="1943100" cy="19428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124451" y="2031687"/>
            <a:ext cx="1943100" cy="19428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156451" y="2031687"/>
            <a:ext cx="1943100" cy="19428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188451" y="2031687"/>
            <a:ext cx="1943100" cy="19428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60450" y="4063373"/>
            <a:ext cx="1943100" cy="19428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92450" y="4063373"/>
            <a:ext cx="1943100" cy="19428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124451" y="4063373"/>
            <a:ext cx="1943100" cy="19428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156451" y="4063373"/>
            <a:ext cx="1943100" cy="19428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88451" y="4063373"/>
            <a:ext cx="1943100" cy="19428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xmlns="" id="{0CF4040C-77CA-7C4E-892D-408428B03E87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7177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60450" y="2031688"/>
            <a:ext cx="1943100" cy="3974487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92451" y="2031688"/>
            <a:ext cx="6007100" cy="3974487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188451" y="2031687"/>
            <a:ext cx="1943100" cy="19428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188451" y="4063373"/>
            <a:ext cx="1943100" cy="19428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BF39539F-CFB0-E14D-926B-54EDC59D4C40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34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3085625"/>
            <a:ext cx="6096000" cy="3772376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096000" y="3085625"/>
            <a:ext cx="6096000" cy="3772376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0991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4064000" cy="3856743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064000" y="-1"/>
            <a:ext cx="4064000" cy="3856743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128000" y="-1"/>
            <a:ext cx="4064000" cy="3856743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32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8632AC6E-2573-934C-85E6-8FB4FF70B695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85218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Add_Image_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F7D69E2F-8148-D54A-89C7-14064510F5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496" y="278913"/>
            <a:ext cx="11623876" cy="82565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2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xmlns="" id="{83BE7697-61B1-0C42-B712-225972253B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496" y="989413"/>
            <a:ext cx="5551025" cy="38216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133" b="0">
                <a:solidFill>
                  <a:schemeClr val="tx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pPr lvl="0"/>
            <a:r>
              <a:rPr lang="en-US" dirty="0"/>
              <a:t>Slide Description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07F89DA6-4701-E742-A7F2-18A3F7B697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313761" y="2170570"/>
            <a:ext cx="5141961" cy="2794497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 b="0" i="0">
                <a:latin typeface="Pragati Narrow" panose="020B0506020202020B04" pitchFamily="34" charset="77"/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0404560E-509C-9B44-8953-6A8FD69FC66C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87083" y="6394656"/>
            <a:ext cx="384000" cy="384167"/>
          </a:xfrm>
          <a:prstGeom prst="ellipse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  <a:latin typeface="Pragati Narrow" panose="020B0506020202020B04" pitchFamily="34" charset="77"/>
                <a:cs typeface="Pragati Narrow" panose="020B0506020202020B04" pitchFamily="34" charset="77"/>
              </a:defRPr>
            </a:lvl1pPr>
          </a:lstStyle>
          <a:p>
            <a:fld id="{CF5C7CC3-CA50-1048-B9FD-C788E1D06B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1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64B06F4-FD6E-49D8-8DA7-F5749A54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82F4-C36F-4D66-B748-627E94E3CC8D}" type="datetime1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53FCEB2-E720-435D-92C9-6C0D5B24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by Ehsan Khodabandeh,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5CB1536-29ED-45B3-85F2-D481FA2D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8AA-763A-4CE1-81DA-A3A7733C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6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E686DA-2ECE-4609-BE3D-6B330D58F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C8232E-4C0E-4C96-9702-A4C1E9597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1169BB0-3532-4B65-9F43-AFA6B4612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8C1F602-E878-4F34-A7FD-66FA87E6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9E2F-FB42-4F17-845D-7F8F882C50B9}" type="datetime1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A74730E-CB19-4E60-8C81-BE9AC47E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by Ehsan Khodabandeh,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B90B51C-08D7-4D3E-82C3-064FC9CA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8AA-763A-4CE1-81DA-A3A7733C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6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864361-8107-46BE-BACE-38258A69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7E17952-073D-436F-8C20-575CE371F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F1DAAB0-B6F0-4E57-8329-6449925B7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277A312-8FBF-4084-A09A-BB8A7F1D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FE44-99F0-4D33-92A9-7294E3F03B83}" type="datetime1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9144A0-FB88-40C0-852B-3675D287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by Ehsan Khodabandeh,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5A93145-D3B8-438E-BDCE-17137005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8AA-763A-4CE1-81DA-A3A7733C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5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A89C1B6-BC97-4A96-87BC-8972DAB8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B510E79-FDED-4AC8-9947-5C3101598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72A8FE-F05B-45DF-9E30-87A7C1345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0FEE8-0DA1-4773-A91E-7D768F6D391C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F50E86-25B7-4466-B187-DE1F59475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Copyright by Ehsan Khodabandeh,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2BB13A-729F-4466-AFCB-3E5598F9B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1F8AA-763A-4CE1-81DA-A3A7733C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7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473A701-713F-4682-B4CA-769E8B74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4359CC-771D-4D18-A521-C350185B4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D4D445-CA12-4BA8-8FDF-7DACFAD67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8DAFF-86D5-4EE1-AA06-D2DF137C6345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DA3220-CA7D-4673-8388-AF53D07CB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Copyright by Ehsan Khodabandeh,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78B9B2-9637-47FF-9D2C-9C6732170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A1567-D86F-42D7-8AF1-24DF9AB68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2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674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92" r:id="rId28"/>
    <p:sldLayoutId id="2147483693" r:id="rId29"/>
    <p:sldLayoutId id="2147483694" r:id="rId30"/>
    <p:sldLayoutId id="2147483695" r:id="rId31"/>
    <p:sldLayoutId id="2147483696" r:id="rId32"/>
    <p:sldLayoutId id="2147483697" r:id="rId33"/>
    <p:sldLayoutId id="2147483698" r:id="rId34"/>
    <p:sldLayoutId id="2147483699" r:id="rId35"/>
    <p:sldLayoutId id="2147483700" r:id="rId36"/>
    <p:sldLayoutId id="2147483701" r:id="rId37"/>
    <p:sldLayoutId id="2147483702" r:id="rId38"/>
    <p:sldLayoutId id="2147483703" r:id="rId39"/>
    <p:sldLayoutId id="2147483704" r:id="rId40"/>
    <p:sldLayoutId id="2147483705" r:id="rId41"/>
    <p:sldLayoutId id="2147483706" r:id="rId42"/>
    <p:sldLayoutId id="2147483707" r:id="rId43"/>
    <p:sldLayoutId id="2147483708" r:id="rId44"/>
    <p:sldLayoutId id="2147483709" r:id="rId45"/>
    <p:sldLayoutId id="2147483710" r:id="rId46"/>
    <p:sldLayoutId id="2147483711" r:id="rId47"/>
    <p:sldLayoutId id="2147483712" r:id="rId48"/>
    <p:sldLayoutId id="2147483713" r:id="rId49"/>
    <p:sldLayoutId id="2147483714" r:id="rId50"/>
    <p:sldLayoutId id="2147483715" r:id="rId51"/>
    <p:sldLayoutId id="2147483716" r:id="rId52"/>
    <p:sldLayoutId id="2147483717" r:id="rId53"/>
    <p:sldLayoutId id="2147483718" r:id="rId5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en.wikipedia.org/wiki/Travelling_salesman_problem#Miller%E2%80%93Tucker%E2%80%93Zemlin_formulation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0.png"/><Relationship Id="rId4" Type="http://schemas.openxmlformats.org/officeDocument/2006/relationships/image" Target="../media/image2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8E50FE-3D10-4FD2-90F7-CC9ACEE7B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TSP &amp; VRP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F7EF840-F15F-4F8F-981B-1F80D0521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177813B-DD0A-491E-90A3-FBF7C02C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by Ehsan Khodabandeh,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0B73A4E-B560-4063-8A27-B5E42E12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8AA-763A-4CE1-81DA-A3A7733CD8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2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788399-31D4-45F3-907E-5B2D508D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 Formulation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8984A3E-92EA-4876-8FE2-463EBBC2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EBA1567-D86F-42D7-8AF1-24DF9AB687C1}" type="slidenum">
              <a:rPr lang="en-US" smtClean="0"/>
              <a:t>10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90D3BD25-9997-42D1-B30B-533A31369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26745"/>
            <a:ext cx="10515600" cy="40696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33BEFFB-FDE7-43DA-85E0-AAF2BD54B275}"/>
              </a:ext>
            </a:extLst>
          </p:cNvPr>
          <p:cNvSpPr/>
          <p:nvPr/>
        </p:nvSpPr>
        <p:spPr>
          <a:xfrm>
            <a:off x="371601" y="5987018"/>
            <a:ext cx="5476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Helvetica Neue"/>
              </a:rPr>
              <a:t>Miller–Tucker–</a:t>
            </a:r>
            <a:r>
              <a:rPr lang="en-US" b="1" dirty="0" err="1">
                <a:solidFill>
                  <a:schemeClr val="accent2"/>
                </a:solidFill>
                <a:latin typeface="Helvetica Neue"/>
              </a:rPr>
              <a:t>Zemlin</a:t>
            </a:r>
            <a:r>
              <a:rPr lang="en-US" b="1" dirty="0">
                <a:solidFill>
                  <a:schemeClr val="accent2"/>
                </a:solidFill>
                <a:latin typeface="Helvetica Neue"/>
              </a:rPr>
              <a:t> (MTZ) Subtour Elimination</a:t>
            </a:r>
            <a:endParaRPr lang="en-US" b="1" i="0" dirty="0">
              <a:solidFill>
                <a:schemeClr val="accent2"/>
              </a:solidFill>
              <a:effectLst/>
              <a:latin typeface="Helvetica Neu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0E8894-DC26-425C-81DE-19D5D5E1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F7636FD-BF8E-45D1-A59E-6AE901FF19D0}"/>
              </a:ext>
            </a:extLst>
          </p:cNvPr>
          <p:cNvSpPr/>
          <p:nvPr/>
        </p:nvSpPr>
        <p:spPr>
          <a:xfrm>
            <a:off x="4506978" y="4933722"/>
            <a:ext cx="4805266" cy="559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089C702-89D8-484E-A570-BE07B73BD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058" y="4961338"/>
            <a:ext cx="3343958" cy="5322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43D55BA8-1423-4311-BB3A-3D6E0492EF4F}"/>
                  </a:ext>
                </a:extLst>
              </p:cNvPr>
              <p:cNvSpPr txBox="1"/>
              <p:nvPr/>
            </p:nvSpPr>
            <p:spPr>
              <a:xfrm>
                <a:off x="269179" y="4961338"/>
                <a:ext cx="4392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continuous dummy (auxiliary) variable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D55BA8-1423-4311-BB3A-3D6E0492E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79" y="4961338"/>
                <a:ext cx="4392485" cy="369332"/>
              </a:xfrm>
              <a:prstGeom prst="rect">
                <a:avLst/>
              </a:prstGeom>
              <a:blipFill>
                <a:blip r:embed="rId5"/>
                <a:stretch>
                  <a:fillRect t="-10000" r="-41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B0FCA6-DC0E-4818-8608-22F6A0C59014}"/>
              </a:ext>
            </a:extLst>
          </p:cNvPr>
          <p:cNvSpPr txBox="1"/>
          <p:nvPr/>
        </p:nvSpPr>
        <p:spPr>
          <a:xfrm>
            <a:off x="8855032" y="5065639"/>
            <a:ext cx="2955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For those interested, there is a simple explanation and proof on </a:t>
            </a:r>
            <a:r>
              <a:rPr lang="en-US" sz="1400" dirty="0">
                <a:solidFill>
                  <a:srgbClr val="7030A0"/>
                </a:solidFill>
                <a:hlinkClick r:id="rId6"/>
              </a:rPr>
              <a:t>Wikipedia</a:t>
            </a:r>
            <a:r>
              <a:rPr lang="en-US" sz="1400" dirty="0">
                <a:solidFill>
                  <a:srgbClr val="7030A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559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8720F3-9E70-403B-81BE-1A217772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9AE2FE-3185-45B5-BDC2-506DE96E3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Exact methods</a:t>
            </a:r>
          </a:p>
          <a:p>
            <a:pPr lvl="1"/>
            <a:r>
              <a:rPr lang="en-US" dirty="0"/>
              <a:t>Branch &amp; Bound</a:t>
            </a:r>
          </a:p>
          <a:p>
            <a:pPr lvl="1"/>
            <a:r>
              <a:rPr lang="en-US" dirty="0"/>
              <a:t>Branch &amp; Cut</a:t>
            </a:r>
          </a:p>
          <a:p>
            <a:pPr lvl="1"/>
            <a:r>
              <a:rPr lang="en-US" dirty="0"/>
              <a:t>Dynamic Programming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Heuristic methods</a:t>
            </a:r>
          </a:p>
          <a:p>
            <a:pPr lvl="1"/>
            <a:r>
              <a:rPr lang="en-US" dirty="0"/>
              <a:t>Construction Heuristics: Build a solution from scratch</a:t>
            </a:r>
          </a:p>
          <a:p>
            <a:pPr lvl="1"/>
            <a:r>
              <a:rPr lang="en-US" dirty="0"/>
              <a:t>Improvement Heuristics: Start from a solution (usually feasible) and try to make it better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6D85526-5C28-4451-B320-8A2D7F15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B1D2EBC-F5D6-4730-950D-FD5120F6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F5664BE-4792-4924-B1CF-2A29EAF7F8F7}"/>
              </a:ext>
            </a:extLst>
          </p:cNvPr>
          <p:cNvSpPr txBox="1"/>
          <p:nvPr/>
        </p:nvSpPr>
        <p:spPr>
          <a:xfrm rot="2167290">
            <a:off x="4923866" y="1913129"/>
            <a:ext cx="180222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Out of scope</a:t>
            </a:r>
          </a:p>
        </p:txBody>
      </p:sp>
    </p:spTree>
    <p:extLst>
      <p:ext uri="{BB962C8B-B14F-4D97-AF65-F5344CB8AC3E}">
        <p14:creationId xmlns:p14="http://schemas.microsoft.com/office/powerpoint/2010/main" val="103933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115751-5F9E-4B1A-953F-26F3EBD3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Construction Heuristics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1A571B0-9AF4-44E7-8698-8F9A3F7DC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988A96C-6D0A-4A49-9EBD-3917B498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CC96262-6BB7-4FBB-8A1E-F16AA555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75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685879" y="1734477"/>
            <a:ext cx="6400800" cy="4480560"/>
            <a:chOff x="1161879" y="1734477"/>
            <a:chExt cx="6400800" cy="448056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61879" y="173447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161879" y="237455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161879" y="301463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161879" y="365471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161879" y="429479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161879" y="493487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161879" y="557495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161879" y="621503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16187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244203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08211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372219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36227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500235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64243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28251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92259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756267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80195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Oval 4"/>
          <p:cNvSpPr/>
          <p:nvPr/>
        </p:nvSpPr>
        <p:spPr>
          <a:xfrm>
            <a:off x="4437073" y="2170671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322472" y="2807866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7602635" y="4728110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37073" y="4730991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962553" y="4089884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42315" y="3453714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3122073" y="3450833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Oval 12"/>
          <p:cNvSpPr/>
          <p:nvPr/>
        </p:nvSpPr>
        <p:spPr>
          <a:xfrm>
            <a:off x="8242715" y="2780067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4437073" y="2170671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Oval 102"/>
          <p:cNvSpPr/>
          <p:nvPr/>
        </p:nvSpPr>
        <p:spPr>
          <a:xfrm>
            <a:off x="6322473" y="2807867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Oval 103"/>
          <p:cNvSpPr/>
          <p:nvPr/>
        </p:nvSpPr>
        <p:spPr>
          <a:xfrm>
            <a:off x="7602635" y="4728110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4437073" y="4730991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62553" y="4089884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5042315" y="3453714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Oval 107"/>
          <p:cNvSpPr/>
          <p:nvPr/>
        </p:nvSpPr>
        <p:spPr>
          <a:xfrm>
            <a:off x="3122073" y="3450833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9" name="Oval 108"/>
          <p:cNvSpPr/>
          <p:nvPr/>
        </p:nvSpPr>
        <p:spPr>
          <a:xfrm>
            <a:off x="8242715" y="2780067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32190DA-A3FB-4AB7-B7E6-048FE5D57E81}"/>
              </a:ext>
            </a:extLst>
          </p:cNvPr>
          <p:cNvSpPr txBox="1"/>
          <p:nvPr/>
        </p:nvSpPr>
        <p:spPr>
          <a:xfrm>
            <a:off x="9086679" y="809749"/>
            <a:ext cx="2679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is Euclidean:</a:t>
            </a:r>
          </a:p>
          <a:p>
            <a:r>
              <a:rPr lang="en-US" dirty="0"/>
              <a:t>e.g. d(8,3) = sqrt(3^2+1^2)</a:t>
            </a:r>
          </a:p>
        </p:txBody>
      </p:sp>
    </p:spTree>
    <p:extLst>
      <p:ext uri="{BB962C8B-B14F-4D97-AF65-F5344CB8AC3E}">
        <p14:creationId xmlns:p14="http://schemas.microsoft.com/office/powerpoint/2010/main" val="934876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(NN)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at an arbitrary node</a:t>
            </a:r>
          </a:p>
          <a:p>
            <a:r>
              <a:rPr lang="en-US" dirty="0"/>
              <a:t>At each iteration:</a:t>
            </a:r>
          </a:p>
          <a:p>
            <a:pPr lvl="1"/>
            <a:r>
              <a:rPr lang="en-US" dirty="0"/>
              <a:t>Add an unvisited node that is closest to current node</a:t>
            </a:r>
          </a:p>
          <a:p>
            <a:r>
              <a:rPr lang="en-US" dirty="0"/>
              <a:t>When all nodes are on tour, return to start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14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591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15</a:t>
            </a:fld>
            <a:endParaRPr kumimoji="0" lang="en-US" dirty="0">
              <a:solidFill>
                <a:srgbClr val="FFFFFF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685879" y="1734477"/>
            <a:ext cx="6400800" cy="4480560"/>
            <a:chOff x="1161879" y="1734477"/>
            <a:chExt cx="6400800" cy="448056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61879" y="173447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161879" y="237455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161879" y="301463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161879" y="365471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161879" y="429479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161879" y="493487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161879" y="557495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161879" y="621503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16187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244203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08211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372219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36227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500235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64243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28251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92259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756267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80195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Oval 4"/>
          <p:cNvSpPr/>
          <p:nvPr/>
        </p:nvSpPr>
        <p:spPr>
          <a:xfrm>
            <a:off x="4437073" y="2170671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322472" y="2807866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7602635" y="4728110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37073" y="4730991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962553" y="4089884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42315" y="3453714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3122073" y="3450833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Oval 12"/>
          <p:cNvSpPr/>
          <p:nvPr/>
        </p:nvSpPr>
        <p:spPr>
          <a:xfrm>
            <a:off x="8242715" y="2780067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4437073" y="2170671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Oval 102"/>
          <p:cNvSpPr/>
          <p:nvPr/>
        </p:nvSpPr>
        <p:spPr>
          <a:xfrm>
            <a:off x="6322473" y="2807867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Oval 103"/>
          <p:cNvSpPr/>
          <p:nvPr/>
        </p:nvSpPr>
        <p:spPr>
          <a:xfrm>
            <a:off x="7602635" y="4728110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4437073" y="4730991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62553" y="4089884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5042315" y="3453714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Oval 107"/>
          <p:cNvSpPr/>
          <p:nvPr/>
        </p:nvSpPr>
        <p:spPr>
          <a:xfrm>
            <a:off x="3122073" y="3450833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9" name="Oval 108"/>
          <p:cNvSpPr/>
          <p:nvPr/>
        </p:nvSpPr>
        <p:spPr>
          <a:xfrm>
            <a:off x="8242715" y="2780067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102" idx="5"/>
            <a:endCxn id="107" idx="0"/>
          </p:cNvCxnSpPr>
          <p:nvPr/>
        </p:nvCxnSpPr>
        <p:spPr>
          <a:xfrm>
            <a:off x="4785129" y="2518727"/>
            <a:ext cx="461073" cy="934987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5" idx="7"/>
            <a:endCxn id="11" idx="3"/>
          </p:cNvCxnSpPr>
          <p:nvPr/>
        </p:nvCxnSpPr>
        <p:spPr>
          <a:xfrm flipV="1">
            <a:off x="4785129" y="3801769"/>
            <a:ext cx="316903" cy="988938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8" idx="5"/>
            <a:endCxn id="105" idx="1"/>
          </p:cNvCxnSpPr>
          <p:nvPr/>
        </p:nvCxnSpPr>
        <p:spPr>
          <a:xfrm>
            <a:off x="3470129" y="3798889"/>
            <a:ext cx="1026661" cy="991819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2" idx="7"/>
            <a:endCxn id="103" idx="2"/>
          </p:cNvCxnSpPr>
          <p:nvPr/>
        </p:nvCxnSpPr>
        <p:spPr>
          <a:xfrm flipV="1">
            <a:off x="3470128" y="3011753"/>
            <a:ext cx="2852344" cy="498796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" idx="0"/>
            <a:endCxn id="7" idx="5"/>
          </p:cNvCxnSpPr>
          <p:nvPr/>
        </p:nvCxnSpPr>
        <p:spPr>
          <a:xfrm flipH="1" flipV="1">
            <a:off x="6670527" y="3155921"/>
            <a:ext cx="495912" cy="933962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8" idx="1"/>
            <a:endCxn id="10" idx="5"/>
          </p:cNvCxnSpPr>
          <p:nvPr/>
        </p:nvCxnSpPr>
        <p:spPr>
          <a:xfrm flipH="1" flipV="1">
            <a:off x="7310609" y="4437940"/>
            <a:ext cx="351743" cy="349887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cxnSpLocks/>
            <a:stCxn id="109" idx="4"/>
            <a:endCxn id="104" idx="7"/>
          </p:cNvCxnSpPr>
          <p:nvPr/>
        </p:nvCxnSpPr>
        <p:spPr>
          <a:xfrm flipH="1">
            <a:off x="7950691" y="3187840"/>
            <a:ext cx="495911" cy="1599987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5" idx="6"/>
            <a:endCxn id="109" idx="1"/>
          </p:cNvCxnSpPr>
          <p:nvPr/>
        </p:nvCxnSpPr>
        <p:spPr>
          <a:xfrm>
            <a:off x="4844845" y="2374557"/>
            <a:ext cx="3457586" cy="465226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598352" y="6312583"/>
            <a:ext cx="255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609448">
              <a:defRPr sz="1200">
                <a:solidFill>
                  <a:srgbClr val="1EA185"/>
                </a:solidFill>
                <a:latin typeface="Tahoma"/>
              </a:defRPr>
            </a:lvl1pPr>
          </a:lstStyle>
          <a:p>
            <a:r>
              <a:rPr lang="en-US" dirty="0"/>
              <a:t>Total cost = 25.3 (16.1%)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32190DA-A3FB-4AB7-B7E6-048FE5D57E81}"/>
              </a:ext>
            </a:extLst>
          </p:cNvPr>
          <p:cNvSpPr txBox="1"/>
          <p:nvPr/>
        </p:nvSpPr>
        <p:spPr>
          <a:xfrm>
            <a:off x="9086679" y="809749"/>
            <a:ext cx="2679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is Euclidean:</a:t>
            </a:r>
          </a:p>
          <a:p>
            <a:r>
              <a:rPr lang="en-US" dirty="0"/>
              <a:t>e.g. d(8,3) = sqrt(3^2+1^2)</a:t>
            </a:r>
          </a:p>
        </p:txBody>
      </p:sp>
    </p:spTree>
    <p:extLst>
      <p:ext uri="{BB962C8B-B14F-4D97-AF65-F5344CB8AC3E}">
        <p14:creationId xmlns:p14="http://schemas.microsoft.com/office/powerpoint/2010/main" val="21627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B69868-B732-4E06-861B-C07E0005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EF4BA7-8D42-41B1-A33C-4F48F4942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Definition:</a:t>
            </a:r>
            <a:r>
              <a:rPr lang="en-US" dirty="0"/>
              <a:t> distance between a node and a tour, is the distance between that node and the closest node of the tour. We show that with </a:t>
            </a:r>
            <a:r>
              <a:rPr lang="en-US" i="1" dirty="0"/>
              <a:t>d(</a:t>
            </a:r>
            <a:r>
              <a:rPr lang="en-US" i="1" dirty="0" err="1"/>
              <a:t>T,x</a:t>
            </a:r>
            <a:r>
              <a:rPr lang="en-US" i="1" dirty="0"/>
              <a:t>)</a:t>
            </a:r>
            <a:r>
              <a:rPr lang="en-US" dirty="0"/>
              <a:t> Where </a:t>
            </a:r>
            <a:r>
              <a:rPr lang="en-US" i="1" dirty="0"/>
              <a:t>T</a:t>
            </a:r>
            <a:r>
              <a:rPr lang="en-US" dirty="0"/>
              <a:t> is the tour and </a:t>
            </a:r>
            <a:r>
              <a:rPr lang="en-US" i="1" dirty="0"/>
              <a:t>x</a:t>
            </a:r>
            <a:r>
              <a:rPr lang="en-US" dirty="0"/>
              <a:t> is a node.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8D9A66-E98A-484A-A98E-2EE8F051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EBA1567-D86F-42D7-8AF1-24DF9AB687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99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B69868-B732-4E06-861B-C07E0005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Farthest Insertion (FI)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CEF4BA7-8D42-41B1-A33C-4F48F4942B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a graph with N node.</a:t>
                </a:r>
              </a:p>
              <a:p>
                <a:r>
                  <a:rPr lang="en-US" dirty="0"/>
                  <a:t>Begin at an arbitrary node</a:t>
                </a:r>
              </a:p>
              <a:p>
                <a:r>
                  <a:rPr lang="en-US" dirty="0"/>
                  <a:t>At each iteration </a:t>
                </a:r>
                <a:r>
                  <a:rPr lang="en-US" i="1" dirty="0"/>
                  <a:t>i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Find node </a:t>
                </a:r>
                <a:r>
                  <a:rPr lang="en-US" i="1" dirty="0"/>
                  <a:t>a</a:t>
                </a:r>
                <a:r>
                  <a:rPr lang="en-US" dirty="0"/>
                  <a:t> to insert in Tour </a:t>
                </a:r>
                <a:r>
                  <a:rPr lang="en-US" i="1" dirty="0" err="1"/>
                  <a:t>i</a:t>
                </a:r>
                <a:r>
                  <a:rPr lang="en-US" dirty="0"/>
                  <a:t> if it satisfies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Insert node </a:t>
                </a:r>
                <a:r>
                  <a:rPr lang="en-US" i="1" dirty="0"/>
                  <a:t>a</a:t>
                </a:r>
                <a:r>
                  <a:rPr lang="en-US" dirty="0"/>
                  <a:t> into edge </a:t>
                </a:r>
                <a:r>
                  <a:rPr lang="en-US" i="1" dirty="0"/>
                  <a:t>(j*, k*) </a:t>
                </a:r>
                <a:r>
                  <a:rPr lang="en-US" dirty="0"/>
                  <a:t>that minimizes </a:t>
                </a:r>
                <a:r>
                  <a:rPr lang="en-US" dirty="0" err="1">
                    <a:latin typeface="Symbol" charset="2"/>
                    <a:ea typeface="Symbol" charset="2"/>
                    <a:cs typeface="Symbol" charset="2"/>
                  </a:rPr>
                  <a:t>D</a:t>
                </a:r>
                <a:r>
                  <a:rPr lang="en-US" i="1" baseline="-25000" dirty="0" err="1">
                    <a:latin typeface="Times New Roman" charset="0"/>
                    <a:ea typeface="Times New Roman" charset="0"/>
                    <a:cs typeface="Times New Roman" charset="0"/>
                  </a:rPr>
                  <a:t>jka</a:t>
                </a:r>
                <a:endParaRPr lang="en-US" dirty="0"/>
              </a:p>
              <a:p>
                <a:pPr lvl="2"/>
                <a:r>
                  <a:rPr lang="en-US" dirty="0"/>
                  <a:t>Here </a:t>
                </a:r>
                <a:r>
                  <a:rPr lang="en-US" dirty="0" err="1">
                    <a:latin typeface="Symbol" charset="2"/>
                    <a:ea typeface="Symbol" charset="2"/>
                    <a:cs typeface="Symbol" charset="2"/>
                  </a:rPr>
                  <a:t>D</a:t>
                </a:r>
                <a:r>
                  <a:rPr lang="en-US" i="1" baseline="-25000" dirty="0" err="1">
                    <a:latin typeface="Times New Roman" charset="0"/>
                    <a:ea typeface="Times New Roman" charset="0"/>
                    <a:cs typeface="Times New Roman" charset="0"/>
                  </a:rPr>
                  <a:t>jka</a:t>
                </a:r>
                <a:r>
                  <a:rPr lang="en-US" dirty="0"/>
                  <a:t> is the difference between the tour length before and after addition of node </a:t>
                </a:r>
                <a:r>
                  <a:rPr lang="en-US" i="1" dirty="0"/>
                  <a:t>a</a:t>
                </a:r>
                <a:r>
                  <a:rPr lang="en-US" dirty="0"/>
                  <a:t>. This value is essentially just the </a:t>
                </a:r>
                <a:r>
                  <a:rPr lang="en-US" dirty="0">
                    <a:solidFill>
                      <a:srgbClr val="00B050"/>
                    </a:solidFill>
                  </a:rPr>
                  <a:t>extra distance that’s obtained by adding node </a:t>
                </a:r>
                <a:r>
                  <a:rPr lang="en-US" i="1" dirty="0">
                    <a:solidFill>
                      <a:srgbClr val="00B050"/>
                    </a:solidFill>
                  </a:rPr>
                  <a:t>a</a:t>
                </a:r>
                <a:r>
                  <a:rPr lang="en-US" dirty="0"/>
                  <a:t>. For example, if node 2 is inserted between nodes 1 and 3, </a:t>
                </a:r>
                <a:r>
                  <a:rPr lang="en-US" dirty="0">
                    <a:latin typeface="Symbol" charset="2"/>
                    <a:ea typeface="Symbol" charset="2"/>
                    <a:cs typeface="Symbol" charset="2"/>
                  </a:rPr>
                  <a:t>D</a:t>
                </a:r>
                <a:r>
                  <a:rPr lang="en-US" dirty="0"/>
                  <a:t> = d(1,2)+d(2,3)-d(1,3)</a:t>
                </a:r>
              </a:p>
              <a:p>
                <a:r>
                  <a:rPr lang="en-US" dirty="0"/>
                  <a:t>Sketches the outline of the tour early, fills in details later</a:t>
                </a:r>
              </a:p>
              <a:p>
                <a:r>
                  <a:rPr lang="is-IS" dirty="0"/>
                  <a:t>Good empirical performance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EF4BA7-8D42-41B1-A33C-4F48F4942B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8D9A66-E98A-484A-A98E-2EE8F051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EBA1567-D86F-42D7-8AF1-24DF9AB687C1}" type="slidenum">
              <a:rPr lang="en-US" smtClean="0"/>
              <a:t>17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E40A7770-FA91-46EB-A736-F1EB02F10514}"/>
              </a:ext>
            </a:extLst>
          </p:cNvPr>
          <p:cNvSpPr/>
          <p:nvPr/>
        </p:nvSpPr>
        <p:spPr>
          <a:xfrm>
            <a:off x="8610600" y="2932386"/>
            <a:ext cx="459828" cy="367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F27BDBD-1528-4424-8D17-EA6E32E55A38}"/>
              </a:ext>
            </a:extLst>
          </p:cNvPr>
          <p:cNvSpPr txBox="1"/>
          <p:nvPr/>
        </p:nvSpPr>
        <p:spPr>
          <a:xfrm>
            <a:off x="9259615" y="2375338"/>
            <a:ext cx="2932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Translation:</a:t>
            </a:r>
          </a:p>
          <a:p>
            <a:r>
              <a:rPr lang="en-US" dirty="0">
                <a:solidFill>
                  <a:schemeClr val="accent1"/>
                </a:solidFill>
              </a:rPr>
              <a:t>Among the candidate nodes, select the node with maximum distance from the current Tour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E22F8093-D698-48EA-BDE8-57FC6AA3CB78}"/>
              </a:ext>
            </a:extLst>
          </p:cNvPr>
          <p:cNvSpPr/>
          <p:nvPr/>
        </p:nvSpPr>
        <p:spPr>
          <a:xfrm rot="5400000">
            <a:off x="9568355" y="4920577"/>
            <a:ext cx="459828" cy="367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2BA1E76-5751-4F9B-86B7-A8827F54D79A}"/>
              </a:ext>
            </a:extLst>
          </p:cNvPr>
          <p:cNvSpPr txBox="1"/>
          <p:nvPr/>
        </p:nvSpPr>
        <p:spPr>
          <a:xfrm>
            <a:off x="6568966" y="5403161"/>
            <a:ext cx="4897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Translation:</a:t>
            </a:r>
          </a:p>
          <a:p>
            <a:r>
              <a:rPr lang="en-US" dirty="0">
                <a:solidFill>
                  <a:schemeClr val="accent1"/>
                </a:solidFill>
              </a:rPr>
              <a:t>The new node will be connected to two nodes in the tour. Add them between the nodes that create the smaller increase in the total tour length.</a:t>
            </a:r>
          </a:p>
        </p:txBody>
      </p:sp>
    </p:spTree>
    <p:extLst>
      <p:ext uri="{BB962C8B-B14F-4D97-AF65-F5344CB8AC3E}">
        <p14:creationId xmlns:p14="http://schemas.microsoft.com/office/powerpoint/2010/main" val="18215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18</a:t>
            </a:fld>
            <a:endParaRPr kumimoji="0" lang="en-US" dirty="0">
              <a:solidFill>
                <a:srgbClr val="FFFFFF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685879" y="1734477"/>
            <a:ext cx="6400800" cy="4480560"/>
            <a:chOff x="1161879" y="1734477"/>
            <a:chExt cx="6400800" cy="448056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161879" y="173447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161879" y="237455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161879" y="301463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161879" y="365471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161879" y="429479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161879" y="493487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161879" y="557495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161879" y="6215037"/>
              <a:ext cx="6400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16187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244203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08211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372219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36227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500235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64243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28251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92259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756267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801959" y="1734477"/>
              <a:ext cx="0" cy="448056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Oval 4"/>
          <p:cNvSpPr/>
          <p:nvPr/>
        </p:nvSpPr>
        <p:spPr>
          <a:xfrm>
            <a:off x="4424373" y="2170671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322472" y="2807866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7602635" y="4728110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24373" y="4730991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42315" y="3453714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3122073" y="3450833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Oval 12"/>
          <p:cNvSpPr/>
          <p:nvPr/>
        </p:nvSpPr>
        <p:spPr>
          <a:xfrm>
            <a:off x="8242715" y="2805467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4424373" y="2170671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Oval 102"/>
          <p:cNvSpPr/>
          <p:nvPr/>
        </p:nvSpPr>
        <p:spPr>
          <a:xfrm>
            <a:off x="6322473" y="2807867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Oval 103"/>
          <p:cNvSpPr/>
          <p:nvPr/>
        </p:nvSpPr>
        <p:spPr>
          <a:xfrm>
            <a:off x="7602635" y="4728110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8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4424373" y="4730991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5042315" y="3453714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Oval 107"/>
          <p:cNvSpPr/>
          <p:nvPr/>
        </p:nvSpPr>
        <p:spPr>
          <a:xfrm>
            <a:off x="3122073" y="3450833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9" name="Oval 108"/>
          <p:cNvSpPr/>
          <p:nvPr/>
        </p:nvSpPr>
        <p:spPr>
          <a:xfrm>
            <a:off x="8242715" y="2805467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5" name="Straight Connector 124"/>
          <p:cNvCxnSpPr>
            <a:stCxn id="5" idx="5"/>
            <a:endCxn id="104" idx="1"/>
          </p:cNvCxnSpPr>
          <p:nvPr/>
        </p:nvCxnSpPr>
        <p:spPr>
          <a:xfrm>
            <a:off x="4772429" y="2518726"/>
            <a:ext cx="2889923" cy="2269100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598352" y="6312583"/>
            <a:ext cx="242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609448">
              <a:defRPr sz="1200">
                <a:solidFill>
                  <a:srgbClr val="1EA185"/>
                </a:solidFill>
                <a:latin typeface="Tahoma"/>
              </a:defRPr>
            </a:lvl1pPr>
          </a:lstStyle>
          <a:p>
            <a:r>
              <a:rPr lang="en-US" dirty="0"/>
              <a:t>Total cost = 21.8 (0.0%)</a:t>
            </a:r>
          </a:p>
        </p:txBody>
      </p:sp>
      <p:cxnSp>
        <p:nvCxnSpPr>
          <p:cNvPr id="56" name="Straight Connector 55"/>
          <p:cNvCxnSpPr>
            <a:stCxn id="5" idx="4"/>
            <a:endCxn id="105" idx="0"/>
          </p:cNvCxnSpPr>
          <p:nvPr/>
        </p:nvCxnSpPr>
        <p:spPr>
          <a:xfrm>
            <a:off x="4628259" y="2578444"/>
            <a:ext cx="0" cy="2152547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9" idx="6"/>
            <a:endCxn id="104" idx="2"/>
          </p:cNvCxnSpPr>
          <p:nvPr/>
        </p:nvCxnSpPr>
        <p:spPr>
          <a:xfrm flipV="1">
            <a:off x="4832146" y="4931997"/>
            <a:ext cx="2770489" cy="2881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02" idx="6"/>
            <a:endCxn id="103" idx="1"/>
          </p:cNvCxnSpPr>
          <p:nvPr/>
        </p:nvCxnSpPr>
        <p:spPr>
          <a:xfrm>
            <a:off x="4832145" y="2374557"/>
            <a:ext cx="1550044" cy="493026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" idx="5"/>
            <a:endCxn id="104" idx="0"/>
          </p:cNvCxnSpPr>
          <p:nvPr/>
        </p:nvCxnSpPr>
        <p:spPr>
          <a:xfrm>
            <a:off x="6670527" y="3155921"/>
            <a:ext cx="1135994" cy="1572188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09" idx="4"/>
            <a:endCxn id="104" idx="7"/>
          </p:cNvCxnSpPr>
          <p:nvPr/>
        </p:nvCxnSpPr>
        <p:spPr>
          <a:xfrm flipH="1">
            <a:off x="7950691" y="3213240"/>
            <a:ext cx="495911" cy="1574587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7" idx="6"/>
            <a:endCxn id="109" idx="2"/>
          </p:cNvCxnSpPr>
          <p:nvPr/>
        </p:nvCxnSpPr>
        <p:spPr>
          <a:xfrm flipV="1">
            <a:off x="6730244" y="3009354"/>
            <a:ext cx="1512470" cy="2399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02" idx="3"/>
            <a:endCxn id="108" idx="7"/>
          </p:cNvCxnSpPr>
          <p:nvPr/>
        </p:nvCxnSpPr>
        <p:spPr>
          <a:xfrm flipH="1">
            <a:off x="3470129" y="2518727"/>
            <a:ext cx="1013961" cy="991823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2" idx="5"/>
            <a:endCxn id="105" idx="1"/>
          </p:cNvCxnSpPr>
          <p:nvPr/>
        </p:nvCxnSpPr>
        <p:spPr>
          <a:xfrm>
            <a:off x="3470129" y="3798889"/>
            <a:ext cx="1013961" cy="991819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02" idx="4"/>
            <a:endCxn id="107" idx="1"/>
          </p:cNvCxnSpPr>
          <p:nvPr/>
        </p:nvCxnSpPr>
        <p:spPr>
          <a:xfrm>
            <a:off x="4628259" y="2578444"/>
            <a:ext cx="473772" cy="934987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3" idx="3"/>
            <a:endCxn id="11" idx="7"/>
          </p:cNvCxnSpPr>
          <p:nvPr/>
        </p:nvCxnSpPr>
        <p:spPr>
          <a:xfrm flipH="1">
            <a:off x="5390371" y="3155922"/>
            <a:ext cx="991819" cy="357508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9" idx="7"/>
            <a:endCxn id="106" idx="2"/>
          </p:cNvCxnSpPr>
          <p:nvPr/>
        </p:nvCxnSpPr>
        <p:spPr>
          <a:xfrm flipV="1">
            <a:off x="4772428" y="4293771"/>
            <a:ext cx="2190124" cy="496937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" idx="5"/>
            <a:endCxn id="104" idx="1"/>
          </p:cNvCxnSpPr>
          <p:nvPr/>
        </p:nvCxnSpPr>
        <p:spPr>
          <a:xfrm>
            <a:off x="7310609" y="4437940"/>
            <a:ext cx="351743" cy="349887"/>
          </a:xfrm>
          <a:prstGeom prst="line">
            <a:avLst/>
          </a:prstGeom>
          <a:ln w="285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962553" y="4089884"/>
            <a:ext cx="407773" cy="4077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6962553" y="4089884"/>
            <a:ext cx="407773" cy="40777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B199D27-8459-4F7E-858A-8DCE8C25B077}"/>
              </a:ext>
            </a:extLst>
          </p:cNvPr>
          <p:cNvSpPr txBox="1"/>
          <p:nvPr/>
        </p:nvSpPr>
        <p:spPr>
          <a:xfrm>
            <a:off x="9086679" y="809749"/>
            <a:ext cx="2679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is Euclidean:</a:t>
            </a:r>
          </a:p>
          <a:p>
            <a:r>
              <a:rPr lang="en-US" dirty="0"/>
              <a:t>e.g. d(8,3) = sqrt(3^2+1^2)</a:t>
            </a:r>
          </a:p>
        </p:txBody>
      </p:sp>
    </p:spTree>
    <p:extLst>
      <p:ext uri="{BB962C8B-B14F-4D97-AF65-F5344CB8AC3E}">
        <p14:creationId xmlns:p14="http://schemas.microsoft.com/office/powerpoint/2010/main" val="325793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7" grpId="0" animBg="1"/>
      <p:bldP spid="108" grpId="0" animBg="1"/>
      <p:bldP spid="109" grpId="0" animBg="1"/>
      <p:bldP spid="128" grpId="0"/>
      <p:bldP spid="10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B69868-B732-4E06-861B-C07E0005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Insertion (NI) &amp; Farthest Insertion (FI)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CEF4BA7-8D42-41B1-A33C-4F48F4942B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0070C0"/>
                    </a:solidFill>
                  </a:rPr>
                  <a:t>Definition:</a:t>
                </a:r>
                <a:r>
                  <a:rPr lang="en-US" dirty="0"/>
                  <a:t> distance between a node and a tour, is the distance between that node and the closest node of the tour.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Mathematically speaking, given </a:t>
                </a:r>
                <a:r>
                  <a:rPr lang="en-US" i="1" dirty="0"/>
                  <a:t>N</a:t>
                </a:r>
                <a:r>
                  <a:rPr lang="en-US" dirty="0"/>
                  <a:t> nodes and a subtour </a:t>
                </a:r>
                <a:r>
                  <a:rPr lang="en-US" i="1" dirty="0"/>
                  <a:t>T</a:t>
                </a:r>
                <a:r>
                  <a:rPr lang="en-US" dirty="0"/>
                  <a:t> and a node </a:t>
                </a:r>
                <a:r>
                  <a:rPr lang="en-US" i="1" dirty="0"/>
                  <a:t>x</a:t>
                </a:r>
                <a:r>
                  <a:rPr lang="en-US" dirty="0"/>
                  <a:t>, the distance </a:t>
                </a:r>
                <a:r>
                  <a:rPr lang="en-US" i="1" dirty="0"/>
                  <a:t>d(</a:t>
                </a:r>
                <a:r>
                  <a:rPr lang="en-US" i="1" dirty="0" err="1"/>
                  <a:t>T,x</a:t>
                </a:r>
                <a:r>
                  <a:rPr lang="en-US" i="1" dirty="0"/>
                  <a:t>)</a:t>
                </a:r>
                <a:r>
                  <a:rPr lang="en-US" dirty="0"/>
                  <a:t> between </a:t>
                </a:r>
                <a:r>
                  <a:rPr lang="en-US" i="1" dirty="0"/>
                  <a:t>T</a:t>
                </a:r>
                <a:r>
                  <a:rPr lang="en-US" dirty="0"/>
                  <a:t> and </a:t>
                </a:r>
                <a:r>
                  <a:rPr lang="en-US" i="1" dirty="0"/>
                  <a:t>x</a:t>
                </a:r>
                <a:r>
                  <a:rPr lang="en-US" dirty="0"/>
                  <a:t> is defined as: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Node </a:t>
                </a:r>
                <a:r>
                  <a:rPr lang="en-US" i="1" dirty="0"/>
                  <a:t>a</a:t>
                </a:r>
                <a:r>
                  <a:rPr lang="en-US" dirty="0"/>
                  <a:t> is added to the tour </a:t>
                </a:r>
                <a:r>
                  <a:rPr lang="en-US" i="1" dirty="0"/>
                  <a:t>T</a:t>
                </a:r>
                <a:r>
                  <a:rPr lang="en-US" dirty="0"/>
                  <a:t> using </a:t>
                </a:r>
                <a:r>
                  <a:rPr lang="en-US" dirty="0">
                    <a:solidFill>
                      <a:schemeClr val="accent2"/>
                    </a:solidFill>
                  </a:rPr>
                  <a:t>Nearest Insertion</a:t>
                </a:r>
                <a:r>
                  <a:rPr lang="en-US" dirty="0"/>
                  <a:t> if it satisfies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b="0" dirty="0"/>
                  <a:t>Node </a:t>
                </a:r>
                <a:r>
                  <a:rPr lang="en-US" b="0" i="1" dirty="0"/>
                  <a:t>a</a:t>
                </a:r>
                <a:r>
                  <a:rPr lang="en-US" b="0" dirty="0"/>
                  <a:t> is </a:t>
                </a:r>
                <a:r>
                  <a:rPr lang="en-US" dirty="0"/>
                  <a:t>added to the tour </a:t>
                </a:r>
                <a:r>
                  <a:rPr lang="en-US" i="1" dirty="0"/>
                  <a:t>T</a:t>
                </a:r>
                <a:r>
                  <a:rPr lang="en-US" dirty="0"/>
                  <a:t> using </a:t>
                </a:r>
                <a:r>
                  <a:rPr lang="en-US" b="0" dirty="0">
                    <a:solidFill>
                      <a:schemeClr val="accent2"/>
                    </a:solidFill>
                  </a:rPr>
                  <a:t>Farthest Insertion</a:t>
                </a:r>
                <a:r>
                  <a:rPr lang="en-US" b="0" dirty="0"/>
                  <a:t> if it satisfies: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EF4BA7-8D42-41B1-A33C-4F48F4942B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8D9A66-E98A-484A-A98E-2EE8F051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EBA1567-D86F-42D7-8AF1-24DF9AB687C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8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BFC0ECE4-BB67-4369-BE9A-248B710C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VRP &amp; TSP Relation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063CD06-C413-4899-A461-EDFF94C8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95E6C8B-C854-4095-B6AF-4ED9E40B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F8AA-763A-4CE1-81DA-A3A7733CD814}" type="slidenum">
              <a:rPr lang="en-US" smtClean="0"/>
              <a:t>2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AF5D9A33-84E8-4AB9-A626-A133B18A9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3399" y="1682801"/>
            <a:ext cx="8485202" cy="415756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B74F0B6F-3E77-4D71-9D7D-640756CD82DD}"/>
              </a:ext>
            </a:extLst>
          </p:cNvPr>
          <p:cNvSpPr/>
          <p:nvPr/>
        </p:nvSpPr>
        <p:spPr>
          <a:xfrm>
            <a:off x="6096000" y="1246910"/>
            <a:ext cx="4950542" cy="49769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3F22B2D-692C-4666-AB37-DB953418230B}"/>
              </a:ext>
            </a:extLst>
          </p:cNvPr>
          <p:cNvSpPr txBox="1"/>
          <p:nvPr/>
        </p:nvSpPr>
        <p:spPr>
          <a:xfrm>
            <a:off x="9488287" y="1088605"/>
            <a:ext cx="98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VRP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D2D12DC-C9BC-4B0C-A4D9-3A91E910A07D}"/>
              </a:ext>
            </a:extLst>
          </p:cNvPr>
          <p:cNvSpPr/>
          <p:nvPr/>
        </p:nvSpPr>
        <p:spPr>
          <a:xfrm>
            <a:off x="8153400" y="1550270"/>
            <a:ext cx="987826" cy="206308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233F54A-71C5-4F97-85BD-75BBA1ED07E3}"/>
              </a:ext>
            </a:extLst>
          </p:cNvPr>
          <p:cNvSpPr txBox="1"/>
          <p:nvPr/>
        </p:nvSpPr>
        <p:spPr>
          <a:xfrm>
            <a:off x="9001284" y="1755328"/>
            <a:ext cx="98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TSP</a:t>
            </a:r>
          </a:p>
        </p:txBody>
      </p:sp>
    </p:spTree>
    <p:extLst>
      <p:ext uri="{BB962C8B-B14F-4D97-AF65-F5344CB8AC3E}">
        <p14:creationId xmlns:p14="http://schemas.microsoft.com/office/powerpoint/2010/main" val="314644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DA440A-9594-4E7C-9E85-07EACF00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many 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61C2A7-8C55-4417-B755-F0C531713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Sweep</a:t>
            </a:r>
          </a:p>
          <a:p>
            <a:r>
              <a:rPr lang="en-US" dirty="0"/>
              <a:t>Cheapest Insertion</a:t>
            </a:r>
          </a:p>
          <a:p>
            <a:r>
              <a:rPr lang="en-US" dirty="0"/>
              <a:t>Arbitrary Insertion</a:t>
            </a:r>
          </a:p>
          <a:p>
            <a:r>
              <a:rPr lang="en-US" dirty="0"/>
              <a:t>Farthest Neighbor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F32EF81-96C0-4DB6-A20A-35C1ECB9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20C710B-2106-4732-BEF7-A10E422B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25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115751-5F9E-4B1A-953F-26F3EBD3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Improvement Heuristics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1A571B0-9AF4-44E7-8698-8F9A3F7DC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988A96C-6D0A-4A49-9EBD-3917B498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CC96262-6BB7-4FBB-8A1E-F16AA555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36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51DDA3-AE38-4A34-B635-0E41633D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Local</a:t>
            </a:r>
            <a:r>
              <a:rPr lang="en-US" dirty="0"/>
              <a:t> </a:t>
            </a:r>
            <a:r>
              <a:rPr lang="en-US" sz="36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2CFC30B-951F-47F8-87DD-B6476A2B5C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+mn-lt"/>
                <a:cs typeface="+mn-cs"/>
              </a:rPr>
              <a:t>2-Opt Exchange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AB3DC8D-6177-4F99-9F4C-B4970C2F625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n-lt"/>
                <a:cs typeface="+mn-cs"/>
              </a:rPr>
              <a:t>Remove 2 edges and replace them with 2 other edges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BA6837E-11AC-4EA0-A1E5-030F74A65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6868"/>
            <a:fld id="{CF5C7CC3-CA50-1048-B9FD-C788E1D06B24}" type="slidenum">
              <a:rPr lang="en-US">
                <a:solidFill>
                  <a:srgbClr val="FEFFFE"/>
                </a:solidFill>
              </a:rPr>
              <a:pPr defTabSz="916868"/>
              <a:t>22</a:t>
            </a:fld>
            <a:endParaRPr lang="en-US" dirty="0">
              <a:solidFill>
                <a:srgbClr val="FEFFFE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F2D8517-C647-47C2-8C00-51F7940C2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259" y="2036554"/>
            <a:ext cx="7771201" cy="40633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B38C2965-1FF2-4924-889F-30257C612E2D}"/>
              </a:ext>
            </a:extLst>
          </p:cNvPr>
          <p:cNvCxnSpPr/>
          <p:nvPr/>
        </p:nvCxnSpPr>
        <p:spPr>
          <a:xfrm>
            <a:off x="5720209" y="2777160"/>
            <a:ext cx="840130" cy="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1BFC488-8CCD-4E47-BB7F-6AC87D3C7FC9}"/>
              </a:ext>
            </a:extLst>
          </p:cNvPr>
          <p:cNvSpPr txBox="1"/>
          <p:nvPr/>
        </p:nvSpPr>
        <p:spPr>
          <a:xfrm>
            <a:off x="2137260" y="3883605"/>
            <a:ext cx="2300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6868"/>
            <a:r>
              <a:rPr lang="en-US" sz="2400" dirty="0">
                <a:solidFill>
                  <a:srgbClr val="00B050"/>
                </a:solidFill>
                <a:latin typeface="Pragati Narrow"/>
              </a:rPr>
              <a:t>2 ways to reconnect:</a:t>
            </a:r>
          </a:p>
        </p:txBody>
      </p:sp>
    </p:spTree>
    <p:extLst>
      <p:ext uri="{BB962C8B-B14F-4D97-AF65-F5344CB8AC3E}">
        <p14:creationId xmlns:p14="http://schemas.microsoft.com/office/powerpoint/2010/main" val="3044138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830D70-DC69-4843-A4DC-DF848ABB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09504D-72CE-4FDA-845A-D0A79FA824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0244" y="1388828"/>
            <a:ext cx="6539381" cy="38216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+mn-lt"/>
                <a:cs typeface="+mn-cs"/>
              </a:rPr>
              <a:t>Cost: Sum of distances between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19EF332-F429-4E8C-A5D6-EAF3E2D46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6868"/>
            <a:fld id="{CF5C7CC3-CA50-1048-B9FD-C788E1D06B24}" type="slidenum">
              <a:rPr lang="en-US">
                <a:solidFill>
                  <a:srgbClr val="FEFFFE"/>
                </a:solidFill>
              </a:rPr>
              <a:pPr defTabSz="916868"/>
              <a:t>23</a:t>
            </a:fld>
            <a:endParaRPr lang="en-US" dirty="0">
              <a:solidFill>
                <a:srgbClr val="FEFFFE"/>
              </a:solidFill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xmlns="" id="{0D746C0A-0F4D-4503-97AA-69E00FA9328C}"/>
              </a:ext>
            </a:extLst>
          </p:cNvPr>
          <p:cNvGrpSpPr/>
          <p:nvPr/>
        </p:nvGrpSpPr>
        <p:grpSpPr>
          <a:xfrm>
            <a:off x="3785278" y="2519290"/>
            <a:ext cx="4266542" cy="2986579"/>
            <a:chOff x="1161879" y="1734477"/>
            <a:chExt cx="6400800" cy="4480560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xmlns="" id="{C22D05EE-C983-487C-A832-A797C033AE53}"/>
                </a:ext>
              </a:extLst>
            </p:cNvPr>
            <p:cNvCxnSpPr/>
            <p:nvPr/>
          </p:nvCxnSpPr>
          <p:spPr>
            <a:xfrm>
              <a:off x="1161879" y="1734477"/>
              <a:ext cx="64008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xmlns="" id="{603F3009-5407-4E84-B7B8-F611DC9CBA3E}"/>
                </a:ext>
              </a:extLst>
            </p:cNvPr>
            <p:cNvCxnSpPr/>
            <p:nvPr/>
          </p:nvCxnSpPr>
          <p:spPr>
            <a:xfrm>
              <a:off x="1161879" y="2374557"/>
              <a:ext cx="64008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xmlns="" id="{42B86E2A-CDC3-4543-972F-BDEE3F81F596}"/>
                </a:ext>
              </a:extLst>
            </p:cNvPr>
            <p:cNvCxnSpPr/>
            <p:nvPr/>
          </p:nvCxnSpPr>
          <p:spPr>
            <a:xfrm>
              <a:off x="1161879" y="3014637"/>
              <a:ext cx="64008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xmlns="" id="{B45EC5DD-180D-4F06-9419-0E2D4E73B889}"/>
                </a:ext>
              </a:extLst>
            </p:cNvPr>
            <p:cNvCxnSpPr/>
            <p:nvPr/>
          </p:nvCxnSpPr>
          <p:spPr>
            <a:xfrm>
              <a:off x="1161879" y="3654717"/>
              <a:ext cx="64008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xmlns="" id="{0DF3A769-3497-4BEF-B92F-2FB7A152E6A6}"/>
                </a:ext>
              </a:extLst>
            </p:cNvPr>
            <p:cNvCxnSpPr/>
            <p:nvPr/>
          </p:nvCxnSpPr>
          <p:spPr>
            <a:xfrm>
              <a:off x="1161879" y="4294797"/>
              <a:ext cx="64008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xmlns="" id="{8FE6FCFC-0446-47EC-807A-7B0F1DB7753D}"/>
                </a:ext>
              </a:extLst>
            </p:cNvPr>
            <p:cNvCxnSpPr/>
            <p:nvPr/>
          </p:nvCxnSpPr>
          <p:spPr>
            <a:xfrm>
              <a:off x="1161879" y="4934877"/>
              <a:ext cx="64008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xmlns="" id="{886FB532-2EC1-4503-85D6-A16258ADE5E4}"/>
                </a:ext>
              </a:extLst>
            </p:cNvPr>
            <p:cNvCxnSpPr/>
            <p:nvPr/>
          </p:nvCxnSpPr>
          <p:spPr>
            <a:xfrm>
              <a:off x="1161879" y="5574957"/>
              <a:ext cx="64008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xmlns="" id="{94E7D188-0AD1-4B28-932E-3A4BA8C0F1AE}"/>
                </a:ext>
              </a:extLst>
            </p:cNvPr>
            <p:cNvCxnSpPr/>
            <p:nvPr/>
          </p:nvCxnSpPr>
          <p:spPr>
            <a:xfrm>
              <a:off x="1161879" y="6215037"/>
              <a:ext cx="64008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xmlns="" id="{CECEBA99-7BCD-4BF1-92F0-1AF5C11AE10F}"/>
                </a:ext>
              </a:extLst>
            </p:cNvPr>
            <p:cNvCxnSpPr/>
            <p:nvPr/>
          </p:nvCxnSpPr>
          <p:spPr>
            <a:xfrm>
              <a:off x="116187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xmlns="" id="{B98AAD5B-2FBF-4413-87E7-4A172BD26379}"/>
                </a:ext>
              </a:extLst>
            </p:cNvPr>
            <p:cNvCxnSpPr/>
            <p:nvPr/>
          </p:nvCxnSpPr>
          <p:spPr>
            <a:xfrm>
              <a:off x="244203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xmlns="" id="{3C2345AF-F512-492C-B318-320D20C397A9}"/>
                </a:ext>
              </a:extLst>
            </p:cNvPr>
            <p:cNvCxnSpPr/>
            <p:nvPr/>
          </p:nvCxnSpPr>
          <p:spPr>
            <a:xfrm>
              <a:off x="308211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xmlns="" id="{99819AED-6ACD-4C49-875B-39F7BE71F445}"/>
                </a:ext>
              </a:extLst>
            </p:cNvPr>
            <p:cNvCxnSpPr/>
            <p:nvPr/>
          </p:nvCxnSpPr>
          <p:spPr>
            <a:xfrm>
              <a:off x="372219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xmlns="" id="{5434AA5C-BCAF-43CA-8384-01EE45F95493}"/>
                </a:ext>
              </a:extLst>
            </p:cNvPr>
            <p:cNvCxnSpPr/>
            <p:nvPr/>
          </p:nvCxnSpPr>
          <p:spPr>
            <a:xfrm>
              <a:off x="436227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xmlns="" id="{8D1EEBF5-FB78-4917-BB66-B9E5B151E89B}"/>
                </a:ext>
              </a:extLst>
            </p:cNvPr>
            <p:cNvCxnSpPr/>
            <p:nvPr/>
          </p:nvCxnSpPr>
          <p:spPr>
            <a:xfrm>
              <a:off x="500235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xmlns="" id="{05F78EDC-FD12-44F0-95A4-BED759F6B65B}"/>
                </a:ext>
              </a:extLst>
            </p:cNvPr>
            <p:cNvCxnSpPr/>
            <p:nvPr/>
          </p:nvCxnSpPr>
          <p:spPr>
            <a:xfrm>
              <a:off x="564243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xmlns="" id="{186BAC5C-A78A-4808-851F-B3E91B4720B5}"/>
                </a:ext>
              </a:extLst>
            </p:cNvPr>
            <p:cNvCxnSpPr/>
            <p:nvPr/>
          </p:nvCxnSpPr>
          <p:spPr>
            <a:xfrm>
              <a:off x="628251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xmlns="" id="{BE74193F-9186-43AA-B5F8-AC0804839613}"/>
                </a:ext>
              </a:extLst>
            </p:cNvPr>
            <p:cNvCxnSpPr/>
            <p:nvPr/>
          </p:nvCxnSpPr>
          <p:spPr>
            <a:xfrm>
              <a:off x="692259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xmlns="" id="{69F79345-B85C-4F7D-A0F8-4691D4A0F65E}"/>
                </a:ext>
              </a:extLst>
            </p:cNvPr>
            <p:cNvCxnSpPr/>
            <p:nvPr/>
          </p:nvCxnSpPr>
          <p:spPr>
            <a:xfrm>
              <a:off x="756267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xmlns="" id="{5011FF3F-E251-40DB-9B18-7B64AE08E5F8}"/>
                </a:ext>
              </a:extLst>
            </p:cNvPr>
            <p:cNvCxnSpPr/>
            <p:nvPr/>
          </p:nvCxnSpPr>
          <p:spPr>
            <a:xfrm>
              <a:off x="180195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171" name="Oval 170">
            <a:extLst>
              <a:ext uri="{FF2B5EF4-FFF2-40B4-BE49-F238E27FC236}">
                <a16:creationId xmlns:a16="http://schemas.microsoft.com/office/drawing/2014/main" xmlns="" id="{51FE0D30-BA43-414B-82DF-29C43121FF90}"/>
              </a:ext>
            </a:extLst>
          </p:cNvPr>
          <p:cNvSpPr/>
          <p:nvPr/>
        </p:nvSpPr>
        <p:spPr>
          <a:xfrm>
            <a:off x="4952561" y="2810042"/>
            <a:ext cx="271807" cy="271807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 dirty="0">
                <a:solidFill>
                  <a:srgbClr val="44546A"/>
                </a:solidFill>
                <a:latin typeface="Tahoma"/>
              </a:rPr>
              <a:t>1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xmlns="" id="{C040BA6F-9BA7-4DA9-93D4-3E37D02A15B2}"/>
              </a:ext>
            </a:extLst>
          </p:cNvPr>
          <p:cNvSpPr/>
          <p:nvPr/>
        </p:nvSpPr>
        <p:spPr>
          <a:xfrm>
            <a:off x="6209299" y="3234773"/>
            <a:ext cx="271807" cy="271807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 dirty="0">
                <a:solidFill>
                  <a:srgbClr val="44546A"/>
                </a:solidFill>
                <a:latin typeface="Tahoma"/>
              </a:rPr>
              <a:t>2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xmlns="" id="{72815090-83B8-4133-B8D3-106F9E8A62D9}"/>
              </a:ext>
            </a:extLst>
          </p:cNvPr>
          <p:cNvSpPr/>
          <p:nvPr/>
        </p:nvSpPr>
        <p:spPr>
          <a:xfrm>
            <a:off x="7062610" y="4514738"/>
            <a:ext cx="271807" cy="271807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>
                <a:solidFill>
                  <a:srgbClr val="44546A"/>
                </a:solidFill>
                <a:latin typeface="Tahoma"/>
              </a:rPr>
              <a:t>8</a:t>
            </a:r>
            <a:endParaRPr lang="en-US" sz="1600" kern="0" dirty="0">
              <a:solidFill>
                <a:srgbClr val="44546A"/>
              </a:solidFill>
              <a:latin typeface="Tahoma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xmlns="" id="{3EE5B1B7-7171-43EB-AEDA-8FD45C8B7143}"/>
              </a:ext>
            </a:extLst>
          </p:cNvPr>
          <p:cNvSpPr/>
          <p:nvPr/>
        </p:nvSpPr>
        <p:spPr>
          <a:xfrm>
            <a:off x="4952561" y="4516658"/>
            <a:ext cx="271807" cy="271807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>
                <a:solidFill>
                  <a:srgbClr val="44546A"/>
                </a:solidFill>
                <a:latin typeface="Tahoma"/>
              </a:rPr>
              <a:t>7</a:t>
            </a:r>
            <a:endParaRPr lang="en-US" sz="1600" kern="0" dirty="0">
              <a:solidFill>
                <a:srgbClr val="44546A"/>
              </a:solidFill>
              <a:latin typeface="Tahoma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xmlns="" id="{D35E0E15-F011-4EC0-AEDA-E83EDC01BE57}"/>
              </a:ext>
            </a:extLst>
          </p:cNvPr>
          <p:cNvSpPr/>
          <p:nvPr/>
        </p:nvSpPr>
        <p:spPr>
          <a:xfrm>
            <a:off x="6635954" y="4089320"/>
            <a:ext cx="271807" cy="271807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>
                <a:solidFill>
                  <a:srgbClr val="44546A"/>
                </a:solidFill>
                <a:latin typeface="Tahoma"/>
              </a:rPr>
              <a:t>6</a:t>
            </a:r>
            <a:endParaRPr lang="en-US" sz="1600" kern="0" dirty="0">
              <a:solidFill>
                <a:srgbClr val="44546A"/>
              </a:solidFill>
              <a:latin typeface="Tahoma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xmlns="" id="{1BE37DCA-481E-4870-A7B8-47B813B29678}"/>
              </a:ext>
            </a:extLst>
          </p:cNvPr>
          <p:cNvSpPr/>
          <p:nvPr/>
        </p:nvSpPr>
        <p:spPr>
          <a:xfrm>
            <a:off x="5355993" y="3665272"/>
            <a:ext cx="271807" cy="271807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 dirty="0">
                <a:solidFill>
                  <a:srgbClr val="44546A"/>
                </a:solidFill>
                <a:latin typeface="Tahoma"/>
              </a:rPr>
              <a:t>5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xmlns="" id="{E408B6D5-414B-4852-9575-6A92E931B8EB}"/>
              </a:ext>
            </a:extLst>
          </p:cNvPr>
          <p:cNvSpPr/>
          <p:nvPr/>
        </p:nvSpPr>
        <p:spPr>
          <a:xfrm>
            <a:off x="4076029" y="3663351"/>
            <a:ext cx="271807" cy="271807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 dirty="0">
                <a:solidFill>
                  <a:srgbClr val="44546A"/>
                </a:solidFill>
                <a:latin typeface="Tahoma"/>
              </a:rPr>
              <a:t>4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xmlns="" id="{1A82BA08-FD9F-418F-BCD1-122017E06368}"/>
              </a:ext>
            </a:extLst>
          </p:cNvPr>
          <p:cNvSpPr/>
          <p:nvPr/>
        </p:nvSpPr>
        <p:spPr>
          <a:xfrm>
            <a:off x="7489264" y="3216243"/>
            <a:ext cx="271807" cy="271807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>
                <a:solidFill>
                  <a:srgbClr val="44546A"/>
                </a:solidFill>
                <a:latin typeface="Tahoma"/>
              </a:rPr>
              <a:t>3</a:t>
            </a:r>
            <a:endParaRPr lang="en-US" sz="1600" kern="0" dirty="0">
              <a:solidFill>
                <a:srgbClr val="44546A"/>
              </a:solidFill>
              <a:latin typeface="Tahoma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xmlns="" id="{7BF0BDA0-A940-4140-B0CC-89BA8622A3F3}"/>
              </a:ext>
            </a:extLst>
          </p:cNvPr>
          <p:cNvSpPr/>
          <p:nvPr/>
        </p:nvSpPr>
        <p:spPr>
          <a:xfrm>
            <a:off x="4952561" y="2810042"/>
            <a:ext cx="271807" cy="271807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 dirty="0">
                <a:solidFill>
                  <a:srgbClr val="44546A"/>
                </a:solidFill>
                <a:latin typeface="Tahoma"/>
              </a:rPr>
              <a:t>1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xmlns="" id="{955F8683-1DFD-4CD6-A412-27023323AE6C}"/>
              </a:ext>
            </a:extLst>
          </p:cNvPr>
          <p:cNvSpPr/>
          <p:nvPr/>
        </p:nvSpPr>
        <p:spPr>
          <a:xfrm>
            <a:off x="6209300" y="3234774"/>
            <a:ext cx="271807" cy="271807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 dirty="0">
                <a:solidFill>
                  <a:srgbClr val="44546A"/>
                </a:solidFill>
                <a:latin typeface="Tahoma"/>
              </a:rPr>
              <a:t>2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xmlns="" id="{8EC1E274-7402-410B-AE8B-1885AC48F4B0}"/>
              </a:ext>
            </a:extLst>
          </p:cNvPr>
          <p:cNvSpPr/>
          <p:nvPr/>
        </p:nvSpPr>
        <p:spPr>
          <a:xfrm>
            <a:off x="7062610" y="4514738"/>
            <a:ext cx="271807" cy="271807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>
                <a:solidFill>
                  <a:srgbClr val="44546A"/>
                </a:solidFill>
                <a:latin typeface="Tahoma"/>
              </a:rPr>
              <a:t>8</a:t>
            </a:r>
            <a:endParaRPr lang="en-US" sz="1600" kern="0" dirty="0">
              <a:solidFill>
                <a:srgbClr val="44546A"/>
              </a:solidFill>
              <a:latin typeface="Tahoma"/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xmlns="" id="{582E9908-1830-4D67-B423-AF485BCA7A3E}"/>
              </a:ext>
            </a:extLst>
          </p:cNvPr>
          <p:cNvSpPr/>
          <p:nvPr/>
        </p:nvSpPr>
        <p:spPr>
          <a:xfrm>
            <a:off x="4952561" y="4516658"/>
            <a:ext cx="271807" cy="271807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>
                <a:solidFill>
                  <a:srgbClr val="44546A"/>
                </a:solidFill>
                <a:latin typeface="Tahoma"/>
              </a:rPr>
              <a:t>7</a:t>
            </a:r>
            <a:endParaRPr lang="en-US" sz="1600" kern="0" dirty="0">
              <a:solidFill>
                <a:srgbClr val="44546A"/>
              </a:solidFill>
              <a:latin typeface="Tahoma"/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xmlns="" id="{4295D76B-E635-47CE-A8CE-94A3D7243C45}"/>
              </a:ext>
            </a:extLst>
          </p:cNvPr>
          <p:cNvSpPr/>
          <p:nvPr/>
        </p:nvSpPr>
        <p:spPr>
          <a:xfrm>
            <a:off x="6635954" y="4089320"/>
            <a:ext cx="271807" cy="271807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>
                <a:solidFill>
                  <a:srgbClr val="44546A"/>
                </a:solidFill>
                <a:latin typeface="Tahoma"/>
              </a:rPr>
              <a:t>6</a:t>
            </a:r>
            <a:endParaRPr lang="en-US" sz="1600" kern="0" dirty="0">
              <a:solidFill>
                <a:srgbClr val="44546A"/>
              </a:solidFill>
              <a:latin typeface="Tahoma"/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xmlns="" id="{39B20CA0-EBBC-430E-9220-9AE4B715F1AC}"/>
              </a:ext>
            </a:extLst>
          </p:cNvPr>
          <p:cNvSpPr/>
          <p:nvPr/>
        </p:nvSpPr>
        <p:spPr>
          <a:xfrm>
            <a:off x="5355993" y="3665272"/>
            <a:ext cx="271807" cy="271807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 dirty="0">
                <a:solidFill>
                  <a:srgbClr val="44546A"/>
                </a:solidFill>
                <a:latin typeface="Tahoma"/>
              </a:rPr>
              <a:t>5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xmlns="" id="{907E3724-F153-4EBB-82AB-109C1D94FD3C}"/>
              </a:ext>
            </a:extLst>
          </p:cNvPr>
          <p:cNvSpPr/>
          <p:nvPr/>
        </p:nvSpPr>
        <p:spPr>
          <a:xfrm>
            <a:off x="4076029" y="3663351"/>
            <a:ext cx="271807" cy="271807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 dirty="0">
                <a:solidFill>
                  <a:srgbClr val="44546A"/>
                </a:solidFill>
                <a:latin typeface="Tahoma"/>
              </a:rPr>
              <a:t>4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xmlns="" id="{1043C16E-DFC9-4721-8CD5-FFDB786CA99A}"/>
              </a:ext>
            </a:extLst>
          </p:cNvPr>
          <p:cNvSpPr/>
          <p:nvPr/>
        </p:nvSpPr>
        <p:spPr>
          <a:xfrm>
            <a:off x="7489264" y="3216243"/>
            <a:ext cx="271807" cy="271807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 dirty="0">
                <a:solidFill>
                  <a:srgbClr val="44546A"/>
                </a:solidFill>
                <a:latin typeface="Tahoma"/>
              </a:rPr>
              <a:t>3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xmlns="" id="{4CC15DEA-6FA4-4466-B365-397951AF0973}"/>
              </a:ext>
            </a:extLst>
          </p:cNvPr>
          <p:cNvCxnSpPr>
            <a:cxnSpLocks/>
            <a:stCxn id="179" idx="4"/>
            <a:endCxn id="184" idx="0"/>
          </p:cNvCxnSpPr>
          <p:nvPr/>
        </p:nvCxnSpPr>
        <p:spPr>
          <a:xfrm>
            <a:off x="5088464" y="3081848"/>
            <a:ext cx="403432" cy="583423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xmlns="" id="{F973A228-5476-4D9E-B506-11368601063A}"/>
              </a:ext>
            </a:extLst>
          </p:cNvPr>
          <p:cNvCxnSpPr>
            <a:cxnSpLocks/>
            <a:stCxn id="182" idx="7"/>
            <a:endCxn id="184" idx="4"/>
          </p:cNvCxnSpPr>
          <p:nvPr/>
        </p:nvCxnSpPr>
        <p:spPr>
          <a:xfrm flipV="1">
            <a:off x="5184562" y="3937079"/>
            <a:ext cx="307335" cy="619385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xmlns="" id="{3C3030F4-9AD3-48F8-9BFD-933421714A9A}"/>
              </a:ext>
            </a:extLst>
          </p:cNvPr>
          <p:cNvCxnSpPr>
            <a:cxnSpLocks/>
            <a:stCxn id="185" idx="6"/>
            <a:endCxn id="180" idx="2"/>
          </p:cNvCxnSpPr>
          <p:nvPr/>
        </p:nvCxnSpPr>
        <p:spPr>
          <a:xfrm flipV="1">
            <a:off x="4347836" y="3370677"/>
            <a:ext cx="1861464" cy="428578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xmlns="" id="{A8DC319A-FA2B-4A95-952C-A7DFC12332D3}"/>
              </a:ext>
            </a:extLst>
          </p:cNvPr>
          <p:cNvCxnSpPr>
            <a:cxnSpLocks/>
            <a:stCxn id="179" idx="5"/>
            <a:endCxn id="181" idx="2"/>
          </p:cNvCxnSpPr>
          <p:nvPr/>
        </p:nvCxnSpPr>
        <p:spPr>
          <a:xfrm>
            <a:off x="5184562" y="3042043"/>
            <a:ext cx="1878048" cy="160859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xmlns="" id="{D1A8F7BD-4405-4514-B395-35A60DCF4023}"/>
              </a:ext>
            </a:extLst>
          </p:cNvPr>
          <p:cNvCxnSpPr>
            <a:cxnSpLocks/>
            <a:stCxn id="182" idx="1"/>
            <a:endCxn id="185" idx="5"/>
          </p:cNvCxnSpPr>
          <p:nvPr/>
        </p:nvCxnSpPr>
        <p:spPr>
          <a:xfrm flipH="1" flipV="1">
            <a:off x="4308031" y="3895353"/>
            <a:ext cx="684335" cy="661111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xmlns="" id="{4B7AF040-C354-4A43-8E6D-975EC1E3EBD7}"/>
              </a:ext>
            </a:extLst>
          </p:cNvPr>
          <p:cNvCxnSpPr>
            <a:cxnSpLocks/>
            <a:stCxn id="183" idx="0"/>
            <a:endCxn id="180" idx="5"/>
          </p:cNvCxnSpPr>
          <p:nvPr/>
        </p:nvCxnSpPr>
        <p:spPr>
          <a:xfrm flipH="1" flipV="1">
            <a:off x="6441302" y="3466775"/>
            <a:ext cx="330556" cy="622545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xmlns="" id="{0C0A0DCF-C6A2-4C60-ACB7-87648D459476}"/>
              </a:ext>
            </a:extLst>
          </p:cNvPr>
          <p:cNvCxnSpPr>
            <a:cxnSpLocks/>
            <a:stCxn id="186" idx="3"/>
            <a:endCxn id="183" idx="7"/>
          </p:cNvCxnSpPr>
          <p:nvPr/>
        </p:nvCxnSpPr>
        <p:spPr>
          <a:xfrm flipH="1">
            <a:off x="6867956" y="3448244"/>
            <a:ext cx="661113" cy="68088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xmlns="" id="{C46753C6-2BE9-42FD-B8E7-504E7F819107}"/>
              </a:ext>
            </a:extLst>
          </p:cNvPr>
          <p:cNvCxnSpPr>
            <a:cxnSpLocks/>
            <a:stCxn id="186" idx="4"/>
            <a:endCxn id="181" idx="7"/>
          </p:cNvCxnSpPr>
          <p:nvPr/>
        </p:nvCxnSpPr>
        <p:spPr>
          <a:xfrm flipH="1">
            <a:off x="7294612" y="3488050"/>
            <a:ext cx="330556" cy="1066493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xmlns="" id="{BDF59095-CD1E-4E75-80AF-4D26E811A467}"/>
              </a:ext>
            </a:extLst>
          </p:cNvPr>
          <p:cNvCxnSpPr>
            <a:cxnSpLocks/>
            <a:stCxn id="186" idx="2"/>
            <a:endCxn id="179" idx="6"/>
          </p:cNvCxnSpPr>
          <p:nvPr/>
        </p:nvCxnSpPr>
        <p:spPr>
          <a:xfrm flipH="1" flipV="1">
            <a:off x="5224368" y="2945945"/>
            <a:ext cx="2264896" cy="406201"/>
          </a:xfrm>
          <a:prstGeom prst="line">
            <a:avLst/>
          </a:prstGeom>
          <a:noFill/>
          <a:ln w="28575" cap="flat" cmpd="sng" algn="ctr">
            <a:solidFill>
              <a:srgbClr val="1EA185"/>
            </a:solidFill>
            <a:prstDash val="solid"/>
            <a:miter lim="800000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xmlns="" id="{4BC28385-5A1A-4809-89AF-4447FE78FCED}"/>
              </a:ext>
            </a:extLst>
          </p:cNvPr>
          <p:cNvCxnSpPr>
            <a:cxnSpLocks/>
            <a:stCxn id="181" idx="1"/>
            <a:endCxn id="183" idx="5"/>
          </p:cNvCxnSpPr>
          <p:nvPr/>
        </p:nvCxnSpPr>
        <p:spPr>
          <a:xfrm flipH="1" flipV="1">
            <a:off x="6867956" y="4321321"/>
            <a:ext cx="234459" cy="233222"/>
          </a:xfrm>
          <a:prstGeom prst="line">
            <a:avLst/>
          </a:prstGeom>
          <a:noFill/>
          <a:ln w="28575" cap="flat" cmpd="sng" algn="ctr">
            <a:solidFill>
              <a:srgbClr val="1EA185"/>
            </a:solidFill>
            <a:prstDash val="solid"/>
            <a:miter lim="800000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xmlns="" id="{2891ABD3-BAB5-45DA-BF28-CAD823FF1293}"/>
              </a:ext>
            </a:extLst>
          </p:cNvPr>
          <p:cNvSpPr txBox="1"/>
          <p:nvPr/>
        </p:nvSpPr>
        <p:spPr>
          <a:xfrm>
            <a:off x="6662632" y="5930601"/>
            <a:ext cx="1949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448"/>
            <a:r>
              <a:rPr lang="en-US" sz="1200" dirty="0">
                <a:solidFill>
                  <a:srgbClr val="1EA185"/>
                </a:solidFill>
                <a:latin typeface="Tahoma"/>
              </a:rPr>
              <a:t>Total cost = 25.3 (16.1%)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8B96AF63-D008-4762-817C-E12CB61186C7}"/>
              </a:ext>
            </a:extLst>
          </p:cNvPr>
          <p:cNvSpPr txBox="1"/>
          <p:nvPr/>
        </p:nvSpPr>
        <p:spPr>
          <a:xfrm>
            <a:off x="3726935" y="5930601"/>
            <a:ext cx="1892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448"/>
            <a:r>
              <a:rPr lang="en-US" sz="1200" dirty="0">
                <a:solidFill>
                  <a:srgbClr val="FF0000"/>
                </a:solidFill>
                <a:latin typeface="Tahoma"/>
              </a:rPr>
              <a:t>Total cost = 27.03 (24%)</a:t>
            </a:r>
          </a:p>
        </p:txBody>
      </p:sp>
    </p:spTree>
    <p:extLst>
      <p:ext uri="{BB962C8B-B14F-4D97-AF65-F5344CB8AC3E}">
        <p14:creationId xmlns:p14="http://schemas.microsoft.com/office/powerpoint/2010/main" val="3937413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51DDA3-AE38-4A34-B635-0E41633D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Local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2CFC30B-951F-47F8-87DD-B6476A2B5C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+mn-lt"/>
                <a:cs typeface="+mn-cs"/>
              </a:rPr>
              <a:t>3-Opt Exchange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AB3DC8D-6177-4F99-9F4C-B4970C2F625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n-lt"/>
                <a:cs typeface="+mn-cs"/>
              </a:rPr>
              <a:t>Remove 3 edges and replace them with 3 other edges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BA6837E-11AC-4EA0-A1E5-030F74A65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6868"/>
            <a:fld id="{CF5C7CC3-CA50-1048-B9FD-C788E1D06B24}" type="slidenum">
              <a:rPr lang="en-US">
                <a:solidFill>
                  <a:srgbClr val="FEFFFE"/>
                </a:solidFill>
              </a:rPr>
              <a:pPr defTabSz="916868"/>
              <a:t>24</a:t>
            </a:fld>
            <a:endParaRPr lang="en-US" dirty="0">
              <a:solidFill>
                <a:srgbClr val="FEFFFE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BFCAD8A-1A52-464C-A1AF-2C8B3BCC2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812" y="2276449"/>
            <a:ext cx="1828247" cy="402557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F3FFFA43-2C3D-404C-810F-36E2A15D4024}"/>
              </a:ext>
            </a:extLst>
          </p:cNvPr>
          <p:cNvCxnSpPr/>
          <p:nvPr/>
        </p:nvCxnSpPr>
        <p:spPr>
          <a:xfrm>
            <a:off x="2982936" y="4007354"/>
            <a:ext cx="12355" cy="580678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A9AEADA-D923-4046-AC63-A725125F2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302" y="2141771"/>
            <a:ext cx="4409117" cy="42949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10B69CD-87AA-47D6-AA98-852A46152168}"/>
              </a:ext>
            </a:extLst>
          </p:cNvPr>
          <p:cNvSpPr txBox="1"/>
          <p:nvPr/>
        </p:nvSpPr>
        <p:spPr>
          <a:xfrm>
            <a:off x="3682425" y="4099505"/>
            <a:ext cx="1916204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6868"/>
            <a:r>
              <a:rPr lang="en-US" sz="1866" dirty="0">
                <a:solidFill>
                  <a:srgbClr val="00B050"/>
                </a:solidFill>
                <a:latin typeface="Pragati Narrow"/>
              </a:rPr>
              <a:t>8 ways to reconnect:</a:t>
            </a:r>
          </a:p>
        </p:txBody>
      </p:sp>
    </p:spTree>
    <p:extLst>
      <p:ext uri="{BB962C8B-B14F-4D97-AF65-F5344CB8AC3E}">
        <p14:creationId xmlns:p14="http://schemas.microsoft.com/office/powerpoint/2010/main" val="4196978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830D70-DC69-4843-A4DC-DF848ABB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Example</a:t>
            </a:r>
          </a:p>
        </p:txBody>
      </p:sp>
      <p:sp>
        <p:nvSpPr>
          <p:cNvPr id="201" name="Text Placeholder 2">
            <a:extLst>
              <a:ext uri="{FF2B5EF4-FFF2-40B4-BE49-F238E27FC236}">
                <a16:creationId xmlns:a16="http://schemas.microsoft.com/office/drawing/2014/main" xmlns="" id="{70FB0A02-7C16-466A-947D-C5B00E4D08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0244" y="1388828"/>
            <a:ext cx="6539381" cy="38216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+mn-lt"/>
                <a:cs typeface="+mn-cs"/>
              </a:rPr>
              <a:t>Cost: Sum of distances between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19EF332-F429-4E8C-A5D6-EAF3E2D46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6868"/>
            <a:fld id="{CF5C7CC3-CA50-1048-B9FD-C788E1D06B24}" type="slidenum">
              <a:rPr lang="en-US">
                <a:solidFill>
                  <a:srgbClr val="FEFFFE"/>
                </a:solidFill>
              </a:rPr>
              <a:pPr defTabSz="916868"/>
              <a:t>25</a:t>
            </a:fld>
            <a:endParaRPr lang="en-US" dirty="0">
              <a:solidFill>
                <a:srgbClr val="FEFFFE"/>
              </a:solidFill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BD3ADDA0-C04E-4ADE-9413-398107128776}"/>
              </a:ext>
            </a:extLst>
          </p:cNvPr>
          <p:cNvGrpSpPr/>
          <p:nvPr/>
        </p:nvGrpSpPr>
        <p:grpSpPr>
          <a:xfrm>
            <a:off x="3818097" y="2337472"/>
            <a:ext cx="4266542" cy="2986579"/>
            <a:chOff x="1161879" y="1734477"/>
            <a:chExt cx="6400800" cy="4480560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D8D29F9F-EC9F-420F-AA85-9CC698791370}"/>
                </a:ext>
              </a:extLst>
            </p:cNvPr>
            <p:cNvCxnSpPr/>
            <p:nvPr/>
          </p:nvCxnSpPr>
          <p:spPr>
            <a:xfrm>
              <a:off x="1161879" y="1734477"/>
              <a:ext cx="64008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47C5279B-C8C3-4BCA-A66D-9C4FF40281A0}"/>
                </a:ext>
              </a:extLst>
            </p:cNvPr>
            <p:cNvCxnSpPr/>
            <p:nvPr/>
          </p:nvCxnSpPr>
          <p:spPr>
            <a:xfrm>
              <a:off x="1161879" y="2374557"/>
              <a:ext cx="64008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xmlns="" id="{6F92A45B-667E-4A05-9A7E-B122B170797F}"/>
                </a:ext>
              </a:extLst>
            </p:cNvPr>
            <p:cNvCxnSpPr/>
            <p:nvPr/>
          </p:nvCxnSpPr>
          <p:spPr>
            <a:xfrm>
              <a:off x="1161879" y="3014637"/>
              <a:ext cx="64008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6D8272FC-E5AA-4C8F-97C7-AEF527ED0BC8}"/>
                </a:ext>
              </a:extLst>
            </p:cNvPr>
            <p:cNvCxnSpPr/>
            <p:nvPr/>
          </p:nvCxnSpPr>
          <p:spPr>
            <a:xfrm>
              <a:off x="1161879" y="3654717"/>
              <a:ext cx="64008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xmlns="" id="{69B425F8-9B4B-4023-B0D6-703AFC305DBA}"/>
                </a:ext>
              </a:extLst>
            </p:cNvPr>
            <p:cNvCxnSpPr/>
            <p:nvPr/>
          </p:nvCxnSpPr>
          <p:spPr>
            <a:xfrm>
              <a:off x="1161879" y="4294797"/>
              <a:ext cx="64008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xmlns="" id="{7D1D9DA5-B735-406A-BFCF-6A9902C6AA0E}"/>
                </a:ext>
              </a:extLst>
            </p:cNvPr>
            <p:cNvCxnSpPr/>
            <p:nvPr/>
          </p:nvCxnSpPr>
          <p:spPr>
            <a:xfrm>
              <a:off x="1161879" y="4934877"/>
              <a:ext cx="64008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xmlns="" id="{30A0722B-BD73-4BBF-A245-FA874A33AF82}"/>
                </a:ext>
              </a:extLst>
            </p:cNvPr>
            <p:cNvCxnSpPr/>
            <p:nvPr/>
          </p:nvCxnSpPr>
          <p:spPr>
            <a:xfrm>
              <a:off x="1161879" y="5574957"/>
              <a:ext cx="64008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xmlns="" id="{973905A2-6970-43E4-9528-7C3E843DCB0A}"/>
                </a:ext>
              </a:extLst>
            </p:cNvPr>
            <p:cNvCxnSpPr/>
            <p:nvPr/>
          </p:nvCxnSpPr>
          <p:spPr>
            <a:xfrm>
              <a:off x="1161879" y="6215037"/>
              <a:ext cx="64008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xmlns="" id="{9A25E7A9-1626-41A6-982C-E1BD652E28B4}"/>
                </a:ext>
              </a:extLst>
            </p:cNvPr>
            <p:cNvCxnSpPr/>
            <p:nvPr/>
          </p:nvCxnSpPr>
          <p:spPr>
            <a:xfrm>
              <a:off x="116187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xmlns="" id="{4D46C2F9-01F0-4DC8-95EB-22B5DB094C92}"/>
                </a:ext>
              </a:extLst>
            </p:cNvPr>
            <p:cNvCxnSpPr/>
            <p:nvPr/>
          </p:nvCxnSpPr>
          <p:spPr>
            <a:xfrm>
              <a:off x="244203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xmlns="" id="{9AE26F0B-DCEB-4041-BECB-2C9C4180CD4C}"/>
                </a:ext>
              </a:extLst>
            </p:cNvPr>
            <p:cNvCxnSpPr/>
            <p:nvPr/>
          </p:nvCxnSpPr>
          <p:spPr>
            <a:xfrm>
              <a:off x="308211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xmlns="" id="{0EB7A557-0574-4A68-8BC7-B0F059A78FEC}"/>
                </a:ext>
              </a:extLst>
            </p:cNvPr>
            <p:cNvCxnSpPr/>
            <p:nvPr/>
          </p:nvCxnSpPr>
          <p:spPr>
            <a:xfrm>
              <a:off x="372219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xmlns="" id="{86FCF603-7222-4FDC-8097-EE5CD8B7991F}"/>
                </a:ext>
              </a:extLst>
            </p:cNvPr>
            <p:cNvCxnSpPr/>
            <p:nvPr/>
          </p:nvCxnSpPr>
          <p:spPr>
            <a:xfrm>
              <a:off x="436227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xmlns="" id="{F9422653-12D3-4B2C-A27C-09D29E131A51}"/>
                </a:ext>
              </a:extLst>
            </p:cNvPr>
            <p:cNvCxnSpPr/>
            <p:nvPr/>
          </p:nvCxnSpPr>
          <p:spPr>
            <a:xfrm>
              <a:off x="500235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xmlns="" id="{1DA0CB72-D7A0-4BF6-A631-68BA025DF7A3}"/>
                </a:ext>
              </a:extLst>
            </p:cNvPr>
            <p:cNvCxnSpPr/>
            <p:nvPr/>
          </p:nvCxnSpPr>
          <p:spPr>
            <a:xfrm>
              <a:off x="564243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xmlns="" id="{9EC66341-653F-41B5-8535-362DDD52582E}"/>
                </a:ext>
              </a:extLst>
            </p:cNvPr>
            <p:cNvCxnSpPr/>
            <p:nvPr/>
          </p:nvCxnSpPr>
          <p:spPr>
            <a:xfrm>
              <a:off x="628251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xmlns="" id="{D06E04BB-313A-4D7C-B8B8-D82F383F1D2A}"/>
                </a:ext>
              </a:extLst>
            </p:cNvPr>
            <p:cNvCxnSpPr/>
            <p:nvPr/>
          </p:nvCxnSpPr>
          <p:spPr>
            <a:xfrm>
              <a:off x="692259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xmlns="" id="{3BA0B9D5-07C1-40D0-ADD0-B987DE9394C8}"/>
                </a:ext>
              </a:extLst>
            </p:cNvPr>
            <p:cNvCxnSpPr/>
            <p:nvPr/>
          </p:nvCxnSpPr>
          <p:spPr>
            <a:xfrm>
              <a:off x="756267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xmlns="" id="{04A7A3E2-69DD-4C80-AD80-61348DE9E221}"/>
                </a:ext>
              </a:extLst>
            </p:cNvPr>
            <p:cNvCxnSpPr/>
            <p:nvPr/>
          </p:nvCxnSpPr>
          <p:spPr>
            <a:xfrm>
              <a:off x="1801959" y="1734477"/>
              <a:ext cx="0" cy="448056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124" name="Oval 123">
            <a:extLst>
              <a:ext uri="{FF2B5EF4-FFF2-40B4-BE49-F238E27FC236}">
                <a16:creationId xmlns:a16="http://schemas.microsoft.com/office/drawing/2014/main" xmlns="" id="{F8535ABB-291B-4880-9C18-E6270243D840}"/>
              </a:ext>
            </a:extLst>
          </p:cNvPr>
          <p:cNvSpPr/>
          <p:nvPr/>
        </p:nvSpPr>
        <p:spPr>
          <a:xfrm>
            <a:off x="4985380" y="2628223"/>
            <a:ext cx="271807" cy="271807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 dirty="0">
                <a:solidFill>
                  <a:srgbClr val="44546A"/>
                </a:solidFill>
                <a:latin typeface="Tahoma"/>
              </a:rPr>
              <a:t>1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xmlns="" id="{CDEFB483-9E67-426C-9783-B13C47B84E21}"/>
              </a:ext>
            </a:extLst>
          </p:cNvPr>
          <p:cNvSpPr/>
          <p:nvPr/>
        </p:nvSpPr>
        <p:spPr>
          <a:xfrm>
            <a:off x="6242119" y="3052954"/>
            <a:ext cx="271807" cy="271807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 dirty="0">
                <a:solidFill>
                  <a:srgbClr val="44546A"/>
                </a:solidFill>
                <a:latin typeface="Tahoma"/>
              </a:rPr>
              <a:t>2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xmlns="" id="{63465C79-5277-4C9F-9544-104B134518D0}"/>
              </a:ext>
            </a:extLst>
          </p:cNvPr>
          <p:cNvSpPr/>
          <p:nvPr/>
        </p:nvSpPr>
        <p:spPr>
          <a:xfrm>
            <a:off x="7095429" y="4332919"/>
            <a:ext cx="271807" cy="271807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>
                <a:solidFill>
                  <a:srgbClr val="44546A"/>
                </a:solidFill>
                <a:latin typeface="Tahoma"/>
              </a:rPr>
              <a:t>8</a:t>
            </a:r>
            <a:endParaRPr lang="en-US" sz="1600" kern="0" dirty="0">
              <a:solidFill>
                <a:srgbClr val="44546A"/>
              </a:solidFill>
              <a:latin typeface="Tahoma"/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xmlns="" id="{26AB30F3-A0BA-4F9E-BFC3-E555BF6F62F4}"/>
              </a:ext>
            </a:extLst>
          </p:cNvPr>
          <p:cNvSpPr/>
          <p:nvPr/>
        </p:nvSpPr>
        <p:spPr>
          <a:xfrm>
            <a:off x="4985380" y="4334840"/>
            <a:ext cx="271807" cy="271807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>
                <a:solidFill>
                  <a:srgbClr val="44546A"/>
                </a:solidFill>
                <a:latin typeface="Tahoma"/>
              </a:rPr>
              <a:t>7</a:t>
            </a:r>
            <a:endParaRPr lang="en-US" sz="1600" kern="0" dirty="0">
              <a:solidFill>
                <a:srgbClr val="44546A"/>
              </a:solidFill>
              <a:latin typeface="Tahoma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xmlns="" id="{112F1D25-4046-4792-B0C0-A546CAFC19B8}"/>
              </a:ext>
            </a:extLst>
          </p:cNvPr>
          <p:cNvSpPr/>
          <p:nvPr/>
        </p:nvSpPr>
        <p:spPr>
          <a:xfrm>
            <a:off x="6668774" y="3907501"/>
            <a:ext cx="271807" cy="271807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>
                <a:solidFill>
                  <a:srgbClr val="44546A"/>
                </a:solidFill>
                <a:latin typeface="Tahoma"/>
              </a:rPr>
              <a:t>6</a:t>
            </a:r>
            <a:endParaRPr lang="en-US" sz="1600" kern="0" dirty="0">
              <a:solidFill>
                <a:srgbClr val="44546A"/>
              </a:solidFill>
              <a:latin typeface="Tahoma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xmlns="" id="{E51E63DD-2B60-4EDC-A972-7D6E9838BB60}"/>
              </a:ext>
            </a:extLst>
          </p:cNvPr>
          <p:cNvSpPr/>
          <p:nvPr/>
        </p:nvSpPr>
        <p:spPr>
          <a:xfrm>
            <a:off x="5388813" y="3483453"/>
            <a:ext cx="271807" cy="271807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 dirty="0">
                <a:solidFill>
                  <a:srgbClr val="44546A"/>
                </a:solidFill>
                <a:latin typeface="Tahoma"/>
              </a:rPr>
              <a:t>5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xmlns="" id="{2406CEB8-FFF1-4C95-BBF7-C7863F39F742}"/>
              </a:ext>
            </a:extLst>
          </p:cNvPr>
          <p:cNvSpPr/>
          <p:nvPr/>
        </p:nvSpPr>
        <p:spPr>
          <a:xfrm>
            <a:off x="4108849" y="3481533"/>
            <a:ext cx="271807" cy="271807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 dirty="0">
                <a:solidFill>
                  <a:srgbClr val="44546A"/>
                </a:solidFill>
                <a:latin typeface="Tahoma"/>
              </a:rPr>
              <a:t>4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xmlns="" id="{EC500BBF-B3A1-4F1B-9036-6491E507EAA9}"/>
              </a:ext>
            </a:extLst>
          </p:cNvPr>
          <p:cNvSpPr/>
          <p:nvPr/>
        </p:nvSpPr>
        <p:spPr>
          <a:xfrm>
            <a:off x="7522083" y="3034424"/>
            <a:ext cx="271807" cy="271807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>
                <a:solidFill>
                  <a:srgbClr val="44546A"/>
                </a:solidFill>
                <a:latin typeface="Tahoma"/>
              </a:rPr>
              <a:t>3</a:t>
            </a:r>
            <a:endParaRPr lang="en-US" sz="1600" kern="0" dirty="0">
              <a:solidFill>
                <a:srgbClr val="44546A"/>
              </a:solidFill>
              <a:latin typeface="Tahoma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xmlns="" id="{EB90751D-EDD9-410F-963A-E764DAA38EC0}"/>
              </a:ext>
            </a:extLst>
          </p:cNvPr>
          <p:cNvSpPr/>
          <p:nvPr/>
        </p:nvSpPr>
        <p:spPr>
          <a:xfrm>
            <a:off x="4985380" y="2628223"/>
            <a:ext cx="271807" cy="271807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 dirty="0">
                <a:solidFill>
                  <a:srgbClr val="44546A"/>
                </a:solidFill>
                <a:latin typeface="Tahoma"/>
              </a:rPr>
              <a:t>1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xmlns="" id="{EB609050-9373-4C8C-8DFC-F898FCF93EAE}"/>
              </a:ext>
            </a:extLst>
          </p:cNvPr>
          <p:cNvSpPr/>
          <p:nvPr/>
        </p:nvSpPr>
        <p:spPr>
          <a:xfrm>
            <a:off x="6242120" y="3052955"/>
            <a:ext cx="271807" cy="271807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 dirty="0">
                <a:solidFill>
                  <a:srgbClr val="44546A"/>
                </a:solidFill>
                <a:latin typeface="Tahoma"/>
              </a:rPr>
              <a:t>2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xmlns="" id="{016EA360-CC13-4C5B-B499-374F9E3D571F}"/>
              </a:ext>
            </a:extLst>
          </p:cNvPr>
          <p:cNvSpPr/>
          <p:nvPr/>
        </p:nvSpPr>
        <p:spPr>
          <a:xfrm>
            <a:off x="7095429" y="4332919"/>
            <a:ext cx="271807" cy="271807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>
                <a:solidFill>
                  <a:srgbClr val="44546A"/>
                </a:solidFill>
                <a:latin typeface="Tahoma"/>
              </a:rPr>
              <a:t>8</a:t>
            </a:r>
            <a:endParaRPr lang="en-US" sz="1600" kern="0" dirty="0">
              <a:solidFill>
                <a:srgbClr val="44546A"/>
              </a:solidFill>
              <a:latin typeface="Tahoma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xmlns="" id="{D9758EFB-CE7D-457F-BCBB-DA5CE1B8558D}"/>
              </a:ext>
            </a:extLst>
          </p:cNvPr>
          <p:cNvSpPr/>
          <p:nvPr/>
        </p:nvSpPr>
        <p:spPr>
          <a:xfrm>
            <a:off x="4985380" y="4334840"/>
            <a:ext cx="271807" cy="271807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>
                <a:solidFill>
                  <a:srgbClr val="44546A"/>
                </a:solidFill>
                <a:latin typeface="Tahoma"/>
              </a:rPr>
              <a:t>7</a:t>
            </a:r>
            <a:endParaRPr lang="en-US" sz="1600" kern="0" dirty="0">
              <a:solidFill>
                <a:srgbClr val="44546A"/>
              </a:solidFill>
              <a:latin typeface="Tahoma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xmlns="" id="{99FFDD9E-04B9-4EA3-8361-EBF6D66969A6}"/>
              </a:ext>
            </a:extLst>
          </p:cNvPr>
          <p:cNvSpPr/>
          <p:nvPr/>
        </p:nvSpPr>
        <p:spPr>
          <a:xfrm>
            <a:off x="6668774" y="3907501"/>
            <a:ext cx="271807" cy="271807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>
                <a:solidFill>
                  <a:srgbClr val="44546A"/>
                </a:solidFill>
                <a:latin typeface="Tahoma"/>
              </a:rPr>
              <a:t>6</a:t>
            </a:r>
            <a:endParaRPr lang="en-US" sz="1600" kern="0" dirty="0">
              <a:solidFill>
                <a:srgbClr val="44546A"/>
              </a:solidFill>
              <a:latin typeface="Tahoma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xmlns="" id="{D42C0F65-C22D-4060-9374-399D346A0891}"/>
              </a:ext>
            </a:extLst>
          </p:cNvPr>
          <p:cNvSpPr/>
          <p:nvPr/>
        </p:nvSpPr>
        <p:spPr>
          <a:xfrm>
            <a:off x="5388813" y="3483453"/>
            <a:ext cx="271807" cy="271807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 dirty="0">
                <a:solidFill>
                  <a:srgbClr val="44546A"/>
                </a:solidFill>
                <a:latin typeface="Tahoma"/>
              </a:rPr>
              <a:t>5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xmlns="" id="{11791C6A-EA59-4826-86B7-C878035E44DE}"/>
              </a:ext>
            </a:extLst>
          </p:cNvPr>
          <p:cNvSpPr/>
          <p:nvPr/>
        </p:nvSpPr>
        <p:spPr>
          <a:xfrm>
            <a:off x="4108849" y="3481533"/>
            <a:ext cx="271807" cy="271807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 dirty="0">
                <a:solidFill>
                  <a:srgbClr val="44546A"/>
                </a:solidFill>
                <a:latin typeface="Tahoma"/>
              </a:rPr>
              <a:t>4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xmlns="" id="{85B09982-B08A-4954-B22E-B152E47D44C3}"/>
              </a:ext>
            </a:extLst>
          </p:cNvPr>
          <p:cNvSpPr/>
          <p:nvPr/>
        </p:nvSpPr>
        <p:spPr>
          <a:xfrm>
            <a:off x="7522083" y="3034424"/>
            <a:ext cx="271807" cy="271807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448">
              <a:defRPr/>
            </a:pPr>
            <a:r>
              <a:rPr lang="en-US" sz="1600" kern="0" dirty="0">
                <a:solidFill>
                  <a:srgbClr val="44546A"/>
                </a:solidFill>
                <a:latin typeface="Tahoma"/>
              </a:rPr>
              <a:t>3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xmlns="" id="{7D0B4F33-57A0-4C03-9E17-465269A9A930}"/>
              </a:ext>
            </a:extLst>
          </p:cNvPr>
          <p:cNvCxnSpPr>
            <a:cxnSpLocks/>
            <a:stCxn id="132" idx="4"/>
            <a:endCxn id="137" idx="0"/>
          </p:cNvCxnSpPr>
          <p:nvPr/>
        </p:nvCxnSpPr>
        <p:spPr>
          <a:xfrm>
            <a:off x="5121284" y="2900030"/>
            <a:ext cx="403432" cy="583423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xmlns="" id="{50807502-E3D3-48BA-AA83-CC13CEEE3A02}"/>
              </a:ext>
            </a:extLst>
          </p:cNvPr>
          <p:cNvCxnSpPr>
            <a:cxnSpLocks/>
            <a:stCxn id="135" idx="7"/>
            <a:endCxn id="137" idx="4"/>
          </p:cNvCxnSpPr>
          <p:nvPr/>
        </p:nvCxnSpPr>
        <p:spPr>
          <a:xfrm flipV="1">
            <a:off x="5217382" y="3755260"/>
            <a:ext cx="307335" cy="619385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xmlns="" id="{78828E60-1E60-4C47-97C9-505957A97ECE}"/>
              </a:ext>
            </a:extLst>
          </p:cNvPr>
          <p:cNvCxnSpPr>
            <a:cxnSpLocks/>
            <a:stCxn id="138" idx="6"/>
            <a:endCxn id="133" idx="2"/>
          </p:cNvCxnSpPr>
          <p:nvPr/>
        </p:nvCxnSpPr>
        <p:spPr>
          <a:xfrm flipV="1">
            <a:off x="4380656" y="3188858"/>
            <a:ext cx="1861464" cy="42857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xmlns="" id="{AD360445-9107-4AE1-9640-E0C2F7AEAD3A}"/>
              </a:ext>
            </a:extLst>
          </p:cNvPr>
          <p:cNvCxnSpPr>
            <a:cxnSpLocks/>
            <a:stCxn id="132" idx="5"/>
            <a:endCxn id="134" idx="2"/>
          </p:cNvCxnSpPr>
          <p:nvPr/>
        </p:nvCxnSpPr>
        <p:spPr>
          <a:xfrm>
            <a:off x="5217381" y="2860225"/>
            <a:ext cx="1878048" cy="160859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xmlns="" id="{0628FF51-6CBB-445E-B275-CDCA97D0A9B8}"/>
              </a:ext>
            </a:extLst>
          </p:cNvPr>
          <p:cNvCxnSpPr>
            <a:cxnSpLocks/>
            <a:stCxn id="135" idx="1"/>
            <a:endCxn id="138" idx="5"/>
          </p:cNvCxnSpPr>
          <p:nvPr/>
        </p:nvCxnSpPr>
        <p:spPr>
          <a:xfrm flipH="1" flipV="1">
            <a:off x="4340851" y="3713534"/>
            <a:ext cx="684335" cy="661111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xmlns="" id="{FF828186-3626-4D1C-8E5E-6BF597B9A2B2}"/>
              </a:ext>
            </a:extLst>
          </p:cNvPr>
          <p:cNvCxnSpPr>
            <a:cxnSpLocks/>
            <a:stCxn id="136" idx="0"/>
            <a:endCxn id="133" idx="5"/>
          </p:cNvCxnSpPr>
          <p:nvPr/>
        </p:nvCxnSpPr>
        <p:spPr>
          <a:xfrm flipH="1" flipV="1">
            <a:off x="6474121" y="3284956"/>
            <a:ext cx="330556" cy="622545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xmlns="" id="{2DD60FE6-F13B-464E-B63D-7AEBDD62AA22}"/>
              </a:ext>
            </a:extLst>
          </p:cNvPr>
          <p:cNvCxnSpPr>
            <a:cxnSpLocks/>
            <a:stCxn id="139" idx="3"/>
            <a:endCxn id="136" idx="7"/>
          </p:cNvCxnSpPr>
          <p:nvPr/>
        </p:nvCxnSpPr>
        <p:spPr>
          <a:xfrm flipH="1">
            <a:off x="6900776" y="3266426"/>
            <a:ext cx="661113" cy="680880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xmlns="" id="{3E81D554-08A1-4A3A-B837-DAF2BECC1432}"/>
              </a:ext>
            </a:extLst>
          </p:cNvPr>
          <p:cNvCxnSpPr>
            <a:cxnSpLocks/>
            <a:stCxn id="139" idx="4"/>
            <a:endCxn id="134" idx="7"/>
          </p:cNvCxnSpPr>
          <p:nvPr/>
        </p:nvCxnSpPr>
        <p:spPr>
          <a:xfrm flipH="1">
            <a:off x="7327431" y="3306231"/>
            <a:ext cx="330556" cy="1066493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xmlns="" id="{83219F2A-DC37-49CF-8218-C65F64DE77EE}"/>
              </a:ext>
            </a:extLst>
          </p:cNvPr>
          <p:cNvCxnSpPr>
            <a:cxnSpLocks/>
            <a:stCxn id="132" idx="3"/>
            <a:endCxn id="138" idx="7"/>
          </p:cNvCxnSpPr>
          <p:nvPr/>
        </p:nvCxnSpPr>
        <p:spPr>
          <a:xfrm flipH="1">
            <a:off x="4340851" y="2860225"/>
            <a:ext cx="684335" cy="661113"/>
          </a:xfrm>
          <a:prstGeom prst="line">
            <a:avLst/>
          </a:prstGeom>
          <a:noFill/>
          <a:ln w="28575" cap="flat" cmpd="sng" algn="ctr">
            <a:solidFill>
              <a:srgbClr val="1EA185"/>
            </a:solidFill>
            <a:prstDash val="solid"/>
            <a:miter lim="800000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xmlns="" id="{0D1BC2AE-C3D6-4387-89B7-4C8E25D1C174}"/>
              </a:ext>
            </a:extLst>
          </p:cNvPr>
          <p:cNvCxnSpPr>
            <a:cxnSpLocks/>
            <a:stCxn id="133" idx="1"/>
            <a:endCxn id="132" idx="6"/>
          </p:cNvCxnSpPr>
          <p:nvPr/>
        </p:nvCxnSpPr>
        <p:spPr>
          <a:xfrm flipH="1" flipV="1">
            <a:off x="5257187" y="2764127"/>
            <a:ext cx="1024738" cy="328633"/>
          </a:xfrm>
          <a:prstGeom prst="line">
            <a:avLst/>
          </a:prstGeom>
          <a:noFill/>
          <a:ln w="28575" cap="flat" cmpd="sng" algn="ctr">
            <a:solidFill>
              <a:srgbClr val="1EA185"/>
            </a:solidFill>
            <a:prstDash val="solid"/>
            <a:miter lim="800000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xmlns="" id="{AB246F62-CF83-4B6B-9BE1-9509E1A599EC}"/>
              </a:ext>
            </a:extLst>
          </p:cNvPr>
          <p:cNvCxnSpPr>
            <a:cxnSpLocks/>
            <a:stCxn id="134" idx="2"/>
            <a:endCxn id="137" idx="6"/>
          </p:cNvCxnSpPr>
          <p:nvPr/>
        </p:nvCxnSpPr>
        <p:spPr>
          <a:xfrm flipH="1" flipV="1">
            <a:off x="5660619" y="3619357"/>
            <a:ext cx="1434810" cy="849466"/>
          </a:xfrm>
          <a:prstGeom prst="line">
            <a:avLst/>
          </a:prstGeom>
          <a:noFill/>
          <a:ln w="28575" cap="flat" cmpd="sng" algn="ctr">
            <a:solidFill>
              <a:srgbClr val="1EA185"/>
            </a:solidFill>
            <a:prstDash val="solid"/>
            <a:miter lim="800000"/>
          </a:ln>
          <a:effectLst/>
        </p:spPr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xmlns="" id="{142BDB9B-A23F-4C33-9D83-839E73434555}"/>
              </a:ext>
            </a:extLst>
          </p:cNvPr>
          <p:cNvSpPr txBox="1"/>
          <p:nvPr/>
        </p:nvSpPr>
        <p:spPr>
          <a:xfrm>
            <a:off x="3745001" y="5607883"/>
            <a:ext cx="1892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448"/>
            <a:r>
              <a:rPr lang="en-US" sz="1200" dirty="0">
                <a:solidFill>
                  <a:srgbClr val="FF0000"/>
                </a:solidFill>
                <a:latin typeface="Tahoma"/>
              </a:rPr>
              <a:t>Total cost = 27.03 (24%)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FEB7C950-9BA6-4060-AE9E-113D2FFFD321}"/>
              </a:ext>
            </a:extLst>
          </p:cNvPr>
          <p:cNvSpPr txBox="1"/>
          <p:nvPr/>
        </p:nvSpPr>
        <p:spPr>
          <a:xfrm>
            <a:off x="6680697" y="5607883"/>
            <a:ext cx="1866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448"/>
            <a:r>
              <a:rPr lang="en-US" sz="1200" dirty="0">
                <a:solidFill>
                  <a:srgbClr val="1EA185"/>
                </a:solidFill>
                <a:latin typeface="Tahoma"/>
              </a:rPr>
              <a:t>Total cost = 23.8 (9.2%)</a:t>
            </a:r>
          </a:p>
        </p:txBody>
      </p:sp>
    </p:spTree>
    <p:extLst>
      <p:ext uri="{BB962C8B-B14F-4D97-AF65-F5344CB8AC3E}">
        <p14:creationId xmlns:p14="http://schemas.microsoft.com/office/powerpoint/2010/main" val="1416025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E9C7BB-6696-40D8-A3F0-3BDA55FD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Local Search</a:t>
            </a:r>
            <a:r>
              <a:rPr lang="en-US" dirty="0"/>
              <a:t/>
            </a:r>
            <a:br>
              <a:rPr lang="en-US" dirty="0"/>
            </a:br>
            <a:r>
              <a:rPr lang="en-US" altLang="en-US" sz="2200" dirty="0"/>
              <a:t>Simple Iterative Improvement or Hill Climbing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8E53EC-FD04-4FBF-8B35-5A0EA8334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Candidate is only accepted if its cost is lower (i.e. it is better) than the current solution</a:t>
            </a:r>
          </a:p>
          <a:p>
            <a:r>
              <a:rPr lang="en-US" altLang="en-US" dirty="0"/>
              <a:t>Stop when no neighbor with lower cost can be found</a:t>
            </a:r>
          </a:p>
          <a:p>
            <a:r>
              <a:rPr lang="en-US" altLang="en-US" dirty="0"/>
              <a:t>Local optimum</a:t>
            </a:r>
          </a:p>
          <a:p>
            <a:r>
              <a:rPr lang="en-US" altLang="en-US" dirty="0"/>
              <a:t>It depends on initial configuration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21D0C3-3343-44BE-A682-EEB9A6F5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EBA1567-D86F-42D7-8AF1-24DF9AB687C1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xmlns="" id="{2CC4B0DC-86ED-471A-AD0A-8BC3102FB5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067163"/>
              </p:ext>
            </p:extLst>
          </p:nvPr>
        </p:nvGraphicFramePr>
        <p:xfrm>
          <a:off x="6162842" y="3523315"/>
          <a:ext cx="5190958" cy="275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hoto Editor Photo" r:id="rId3" imgW="7942857" imgH="4544059" progId="MSPhotoEd.3">
                  <p:embed/>
                </p:oleObj>
              </mc:Choice>
              <mc:Fallback>
                <p:oleObj name="Photo Editor Photo" r:id="rId3" imgW="7942857" imgH="4544059" progId="MSPhotoEd.3">
                  <p:embed/>
                  <p:pic>
                    <p:nvPicPr>
                      <p:cNvPr id="8" name="Object 3">
                        <a:extLst>
                          <a:ext uri="{FF2B5EF4-FFF2-40B4-BE49-F238E27FC236}">
                            <a16:creationId xmlns:a16="http://schemas.microsoft.com/office/drawing/2014/main" xmlns="" id="{6F456885-CA0B-472C-853C-44CC0B3722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842" y="3523315"/>
                        <a:ext cx="5190958" cy="275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A9D0735-22EA-49FB-A072-0117E20E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70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49D631-221B-486A-9C4D-3E34C256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Metaheuristics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E135B7-7A6D-4150-8A8C-A7AE14365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problem-specific</a:t>
            </a:r>
          </a:p>
          <a:p>
            <a:r>
              <a:rPr lang="en-US" dirty="0"/>
              <a:t>Near–optimal solutions</a:t>
            </a:r>
          </a:p>
          <a:p>
            <a:r>
              <a:rPr lang="en-US" dirty="0"/>
              <a:t>Framework that guides the search process</a:t>
            </a:r>
          </a:p>
          <a:p>
            <a:r>
              <a:rPr lang="en-US" dirty="0"/>
              <a:t>All have been used for VRP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AC7ACCF-B5C4-4094-A6C7-505A2C20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EBA1567-D86F-42D7-8AF1-24DF9AB687C1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xmlns="" id="{4AB1675E-733D-4C4E-BB6B-4DEC3B8E8109}"/>
              </a:ext>
            </a:extLst>
          </p:cNvPr>
          <p:cNvSpPr/>
          <p:nvPr/>
        </p:nvSpPr>
        <p:spPr>
          <a:xfrm>
            <a:off x="6555185" y="3562273"/>
            <a:ext cx="5192237" cy="1892969"/>
          </a:xfrm>
          <a:prstGeom prst="roundRect">
            <a:avLst>
              <a:gd name="adj" fmla="val 3727"/>
            </a:avLst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39">
              <a:defRPr/>
            </a:pPr>
            <a:endParaRPr lang="en-US" sz="1200" dirty="0">
              <a:solidFill>
                <a:prstClr val="white"/>
              </a:solidFill>
              <a:latin typeface="Pragati Narrow" panose="020B0506020202020B04" pitchFamily="34" charset="77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92A5C2CE-D7E9-45DC-8E04-D0A14CF24FC6}"/>
              </a:ext>
            </a:extLst>
          </p:cNvPr>
          <p:cNvSpPr/>
          <p:nvPr/>
        </p:nvSpPr>
        <p:spPr>
          <a:xfrm>
            <a:off x="6477347" y="3492350"/>
            <a:ext cx="5192237" cy="1892969"/>
          </a:xfrm>
          <a:prstGeom prst="roundRect">
            <a:avLst>
              <a:gd name="adj" fmla="val 372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39">
              <a:defRPr/>
            </a:pPr>
            <a:endParaRPr lang="en-US" sz="1200" dirty="0">
              <a:solidFill>
                <a:prstClr val="white"/>
              </a:solidFill>
              <a:latin typeface="Pragati Narrow" panose="020B0506020202020B04" pitchFamily="34" charset="77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C4137326-8656-4F4C-B593-DC98FBAB3A6E}"/>
              </a:ext>
            </a:extLst>
          </p:cNvPr>
          <p:cNvSpPr/>
          <p:nvPr/>
        </p:nvSpPr>
        <p:spPr>
          <a:xfrm>
            <a:off x="710350" y="3562273"/>
            <a:ext cx="5192237" cy="1892969"/>
          </a:xfrm>
          <a:prstGeom prst="roundRect">
            <a:avLst>
              <a:gd name="adj" fmla="val 372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39">
              <a:defRPr/>
            </a:pPr>
            <a:endParaRPr lang="en-US" sz="1200" dirty="0">
              <a:solidFill>
                <a:prstClr val="white"/>
              </a:solidFill>
              <a:latin typeface="Pragati Narrow" panose="020B0506020202020B04" pitchFamily="34" charset="77"/>
            </a:endParaRPr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xmlns="" id="{C1B5C7F1-34BC-45D9-AD92-56A65B7950F3}"/>
              </a:ext>
            </a:extLst>
          </p:cNvPr>
          <p:cNvSpPr/>
          <p:nvPr/>
        </p:nvSpPr>
        <p:spPr>
          <a:xfrm>
            <a:off x="632512" y="3492350"/>
            <a:ext cx="5192237" cy="1892969"/>
          </a:xfrm>
          <a:prstGeom prst="roundRect">
            <a:avLst>
              <a:gd name="adj" fmla="val 372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39">
              <a:defRPr/>
            </a:pPr>
            <a:endParaRPr lang="en-US" sz="1600" dirty="0">
              <a:solidFill>
                <a:prstClr val="white"/>
              </a:solidFill>
              <a:latin typeface="Pragati Narrow" panose="020B0506020202020B04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4C6DE89-5005-40E5-91F6-73F39C3B6FB5}"/>
              </a:ext>
            </a:extLst>
          </p:cNvPr>
          <p:cNvSpPr txBox="1"/>
          <p:nvPr/>
        </p:nvSpPr>
        <p:spPr>
          <a:xfrm>
            <a:off x="791384" y="3660913"/>
            <a:ext cx="281956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39">
              <a:defRPr/>
            </a:pPr>
            <a:r>
              <a:rPr lang="en-US" sz="2133" b="1" dirty="0">
                <a:solidFill>
                  <a:srgbClr val="FEFFFE"/>
                </a:solidFill>
                <a:cs typeface="Pragati Narrow" panose="020B0506020202020B04" pitchFamily="34" charset="77"/>
              </a:rPr>
              <a:t>Local Search-Based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0002BEC-457C-4305-BE71-452F26EC9C9C}"/>
              </a:ext>
            </a:extLst>
          </p:cNvPr>
          <p:cNvSpPr txBox="1"/>
          <p:nvPr/>
        </p:nvSpPr>
        <p:spPr>
          <a:xfrm>
            <a:off x="751574" y="4001440"/>
            <a:ext cx="4986484" cy="1240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481" indent="-190481" defTabSz="609539">
              <a:buFont typeface="Wingdings" panose="05000000000000000000" pitchFamily="2" charset="2"/>
              <a:buChar char="§"/>
              <a:defRPr/>
            </a:pPr>
            <a:r>
              <a:rPr lang="en-US" sz="1866" dirty="0">
                <a:solidFill>
                  <a:srgbClr val="FE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Simulated Annealing (SA)</a:t>
            </a:r>
          </a:p>
          <a:p>
            <a:pPr marL="190481" indent="-190481" defTabSz="609539">
              <a:buFont typeface="Wingdings" panose="05000000000000000000" pitchFamily="2" charset="2"/>
              <a:buChar char="§"/>
              <a:defRPr/>
            </a:pPr>
            <a:r>
              <a:rPr lang="en-US" sz="1866" dirty="0" err="1">
                <a:solidFill>
                  <a:srgbClr val="FE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Tabu</a:t>
            </a:r>
            <a:r>
              <a:rPr lang="en-US" sz="1866" dirty="0">
                <a:solidFill>
                  <a:srgbClr val="FE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Search (TS)</a:t>
            </a:r>
          </a:p>
          <a:p>
            <a:pPr marL="190481" indent="-190481" defTabSz="609539">
              <a:buFont typeface="Wingdings" panose="05000000000000000000" pitchFamily="2" charset="2"/>
              <a:buChar char="§"/>
              <a:defRPr/>
            </a:pPr>
            <a:r>
              <a:rPr lang="en-US" sz="1866" dirty="0">
                <a:solidFill>
                  <a:srgbClr val="FE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 Neighborhood Search (VNS)</a:t>
            </a:r>
          </a:p>
          <a:p>
            <a:pPr marL="190481" indent="-190481" defTabSz="609539">
              <a:buFont typeface="Wingdings" panose="05000000000000000000" pitchFamily="2" charset="2"/>
              <a:buChar char="§"/>
              <a:defRPr/>
            </a:pPr>
            <a:r>
              <a:rPr lang="en-US" sz="1866" dirty="0">
                <a:solidFill>
                  <a:srgbClr val="FE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46C2F40-E0AE-41DB-8868-F582560CAAC8}"/>
              </a:ext>
            </a:extLst>
          </p:cNvPr>
          <p:cNvSpPr txBox="1"/>
          <p:nvPr/>
        </p:nvSpPr>
        <p:spPr>
          <a:xfrm>
            <a:off x="6618184" y="3660913"/>
            <a:ext cx="249782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609539">
              <a:defRPr sz="2133" b="1">
                <a:solidFill>
                  <a:srgbClr val="FEFFFE"/>
                </a:solidFill>
                <a:cs typeface="Pragati Narrow" panose="020B0506020202020B04" pitchFamily="34" charset="77"/>
              </a:defRPr>
            </a:lvl1pPr>
          </a:lstStyle>
          <a:p>
            <a:r>
              <a:rPr lang="en-US" dirty="0"/>
              <a:t>Population-Based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F6EB22F-22BC-4019-ABF2-C39444462715}"/>
              </a:ext>
            </a:extLst>
          </p:cNvPr>
          <p:cNvSpPr txBox="1"/>
          <p:nvPr/>
        </p:nvSpPr>
        <p:spPr>
          <a:xfrm>
            <a:off x="6578608" y="4026252"/>
            <a:ext cx="5082142" cy="1240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481" indent="-190481" defTabSz="609539">
              <a:buFont typeface="Wingdings" panose="05000000000000000000" pitchFamily="2" charset="2"/>
              <a:buChar char="§"/>
              <a:defRPr/>
            </a:pPr>
            <a:r>
              <a:rPr lang="en-US" sz="1866" dirty="0">
                <a:solidFill>
                  <a:srgbClr val="FE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Genetic Algorithm (GA)</a:t>
            </a:r>
          </a:p>
          <a:p>
            <a:pPr marL="190481" indent="-190481" defTabSz="609539">
              <a:buFont typeface="Wingdings" panose="05000000000000000000" pitchFamily="2" charset="2"/>
              <a:buChar char="§"/>
              <a:defRPr/>
            </a:pPr>
            <a:r>
              <a:rPr lang="en-US" sz="1866" dirty="0">
                <a:solidFill>
                  <a:srgbClr val="FE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Particle Swarm Optimization (PSO)</a:t>
            </a:r>
          </a:p>
          <a:p>
            <a:pPr marL="190481" indent="-190481" defTabSz="609539">
              <a:buFont typeface="Wingdings" panose="05000000000000000000" pitchFamily="2" charset="2"/>
              <a:buChar char="§"/>
              <a:defRPr/>
            </a:pPr>
            <a:r>
              <a:rPr lang="en-US" sz="1866" dirty="0">
                <a:solidFill>
                  <a:srgbClr val="FE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 Colony Optimization (ACO)</a:t>
            </a:r>
          </a:p>
          <a:p>
            <a:pPr marL="190481" indent="-190481" defTabSz="609539">
              <a:buFont typeface="Wingdings" panose="05000000000000000000" pitchFamily="2" charset="2"/>
              <a:buChar char="§"/>
              <a:defRPr/>
            </a:pPr>
            <a:r>
              <a:rPr lang="en-US" sz="1866" dirty="0">
                <a:solidFill>
                  <a:srgbClr val="FEFF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C800030-9A53-49ED-B7BE-831F1ABC5C87}"/>
              </a:ext>
            </a:extLst>
          </p:cNvPr>
          <p:cNvSpPr/>
          <p:nvPr/>
        </p:nvSpPr>
        <p:spPr>
          <a:xfrm>
            <a:off x="1576874" y="5893909"/>
            <a:ext cx="8927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6868"/>
            <a:r>
              <a:rPr lang="en-US" dirty="0">
                <a:solidFill>
                  <a:schemeClr val="accent6"/>
                </a:solidFill>
              </a:rPr>
              <a:t>Heuristics are the guidelines. Metaheuristics are the frameworks that use those guidelines.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xmlns="" id="{B5204A3A-00F7-4562-B513-1E458E47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92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9997B7-FEEF-47A8-9494-19F8AD8B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 Framework Example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0C2F9CA2-260D-4611-B1F2-AAB1AF2DC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5187" y="1166814"/>
            <a:ext cx="7237630" cy="518953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A404D6A-7228-42B0-A536-2507A031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05D33ED-50B6-4F6B-BC38-94974264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28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130D7B5-1B8A-4DF8-9E1B-D9C5B055001B}"/>
              </a:ext>
            </a:extLst>
          </p:cNvPr>
          <p:cNvSpPr/>
          <p:nvPr/>
        </p:nvSpPr>
        <p:spPr>
          <a:xfrm>
            <a:off x="275346" y="1246910"/>
            <a:ext cx="4488383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sz="2000" dirty="0">
                <a:solidFill>
                  <a:srgbClr val="0070C0"/>
                </a:solidFill>
              </a:rPr>
              <a:t>Construct an initial solution</a:t>
            </a:r>
          </a:p>
          <a:p>
            <a:pPr marL="342900" indent="-342900">
              <a:buAutoNum type="arabicParenR"/>
            </a:pPr>
            <a:r>
              <a:rPr lang="en-US" sz="2000" dirty="0">
                <a:solidFill>
                  <a:srgbClr val="0070C0"/>
                </a:solidFill>
              </a:rPr>
              <a:t>While termination criteria not met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Get a new solution by exploring the neighborhood of current 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Update the best and current solution based on acceptance criteria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3) Report the best 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73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115751-5F9E-4B1A-953F-26F3EBD3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Vehicle Routing Problem (VRP)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1A571B0-9AF4-44E7-8698-8F9A3F7DC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988A96C-6D0A-4A49-9EBD-3917B498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CC96262-6BB7-4FBB-8A1E-F16AA555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2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E2AD19-CE96-4821-A592-CC8C5D68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 (TSP)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F60DAF-6BFA-44CB-9218-EF55E05E1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shortest route that visits every node </a:t>
            </a:r>
          </a:p>
          <a:p>
            <a:pPr lvl="1"/>
            <a:r>
              <a:rPr lang="en-US" dirty="0"/>
              <a:t>Maybe the most famous combinatorial optimization problem</a:t>
            </a:r>
          </a:p>
          <a:p>
            <a:pPr lvl="1"/>
            <a:r>
              <a:rPr lang="en-US" dirty="0"/>
              <a:t>Foundation for many others</a:t>
            </a:r>
          </a:p>
          <a:p>
            <a:pPr lvl="1"/>
            <a:r>
              <a:rPr lang="en-US" dirty="0"/>
              <a:t>Many real-world applications</a:t>
            </a:r>
          </a:p>
          <a:p>
            <a:r>
              <a:rPr lang="en-US" dirty="0"/>
              <a:t>“What is the shortest route?” asked by salespeople as early as 1832</a:t>
            </a:r>
          </a:p>
          <a:p>
            <a:r>
              <a:rPr lang="en-US" dirty="0"/>
              <a:t>Stated formally, and given its name, in 1940s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98B368-B7AF-4B1A-9FCD-C7D82BA5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B4185D3-9BF4-4AEA-9D7F-E0C0585F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90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3027CD-5EC3-44F6-B0D4-08DB9009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Capacitated VRP (CVRP)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78AA104-8A0F-4C41-B078-D0FD7F72B2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Demands are deterministic, known in advance, and may not be split. </a:t>
                </a:r>
              </a:p>
              <a:p>
                <a:r>
                  <a:rPr lang="en-US" dirty="0"/>
                  <a:t>The vehicles are identical (homogenous) and based at a single depot.</a:t>
                </a:r>
              </a:p>
              <a:p>
                <a:r>
                  <a:rPr lang="en-US" dirty="0"/>
                  <a:t>Only the capacity restrictions for the vehicles are imposed.</a:t>
                </a:r>
              </a:p>
              <a:p>
                <a:r>
                  <a:rPr lang="en-US" dirty="0"/>
                  <a:t>The objective is to minimize the total cost/distance/travel time.</a:t>
                </a:r>
              </a:p>
              <a:p>
                <a:r>
                  <a:rPr lang="en-US" dirty="0"/>
                  <a:t>We can assume the cost matrix is symmetric and satisfies the </a:t>
                </a:r>
                <a:r>
                  <a:rPr lang="en-US" i="1" dirty="0"/>
                  <a:t>triangle inequality. i.e.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We have a graph with </a:t>
                </a:r>
                <a:r>
                  <a:rPr lang="en-US" i="1" dirty="0"/>
                  <a:t>V</a:t>
                </a:r>
                <a:r>
                  <a:rPr lang="en-US" dirty="0"/>
                  <a:t> customers.</a:t>
                </a:r>
              </a:p>
              <a:p>
                <a:r>
                  <a:rPr lang="en-US" dirty="0"/>
                  <a:t>Graph is assumed to be complete.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AA104-8A0F-4C41-B078-D0FD7F72B2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46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0E78E2A-D12B-479E-84C4-A9D00096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3CD53D8-C452-46F9-BD22-AB346090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49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4D8B93-1657-4268-8128-60E024E3E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Flow Formulation of VRP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CC7F96-48F0-4A6D-8584-056688F29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 integer variables, associated with each arc or edge of the graph.</a:t>
            </a:r>
          </a:p>
          <a:p>
            <a:pPr>
              <a:lnSpc>
                <a:spcPct val="100000"/>
              </a:lnSpc>
            </a:pPr>
            <a:r>
              <a:rPr lang="en-US" dirty="0"/>
              <a:t>They are particularly suited for cases in which the cost of the solution can be expressed as the sum of the costs associated with the arcs.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So, they cannot be used to handle many practical issues, e.g., when the cost of a solution depends on the overall node sequence or on the type of vehicle assigned to a route.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BA057B4-92CA-4702-9595-61FFF7AD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by Ehsan Khodabandeh,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B4308-2FA5-457D-BBAE-4D26B56D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89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C5806-96B1-4E49-A02B-26BDFA4E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E831CC6-F753-4B8C-9685-3BAB1A05B6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𝑣𝑒h𝑖𝑐𝑙𝑒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𝑡𝑟𝑎𝑣𝑒𝑟𝑠𝑒𝑠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𝑎𝑟𝑐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: cost of traversing arc (</a:t>
                </a:r>
                <a:r>
                  <a:rPr lang="en-US" i="1" dirty="0" err="1"/>
                  <a:t>i</a:t>
                </a:r>
                <a:r>
                  <a:rPr lang="en-US" i="1" dirty="0"/>
                  <a:t>, j</a:t>
                </a:r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demand of customer </a:t>
                </a:r>
                <a:r>
                  <a:rPr lang="en-US" i="1" dirty="0"/>
                  <a:t>j</a:t>
                </a:r>
                <a:r>
                  <a:rPr lang="en-US" dirty="0"/>
                  <a:t> </a:t>
                </a:r>
              </a:p>
              <a:p>
                <a:r>
                  <a:rPr lang="en-US" i="1" dirty="0"/>
                  <a:t>Q</a:t>
                </a:r>
                <a:r>
                  <a:rPr lang="en-US" dirty="0"/>
                  <a:t>: truck capacity</a:t>
                </a:r>
              </a:p>
              <a:p>
                <a:r>
                  <a:rPr lang="en-US" dirty="0"/>
                  <a:t>V: set of all nodes {0, 1, …, n} where 0 is depot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831CC6-F753-4B8C-9685-3BAB1A05B6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379F50E-D397-4727-97D7-4EBF3B33A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D582AE0-2DD6-419F-BA63-CC17C90E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57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2FEB85-9945-47D4-8EEE-684EC949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Three-index CVRP Flow Formulation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2ADFAB9-5517-433D-A868-B3D07CEC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0509C27-9EB4-4DB5-8BAD-C114138E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33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AB0F73FC-8B05-4081-B05A-78102CEE3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5156" y="1370036"/>
            <a:ext cx="1981477" cy="9907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E027B98-322F-4467-B9CA-18624E4A3DB2}"/>
              </a:ext>
            </a:extLst>
          </p:cNvPr>
          <p:cNvSpPr/>
          <p:nvPr/>
        </p:nvSpPr>
        <p:spPr>
          <a:xfrm>
            <a:off x="838200" y="1680739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1470006-7474-44A5-9ABA-B14B8B77743F}"/>
              </a:ext>
            </a:extLst>
          </p:cNvPr>
          <p:cNvSpPr txBox="1"/>
          <p:nvPr/>
        </p:nvSpPr>
        <p:spPr>
          <a:xfrm>
            <a:off x="7863488" y="2890115"/>
            <a:ext cx="4173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node is visited by exactly one vehicle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18F4D26-F260-4E88-ACC0-A61A11C49E97}"/>
              </a:ext>
            </a:extLst>
          </p:cNvPr>
          <p:cNvSpPr txBox="1"/>
          <p:nvPr/>
        </p:nvSpPr>
        <p:spPr>
          <a:xfrm>
            <a:off x="7827406" y="3550047"/>
            <a:ext cx="345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vehicle leaves the depot once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9773BDA-89FA-4570-A3E2-FEAEE029979C}"/>
              </a:ext>
            </a:extLst>
          </p:cNvPr>
          <p:cNvSpPr txBox="1"/>
          <p:nvPr/>
        </p:nvSpPr>
        <p:spPr>
          <a:xfrm>
            <a:off x="7863488" y="4216580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conservation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CBC14F1-85DD-4458-8F8B-C28B945B23F6}"/>
              </a:ext>
            </a:extLst>
          </p:cNvPr>
          <p:cNvSpPr txBox="1"/>
          <p:nvPr/>
        </p:nvSpPr>
        <p:spPr>
          <a:xfrm>
            <a:off x="7863488" y="4902652"/>
            <a:ext cx="197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Capacity constraint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5506363-79A3-4E93-B4B1-74483E27FB66}"/>
              </a:ext>
            </a:extLst>
          </p:cNvPr>
          <p:cNvSpPr txBox="1"/>
          <p:nvPr/>
        </p:nvSpPr>
        <p:spPr>
          <a:xfrm>
            <a:off x="7819744" y="5588724"/>
            <a:ext cx="312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Subtour elimination constraints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AF19646A-FB7D-400A-9AD9-5A1C670EA0FE}"/>
              </a:ext>
            </a:extLst>
          </p:cNvPr>
          <p:cNvGrpSpPr/>
          <p:nvPr/>
        </p:nvGrpSpPr>
        <p:grpSpPr>
          <a:xfrm>
            <a:off x="690162" y="2234605"/>
            <a:ext cx="7173326" cy="4258269"/>
            <a:chOff x="690162" y="2234605"/>
            <a:chExt cx="7173326" cy="425826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BB6B2DDE-5D83-414D-A060-E5B2FACD9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162" y="2234605"/>
              <a:ext cx="7173326" cy="4258269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41E90D63-6104-4E80-A365-DC5EF87B4931}"/>
                </a:ext>
              </a:extLst>
            </p:cNvPr>
            <p:cNvSpPr/>
            <p:nvPr/>
          </p:nvSpPr>
          <p:spPr>
            <a:xfrm>
              <a:off x="690162" y="5467149"/>
              <a:ext cx="4613358" cy="660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FF829F46-4F1E-41CA-B6D4-78C58B63D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867" y="5516366"/>
              <a:ext cx="4797718" cy="5621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2949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7278ED-A8F6-42E5-89EC-DF5087F5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Miller, Tucker, </a:t>
            </a:r>
            <a:r>
              <a:rPr lang="en-US" dirty="0" err="1"/>
              <a:t>Zemlin</a:t>
            </a:r>
            <a:r>
              <a:rPr lang="en-US" dirty="0"/>
              <a:t> (MTZ) Subtour Elimination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75D7D27A-670B-4053-B2CD-7ED1DF5FB377}"/>
                  </a:ext>
                </a:extLst>
              </p:cNvPr>
              <p:cNvSpPr/>
              <p:nvPr/>
            </p:nvSpPr>
            <p:spPr>
              <a:xfrm>
                <a:off x="714998" y="3989550"/>
                <a:ext cx="677111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NewRomanPSM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𝑖𝑟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0},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∈{1,…,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TimesNewRomanPSMT"/>
                  </a:rPr>
                  <a:t>, is an additional continuous variable representing the load of the vehicle </a:t>
                </a:r>
                <a:r>
                  <a:rPr lang="en-US" i="1" dirty="0">
                    <a:latin typeface="TimesNewRomanPSMT"/>
                  </a:rPr>
                  <a:t>r</a:t>
                </a:r>
                <a:r>
                  <a:rPr lang="en-US" dirty="0">
                    <a:latin typeface="TimesNewRomanPSMT"/>
                  </a:rPr>
                  <a:t> after visiting customer </a:t>
                </a:r>
                <a:r>
                  <a:rPr lang="en-US" i="1" dirty="0" err="1">
                    <a:latin typeface="TimesNewRomanPS-ItalicMT"/>
                  </a:rPr>
                  <a:t>i</a:t>
                </a:r>
                <a:r>
                  <a:rPr lang="en-US" i="1" dirty="0">
                    <a:latin typeface="TimesNewRomanPS-ItalicMT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D7D27A-670B-4053-B2CD-7ED1DF5FB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98" y="3989550"/>
                <a:ext cx="6771118" cy="646331"/>
              </a:xfrm>
              <a:prstGeom prst="rect">
                <a:avLst/>
              </a:prstGeom>
              <a:blipFill>
                <a:blip r:embed="rId3"/>
                <a:stretch>
                  <a:fillRect l="-720" t="-471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FB63826-4C8C-4905-B4F5-F759B2877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A3C6E04-5177-4D1D-B6FF-729D193C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ED731317-1955-4758-9B03-AAE41C5FA7AD}"/>
                  </a:ext>
                </a:extLst>
              </p:cNvPr>
              <p:cNvSpPr txBox="1"/>
              <p:nvPr/>
            </p:nvSpPr>
            <p:spPr>
              <a:xfrm>
                <a:off x="365689" y="2601055"/>
                <a:ext cx="913798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𝑖𝑟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𝑗𝑟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𝑟𝑖𝑗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∀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0},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such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that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∈{1,…,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731317-1955-4758-9B03-AAE41C5FA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89" y="2601055"/>
                <a:ext cx="9137981" cy="391646"/>
              </a:xfrm>
              <a:prstGeom prst="rect">
                <a:avLst/>
              </a:prstGeom>
              <a:blipFill>
                <a:blip r:embed="rId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4B795388-74E4-4244-A456-D82D5276BD38}"/>
                  </a:ext>
                </a:extLst>
              </p:cNvPr>
              <p:cNvSpPr txBox="1"/>
              <p:nvPr/>
            </p:nvSpPr>
            <p:spPr>
              <a:xfrm>
                <a:off x="365689" y="3225085"/>
                <a:ext cx="5306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0≤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𝑖𝑟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∀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0},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∈{1,…,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795388-74E4-4244-A456-D82D5276B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89" y="3225085"/>
                <a:ext cx="5306598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F447650-B301-4DB0-97F0-E929927BD6F8}"/>
              </a:ext>
            </a:extLst>
          </p:cNvPr>
          <p:cNvSpPr txBox="1"/>
          <p:nvPr/>
        </p:nvSpPr>
        <p:spPr>
          <a:xfrm>
            <a:off x="625290" y="1629896"/>
            <a:ext cx="517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replace constraint 6 (the previous slide) with:</a:t>
            </a:r>
          </a:p>
        </p:txBody>
      </p:sp>
    </p:spTree>
    <p:extLst>
      <p:ext uri="{BB962C8B-B14F-4D97-AF65-F5344CB8AC3E}">
        <p14:creationId xmlns:p14="http://schemas.microsoft.com/office/powerpoint/2010/main" val="41499812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5A1F7E-98FF-438C-9269-08B96901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Variation of Three-index Flow Formulation</a:t>
            </a:r>
            <a:br>
              <a:rPr lang="en-US" dirty="0"/>
            </a:br>
            <a:r>
              <a:rPr lang="en-US" dirty="0"/>
              <a:t>(in case you see this version somewhere)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958470-0BE7-4739-BBCF-4741BDFB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F0A489-2D15-453F-BE9F-9D1242E6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35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xmlns="" id="{16850297-8B20-4639-B2E9-B8A315EC7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98" y="1577207"/>
            <a:ext cx="7313685" cy="48307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7F6EB22F-4189-47C7-B6F7-18B8791BE392}"/>
                  </a:ext>
                </a:extLst>
              </p:cNvPr>
              <p:cNvSpPr/>
              <p:nvPr/>
            </p:nvSpPr>
            <p:spPr>
              <a:xfrm>
                <a:off x="6429675" y="1708801"/>
                <a:ext cx="5688531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70C0"/>
                    </a:solidFill>
                  </a:rPr>
                  <a:t>There are just some notation changes (they were from two different sources!):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0}→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70C0"/>
                    </a:solidFill>
                  </a:rPr>
                  <a:t>A new binary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that equals 1 if vehicle </a:t>
                </a:r>
                <a:r>
                  <a:rPr lang="en-US" i="1" dirty="0">
                    <a:solidFill>
                      <a:srgbClr val="0070C0"/>
                    </a:solidFill>
                  </a:rPr>
                  <a:t>k</a:t>
                </a:r>
                <a:r>
                  <a:rPr lang="en-US" dirty="0">
                    <a:solidFill>
                      <a:srgbClr val="0070C0"/>
                    </a:solidFill>
                  </a:rPr>
                  <a:t> serves node </a:t>
                </a:r>
                <a:r>
                  <a:rPr lang="en-US" i="1" dirty="0" err="1">
                    <a:solidFill>
                      <a:srgbClr val="0070C0"/>
                    </a:solidFill>
                  </a:rPr>
                  <a:t>i</a:t>
                </a:r>
                <a:endParaRPr lang="en-US" i="1" dirty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70C0"/>
                    </a:solidFill>
                  </a:rPr>
                  <a:t>If you put them side by side, you’ll see they are exactly the same.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F6EB22F-4189-47C7-B6F7-18B8791BE3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675" y="1708801"/>
                <a:ext cx="5688531" cy="2031325"/>
              </a:xfrm>
              <a:prstGeom prst="rect">
                <a:avLst/>
              </a:prstGeom>
              <a:blipFill>
                <a:blip r:embed="rId3"/>
                <a:stretch>
                  <a:fillRect l="-750" t="-1497"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04878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94C237-3C49-4945-B440-C4D1F867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VRP with Time Windows (VRPTW)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45E1713-0AD4-41CB-A54A-0C5F0D21CE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CVRP constraints plus…</a:t>
                </a:r>
              </a:p>
              <a:p>
                <a:r>
                  <a:rPr lang="en-US" dirty="0"/>
                  <a:t>All vehicles leave the depot at time instant 0.</a:t>
                </a:r>
              </a:p>
              <a:p>
                <a:r>
                  <a:rPr lang="en-US" dirty="0"/>
                  <a:t>Each customer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is associated with a time interval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called a </a:t>
                </a:r>
                <a:r>
                  <a:rPr lang="en-US" i="1" dirty="0"/>
                  <a:t>time window. </a:t>
                </a:r>
              </a:p>
              <a:p>
                <a:r>
                  <a:rPr lang="en-US" dirty="0"/>
                  <a:t>Travel time,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for each arc </a:t>
                </a:r>
                <a:r>
                  <a:rPr lang="en-US" i="1" dirty="0"/>
                  <a:t>(</a:t>
                </a:r>
                <a:r>
                  <a:rPr lang="en-US" i="1" dirty="0" err="1"/>
                  <a:t>i</a:t>
                </a:r>
                <a:r>
                  <a:rPr lang="en-US" i="1" dirty="0"/>
                  <a:t>, j</a:t>
                </a:r>
                <a:r>
                  <a:rPr lang="en-US" dirty="0"/>
                  <a:t>) and service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for each customer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are given. </a:t>
                </a:r>
              </a:p>
              <a:p>
                <a:r>
                  <a:rPr lang="en-US" dirty="0"/>
                  <a:t>The service of each customer must start within the associated time window. </a:t>
                </a:r>
              </a:p>
              <a:p>
                <a:r>
                  <a:rPr lang="en-US" dirty="0"/>
                  <a:t>In case of early arrival at the location of customer </a:t>
                </a:r>
                <a:r>
                  <a:rPr lang="en-US" i="1" dirty="0" err="1"/>
                  <a:t>i</a:t>
                </a:r>
                <a:r>
                  <a:rPr lang="en-US" dirty="0"/>
                  <a:t>, the vehicle generally is allowed to wait until time instant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i.e., until the service may start.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5E1713-0AD4-41CB-A54A-0C5F0D21CE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04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679449B-4C9F-4086-842E-4337E6B9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50B301-AB64-4880-A5E9-8B918BC8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6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86B7E4-BD54-4BC9-A426-B006B833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VRPTW Formulation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D555AD5-0573-4DD0-88F4-B547C945C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922" y="2499209"/>
            <a:ext cx="3952548" cy="315682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52C41C8-DFA9-40B8-B403-A7DA5D829D05}"/>
              </a:ext>
            </a:extLst>
          </p:cNvPr>
          <p:cNvGrpSpPr/>
          <p:nvPr/>
        </p:nvGrpSpPr>
        <p:grpSpPr>
          <a:xfrm>
            <a:off x="5461473" y="2499209"/>
            <a:ext cx="5383853" cy="2974449"/>
            <a:chOff x="5464628" y="1690688"/>
            <a:chExt cx="5383853" cy="297444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16E1D0BD-99D7-48E4-87EA-13782F648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64628" y="1736725"/>
              <a:ext cx="5106956" cy="292841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1A77B030-842F-4811-B2EE-67DA99C50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9619" y="1690688"/>
              <a:ext cx="5268862" cy="623920"/>
            </a:xfrm>
            <a:prstGeom prst="rect">
              <a:avLst/>
            </a:prstGeom>
          </p:spPr>
        </p:pic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C7873B15-1524-460B-89FE-482C4AEE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by Ehsan Khodabandeh, 2019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4AB877AC-88A3-4338-8989-4FACA2D9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2DAA0987-E6F4-4B2C-A369-4FD9DF2758BD}"/>
                  </a:ext>
                </a:extLst>
              </p:cNvPr>
              <p:cNvSpPr txBox="1"/>
              <p:nvPr/>
            </p:nvSpPr>
            <p:spPr>
              <a:xfrm>
                <a:off x="269865" y="1216014"/>
                <a:ext cx="1057546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dirty="0"/>
                  <a:t>: start of service at node </a:t>
                </a:r>
                <a:r>
                  <a:rPr lang="en-US" i="1" dirty="0" err="1"/>
                  <a:t>i</a:t>
                </a:r>
                <a:r>
                  <a:rPr lang="en-US" dirty="0"/>
                  <a:t> when serviced by vehicle </a:t>
                </a:r>
                <a:r>
                  <a:rPr lang="en-US" i="1" dirty="0"/>
                  <a:t>k</a:t>
                </a:r>
              </a:p>
              <a:p>
                <a:r>
                  <a:rPr lang="en-US" i="1" dirty="0"/>
                  <a:t>E </a:t>
                </a:r>
                <a:r>
                  <a:rPr lang="en-US" dirty="0"/>
                  <a:t>and </a:t>
                </a:r>
                <a:r>
                  <a:rPr lang="en-US" i="1" dirty="0"/>
                  <a:t>L</a:t>
                </a:r>
                <a:r>
                  <a:rPr lang="en-US" dirty="0"/>
                  <a:t>:  The earliest possible departure from the depot and the latest possible arrival at the depot, respectively</a:t>
                </a:r>
              </a:p>
              <a:p>
                <a:r>
                  <a:rPr lang="en-US" dirty="0"/>
                  <a:t>{0, n+1} nodes are both for depot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AA0987-E6F4-4B2C-A369-4FD9DF275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65" y="1216014"/>
                <a:ext cx="10575461" cy="923330"/>
              </a:xfrm>
              <a:prstGeom prst="rect">
                <a:avLst/>
              </a:prstGeom>
              <a:blipFill>
                <a:blip r:embed="rId5"/>
                <a:stretch>
                  <a:fillRect l="-461" t="-3289" r="-51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FDDB76F-763B-406B-AE3B-78212FDDA55C}"/>
              </a:ext>
            </a:extLst>
          </p:cNvPr>
          <p:cNvSpPr/>
          <p:nvPr/>
        </p:nvSpPr>
        <p:spPr>
          <a:xfrm>
            <a:off x="1836399" y="5555079"/>
            <a:ext cx="707659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dvTTec369687"/>
              </a:rPr>
              <a:t>5) Relation between the start of the service at customer </a:t>
            </a:r>
            <a:r>
              <a:rPr lang="en-US" sz="1600" i="1" dirty="0" err="1">
                <a:solidFill>
                  <a:srgbClr val="0070C0"/>
                </a:solidFill>
                <a:latin typeface="AdvTTec369687"/>
              </a:rPr>
              <a:t>i</a:t>
            </a:r>
            <a:r>
              <a:rPr lang="en-US" sz="1600" dirty="0">
                <a:solidFill>
                  <a:srgbClr val="0070C0"/>
                </a:solidFill>
                <a:latin typeface="AdvTTec369687"/>
              </a:rPr>
              <a:t> and </a:t>
            </a:r>
            <a:r>
              <a:rPr lang="en-US" sz="1600" i="1" dirty="0">
                <a:solidFill>
                  <a:srgbClr val="0070C0"/>
                </a:solidFill>
                <a:latin typeface="AdvTTec369687"/>
              </a:rPr>
              <a:t>j</a:t>
            </a:r>
            <a:r>
              <a:rPr lang="en-US" sz="1600" dirty="0">
                <a:solidFill>
                  <a:srgbClr val="0070C0"/>
                </a:solidFill>
                <a:latin typeface="AdvTTec369687"/>
              </a:rPr>
              <a:t> </a:t>
            </a:r>
          </a:p>
          <a:p>
            <a:r>
              <a:rPr lang="en-US" sz="1600" dirty="0">
                <a:solidFill>
                  <a:srgbClr val="0070C0"/>
                </a:solidFill>
                <a:latin typeface="AdvTTec369687"/>
              </a:rPr>
              <a:t>6) Start of service for each customer is within its time window</a:t>
            </a:r>
          </a:p>
          <a:p>
            <a:r>
              <a:rPr lang="en-US" sz="1600" dirty="0">
                <a:solidFill>
                  <a:srgbClr val="0070C0"/>
                </a:solidFill>
                <a:latin typeface="AdvTTec369687"/>
              </a:rPr>
              <a:t>7) All the services are completed within the depot allowable time window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FF8123D-5976-4A3A-BF06-33914C6B25A1}"/>
              </a:ext>
            </a:extLst>
          </p:cNvPr>
          <p:cNvSpPr/>
          <p:nvPr/>
        </p:nvSpPr>
        <p:spPr>
          <a:xfrm>
            <a:off x="5106889" y="2601162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dvTTec369687"/>
              </a:rPr>
              <a:t>5) 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0DB6D05-6E48-45C6-9AAE-32A1FF54F94F}"/>
              </a:ext>
            </a:extLst>
          </p:cNvPr>
          <p:cNvSpPr/>
          <p:nvPr/>
        </p:nvSpPr>
        <p:spPr>
          <a:xfrm>
            <a:off x="5106889" y="3090633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dvTTec369687"/>
              </a:rPr>
              <a:t>6) 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50D4AB3-0FDC-4DB9-9219-2BD510CCB65A}"/>
              </a:ext>
            </a:extLst>
          </p:cNvPr>
          <p:cNvSpPr/>
          <p:nvPr/>
        </p:nvSpPr>
        <p:spPr>
          <a:xfrm>
            <a:off x="5106889" y="3657812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dvTTec369687"/>
              </a:rPr>
              <a:t>7)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5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BC1470-4361-4DB4-802F-8FE2196C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Covering, Set Partitioning, and Set Packing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70C57EC-CB6F-4907-9AE3-7342ECEBB5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00000"/>
                  </a:lnSpc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0C57EC-CB6F-4907-9AE3-7342ECEBB5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FD015D-56DB-4C09-9E97-EA17FED1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144D5F1-E658-47C0-867D-F9AAA416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38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CCAD920-4C91-49DD-B40F-C97C78AA1AF5}"/>
              </a:ext>
            </a:extLst>
          </p:cNvPr>
          <p:cNvSpPr txBox="1"/>
          <p:nvPr/>
        </p:nvSpPr>
        <p:spPr>
          <a:xfrm>
            <a:off x="735291" y="1489435"/>
            <a:ext cx="2475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Set Covering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EBBD4988-64B8-4F4A-A2C6-46E54F3D0A86}"/>
                  </a:ext>
                </a:extLst>
              </p:cNvPr>
              <p:cNvSpPr txBox="1"/>
              <p:nvPr/>
            </p:nvSpPr>
            <p:spPr>
              <a:xfrm>
                <a:off x="649664" y="5081048"/>
                <a:ext cx="413927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Set Partitioning: </a:t>
                </a:r>
                <a:r>
                  <a:rPr lang="en-US" sz="2000" dirty="0"/>
                  <a:t>Replace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with =</a:t>
                </a:r>
              </a:p>
              <a:p>
                <a:r>
                  <a:rPr lang="en-US" sz="2000" b="1" dirty="0">
                    <a:solidFill>
                      <a:srgbClr val="0070C0"/>
                    </a:solidFill>
                  </a:rPr>
                  <a:t>Set Packing: </a:t>
                </a:r>
                <a:r>
                  <a:rPr lang="en-US" sz="2000" dirty="0"/>
                  <a:t>Replace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BD4988-64B8-4F4A-A2C6-46E54F3D0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64" y="5081048"/>
                <a:ext cx="4139275" cy="707886"/>
              </a:xfrm>
              <a:prstGeom prst="rect">
                <a:avLst/>
              </a:prstGeom>
              <a:blipFill>
                <a:blip r:embed="rId4"/>
                <a:stretch>
                  <a:fillRect l="-1620" t="-5172" r="-44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81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BC1470-4361-4DB4-802F-8FE2196C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Partitioning Formulation of VRP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0C57EC-CB6F-4907-9AE3-7342ECEBB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VRP is formulated as a </a:t>
            </a:r>
            <a:r>
              <a:rPr lang="en-US" i="1" dirty="0"/>
              <a:t>Set-Partitioning Problem </a:t>
            </a:r>
            <a:r>
              <a:rPr lang="en-US" dirty="0"/>
              <a:t>(SPP)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Determine a collection of routes with minimum cost, which serves each customer once (and satisfies any additional constraints.) </a:t>
            </a:r>
          </a:p>
          <a:p>
            <a:pPr>
              <a:lnSpc>
                <a:spcPct val="100000"/>
              </a:lnSpc>
            </a:pPr>
            <a:r>
              <a:rPr lang="en-US" dirty="0"/>
              <a:t>A main advantage of SP model is that it allows for general and flexible cost structure. </a:t>
            </a:r>
          </a:p>
          <a:p>
            <a:pPr>
              <a:lnSpc>
                <a:spcPct val="100000"/>
              </a:lnSpc>
            </a:pPr>
            <a:r>
              <a:rPr lang="en-US" dirty="0"/>
              <a:t>The additional side constraints don’t need to consider restrictions concerning the feasibility of a single route, because the route validation happens prior to solving the SP model. </a:t>
            </a:r>
          </a:p>
          <a:p>
            <a:pPr>
              <a:lnSpc>
                <a:spcPct val="100000"/>
              </a:lnSpc>
            </a:pPr>
            <a:r>
              <a:rPr lang="en-US" dirty="0"/>
              <a:t>One main drawback of using SP model for VRP is its very large number of variables, especially in non-tightly-constrained instances.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FD015D-56DB-4C09-9E97-EA17FED1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144D5F1-E658-47C0-867D-F9AAA416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6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0B68CE-9F7F-4B47-8979-2B0251F1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Printed Circuit Boards</a:t>
            </a:r>
            <a:br>
              <a:rPr lang="en-US" dirty="0"/>
            </a:br>
            <a:r>
              <a:rPr lang="en-US" b="1" dirty="0"/>
              <a:t>2,392 nodes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DCE5213-0FA1-4E1C-BD80-81C0DDCB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19CA2EC-EC36-4602-A7A3-1B069B0A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4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F41316FA-B27C-4001-9353-707CAE6EA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9126" y="1217918"/>
            <a:ext cx="3713748" cy="508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50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04E62B70-9189-44F1-B54B-0724E4F9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669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Let’s check the formulation in the other deck!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AA38CE-54C8-4ED8-8752-24A34942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BFB71FB-9F3F-4605-9940-DB1FF707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28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F9A12A87-8333-417D-99DD-7AC7CD4F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Clarke-Wright Saving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xmlns="" id="{743F549F-99FF-4509-9600-F4EDF78780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Make all the simple routes: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Calculate the saving for every pair </a:t>
                </a:r>
                <a:r>
                  <a:rPr lang="en-US" i="1" dirty="0"/>
                  <a:t>(</a:t>
                </a:r>
                <a:r>
                  <a:rPr lang="en-US" i="1" dirty="0" err="1"/>
                  <a:t>i</a:t>
                </a:r>
                <a:r>
                  <a:rPr lang="en-US" i="1" dirty="0"/>
                  <a:t>, j)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Sort the saving list in DESC order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Repeat until no additional saving can be achieved: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For the savings </a:t>
                </a:r>
                <a:r>
                  <a:rPr lang="en-US" i="1" dirty="0"/>
                  <a:t>s(</a:t>
                </a:r>
                <a:r>
                  <a:rPr lang="en-US" i="1" dirty="0" err="1"/>
                  <a:t>i</a:t>
                </a:r>
                <a:r>
                  <a:rPr lang="en-US" i="1" dirty="0"/>
                  <a:t>, j)</a:t>
                </a:r>
                <a:r>
                  <a:rPr lang="en-US" dirty="0"/>
                  <a:t>, include link </a:t>
                </a:r>
                <a:r>
                  <a:rPr lang="en-US" i="1" dirty="0"/>
                  <a:t>(</a:t>
                </a:r>
                <a:r>
                  <a:rPr lang="en-US" i="1" dirty="0" err="1"/>
                  <a:t>i</a:t>
                </a:r>
                <a:r>
                  <a:rPr lang="en-US" i="1" dirty="0"/>
                  <a:t>, j)</a:t>
                </a:r>
                <a:r>
                  <a:rPr lang="en-US" dirty="0"/>
                  <a:t>- that are not already on the same route- if either of the following is true:</a:t>
                </a:r>
              </a:p>
              <a:p>
                <a:pPr marL="1371600" lvl="2" indent="-457200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n-US" dirty="0"/>
                  <a:t>If neither of the nodes are already assigned to a route, initiate a new route and include both </a:t>
                </a:r>
                <a:r>
                  <a:rPr lang="en-US" i="1" dirty="0" err="1"/>
                  <a:t>i</a:t>
                </a:r>
                <a:r>
                  <a:rPr lang="en-US" dirty="0"/>
                  <a:t> and </a:t>
                </a:r>
                <a:r>
                  <a:rPr lang="en-US" i="1" dirty="0"/>
                  <a:t>j</a:t>
                </a:r>
                <a:r>
                  <a:rPr lang="en-US" dirty="0" smtClean="0"/>
                  <a:t>. CHECK</a:t>
                </a:r>
                <a:endParaRPr lang="en-US" dirty="0"/>
              </a:p>
              <a:p>
                <a:pPr marL="1371600" lvl="2" indent="-457200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n-US" dirty="0"/>
                  <a:t>Exactly one of the nodes (</a:t>
                </a:r>
                <a:r>
                  <a:rPr lang="en-US" i="1" dirty="0" err="1"/>
                  <a:t>i</a:t>
                </a:r>
                <a:r>
                  <a:rPr lang="en-US" dirty="0"/>
                  <a:t> or </a:t>
                </a:r>
                <a:r>
                  <a:rPr lang="en-US" i="1" dirty="0"/>
                  <a:t>j</a:t>
                </a:r>
                <a:r>
                  <a:rPr lang="en-US" dirty="0"/>
                  <a:t>) has already been on a route and it’s not an interior node (an interior node is </a:t>
                </a:r>
                <a:r>
                  <a:rPr lang="en-US" u="sng" dirty="0"/>
                  <a:t>not</a:t>
                </a:r>
                <a:r>
                  <a:rPr lang="en-US" dirty="0"/>
                  <a:t> adjacent to the depot)</a:t>
                </a:r>
              </a:p>
              <a:p>
                <a:pPr marL="1371600" lvl="2" indent="-457200">
                  <a:lnSpc>
                    <a:spcPct val="100000"/>
                  </a:lnSpc>
                  <a:buFont typeface="+mj-lt"/>
                  <a:buAutoNum type="alphaLcParenR"/>
                </a:pPr>
                <a:r>
                  <a:rPr lang="en-US" dirty="0"/>
                  <a:t>Both nodes have already been included in two different routes and neither node is interior to its route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600" dirty="0"/>
                  <a:t>No constraint should be violated as a result of the merge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43F549F-99FF-4509-9600-F4EDF78780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1894" b="-2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595DC28-358B-43DC-A8F0-4261D7ED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0C353A5-12D3-46A6-B6CB-6381E97B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D93A52F-F092-4B1F-B837-3FEECCA2C606}"/>
              </a:ext>
            </a:extLst>
          </p:cNvPr>
          <p:cNvSpPr/>
          <p:nvPr/>
        </p:nvSpPr>
        <p:spPr>
          <a:xfrm>
            <a:off x="8153400" y="5712659"/>
            <a:ext cx="3690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Check the example in the other deck!</a:t>
            </a:r>
          </a:p>
        </p:txBody>
      </p:sp>
    </p:spTree>
    <p:extLst>
      <p:ext uri="{BB962C8B-B14F-4D97-AF65-F5344CB8AC3E}">
        <p14:creationId xmlns:p14="http://schemas.microsoft.com/office/powerpoint/2010/main" val="627633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1CCDA2-E16C-42D3-9533-A1CB5D52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 Books and Movies!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4144B1-1547-49A0-BC04-4DA7B4C7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997F39B-B080-46EC-A8D8-47DF95EC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5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BFC0C904-D30B-4199-BC01-B4F1C84D8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3600" y="1362411"/>
            <a:ext cx="2857500" cy="434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1C43FE2-5409-44C6-BF85-ED6120767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106" y="1178001"/>
            <a:ext cx="3483444" cy="52367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947A4A60-0777-40D2-8E7D-8C44B34F7239}"/>
              </a:ext>
            </a:extLst>
          </p:cNvPr>
          <p:cNvSpPr/>
          <p:nvPr/>
        </p:nvSpPr>
        <p:spPr>
          <a:xfrm rot="1376533">
            <a:off x="1954217" y="1825127"/>
            <a:ext cx="1219200" cy="47847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90005B5-5398-4766-A70F-2F9985F1290C}"/>
              </a:ext>
            </a:extLst>
          </p:cNvPr>
          <p:cNvSpPr txBox="1"/>
          <p:nvPr/>
        </p:nvSpPr>
        <p:spPr>
          <a:xfrm>
            <a:off x="274377" y="1457408"/>
            <a:ext cx="1390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“the” person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940A354A-C85F-425B-AD79-83FD5579FA48}"/>
              </a:ext>
            </a:extLst>
          </p:cNvPr>
          <p:cNvCxnSpPr>
            <a:stCxn id="14" idx="3"/>
            <a:endCxn id="13" idx="2"/>
          </p:cNvCxnSpPr>
          <p:nvPr/>
        </p:nvCxnSpPr>
        <p:spPr>
          <a:xfrm>
            <a:off x="1665335" y="1642074"/>
            <a:ext cx="337102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37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15AC96-B4B3-46A8-927C-FC1878E35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Cook’s TSP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8CDE74-B5EB-44CF-9C74-D01262650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www.math.uwaterloo.ca/tsp </a:t>
            </a:r>
          </a:p>
          <a:p>
            <a:r>
              <a:rPr lang="en-US" dirty="0"/>
              <a:t>Games, history, challenges, data sets, software, and other fun stuff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1CFA5CF-93DF-495B-878B-0DA0F9C5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78B619-EF34-46C9-8CB5-B3BED47C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A1567-D86F-42D7-8AF1-24DF9AB687C1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2E7466E-DEA7-4DE1-B46C-8C1E75C0C6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964" y="2444487"/>
            <a:ext cx="5349884" cy="38322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1752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788399-31D4-45F3-907E-5B2D508D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 Formulation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8984A3E-92EA-4876-8FE2-463EBBC2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EBA1567-D86F-42D7-8AF1-24DF9AB687C1}" type="slidenum">
              <a:rPr lang="en-US" smtClean="0"/>
              <a:t>7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90D3BD25-9997-42D1-B30B-533A31369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05870"/>
            <a:ext cx="10515600" cy="40696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545FC3D-AE2F-458B-9D46-D05AD2F4FAB3}"/>
              </a:ext>
            </a:extLst>
          </p:cNvPr>
          <p:cNvSpPr/>
          <p:nvPr/>
        </p:nvSpPr>
        <p:spPr>
          <a:xfrm>
            <a:off x="4497353" y="5215019"/>
            <a:ext cx="4805266" cy="559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9D553857-542E-457D-8CF8-C6D19669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8EA6CA5D-BC5C-4C34-B816-BBEC7DDB596F}"/>
                  </a:ext>
                </a:extLst>
              </p:cNvPr>
              <p:cNvSpPr txBox="1"/>
              <p:nvPr/>
            </p:nvSpPr>
            <p:spPr>
              <a:xfrm>
                <a:off x="204532" y="5016957"/>
                <a:ext cx="4483279" cy="1521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Some Assumptions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Assume triangle inequality: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Metric TSP</a:t>
                </a:r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Symmetry: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Symmetric TSP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A6CA5D-BC5C-4C34-B816-BBEC7DDB5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32" y="5016957"/>
                <a:ext cx="4483279" cy="1521955"/>
              </a:xfrm>
              <a:prstGeom prst="rect">
                <a:avLst/>
              </a:prstGeom>
              <a:blipFill>
                <a:blip r:embed="rId4"/>
                <a:stretch>
                  <a:fillRect l="-1224" t="-2400" b="-5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0B0935D-1172-42F1-B889-5CC6154472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14" t="6802" r="4073" b="15060"/>
          <a:stretch/>
        </p:blipFill>
        <p:spPr>
          <a:xfrm>
            <a:off x="8872907" y="365126"/>
            <a:ext cx="2820968" cy="169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1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Subtours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815" y="1626630"/>
            <a:ext cx="5127066" cy="192024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F0C94032-CD4C-4C25-B0C2-CEC720522D92}" type="slidenum">
              <a:rPr lang="en-US">
                <a:latin typeface="Tw Cen MT"/>
              </a:rPr>
              <a:pPr/>
              <a:t>8</a:t>
            </a:fld>
            <a:endParaRPr lang="en-US" dirty="0">
              <a:latin typeface="Tw Cen M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136648" y="3636838"/>
            <a:ext cx="8153400" cy="29863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DD8047"/>
              </a:buClr>
              <a:buNone/>
            </a:pPr>
            <a:r>
              <a:rPr lang="en-US" sz="2800" dirty="0" err="1"/>
              <a:t>Subtour</a:t>
            </a:r>
            <a:r>
              <a:rPr lang="en-US" sz="2800" dirty="0"/>
              <a:t>-elimination constraints:</a:t>
            </a:r>
          </a:p>
          <a:p>
            <a:pPr marL="0" indent="0">
              <a:buClr>
                <a:srgbClr val="DD8047"/>
              </a:buClr>
              <a:buNone/>
            </a:pPr>
            <a:endParaRPr lang="en-US" dirty="0">
              <a:solidFill>
                <a:prstClr val="black"/>
              </a:solidFill>
              <a:latin typeface="Tw Cen MT"/>
            </a:endParaRPr>
          </a:p>
          <a:p>
            <a:pPr marL="0" indent="0">
              <a:buClr>
                <a:srgbClr val="DD8047"/>
              </a:buClr>
              <a:buNone/>
            </a:pPr>
            <a:r>
              <a:rPr lang="en-US" i="1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(2</a:t>
            </a:r>
            <a:r>
              <a:rPr lang="en-US" i="1" baseline="30000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en-US" sz="2800" dirty="0"/>
              <a:t>constraints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8948" y="4237338"/>
            <a:ext cx="4368800" cy="5334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1DC6A39-8F51-4E7D-A631-DEECF5FBE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93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788399-31D4-45F3-907E-5B2D508D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 Formulation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8984A3E-92EA-4876-8FE2-463EBBC2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EBA1567-D86F-42D7-8AF1-24DF9AB687C1}" type="slidenum">
              <a:rPr lang="en-US" smtClean="0"/>
              <a:t>9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90D3BD25-9997-42D1-B30B-533A31369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26745"/>
            <a:ext cx="10515600" cy="40696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33BEFFB-FDE7-43DA-85E0-AAF2BD54B275}"/>
              </a:ext>
            </a:extLst>
          </p:cNvPr>
          <p:cNvSpPr/>
          <p:nvPr/>
        </p:nvSpPr>
        <p:spPr>
          <a:xfrm>
            <a:off x="371601" y="5987018"/>
            <a:ext cx="6147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chemeClr val="accent2"/>
                </a:solidFill>
                <a:effectLst/>
                <a:latin typeface="Helvetica Neue"/>
              </a:rPr>
              <a:t>Dantzig-Fulkerson-Johnson (DFJ) Subtour Elimination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0E8894-DC26-425C-81DE-19D5D5E1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by Ehsan Khodabandeh,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3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3825</TotalTime>
  <Words>1674</Words>
  <Application>Microsoft Office PowerPoint</Application>
  <PresentationFormat>Widescreen</PresentationFormat>
  <Paragraphs>394</Paragraphs>
  <Slides>41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9" baseType="lpstr">
      <vt:lpstr>AdvTTec369687</vt:lpstr>
      <vt:lpstr>Arial</vt:lpstr>
      <vt:lpstr>Calibri</vt:lpstr>
      <vt:lpstr>Calibri Light</vt:lpstr>
      <vt:lpstr>Cambria Math</vt:lpstr>
      <vt:lpstr>Courier New</vt:lpstr>
      <vt:lpstr>Helvetica Neue</vt:lpstr>
      <vt:lpstr>Pragati Narrow</vt:lpstr>
      <vt:lpstr>Symbol</vt:lpstr>
      <vt:lpstr>Tahoma</vt:lpstr>
      <vt:lpstr>Times New Roman</vt:lpstr>
      <vt:lpstr>TimesNewRomanPS-ItalicMT</vt:lpstr>
      <vt:lpstr>TimesNewRomanPSMT</vt:lpstr>
      <vt:lpstr>Tw Cen MT</vt:lpstr>
      <vt:lpstr>Wingdings</vt:lpstr>
      <vt:lpstr>Office Theme</vt:lpstr>
      <vt:lpstr>4_Office Theme</vt:lpstr>
      <vt:lpstr>Photo Editor Photo</vt:lpstr>
      <vt:lpstr>TSP &amp; VRP</vt:lpstr>
      <vt:lpstr>VRP &amp; TSP Relation</vt:lpstr>
      <vt:lpstr>Traveling Salesman Problem (TSP)</vt:lpstr>
      <vt:lpstr>Printed Circuit Boards 2,392 nodes</vt:lpstr>
      <vt:lpstr>TSP Books and Movies!</vt:lpstr>
      <vt:lpstr>Bill Cook’s TSP Website</vt:lpstr>
      <vt:lpstr>TSP Formulation</vt:lpstr>
      <vt:lpstr>Subtours</vt:lpstr>
      <vt:lpstr>TSP Formulation</vt:lpstr>
      <vt:lpstr>TSP Formulation</vt:lpstr>
      <vt:lpstr>How to solve?</vt:lpstr>
      <vt:lpstr>Construction Heuristics</vt:lpstr>
      <vt:lpstr>Example</vt:lpstr>
      <vt:lpstr>Nearest Neighbor (NN)</vt:lpstr>
      <vt:lpstr>Example: NN</vt:lpstr>
      <vt:lpstr>Insertion Heuristics</vt:lpstr>
      <vt:lpstr>Farthest Insertion (FI)</vt:lpstr>
      <vt:lpstr>Example: FI</vt:lpstr>
      <vt:lpstr>Nearest Insertion (NI) &amp; Farthest Insertion (FI)</vt:lpstr>
      <vt:lpstr>And many more…</vt:lpstr>
      <vt:lpstr>Improvement Heuristics</vt:lpstr>
      <vt:lpstr>Local Search</vt:lpstr>
      <vt:lpstr>Example</vt:lpstr>
      <vt:lpstr>Local Search</vt:lpstr>
      <vt:lpstr>Example</vt:lpstr>
      <vt:lpstr>Local Search Simple Iterative Improvement or Hill Climbing</vt:lpstr>
      <vt:lpstr>Metaheuristics Properties</vt:lpstr>
      <vt:lpstr>SA Framework Example</vt:lpstr>
      <vt:lpstr>Vehicle Routing Problem (VRP)</vt:lpstr>
      <vt:lpstr>Capacitated VRP (CVRP)</vt:lpstr>
      <vt:lpstr>Vehicle Flow Formulation of VRP</vt:lpstr>
      <vt:lpstr>Notation</vt:lpstr>
      <vt:lpstr>Three-index CVRP Flow Formulation</vt:lpstr>
      <vt:lpstr>Miller, Tucker, Zemlin (MTZ) Subtour Elimination</vt:lpstr>
      <vt:lpstr>Another Variation of Three-index Flow Formulation (in case you see this version somewhere) </vt:lpstr>
      <vt:lpstr>VRP with Time Windows (VRPTW)</vt:lpstr>
      <vt:lpstr>VRPTW Formulation</vt:lpstr>
      <vt:lpstr>Set Covering, Set Partitioning, and Set Packing</vt:lpstr>
      <vt:lpstr>Set Partitioning Formulation of VRP</vt:lpstr>
      <vt:lpstr>Let’s check the formulation in the other deck!</vt:lpstr>
      <vt:lpstr>Clarke-Wright Saving Algorithm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Ehsan Khodabandeh</dc:creator>
  <cp:lastModifiedBy>Sam Swain</cp:lastModifiedBy>
  <cp:revision>362</cp:revision>
  <dcterms:created xsi:type="dcterms:W3CDTF">2019-11-09T20:43:42Z</dcterms:created>
  <dcterms:modified xsi:type="dcterms:W3CDTF">2023-10-31T05:33:44Z</dcterms:modified>
</cp:coreProperties>
</file>