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  <p:sldMasterId id="2147483777" r:id="rId2"/>
    <p:sldMasterId id="2147483791" r:id="rId3"/>
  </p:sldMasterIdLst>
  <p:notesMasterIdLst>
    <p:notesMasterId r:id="rId31"/>
  </p:notesMasterIdLst>
  <p:handoutMasterIdLst>
    <p:handoutMasterId r:id="rId32"/>
  </p:handoutMasterIdLst>
  <p:sldIdLst>
    <p:sldId id="1640" r:id="rId4"/>
    <p:sldId id="1675" r:id="rId5"/>
    <p:sldId id="1676" r:id="rId6"/>
    <p:sldId id="1677" r:id="rId7"/>
    <p:sldId id="1678" r:id="rId8"/>
    <p:sldId id="1659" r:id="rId9"/>
    <p:sldId id="1660" r:id="rId10"/>
    <p:sldId id="1641" r:id="rId11"/>
    <p:sldId id="1662" r:id="rId12"/>
    <p:sldId id="1679" r:id="rId13"/>
    <p:sldId id="1680" r:id="rId14"/>
    <p:sldId id="1681" r:id="rId15"/>
    <p:sldId id="1683" r:id="rId16"/>
    <p:sldId id="1684" r:id="rId17"/>
    <p:sldId id="1685" r:id="rId18"/>
    <p:sldId id="1661" r:id="rId19"/>
    <p:sldId id="1663" r:id="rId20"/>
    <p:sldId id="1686" r:id="rId21"/>
    <p:sldId id="1664" r:id="rId22"/>
    <p:sldId id="1667" r:id="rId23"/>
    <p:sldId id="1665" r:id="rId24"/>
    <p:sldId id="1666" r:id="rId25"/>
    <p:sldId id="1672" r:id="rId26"/>
    <p:sldId id="1673" r:id="rId27"/>
    <p:sldId id="1674" r:id="rId28"/>
    <p:sldId id="1670" r:id="rId29"/>
    <p:sldId id="1671" r:id="rId3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3399"/>
    <a:srgbClr val="99CCFF"/>
    <a:srgbClr val="666699"/>
    <a:srgbClr val="CF1944"/>
    <a:srgbClr val="949494"/>
    <a:srgbClr val="8D8D8D"/>
    <a:srgbClr val="818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570" autoAdjust="0"/>
    <p:restoredTop sz="90708" autoAdjust="0"/>
  </p:normalViewPr>
  <p:slideViewPr>
    <p:cSldViewPr>
      <p:cViewPr varScale="1">
        <p:scale>
          <a:sx n="97" d="100"/>
          <a:sy n="97" d="100"/>
        </p:scale>
        <p:origin x="15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100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100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9DF7FE1-325F-4BEA-80F2-59A058FBD0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53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71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1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1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71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A36336D-085F-475C-95D7-9538929AB1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43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Walmart apple picking from orchard: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Our optimal solution was much worse than their baseline. But their baseline violated most of the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6336D-085F-475C-95D7-9538929AB1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5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2500" y="-17900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08786" y="7559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254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1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6197" y="-406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5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0446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6294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fld id="{9046207A-89B9-4149-9158-8C7D11373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8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2500" y="-17900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08786" y="7559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137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0531BA6-4245-C0CD-F634-B8C0E394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6495591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1886C73-E57A-4563-ACC8-E5ECAE684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872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0C1C4-F588-00D4-6615-2E32F5F0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6522487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4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65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01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0531BA6-4245-C0CD-F634-B8C0E394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6495591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1886C73-E57A-4563-ACC8-E5ECAE684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3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9750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E6CE0FA-1BBD-6AB3-8246-B6B41F655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6495591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73D448B-942B-4419-848D-AE1ECAAC5C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99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92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3527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6197" y="-406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88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0055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6294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fld id="{9046207A-89B9-4149-9158-8C7D11373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3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2500" y="-17900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08786" y="7559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0808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0531BA6-4245-C0CD-F634-B8C0E394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6495591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1886C73-E57A-4563-ACC8-E5ECAE684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41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97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61487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0C1C4-F588-00D4-6615-2E32F5F0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6522487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431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0148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15938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E6CE0FA-1BBD-6AB3-8246-B6B41F655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6495591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73D448B-942B-4419-848D-AE1ECAAC5C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061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736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3952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6197" y="-406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91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37783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6294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fld id="{9046207A-89B9-4149-9158-8C7D11373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0C1C4-F588-00D4-6615-2E32F5F0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6522487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4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653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71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865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E6CE0FA-1BBD-6AB3-8246-B6B41F655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6495591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73D448B-942B-4419-848D-AE1ECAAC5C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1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955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7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88" y="1412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88" y="159388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18CB-35D4-FEBD-D3AF-E20FCF248079}"/>
              </a:ext>
            </a:extLst>
          </p:cNvPr>
          <p:cNvSpPr txBox="1"/>
          <p:nvPr/>
        </p:nvSpPr>
        <p:spPr>
          <a:xfrm>
            <a:off x="1154853" y="6429474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Copyright by Michael S. Watson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39DA4-0B94-63F0-625C-8F7007F44815}"/>
              </a:ext>
            </a:extLst>
          </p:cNvPr>
          <p:cNvSpPr txBox="1"/>
          <p:nvPr/>
        </p:nvSpPr>
        <p:spPr>
          <a:xfrm>
            <a:off x="453533" y="6454475"/>
            <a:ext cx="522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06856F9-D334-46FF-99D0-E2BBC6C2ECDB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7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7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88" y="1412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88" y="159388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18CB-35D4-FEBD-D3AF-E20FCF248079}"/>
              </a:ext>
            </a:extLst>
          </p:cNvPr>
          <p:cNvSpPr txBox="1"/>
          <p:nvPr/>
        </p:nvSpPr>
        <p:spPr>
          <a:xfrm>
            <a:off x="1154853" y="6429474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Copyright by Michael S. Watson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39DA4-0B94-63F0-625C-8F7007F44815}"/>
              </a:ext>
            </a:extLst>
          </p:cNvPr>
          <p:cNvSpPr txBox="1"/>
          <p:nvPr/>
        </p:nvSpPr>
        <p:spPr>
          <a:xfrm>
            <a:off x="453533" y="6454475"/>
            <a:ext cx="522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06856F9-D334-46FF-99D0-E2BBC6C2ECDB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7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88" y="1412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88" y="159388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18CB-35D4-FEBD-D3AF-E20FCF248079}"/>
              </a:ext>
            </a:extLst>
          </p:cNvPr>
          <p:cNvSpPr txBox="1"/>
          <p:nvPr/>
        </p:nvSpPr>
        <p:spPr>
          <a:xfrm>
            <a:off x="1154853" y="6429474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Copyright by Michael S. Watson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39DA4-0B94-63F0-625C-8F7007F44815}"/>
              </a:ext>
            </a:extLst>
          </p:cNvPr>
          <p:cNvSpPr txBox="1"/>
          <p:nvPr/>
        </p:nvSpPr>
        <p:spPr>
          <a:xfrm>
            <a:off x="453533" y="6454475"/>
            <a:ext cx="522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06856F9-D334-46FF-99D0-E2BBC6C2ECDB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72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dirty="0"/>
            </a:br>
            <a:br>
              <a:rPr lang="en-US" dirty="0"/>
            </a:br>
            <a:r>
              <a:rPr lang="en-US" dirty="0"/>
              <a:t>VRP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Vehicle Routing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03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88" y="141268"/>
            <a:ext cx="8229600" cy="849332"/>
          </a:xfrm>
        </p:spPr>
        <p:txBody>
          <a:bodyPr>
            <a:noAutofit/>
          </a:bodyPr>
          <a:lstStyle/>
          <a:p>
            <a:r>
              <a:rPr lang="en-US" sz="2800" dirty="0"/>
              <a:t>What Makes it Hard to Formulate and Solve?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84C8F-E831-45B7-BDC6-75F8D0CE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5733333" cy="29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376771-7DE3-43AE-A976-02EB7B5EB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048000"/>
            <a:ext cx="5733333" cy="29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0BC77C-CB68-4845-AC20-9CB1F826CB66}"/>
              </a:ext>
            </a:extLst>
          </p:cNvPr>
          <p:cNvSpPr txBox="1"/>
          <p:nvPr/>
        </p:nvSpPr>
        <p:spPr>
          <a:xfrm>
            <a:off x="6629400" y="1068385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Delivery Time Windows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F6077-2E56-4C15-8EC9-A1CE60A46E05}"/>
              </a:ext>
            </a:extLst>
          </p:cNvPr>
          <p:cNvSpPr txBox="1"/>
          <p:nvPr/>
        </p:nvSpPr>
        <p:spPr>
          <a:xfrm>
            <a:off x="228600" y="6048082"/>
            <a:ext cx="76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https://tech.instacart.com/space-time-and-groceries-a315925acf3a</a:t>
            </a:r>
          </a:p>
        </p:txBody>
      </p:sp>
    </p:spTree>
    <p:extLst>
      <p:ext uri="{BB962C8B-B14F-4D97-AF65-F5344CB8AC3E}">
        <p14:creationId xmlns:p14="http://schemas.microsoft.com/office/powerpoint/2010/main" val="1712290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it Hard to Formulate and Solve?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BC77C-CB68-4845-AC20-9CB1F826CB66}"/>
              </a:ext>
            </a:extLst>
          </p:cNvPr>
          <p:cNvSpPr txBox="1"/>
          <p:nvPr/>
        </p:nvSpPr>
        <p:spPr>
          <a:xfrm>
            <a:off x="6248400" y="1449385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Driver Rest Requirements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94FF9-3C4B-4131-85D0-F80885475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0"/>
            <a:ext cx="6553200" cy="37188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21899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it Hard to Formulate and Solve?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BC77C-CB68-4845-AC20-9CB1F826CB66}"/>
              </a:ext>
            </a:extLst>
          </p:cNvPr>
          <p:cNvSpPr txBox="1"/>
          <p:nvPr/>
        </p:nvSpPr>
        <p:spPr>
          <a:xfrm>
            <a:off x="1905000" y="1439792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Non-Uniform Costs– where you end may determine the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F4458-F437-4064-AE87-310158C85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650348"/>
            <a:ext cx="8839200" cy="275826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07A465-A800-487E-A2C9-3578EFAA0D82}"/>
              </a:ext>
            </a:extLst>
          </p:cNvPr>
          <p:cNvCxnSpPr/>
          <p:nvPr/>
        </p:nvCxnSpPr>
        <p:spPr bwMode="auto">
          <a:xfrm flipV="1">
            <a:off x="609600" y="3200400"/>
            <a:ext cx="7467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73351F-3550-4F44-A6FD-7C221C7D5288}"/>
              </a:ext>
            </a:extLst>
          </p:cNvPr>
          <p:cNvCxnSpPr>
            <a:cxnSpLocks/>
          </p:cNvCxnSpPr>
          <p:nvPr/>
        </p:nvCxnSpPr>
        <p:spPr bwMode="auto">
          <a:xfrm>
            <a:off x="8092109" y="3234178"/>
            <a:ext cx="137491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1D6C00-1549-4D5B-85DA-5C954DFA74D5}"/>
              </a:ext>
            </a:extLst>
          </p:cNvPr>
          <p:cNvSpPr txBox="1"/>
          <p:nvPr/>
        </p:nvSpPr>
        <p:spPr>
          <a:xfrm>
            <a:off x="335988" y="5521247"/>
            <a:ext cx="8350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Denver to Milwaukee to Chicago may be $2.00/mile, but Denver to Chicago to Milwaukee may be $2.20/mile</a:t>
            </a:r>
          </a:p>
        </p:txBody>
      </p:sp>
    </p:spTree>
    <p:extLst>
      <p:ext uri="{BB962C8B-B14F-4D97-AF65-F5344CB8AC3E}">
        <p14:creationId xmlns:p14="http://schemas.microsoft.com/office/powerpoint/2010/main" val="695501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it Hard to Formulate and Solve?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BC77C-CB68-4845-AC20-9CB1F826CB66}"/>
              </a:ext>
            </a:extLst>
          </p:cNvPr>
          <p:cNvSpPr txBox="1"/>
          <p:nvPr/>
        </p:nvSpPr>
        <p:spPr>
          <a:xfrm>
            <a:off x="1295400" y="1436054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Restricted times of delivery in cities or center cities or through cities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D6C00-1549-4D5B-85DA-5C954DFA74D5}"/>
              </a:ext>
            </a:extLst>
          </p:cNvPr>
          <p:cNvSpPr txBox="1"/>
          <p:nvPr/>
        </p:nvSpPr>
        <p:spPr>
          <a:xfrm>
            <a:off x="508552" y="5560400"/>
            <a:ext cx="8355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Non-US major cities can have restricted times (only enter Mexico City at certain times).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F2058-60FA-4F88-B275-5DD9DFFB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47" y="2541947"/>
            <a:ext cx="5561905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3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it Hard to Formulate and Solve?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BC77C-CB68-4845-AC20-9CB1F826CB66}"/>
              </a:ext>
            </a:extLst>
          </p:cNvPr>
          <p:cNvSpPr txBox="1"/>
          <p:nvPr/>
        </p:nvSpPr>
        <p:spPr>
          <a:xfrm>
            <a:off x="2209800" y="1390317"/>
            <a:ext cx="53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Crossing Borders… (not easy if the shortest path is through Switzerland)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A196B-2736-4844-9209-FDCAF5461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2204253"/>
            <a:ext cx="6553202" cy="40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03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it Hard to Formulate and Solve?</a:t>
            </a:r>
          </a:p>
        </p:txBody>
      </p:sp>
      <p:pic>
        <p:nvPicPr>
          <p:cNvPr id="8" name="Picture 7" descr="129_ZOUR logo-yellow copy">
            <a:extLst>
              <a:ext uri="{FF2B5EF4-FFF2-40B4-BE49-F238E27FC236}">
                <a16:creationId xmlns:a16="http://schemas.microsoft.com/office/drawing/2014/main" id="{8306F519-E718-4857-8B2F-A7CFCC44D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86200"/>
            <a:ext cx="297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132_Mike_Ike_logo">
            <a:extLst>
              <a:ext uri="{FF2B5EF4-FFF2-40B4-BE49-F238E27FC236}">
                <a16:creationId xmlns:a16="http://schemas.microsoft.com/office/drawing/2014/main" id="{E4FD478B-D50F-4F1A-800D-A0D3AF153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3276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134_PEEPSlogo 2">
            <a:extLst>
              <a:ext uri="{FF2B5EF4-FFF2-40B4-BE49-F238E27FC236}">
                <a16:creationId xmlns:a16="http://schemas.microsoft.com/office/drawing/2014/main" id="{3F84519D-761E-459A-9319-4325B2E5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2286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249_pc_logo_powerpoint_1026">
            <a:extLst>
              <a:ext uri="{FF2B5EF4-FFF2-40B4-BE49-F238E27FC236}">
                <a16:creationId xmlns:a16="http://schemas.microsoft.com/office/drawing/2014/main" id="{0AF89BCD-094D-405F-90C6-9F05AF9D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67000"/>
            <a:ext cx="2819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126_Hot Tamales logo">
            <a:extLst>
              <a:ext uri="{FF2B5EF4-FFF2-40B4-BE49-F238E27FC236}">
                <a16:creationId xmlns:a16="http://schemas.microsoft.com/office/drawing/2014/main" id="{AD0D6053-2D97-4E21-BACA-FF364C197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29200"/>
            <a:ext cx="3276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297_teenee_beanee_banner">
            <a:extLst>
              <a:ext uri="{FF2B5EF4-FFF2-40B4-BE49-F238E27FC236}">
                <a16:creationId xmlns:a16="http://schemas.microsoft.com/office/drawing/2014/main" id="{D8AF1262-6788-4DFF-BC27-1CCC35FAD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953000"/>
            <a:ext cx="2819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FE07F1-1EF5-4F10-9C64-63EBB6D595CA}"/>
              </a:ext>
            </a:extLst>
          </p:cNvPr>
          <p:cNvSpPr txBox="1"/>
          <p:nvPr/>
        </p:nvSpPr>
        <p:spPr>
          <a:xfrm>
            <a:off x="1905000" y="1696342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Example… (see other case)</a:t>
            </a:r>
          </a:p>
        </p:txBody>
      </p:sp>
    </p:spTree>
    <p:extLst>
      <p:ext uri="{BB962C8B-B14F-4D97-AF65-F5344CB8AC3E}">
        <p14:creationId xmlns:p14="http://schemas.microsoft.com/office/powerpoint/2010/main" val="3273140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Set Partitioning Formulation of VRP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72" y="1371600"/>
            <a:ext cx="6795744" cy="270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828800"/>
            <a:ext cx="7967412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398" y="2853812"/>
            <a:ext cx="7105802" cy="335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4114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Sites covered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494794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m-routes</a:t>
            </a:r>
          </a:p>
          <a:p>
            <a:r>
              <a:rPr lang="en-US" dirty="0"/>
              <a:t>(this can be handled in other ways </a:t>
            </a:r>
          </a:p>
        </p:txBody>
      </p:sp>
    </p:spTree>
    <p:extLst>
      <p:ext uri="{BB962C8B-B14F-4D97-AF65-F5344CB8AC3E}">
        <p14:creationId xmlns:p14="http://schemas.microsoft.com/office/powerpoint/2010/main" val="1340394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88" y="141268"/>
            <a:ext cx="8229600" cy="775230"/>
          </a:xfrm>
        </p:spPr>
        <p:txBody>
          <a:bodyPr>
            <a:normAutofit/>
          </a:bodyPr>
          <a:lstStyle/>
          <a:p>
            <a:r>
              <a:rPr lang="en-US" sz="3200" dirty="0"/>
              <a:t>What Makes this Problem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81400"/>
            <a:ext cx="8382000" cy="2514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have to generate all the routes.</a:t>
            </a:r>
          </a:p>
          <a:p>
            <a:pPr lvl="1"/>
            <a:r>
              <a:rPr lang="en-US" dirty="0"/>
              <a:t>This can be impossible!</a:t>
            </a:r>
          </a:p>
          <a:p>
            <a:pPr lvl="1"/>
            <a:r>
              <a:rPr lang="en-US" dirty="0"/>
              <a:t>Works well when there are limited number of customers and stops</a:t>
            </a:r>
          </a:p>
          <a:p>
            <a:pPr lvl="1"/>
            <a:endParaRPr lang="en-US" dirty="0"/>
          </a:p>
          <a:p>
            <a:r>
              <a:rPr lang="en-US" dirty="0"/>
              <a:t>Thought exercise:  If you have to generate all the routes, why do you need the optimization model– why not pick the best ones?</a:t>
            </a:r>
          </a:p>
          <a:p>
            <a:r>
              <a:rPr lang="en-US" dirty="0"/>
              <a:t>Answer:  The routes generated share many common points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916498"/>
            <a:ext cx="5486400" cy="25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01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88" y="141268"/>
            <a:ext cx="8229600" cy="882143"/>
          </a:xfrm>
        </p:spPr>
        <p:txBody>
          <a:bodyPr>
            <a:noAutofit/>
          </a:bodyPr>
          <a:lstStyle/>
          <a:p>
            <a:r>
              <a:rPr lang="en-US" sz="2400" dirty="0"/>
              <a:t>Some Best Practices for Generating the “all” the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0"/>
            <a:ext cx="83820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Start with all the 1-stop routes first.  (Usually this is a good place to make sure you have a feasible solution</a:t>
            </a:r>
          </a:p>
          <a:p>
            <a:r>
              <a:rPr lang="en-US" sz="2000" dirty="0"/>
              <a:t>Then, add the 2-stops, the 3-stops,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Try to look at (validate and cost) each possible route only once (why?)</a:t>
            </a:r>
          </a:p>
          <a:p>
            <a:r>
              <a:rPr lang="en-US" sz="2000" dirty="0"/>
              <a:t>Try to cut off as many possible routes as possible without having to even iterate through them (why?)</a:t>
            </a:r>
          </a:p>
          <a:p>
            <a:r>
              <a:rPr lang="en-US" sz="2000" dirty="0"/>
              <a:t>Come up with heuristic rules when you have to cut out routes that are feasible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38159"/>
            <a:ext cx="5486400" cy="25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9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There are many heuristic algorithms for solving routing problems, we’ll look at one:  Clarke Wright Savings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3810000"/>
            <a:ext cx="8382000" cy="2514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general idea is that we start with simple routes– just go out and back to each point</a:t>
            </a:r>
          </a:p>
          <a:p>
            <a:r>
              <a:rPr lang="en-US" dirty="0"/>
              <a:t>Then we are going to look for opportunities to combine routes</a:t>
            </a:r>
          </a:p>
          <a:p>
            <a:r>
              <a:rPr lang="en-US" dirty="0"/>
              <a:t>We will look for these opportunities by creating a simple sorted savings list and go down that list to build routes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33" y="1228666"/>
            <a:ext cx="4559534" cy="2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21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9E37-7640-4AFE-8886-3C6CECD9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VRP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4A109-00E6-48ED-B481-71511DE6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38" y="1143000"/>
            <a:ext cx="7504090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5D00B-6D45-423D-ABC9-1A72B590D229}"/>
              </a:ext>
            </a:extLst>
          </p:cNvPr>
          <p:cNvSpPr txBox="1"/>
          <p:nvPr/>
        </p:nvSpPr>
        <p:spPr>
          <a:xfrm flipH="1">
            <a:off x="335988" y="6019800"/>
            <a:ext cx="6263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 https://www.wsj.com/articles/at-ups-the-algorithm-is-the-driver-1424136536 </a:t>
            </a:r>
          </a:p>
        </p:txBody>
      </p:sp>
      <p:pic>
        <p:nvPicPr>
          <p:cNvPr id="1026" name="Picture 2" descr="http://www.scdigest.com/images/Watson_UPS_March2015.jpg">
            <a:extLst>
              <a:ext uri="{FF2B5EF4-FFF2-40B4-BE49-F238E27FC236}">
                <a16:creationId xmlns:a16="http://schemas.microsoft.com/office/drawing/2014/main" id="{4BE542AB-1262-4C54-960B-E8E66820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43124"/>
            <a:ext cx="33337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383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09998"/>
            <a:ext cx="8382000" cy="25146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Figure A:  Distance = C</a:t>
            </a:r>
            <a:r>
              <a:rPr lang="en-US" baseline="-25000" dirty="0"/>
              <a:t>0i</a:t>
            </a:r>
            <a:r>
              <a:rPr lang="en-US" dirty="0"/>
              <a:t> + C</a:t>
            </a:r>
            <a:r>
              <a:rPr lang="en-US" baseline="-25000" dirty="0"/>
              <a:t>i0</a:t>
            </a:r>
            <a:r>
              <a:rPr lang="en-US" dirty="0"/>
              <a:t> + C</a:t>
            </a:r>
            <a:r>
              <a:rPr lang="en-US" baseline="-25000" dirty="0"/>
              <a:t>0j</a:t>
            </a:r>
            <a:r>
              <a:rPr lang="en-US" dirty="0"/>
              <a:t> + C</a:t>
            </a:r>
            <a:r>
              <a:rPr lang="en-US" baseline="-25000" dirty="0"/>
              <a:t>j0</a:t>
            </a:r>
          </a:p>
          <a:p>
            <a:endParaRPr lang="en-US" baseline="-25000" dirty="0"/>
          </a:p>
          <a:p>
            <a:r>
              <a:rPr lang="en-US" dirty="0"/>
              <a:t>Figure B:  Distance = C</a:t>
            </a:r>
            <a:r>
              <a:rPr lang="en-US" baseline="-25000" dirty="0"/>
              <a:t>0i</a:t>
            </a:r>
            <a:r>
              <a:rPr lang="en-US" dirty="0"/>
              <a:t> +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 + C</a:t>
            </a:r>
            <a:r>
              <a:rPr lang="en-US" baseline="-25000" dirty="0"/>
              <a:t>j0</a:t>
            </a:r>
          </a:p>
          <a:p>
            <a:endParaRPr lang="en-US" baseline="-25000" dirty="0"/>
          </a:p>
          <a:p>
            <a:r>
              <a:rPr lang="en-US" dirty="0"/>
              <a:t>Savings (intuition).  You save one leg out to each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/>
              <a:t>j</a:t>
            </a:r>
          </a:p>
          <a:p>
            <a:endParaRPr lang="en-US" dirty="0"/>
          </a:p>
          <a:p>
            <a:r>
              <a:rPr lang="en-US" dirty="0"/>
              <a:t>Savings Formula:  C</a:t>
            </a:r>
            <a:r>
              <a:rPr lang="en-US" baseline="-25000" dirty="0"/>
              <a:t>i0</a:t>
            </a:r>
            <a:r>
              <a:rPr lang="en-US" dirty="0"/>
              <a:t> + C</a:t>
            </a:r>
            <a:r>
              <a:rPr lang="en-US" baseline="-25000" dirty="0"/>
              <a:t>j0</a:t>
            </a:r>
            <a:r>
              <a:rPr lang="en-US" dirty="0"/>
              <a:t> -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endParaRPr lang="en-US" baseline="-25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33" y="1228666"/>
            <a:ext cx="4559534" cy="2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0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88" y="141268"/>
            <a:ext cx="8229600" cy="849332"/>
          </a:xfrm>
        </p:spPr>
        <p:txBody>
          <a:bodyPr>
            <a:normAutofit/>
          </a:bodyPr>
          <a:lstStyle/>
          <a:p>
            <a:r>
              <a:rPr lang="en-US" sz="3200" dirty="0"/>
              <a:t>Example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331" y="782520"/>
            <a:ext cx="6880657" cy="3375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56" y="4045300"/>
            <a:ext cx="3206186" cy="23178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5204217"/>
            <a:ext cx="254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 holds 100 units</a:t>
            </a:r>
          </a:p>
        </p:txBody>
      </p:sp>
    </p:spTree>
    <p:extLst>
      <p:ext uri="{BB962C8B-B14F-4D97-AF65-F5344CB8AC3E}">
        <p14:creationId xmlns:p14="http://schemas.microsoft.com/office/powerpoint/2010/main" val="247311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88" y="141268"/>
            <a:ext cx="8229600" cy="754082"/>
          </a:xfrm>
        </p:spPr>
        <p:txBody>
          <a:bodyPr>
            <a:normAutofit/>
          </a:bodyPr>
          <a:lstStyle/>
          <a:p>
            <a:r>
              <a:rPr lang="en-US" sz="3200" dirty="0"/>
              <a:t>Savings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91714"/>
            <a:ext cx="5934075" cy="2985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5600" y="670401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i0</a:t>
            </a:r>
            <a:r>
              <a:rPr lang="en-US" sz="2800" dirty="0"/>
              <a:t> + C</a:t>
            </a:r>
            <a:r>
              <a:rPr lang="en-US" sz="2800" baseline="-25000" dirty="0"/>
              <a:t>j0</a:t>
            </a:r>
            <a:r>
              <a:rPr lang="en-US" sz="2800" dirty="0"/>
              <a:t> - </a:t>
            </a:r>
            <a:r>
              <a:rPr lang="en-US" sz="2800" dirty="0" err="1"/>
              <a:t>C</a:t>
            </a:r>
            <a:r>
              <a:rPr lang="en-US" sz="2800" baseline="-25000" dirty="0" err="1"/>
              <a:t>ij</a:t>
            </a:r>
            <a:endParaRPr lang="en-US" sz="2800" baseline="-25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143000"/>
            <a:ext cx="6042457" cy="2964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2954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252" y="4126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Savings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583203" y="4648200"/>
            <a:ext cx="757237" cy="457200"/>
          </a:xfrm>
          <a:prstGeom prst="ellipse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247446" y="1781175"/>
            <a:ext cx="757237" cy="457200"/>
          </a:xfrm>
          <a:prstGeom prst="ellipse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004683" y="1781175"/>
            <a:ext cx="757237" cy="457200"/>
          </a:xfrm>
          <a:prstGeom prst="ellipse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047545" y="2180194"/>
            <a:ext cx="757237" cy="457200"/>
          </a:xfrm>
          <a:prstGeom prst="ellipse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8481" y="398554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 = 28 + 31 -21</a:t>
            </a:r>
          </a:p>
        </p:txBody>
      </p:sp>
    </p:spTree>
    <p:extLst>
      <p:ext uri="{BB962C8B-B14F-4D97-AF65-F5344CB8AC3E}">
        <p14:creationId xmlns:p14="http://schemas.microsoft.com/office/powerpoint/2010/main" val="4033916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91714"/>
            <a:ext cx="5934075" cy="2985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143000"/>
            <a:ext cx="6042457" cy="2964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2954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252" y="4126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Savings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419600" y="4648200"/>
            <a:ext cx="757237" cy="457200"/>
          </a:xfrm>
          <a:prstGeom prst="ellipse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247446" y="1781175"/>
            <a:ext cx="757237" cy="457200"/>
          </a:xfrm>
          <a:prstGeom prst="ellipse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805363" y="1781175"/>
            <a:ext cx="757237" cy="457200"/>
          </a:xfrm>
          <a:prstGeom prst="ellipse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800600" y="2180194"/>
            <a:ext cx="757237" cy="457200"/>
          </a:xfrm>
          <a:prstGeom prst="ellipse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8481" y="398554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 = 28 + 20 -29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F6FE7F-180C-BEA5-A4CC-BC7FF462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88" y="141268"/>
            <a:ext cx="8229600" cy="754082"/>
          </a:xfrm>
        </p:spPr>
        <p:txBody>
          <a:bodyPr>
            <a:normAutofit/>
          </a:bodyPr>
          <a:lstStyle/>
          <a:p>
            <a:r>
              <a:rPr lang="en-US" sz="3200" dirty="0"/>
              <a:t>Savings Matrix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73718-1B64-A344-ECEC-8000F462B238}"/>
              </a:ext>
            </a:extLst>
          </p:cNvPr>
          <p:cNvSpPr txBox="1"/>
          <p:nvPr/>
        </p:nvSpPr>
        <p:spPr>
          <a:xfrm>
            <a:off x="6705600" y="670401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i0</a:t>
            </a:r>
            <a:r>
              <a:rPr lang="en-US" sz="2800" dirty="0"/>
              <a:t> + C</a:t>
            </a:r>
            <a:r>
              <a:rPr lang="en-US" sz="2800" baseline="-25000" dirty="0"/>
              <a:t>j0</a:t>
            </a:r>
            <a:r>
              <a:rPr lang="en-US" sz="2800" dirty="0"/>
              <a:t> - </a:t>
            </a:r>
            <a:r>
              <a:rPr lang="en-US" sz="2800" dirty="0" err="1"/>
              <a:t>C</a:t>
            </a:r>
            <a:r>
              <a:rPr lang="en-US" sz="2800" baseline="-25000" dirty="0" err="1"/>
              <a:t>ij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751513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91714"/>
            <a:ext cx="5934075" cy="2985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143000"/>
            <a:ext cx="6042457" cy="2964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2954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252" y="4126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Savings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172200" y="5877007"/>
            <a:ext cx="757237" cy="457200"/>
          </a:xfrm>
          <a:prstGeom prst="ellipse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557837" y="1752085"/>
            <a:ext cx="757237" cy="457200"/>
          </a:xfrm>
          <a:prstGeom prst="ellipse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315074" y="1752085"/>
            <a:ext cx="757237" cy="457200"/>
          </a:xfrm>
          <a:prstGeom prst="ellipse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315074" y="3205914"/>
            <a:ext cx="757237" cy="457200"/>
          </a:xfrm>
          <a:prstGeom prst="ellipse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8481" y="398554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 = 25 + 34 -25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4B7B108-B05C-D3A1-F157-326B0DE5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88" y="141268"/>
            <a:ext cx="8229600" cy="754082"/>
          </a:xfrm>
        </p:spPr>
        <p:txBody>
          <a:bodyPr>
            <a:normAutofit/>
          </a:bodyPr>
          <a:lstStyle/>
          <a:p>
            <a:r>
              <a:rPr lang="en-US" sz="3200" dirty="0"/>
              <a:t>Savings Matrix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F5CFC-A464-12C9-C9D5-9EC00E8B522E}"/>
              </a:ext>
            </a:extLst>
          </p:cNvPr>
          <p:cNvSpPr txBox="1"/>
          <p:nvPr/>
        </p:nvSpPr>
        <p:spPr>
          <a:xfrm>
            <a:off x="6705600" y="670401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i0</a:t>
            </a:r>
            <a:r>
              <a:rPr lang="en-US" sz="2800" dirty="0"/>
              <a:t> + C</a:t>
            </a:r>
            <a:r>
              <a:rPr lang="en-US" sz="2800" baseline="-25000" dirty="0"/>
              <a:t>j0</a:t>
            </a:r>
            <a:r>
              <a:rPr lang="en-US" sz="2800" dirty="0"/>
              <a:t> - </a:t>
            </a:r>
            <a:r>
              <a:rPr lang="en-US" sz="2800" dirty="0" err="1"/>
              <a:t>C</a:t>
            </a:r>
            <a:r>
              <a:rPr lang="en-US" sz="2800" baseline="-25000" dirty="0" err="1"/>
              <a:t>ij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620965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91714"/>
            <a:ext cx="5934075" cy="2985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3252" y="752490"/>
            <a:ext cx="3464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Ranking the Biggest Savings</a:t>
            </a:r>
            <a:endParaRPr lang="en-US" sz="2000" baseline="-25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143000"/>
            <a:ext cx="6042457" cy="2964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2954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252" y="4126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Savings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255541" y="4621725"/>
            <a:ext cx="757237" cy="457200"/>
          </a:xfrm>
          <a:prstGeom prst="ellipse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581400" y="4621725"/>
            <a:ext cx="757237" cy="457200"/>
          </a:xfrm>
          <a:prstGeom prst="ellipse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34000" y="5034937"/>
            <a:ext cx="757237" cy="457200"/>
          </a:xfrm>
          <a:prstGeom prst="ellipse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255540" y="5877007"/>
            <a:ext cx="757237" cy="457200"/>
          </a:xfrm>
          <a:prstGeom prst="ellipse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3321C8-594D-0204-7D51-88B3D794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88" y="141268"/>
            <a:ext cx="8229600" cy="754082"/>
          </a:xfrm>
        </p:spPr>
        <p:txBody>
          <a:bodyPr>
            <a:normAutofit/>
          </a:bodyPr>
          <a:lstStyle/>
          <a:p>
            <a:r>
              <a:rPr lang="en-US" sz="3200" dirty="0"/>
              <a:t>Savings Matrix</a:t>
            </a:r>
          </a:p>
        </p:txBody>
      </p:sp>
    </p:spTree>
    <p:extLst>
      <p:ext uri="{BB962C8B-B14F-4D97-AF65-F5344CB8AC3E}">
        <p14:creationId xmlns:p14="http://schemas.microsoft.com/office/powerpoint/2010/main" val="3528653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88" y="141268"/>
            <a:ext cx="5760012" cy="1143000"/>
          </a:xfrm>
        </p:spPr>
        <p:txBody>
          <a:bodyPr>
            <a:noAutofit/>
          </a:bodyPr>
          <a:lstStyle/>
          <a:p>
            <a:r>
              <a:rPr lang="en-US" sz="2400" dirty="0"/>
              <a:t>Now We Rank the Savings and Run the Algorithm:  Sequential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7010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1-5 are first</a:t>
            </a:r>
          </a:p>
          <a:p>
            <a:r>
              <a:rPr lang="en-US" sz="2400" dirty="0"/>
              <a:t>We check total capacity (37+32 = 69), we are less than 100 so we are good</a:t>
            </a:r>
          </a:p>
          <a:p>
            <a:r>
              <a:rPr lang="en-US" sz="2400" dirty="0"/>
              <a:t>1 and 5 are neighbors in final solution</a:t>
            </a:r>
          </a:p>
          <a:p>
            <a:r>
              <a:rPr lang="en-US" sz="2400" dirty="0"/>
              <a:t>1-2 is next.  So route would be 2-1-5 or 5-1-2.  But, with 2 capacity would be violated</a:t>
            </a:r>
          </a:p>
          <a:p>
            <a:r>
              <a:rPr lang="en-US" sz="2400" dirty="0"/>
              <a:t>2-4 is next, but we can’t combine this with 1-5 or we would be building two routes</a:t>
            </a:r>
          </a:p>
          <a:p>
            <a:r>
              <a:rPr lang="en-US" sz="2400" dirty="0"/>
              <a:t>Adding 4-5 would work– 1-5-4 or 4-5-1.  Total demand is 94.  We now add 4 to the route</a:t>
            </a:r>
          </a:p>
          <a:p>
            <a:r>
              <a:rPr lang="en-US" sz="2400" dirty="0"/>
              <a:t>No other stops can be added to this route</a:t>
            </a:r>
          </a:p>
          <a:p>
            <a:r>
              <a:rPr lang="en-US" sz="2400" dirty="0"/>
              <a:t>So, we go back to the top and start another route, 2-3, the only one left </a:t>
            </a:r>
          </a:p>
          <a:p>
            <a:r>
              <a:rPr lang="en-US" sz="2400" dirty="0"/>
              <a:t>Total distance is 187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71600"/>
            <a:ext cx="609600" cy="4799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538" y="66675"/>
            <a:ext cx="2345262" cy="1695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038" y="111073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865171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88" y="141268"/>
            <a:ext cx="5836212" cy="1143000"/>
          </a:xfrm>
        </p:spPr>
        <p:txBody>
          <a:bodyPr>
            <a:noAutofit/>
          </a:bodyPr>
          <a:lstStyle/>
          <a:p>
            <a:r>
              <a:rPr lang="en-US" sz="2400" dirty="0"/>
              <a:t>Now We Rank the Savings and Run the Algorithm: 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70104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1-5 are added, like before</a:t>
            </a:r>
          </a:p>
          <a:p>
            <a:r>
              <a:rPr lang="en-US" sz="2400" dirty="0"/>
              <a:t>1-2 cannot be added to 1-5 as seen before</a:t>
            </a:r>
          </a:p>
          <a:p>
            <a:r>
              <a:rPr lang="en-US" sz="2400" dirty="0"/>
              <a:t>But, 2-4 are next and are added as a new route</a:t>
            </a:r>
          </a:p>
          <a:p>
            <a:r>
              <a:rPr lang="en-US" sz="2400" dirty="0"/>
              <a:t>4-5 is next, but 4 cannot be added to route 1-5 since it is on another route</a:t>
            </a:r>
          </a:p>
          <a:p>
            <a:r>
              <a:rPr lang="en-US" sz="2400" dirty="0"/>
              <a:t>2-5 is next, but 2 cannot be added to 1-5</a:t>
            </a:r>
          </a:p>
          <a:p>
            <a:r>
              <a:rPr lang="en-US" sz="2400" dirty="0"/>
              <a:t>1-4 is next, but both are on routes</a:t>
            </a:r>
          </a:p>
          <a:p>
            <a:r>
              <a:rPr lang="en-US" sz="2400" dirty="0"/>
              <a:t>3-5 can be added to 1-5 (it fits)</a:t>
            </a:r>
          </a:p>
          <a:p>
            <a:r>
              <a:rPr lang="en-US" sz="2400" dirty="0"/>
              <a:t>Total distance is 171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71600"/>
            <a:ext cx="609600" cy="4799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538" y="66675"/>
            <a:ext cx="2345262" cy="1695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038" y="111073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2510150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9E37-7640-4AFE-8886-3C6CECD9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VRP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4A109-00E6-48ED-B481-71511DE6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38" y="1143000"/>
            <a:ext cx="7504090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5D00B-6D45-423D-ABC9-1A72B590D229}"/>
              </a:ext>
            </a:extLst>
          </p:cNvPr>
          <p:cNvSpPr txBox="1"/>
          <p:nvPr/>
        </p:nvSpPr>
        <p:spPr>
          <a:xfrm flipH="1">
            <a:off x="335988" y="5943600"/>
            <a:ext cx="6263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 https://www.wsj.com/articles/at-ups-the-algorithm-is-the-driver-1424136536 </a:t>
            </a:r>
          </a:p>
        </p:txBody>
      </p:sp>
      <p:pic>
        <p:nvPicPr>
          <p:cNvPr id="1026" name="Picture 2" descr="http://www.scdigest.com/images/Watson_UPS_March2015.jpg">
            <a:extLst>
              <a:ext uri="{FF2B5EF4-FFF2-40B4-BE49-F238E27FC236}">
                <a16:creationId xmlns:a16="http://schemas.microsoft.com/office/drawing/2014/main" id="{4BE542AB-1262-4C54-960B-E8E66820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43124"/>
            <a:ext cx="33337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0B16A5-9F47-4B25-BA27-D13D5FC96056}"/>
              </a:ext>
            </a:extLst>
          </p:cNvPr>
          <p:cNvSpPr txBox="1"/>
          <p:nvPr/>
        </p:nvSpPr>
        <p:spPr>
          <a:xfrm>
            <a:off x="304800" y="363477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$200M and 10 years to build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DED1D-DE7C-4641-B6C9-D3F81E166B4B}"/>
              </a:ext>
            </a:extLst>
          </p:cNvPr>
          <p:cNvSpPr txBox="1"/>
          <p:nvPr/>
        </p:nvSpPr>
        <p:spPr>
          <a:xfrm>
            <a:off x="304800" y="4504502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$300M - $400M annual savings expected</a:t>
            </a:r>
          </a:p>
        </p:txBody>
      </p:sp>
    </p:spTree>
    <p:extLst>
      <p:ext uri="{BB962C8B-B14F-4D97-AF65-F5344CB8AC3E}">
        <p14:creationId xmlns:p14="http://schemas.microsoft.com/office/powerpoint/2010/main" val="3303678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9E37-7640-4AFE-8886-3C6CECD9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Hard?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4A109-00E6-48ED-B481-71511DE6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38" y="1143000"/>
            <a:ext cx="7504090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5D00B-6D45-423D-ABC9-1A72B590D229}"/>
              </a:ext>
            </a:extLst>
          </p:cNvPr>
          <p:cNvSpPr txBox="1"/>
          <p:nvPr/>
        </p:nvSpPr>
        <p:spPr>
          <a:xfrm flipH="1">
            <a:off x="335988" y="6019800"/>
            <a:ext cx="6263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 https://www.wsj.com/articles/at-ups-the-algorithm-is-the-driver-1424136536 </a:t>
            </a:r>
          </a:p>
        </p:txBody>
      </p:sp>
      <p:pic>
        <p:nvPicPr>
          <p:cNvPr id="1026" name="Picture 2" descr="http://www.scdigest.com/images/Watson_UPS_March2015.jpg">
            <a:extLst>
              <a:ext uri="{FF2B5EF4-FFF2-40B4-BE49-F238E27FC236}">
                <a16:creationId xmlns:a16="http://schemas.microsoft.com/office/drawing/2014/main" id="{4BE542AB-1262-4C54-960B-E8E66820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43124"/>
            <a:ext cx="33337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0B16A5-9F47-4B25-BA27-D13D5FC96056}"/>
              </a:ext>
            </a:extLst>
          </p:cNvPr>
          <p:cNvSpPr txBox="1"/>
          <p:nvPr/>
        </p:nvSpPr>
        <p:spPr>
          <a:xfrm>
            <a:off x="304800" y="363477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Each route has ~120 stops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DED1D-DE7C-4641-B6C9-D3F81E166B4B}"/>
              </a:ext>
            </a:extLst>
          </p:cNvPr>
          <p:cNvSpPr txBox="1"/>
          <p:nvPr/>
        </p:nvSpPr>
        <p:spPr>
          <a:xfrm>
            <a:off x="304800" y="4504502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There are a lot of ways to order those stops… (like more than a trillion ways)</a:t>
            </a:r>
          </a:p>
        </p:txBody>
      </p:sp>
    </p:spTree>
    <p:extLst>
      <p:ext uri="{BB962C8B-B14F-4D97-AF65-F5344CB8AC3E}">
        <p14:creationId xmlns:p14="http://schemas.microsoft.com/office/powerpoint/2010/main" val="264708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9E37-7640-4AFE-8886-3C6CECD9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Hard?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4A109-00E6-48ED-B481-71511DE6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38" y="1143000"/>
            <a:ext cx="7504090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5D00B-6D45-423D-ABC9-1A72B590D229}"/>
              </a:ext>
            </a:extLst>
          </p:cNvPr>
          <p:cNvSpPr txBox="1"/>
          <p:nvPr/>
        </p:nvSpPr>
        <p:spPr>
          <a:xfrm flipH="1">
            <a:off x="291548" y="6032703"/>
            <a:ext cx="6263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 https://www.wsj.com/articles/at-ups-the-algorithm-is-the-driver-1424136536 </a:t>
            </a:r>
          </a:p>
        </p:txBody>
      </p:sp>
      <p:pic>
        <p:nvPicPr>
          <p:cNvPr id="1026" name="Picture 2" descr="http://www.scdigest.com/images/Watson_UPS_March2015.jpg">
            <a:extLst>
              <a:ext uri="{FF2B5EF4-FFF2-40B4-BE49-F238E27FC236}">
                <a16:creationId xmlns:a16="http://schemas.microsoft.com/office/drawing/2014/main" id="{4BE542AB-1262-4C54-960B-E8E66820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43124"/>
            <a:ext cx="33337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0B16A5-9F47-4B25-BA27-D13D5FC96056}"/>
              </a:ext>
            </a:extLst>
          </p:cNvPr>
          <p:cNvSpPr txBox="1"/>
          <p:nvPr/>
        </p:nvSpPr>
        <p:spPr>
          <a:xfrm>
            <a:off x="291548" y="3591580"/>
            <a:ext cx="518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6,689,502,913,449,135,000,000,000,000,000,000,000,000,000,000,000,000,000,000, 000,000,000,000,000,000,000,000,000,000,000,000,000,000,000,000,000,000,000,000,000,000,000,000,000,000,000,000,000,000,000,000,000,000,000,000,000,000,000,000,000,000,000,000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DED1D-DE7C-4641-B6C9-D3F81E166B4B}"/>
              </a:ext>
            </a:extLst>
          </p:cNvPr>
          <p:cNvSpPr txBox="1"/>
          <p:nvPr/>
        </p:nvSpPr>
        <p:spPr>
          <a:xfrm>
            <a:off x="304800" y="2743201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Possible ways to order:</a:t>
            </a:r>
          </a:p>
        </p:txBody>
      </p:sp>
    </p:spTree>
    <p:extLst>
      <p:ext uri="{BB962C8B-B14F-4D97-AF65-F5344CB8AC3E}">
        <p14:creationId xmlns:p14="http://schemas.microsoft.com/office/powerpoint/2010/main" val="2663346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Basic Vehicle Routing Problem?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7620345" cy="37338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3962400" y="1295400"/>
            <a:ext cx="4648200" cy="4495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51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Basic Vehicle Routing Problem?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762034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92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Formulate the Vehicle Routing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do you think the objective is?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Minimize distance/cost</a:t>
            </a:r>
          </a:p>
          <a:p>
            <a:endParaRPr lang="en-US" dirty="0"/>
          </a:p>
          <a:p>
            <a:r>
              <a:rPr lang="en-US" dirty="0"/>
              <a:t>What are the decision variables?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Number of trucks, order of stops on a route- </a:t>
            </a:r>
            <a:r>
              <a:rPr lang="en-US" i="1" dirty="0"/>
              <a:t>(these might prove 		difficult to write out)</a:t>
            </a:r>
          </a:p>
          <a:p>
            <a:endParaRPr lang="en-US" dirty="0"/>
          </a:p>
          <a:p>
            <a:r>
              <a:rPr lang="en-US" dirty="0"/>
              <a:t>What are the constraints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Must visit every site</a:t>
            </a:r>
          </a:p>
          <a:p>
            <a:pPr marL="0" indent="0">
              <a:buNone/>
            </a:pPr>
            <a:r>
              <a:rPr lang="en-US" dirty="0"/>
              <a:t>             Capacity of the vehicle</a:t>
            </a:r>
          </a:p>
          <a:p>
            <a:pPr marL="0" indent="0">
              <a:buNone/>
            </a:pPr>
            <a:r>
              <a:rPr lang="en-US" dirty="0"/>
              <a:t>             Time windows</a:t>
            </a:r>
          </a:p>
        </p:txBody>
      </p:sp>
    </p:spTree>
    <p:extLst>
      <p:ext uri="{BB962C8B-B14F-4D97-AF65-F5344CB8AC3E}">
        <p14:creationId xmlns:p14="http://schemas.microsoft.com/office/powerpoint/2010/main" val="385741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Routing Interesting?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It is very easy to understand</a:t>
            </a:r>
          </a:p>
          <a:p>
            <a:endParaRPr lang="en-US" sz="1800" dirty="0"/>
          </a:p>
          <a:p>
            <a:r>
              <a:rPr lang="en-US" sz="1800" dirty="0"/>
              <a:t>In practice, it is usually easy to get a feasible solution (assuming you can get enough trucks– which is easy if you use commercially available trucks)</a:t>
            </a:r>
          </a:p>
          <a:p>
            <a:endParaRPr lang="en-US" sz="1800" dirty="0"/>
          </a:p>
          <a:p>
            <a:r>
              <a:rPr lang="en-US" sz="1800" dirty="0"/>
              <a:t>It is actually very hard to solve to optimality (and it is difficult to directly formulate)…  </a:t>
            </a:r>
          </a:p>
          <a:p>
            <a:pPr lvl="1"/>
            <a:r>
              <a:rPr lang="en-US" sz="1600" dirty="0"/>
              <a:t>Be careful about what people want the optimization to do and what they are actually doing– they may be violating all kinds of constraints</a:t>
            </a:r>
          </a:p>
        </p:txBody>
      </p:sp>
      <p:pic>
        <p:nvPicPr>
          <p:cNvPr id="1026" name="Picture 2" descr="Image result for apple orchard">
            <a:extLst>
              <a:ext uri="{FF2B5EF4-FFF2-40B4-BE49-F238E27FC236}">
                <a16:creationId xmlns:a16="http://schemas.microsoft.com/office/drawing/2014/main" id="{DA910073-042C-4206-B5F8-7853C1D8E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21" y="4419600"/>
            <a:ext cx="3369733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627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C:\WINDOWS\Desktop\LogicTools\LogicTools PPT template - latest.pot</Template>
  <TotalTime>43227</TotalTime>
  <Words>1047</Words>
  <Application>Microsoft Office PowerPoint</Application>
  <PresentationFormat>On-screen Show (4:3)</PresentationFormat>
  <Paragraphs>127</Paragraphs>
  <Slides>27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Slack-Lato</vt:lpstr>
      <vt:lpstr>Office Theme</vt:lpstr>
      <vt:lpstr>1_Office Theme</vt:lpstr>
      <vt:lpstr>2_Office Theme</vt:lpstr>
      <vt:lpstr>  VRP</vt:lpstr>
      <vt:lpstr>Where is VRP Used</vt:lpstr>
      <vt:lpstr>Where is VRP Used</vt:lpstr>
      <vt:lpstr>Why is it Hard?</vt:lpstr>
      <vt:lpstr>Why is it Hard?</vt:lpstr>
      <vt:lpstr>What is the Basic Vehicle Routing Problem?</vt:lpstr>
      <vt:lpstr>What is the Basic Vehicle Routing Problem?</vt:lpstr>
      <vt:lpstr>How Do you Formulate the Vehicle Routing Problem?</vt:lpstr>
      <vt:lpstr>What Makes Routing Interesting?</vt:lpstr>
      <vt:lpstr>What Makes it Hard to Formulate and Solve?</vt:lpstr>
      <vt:lpstr>What Makes it Hard to Formulate and Solve?</vt:lpstr>
      <vt:lpstr>What Makes it Hard to Formulate and Solve?</vt:lpstr>
      <vt:lpstr>What Makes it Hard to Formulate and Solve?</vt:lpstr>
      <vt:lpstr>What Makes it Hard to Formulate and Solve?</vt:lpstr>
      <vt:lpstr>What Makes it Hard to Formulate and Solve?</vt:lpstr>
      <vt:lpstr>Set Partitioning Formulation of VRP</vt:lpstr>
      <vt:lpstr>What Makes this Problem Hard?</vt:lpstr>
      <vt:lpstr>Some Best Practices for Generating the “all” the Routes</vt:lpstr>
      <vt:lpstr>There are many heuristic algorithms for solving routing problems, we’ll look at one:  Clarke Wright Savings</vt:lpstr>
      <vt:lpstr>Savings Concept</vt:lpstr>
      <vt:lpstr>Example Data</vt:lpstr>
      <vt:lpstr>Savings Matrix</vt:lpstr>
      <vt:lpstr>Savings Matrix</vt:lpstr>
      <vt:lpstr>Savings Matrix</vt:lpstr>
      <vt:lpstr>Savings Matrix</vt:lpstr>
      <vt:lpstr>Now We Rank the Savings and Run the Algorithm:  Sequential</vt:lpstr>
      <vt:lpstr>Now We Rank the Savings and Run the Algorithm:  Parallel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 427</dc:title>
  <dc:creator>Michael Watson</dc:creator>
  <cp:lastModifiedBy>Ehsan Khodabandeh</cp:lastModifiedBy>
  <cp:revision>672</cp:revision>
  <dcterms:created xsi:type="dcterms:W3CDTF">2002-05-06T16:47:28Z</dcterms:created>
  <dcterms:modified xsi:type="dcterms:W3CDTF">2022-10-17T15:38:04Z</dcterms:modified>
</cp:coreProperties>
</file>