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59111-A4EC-E4C1-3104-2043AB734D01}" v="22" dt="2023-05-12T12:47:33.128"/>
    <p1510:client id="{A2D711CE-7573-E8B7-BE59-615D9E43659C}" v="2" dt="2023-05-12T16:25:47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 varScale="1">
        <p:scale>
          <a:sx n="96" d="100"/>
          <a:sy n="96" d="100"/>
        </p:scale>
        <p:origin x="3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Tucker Lewis" userId="S::mtl8754@ads.northwestern.edu::d987b212-7f18-40dd-bb7c-610c353c5a88" providerId="AD" clId="Web-{88B59111-A4EC-E4C1-3104-2043AB734D01}"/>
    <pc:docChg chg="modSld">
      <pc:chgData name="Matthew Tucker Lewis" userId="S::mtl8754@ads.northwestern.edu::d987b212-7f18-40dd-bb7c-610c353c5a88" providerId="AD" clId="Web-{88B59111-A4EC-E4C1-3104-2043AB734D01}" dt="2023-05-12T12:47:33.128" v="22" actId="20577"/>
      <pc:docMkLst>
        <pc:docMk/>
      </pc:docMkLst>
      <pc:sldChg chg="modSp">
        <pc:chgData name="Matthew Tucker Lewis" userId="S::mtl8754@ads.northwestern.edu::d987b212-7f18-40dd-bb7c-610c353c5a88" providerId="AD" clId="Web-{88B59111-A4EC-E4C1-3104-2043AB734D01}" dt="2023-05-12T12:47:33.128" v="22" actId="20577"/>
        <pc:sldMkLst>
          <pc:docMk/>
          <pc:sldMk cId="3443613296" sldId="260"/>
        </pc:sldMkLst>
        <pc:spChg chg="mod">
          <ac:chgData name="Matthew Tucker Lewis" userId="S::mtl8754@ads.northwestern.edu::d987b212-7f18-40dd-bb7c-610c353c5a88" providerId="AD" clId="Web-{88B59111-A4EC-E4C1-3104-2043AB734D01}" dt="2023-05-12T12:47:33.128" v="22" actId="20577"/>
          <ac:spMkLst>
            <pc:docMk/>
            <pc:sldMk cId="3443613296" sldId="260"/>
            <ac:spMk id="3" creationId="{00000000-0000-0000-0000-000000000000}"/>
          </ac:spMkLst>
        </pc:spChg>
      </pc:sldChg>
    </pc:docChg>
  </pc:docChgLst>
  <pc:docChgLst>
    <pc:chgData name="Matthew Tucker Lewis" userId="S::mtl8754@ads.northwestern.edu::d987b212-7f18-40dd-bb7c-610c353c5a88" providerId="AD" clId="Web-{A2D711CE-7573-E8B7-BE59-615D9E43659C}"/>
    <pc:docChg chg="modSld">
      <pc:chgData name="Matthew Tucker Lewis" userId="S::mtl8754@ads.northwestern.edu::d987b212-7f18-40dd-bb7c-610c353c5a88" providerId="AD" clId="Web-{A2D711CE-7573-E8B7-BE59-615D9E43659C}" dt="2023-05-12T16:25:46.243" v="0" actId="20577"/>
      <pc:docMkLst>
        <pc:docMk/>
      </pc:docMkLst>
      <pc:sldChg chg="modSp">
        <pc:chgData name="Matthew Tucker Lewis" userId="S::mtl8754@ads.northwestern.edu::d987b212-7f18-40dd-bb7c-610c353c5a88" providerId="AD" clId="Web-{A2D711CE-7573-E8B7-BE59-615D9E43659C}" dt="2023-05-12T16:25:46.243" v="0" actId="20577"/>
        <pc:sldMkLst>
          <pc:docMk/>
          <pc:sldMk cId="772373758" sldId="256"/>
        </pc:sldMkLst>
        <pc:spChg chg="mod">
          <ac:chgData name="Matthew Tucker Lewis" userId="S::mtl8754@ads.northwestern.edu::d987b212-7f18-40dd-bb7c-610c353c5a88" providerId="AD" clId="Web-{A2D711CE-7573-E8B7-BE59-615D9E43659C}" dt="2023-05-12T16:25:46.243" v="0" actId="20577"/>
          <ac:spMkLst>
            <pc:docMk/>
            <pc:sldMk cId="77237375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8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756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86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97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47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2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9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0DD7F5-ADC2-4641-B425-473BFC0DBF0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EC9915-6DA4-44E3-B3A5-EC62ECF83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93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sql-programming-guid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atabricks/a-deep-dive-into-spark-sqls-catalyst-optimizer-with-yin-huai" TargetMode="External"/><Relationship Id="rId2" Type="http://schemas.openxmlformats.org/officeDocument/2006/relationships/hyperlink" Target="https://stackoverflow.com/questions/55791208/which-optimizations-do-udfs-not-benefit-fr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motion.com/magazine/dev-hub/big-data-analyst/light-up-the-spark-in-catalyst-by-avoiding-udf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vidvan.com/tutorials/apache-spark-rdd-vs-dataframe/" TargetMode="External"/><Relationship Id="rId2" Type="http://schemas.openxmlformats.org/officeDocument/2006/relationships/hyperlink" Target="https://spark.apache.org/docs/latest/sql-programming-guid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0363908/spark-why-does-python-significantly-outperform-scala-in-my-use-case" TargetMode="External"/><Relationship Id="rId2" Type="http://schemas.openxmlformats.org/officeDocument/2006/relationships/hyperlink" Target="https://stackoverflow.com/questions/32464122/spark-performance-for-scala-vs-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.cs.latrobe.edu.au/zhe/ZhenHeSparkRDDAPIExamples.html" TargetMode="External"/><Relationship Id="rId2" Type="http://schemas.openxmlformats.org/officeDocument/2006/relationships/hyperlink" Target="https://spark.apache.org/docs/latest/rdd-programming-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-flair.training/blogs/spark-rdd-operations-transformations-actions/" TargetMode="External"/><Relationship Id="rId5" Type="http://schemas.openxmlformats.org/officeDocument/2006/relationships/hyperlink" Target="https://data-flair.training/blogs/spark-rdd-tutorial/" TargetMode="External"/><Relationship Id="rId4" Type="http://schemas.openxmlformats.org/officeDocument/2006/relationships/hyperlink" Target="https://github.com/ibm-watson-data-lab/spark.sampl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Lab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questions, Answered?</a:t>
            </a:r>
          </a:p>
        </p:txBody>
      </p:sp>
    </p:spTree>
    <p:extLst>
      <p:ext uri="{BB962C8B-B14F-4D97-AF65-F5344CB8AC3E}">
        <p14:creationId xmlns:p14="http://schemas.microsoft.com/office/powerpoint/2010/main" val="77237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Common Mistake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083"/>
            <a:ext cx="10515600" cy="4720880"/>
          </a:xfrm>
        </p:spPr>
        <p:txBody>
          <a:bodyPr>
            <a:normAutofit fontScale="92500"/>
          </a:bodyPr>
          <a:lstStyle/>
          <a:p>
            <a:r>
              <a:rPr lang="en-US" dirty="0"/>
              <a:t>The Cartesian Product:</a:t>
            </a:r>
          </a:p>
          <a:p>
            <a:pPr lvl="1"/>
            <a:r>
              <a:rPr lang="en-US" dirty="0"/>
              <a:t>“I don’t get it! 199/200 of my executors finished their task in 1 second, and the last task is taking 20 minutes!”</a:t>
            </a:r>
          </a:p>
          <a:p>
            <a:r>
              <a:rPr lang="en-US" dirty="0"/>
              <a:t>There are a lot of ways to diagnose performance issues in Spark</a:t>
            </a:r>
          </a:p>
          <a:p>
            <a:pPr lvl="1"/>
            <a:r>
              <a:rPr lang="en-US" dirty="0"/>
              <a:t>(If you are interested, we can review some in the final lab)</a:t>
            </a:r>
          </a:p>
          <a:p>
            <a:r>
              <a:rPr lang="en-US" dirty="0"/>
              <a:t>Case: You join df1 to df2 on ‘id’</a:t>
            </a:r>
          </a:p>
          <a:p>
            <a:pPr lvl="1"/>
            <a:r>
              <a:rPr lang="en-US" dirty="0"/>
              <a:t>You checked and found that ‘id’ was unique in both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You job has been running for 2 hours, and it’s stuck on a single task that is supposed to finish in 1 second</a:t>
            </a:r>
          </a:p>
          <a:p>
            <a:r>
              <a:rPr lang="en-US" dirty="0"/>
              <a:t>What’s happening?</a:t>
            </a:r>
          </a:p>
          <a:p>
            <a:pPr lvl="1"/>
            <a:r>
              <a:rPr lang="en-US" dirty="0"/>
              <a:t>There are 7 null ids in df1 and 200Million null ids in df2</a:t>
            </a:r>
          </a:p>
          <a:p>
            <a:pPr lvl="1"/>
            <a:r>
              <a:rPr lang="en-US" dirty="0"/>
              <a:t>Spark is joining all 200Million rows from df2 to df1</a:t>
            </a:r>
          </a:p>
          <a:p>
            <a:pPr lvl="1"/>
            <a:r>
              <a:rPr lang="en-US" dirty="0"/>
              <a:t>In order to do this, Spark has to shuffle all 200Million rows to a single executor (node)</a:t>
            </a:r>
          </a:p>
        </p:txBody>
      </p:sp>
    </p:spTree>
    <p:extLst>
      <p:ext uri="{BB962C8B-B14F-4D97-AF65-F5344CB8AC3E}">
        <p14:creationId xmlns:p14="http://schemas.microsoft.com/office/powerpoint/2010/main" val="39867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UDFs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870"/>
            <a:ext cx="10515600" cy="5049077"/>
          </a:xfrm>
        </p:spPr>
        <p:txBody>
          <a:bodyPr>
            <a:normAutofit/>
          </a:bodyPr>
          <a:lstStyle/>
          <a:p>
            <a:r>
              <a:rPr lang="en-US" dirty="0"/>
              <a:t>Do not use them unless you have absolutely no other choice</a:t>
            </a:r>
          </a:p>
          <a:p>
            <a:r>
              <a:rPr lang="en-US" dirty="0"/>
              <a:t>Anyone who says anything otherwise is wrong</a:t>
            </a:r>
          </a:p>
          <a:p>
            <a:r>
              <a:rPr lang="en-US" dirty="0"/>
              <a:t>They will 99.9% of the time be programmatically worse than the function out of </a:t>
            </a:r>
            <a:r>
              <a:rPr lang="en-US" dirty="0" err="1"/>
              <a:t>pyspark.sql</a:t>
            </a:r>
            <a:endParaRPr lang="en-US" dirty="0"/>
          </a:p>
          <a:p>
            <a:pPr lvl="1"/>
            <a:r>
              <a:rPr lang="en-US" dirty="0"/>
              <a:t>Spark is highly optimized from file read through all operations. Are you really smarter than the hundreds of full-time engineers and countless open source programmers?</a:t>
            </a:r>
          </a:p>
          <a:p>
            <a:r>
              <a:rPr lang="en-US" dirty="0"/>
              <a:t>Even if you do have a perfectly optimized UDF, you will almost certainly ruin the performance of the job as a whole</a:t>
            </a:r>
          </a:p>
          <a:p>
            <a:pPr lvl="1"/>
            <a:r>
              <a:rPr lang="en-US" dirty="0"/>
              <a:t>Spark has multiple optimizers that make operations as fast and efficient as possible. Using a UDF introduces an operation that cannot be optimized</a:t>
            </a:r>
          </a:p>
        </p:txBody>
      </p:sp>
    </p:spTree>
    <p:extLst>
      <p:ext uri="{BB962C8B-B14F-4D97-AF65-F5344CB8AC3E}">
        <p14:creationId xmlns:p14="http://schemas.microsoft.com/office/powerpoint/2010/main" val="14378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against UDFs in greater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109"/>
            <a:ext cx="10515600" cy="4561854"/>
          </a:xfrm>
        </p:spPr>
        <p:txBody>
          <a:bodyPr/>
          <a:lstStyle/>
          <a:p>
            <a:r>
              <a:rPr lang="en-US" dirty="0"/>
              <a:t>UDFs are not “bad”</a:t>
            </a:r>
          </a:p>
          <a:p>
            <a:pPr lvl="1"/>
            <a:r>
              <a:rPr lang="en-US" dirty="0"/>
              <a:t>Only in the past few years has Spark SQL really become so highly optimized that the benefits of UDFs are pretty much obsolete</a:t>
            </a:r>
          </a:p>
          <a:p>
            <a:pPr lvl="1"/>
            <a:r>
              <a:rPr lang="en-US" dirty="0"/>
              <a:t>In addition, the vast majority (if not all) formal spark research and development is not happening in RDDs</a:t>
            </a:r>
          </a:p>
          <a:p>
            <a:pPr lvl="2"/>
            <a:r>
              <a:rPr lang="en-US" dirty="0"/>
              <a:t>There is an incentive for </a:t>
            </a:r>
            <a:r>
              <a:rPr lang="en-US" dirty="0" err="1"/>
              <a:t>Databricks</a:t>
            </a:r>
            <a:r>
              <a:rPr lang="en-US" dirty="0"/>
              <a:t> to make Spark as user-friendly as possible (see Koalas)</a:t>
            </a:r>
          </a:p>
          <a:p>
            <a:pPr lvl="1"/>
            <a:r>
              <a:rPr lang="en-US" dirty="0">
                <a:hlinkClick r:id="rId2"/>
              </a:rPr>
              <a:t>https://spark.apache.org/docs/latest/sql-programming-guide.html</a:t>
            </a:r>
            <a:endParaRPr lang="en-US" dirty="0"/>
          </a:p>
          <a:p>
            <a:pPr lvl="1"/>
            <a:r>
              <a:rPr lang="en-US" dirty="0"/>
              <a:t>This metadata allows for us to interact with the data like a traditional </a:t>
            </a:r>
            <a:r>
              <a:rPr lang="en-US" dirty="0" err="1"/>
              <a:t>dataframe</a:t>
            </a:r>
            <a:endParaRPr lang="en-US" dirty="0"/>
          </a:p>
          <a:p>
            <a:pPr lvl="2"/>
            <a:r>
              <a:rPr lang="en-US" dirty="0"/>
              <a:t>And for the cluster to further optimize jobs based on the metadata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greater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387"/>
            <a:ext cx="10515600" cy="47705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https://stackoverflow.com/questions/55791208/which-optimizations-do-udfs-not-benefit-from</a:t>
            </a:r>
            <a:r>
              <a:rPr lang="en-US" dirty="0"/>
              <a:t>	</a:t>
            </a:r>
          </a:p>
          <a:p>
            <a:r>
              <a:rPr lang="en-US" dirty="0"/>
              <a:t>UDFs inhibit “Predicate pushdown”</a:t>
            </a:r>
          </a:p>
          <a:p>
            <a:pPr lvl="1"/>
            <a:r>
              <a:rPr lang="en-US" dirty="0"/>
              <a:t>If you transform a </a:t>
            </a:r>
            <a:r>
              <a:rPr lang="en-US" dirty="0" err="1"/>
              <a:t>dataframe</a:t>
            </a:r>
            <a:r>
              <a:rPr lang="en-US" dirty="0"/>
              <a:t> 10 times and the 10</a:t>
            </a:r>
            <a:r>
              <a:rPr lang="en-US" baseline="30000" dirty="0"/>
              <a:t>th</a:t>
            </a:r>
            <a:r>
              <a:rPr lang="en-US" dirty="0"/>
              <a:t> transformation will is a filter (year = 2019)</a:t>
            </a:r>
          </a:p>
          <a:p>
            <a:pPr lvl="1"/>
            <a:r>
              <a:rPr lang="en-US" dirty="0"/>
              <a:t>Predicate Pushdown is an optimization that will filter the data on read</a:t>
            </a:r>
          </a:p>
          <a:p>
            <a:pPr lvl="2"/>
            <a:r>
              <a:rPr lang="en-US" dirty="0"/>
              <a:t>Meaning before any of the other 9 transformations</a:t>
            </a:r>
          </a:p>
          <a:p>
            <a:pPr lvl="1"/>
            <a:r>
              <a:rPr lang="en-US" dirty="0"/>
              <a:t>Specifically related to </a:t>
            </a:r>
          </a:p>
          <a:p>
            <a:r>
              <a:rPr lang="en-US" dirty="0"/>
              <a:t>Catalyst Optimizer</a:t>
            </a:r>
          </a:p>
          <a:p>
            <a:pPr lvl="1"/>
            <a:r>
              <a:rPr lang="en-US" dirty="0">
                <a:hlinkClick r:id="rId3"/>
              </a:rPr>
              <a:t>https://www.slideshare.net/databricks/a-deep-dive-into-spark-sqls-catalyst-optimizer-with-yin-huai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https://www.codemotion.com/magazine/dev-hub/big-data-analyst/light-up-the-spark-in-catalyst-by-avoiding-udf/</a:t>
            </a:r>
            <a:endParaRPr lang="en-US" dirty="0"/>
          </a:p>
          <a:p>
            <a:pPr lvl="1"/>
            <a:r>
              <a:rPr lang="en-US" dirty="0"/>
              <a:t>UDFs can interrupt optimizations</a:t>
            </a:r>
          </a:p>
          <a:p>
            <a:pPr lvl="2"/>
            <a:r>
              <a:rPr lang="en-US" dirty="0"/>
              <a:t>Spark can only optimize before and after</a:t>
            </a:r>
          </a:p>
        </p:txBody>
      </p:sp>
    </p:spTree>
    <p:extLst>
      <p:ext uri="{BB962C8B-B14F-4D97-AF65-F5344CB8AC3E}">
        <p14:creationId xmlns:p14="http://schemas.microsoft.com/office/powerpoint/2010/main" val="42496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RDDs vs. </a:t>
            </a:r>
            <a:r>
              <a:rPr lang="en-US" strike="sngStrike" dirty="0" err="1"/>
              <a:t>SparkSQL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-305435"/>
            <a:r>
              <a:rPr lang="en-US" dirty="0"/>
              <a:t>The distinction being made here is that </a:t>
            </a:r>
            <a:r>
              <a:rPr lang="en-US" err="1"/>
              <a:t>SparkSQL</a:t>
            </a:r>
            <a:r>
              <a:rPr lang="en-US" dirty="0"/>
              <a:t> is a module for structured data processing. </a:t>
            </a:r>
            <a:r>
              <a:rPr lang="en-US" err="1"/>
              <a:t>Dataframe</a:t>
            </a:r>
            <a:r>
              <a:rPr lang="en-US" dirty="0"/>
              <a:t> is an optimized data structure. </a:t>
            </a:r>
            <a:endParaRPr lang="en-US"/>
          </a:p>
          <a:p>
            <a:pPr marL="719455" lvl="1" indent="-269875"/>
            <a:r>
              <a:rPr lang="en-US" dirty="0"/>
              <a:t>The proper comparison is between RDD (a structure) and </a:t>
            </a:r>
            <a:r>
              <a:rPr lang="en-US" dirty="0" err="1"/>
              <a:t>Dataframe</a:t>
            </a:r>
            <a:r>
              <a:rPr lang="en-US" dirty="0"/>
              <a:t> (a structure)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dirty="0"/>
              <a:t>Though, you could also phrase the question between the RDD </a:t>
            </a:r>
            <a:r>
              <a:rPr lang="en-US" dirty="0" err="1"/>
              <a:t>api</a:t>
            </a:r>
            <a:r>
              <a:rPr lang="en-US" dirty="0"/>
              <a:t> and the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sparkSQL</a:t>
            </a:r>
            <a:r>
              <a:rPr lang="en-US" dirty="0"/>
              <a:t>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/>
              <a:t>Unless you absolutely need to, you should use </a:t>
            </a:r>
            <a:r>
              <a:rPr lang="en-US" dirty="0" err="1"/>
              <a:t>dataframes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dirty="0"/>
              <a:t>For many of the same reasons you should not use UDFs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dirty="0"/>
              <a:t>If you use RDDs you are putting yourself in control of all operations. The optimizations that Spark completes for RDDs are very limited, especially when compared to </a:t>
            </a:r>
            <a:r>
              <a:rPr lang="en-US" err="1"/>
              <a:t>Dataframes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/>
              <a:t>Most importantly, the efficiency and speed improvements also make </a:t>
            </a:r>
            <a:r>
              <a:rPr lang="en-US" dirty="0" err="1"/>
              <a:t>dataframe</a:t>
            </a:r>
            <a:r>
              <a:rPr lang="en-US" dirty="0"/>
              <a:t> operations significantly cheaper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dirty="0"/>
              <a:t>$$$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/>
              <a:t>I would be surprised if any of you went to work and wrote any "plain" RDD code at all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But it is still important to understand the underlying infrastructure and operations of the RDD API</a:t>
            </a:r>
          </a:p>
          <a:p>
            <a:pPr marL="719455" lvl="1" indent="-26987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https://spark.apache.org/docs/latest/sql-programming-guide.html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https://techvidvan.com/tutorials/apache-spark-rdd-vs-dataframe/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1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interesting discussion: Python vs.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Better articulated as: Scala vs. the polyglot APIs</a:t>
            </a:r>
          </a:p>
          <a:p>
            <a:r>
              <a:rPr lang="en-US" dirty="0"/>
              <a:t>The short version:</a:t>
            </a:r>
          </a:p>
          <a:p>
            <a:pPr lvl="1"/>
            <a:r>
              <a:rPr lang="en-US" dirty="0"/>
              <a:t>All of the APIs (Python, R, Java, Koalas) have the exact same underlying code and optimizations, execution speed as </a:t>
            </a:r>
            <a:r>
              <a:rPr lang="en-US" dirty="0" err="1"/>
              <a:t>scala</a:t>
            </a:r>
            <a:r>
              <a:rPr lang="en-US" dirty="0"/>
              <a:t> </a:t>
            </a:r>
            <a:r>
              <a:rPr lang="en-US" b="1" dirty="0"/>
              <a:t>for the operations and functions supported by the </a:t>
            </a:r>
            <a:r>
              <a:rPr lang="en-US" b="1" dirty="0" err="1"/>
              <a:t>api</a:t>
            </a:r>
            <a:endParaRPr lang="en-US" b="1" dirty="0"/>
          </a:p>
          <a:p>
            <a:r>
              <a:rPr lang="en-US" dirty="0"/>
              <a:t>Here are the primary takeaways from that statement:</a:t>
            </a:r>
          </a:p>
          <a:p>
            <a:pPr lvl="1"/>
            <a:r>
              <a:rPr lang="en-US" dirty="0"/>
              <a:t>Write in whatever language you prefer</a:t>
            </a:r>
          </a:p>
          <a:p>
            <a:pPr lvl="1"/>
            <a:r>
              <a:rPr lang="en-US" dirty="0"/>
              <a:t>You are just as likely to induce an issue in one language as you are another (e.g. disrupting a predicate pushdown with cache, or creating a Cartesian product join)</a:t>
            </a:r>
          </a:p>
          <a:p>
            <a:pPr lvl="1"/>
            <a:r>
              <a:rPr lang="en-US" dirty="0"/>
              <a:t>There are some functions that only work in </a:t>
            </a:r>
            <a:r>
              <a:rPr lang="en-US" dirty="0" err="1"/>
              <a:t>scala</a:t>
            </a:r>
            <a:r>
              <a:rPr lang="en-US" dirty="0"/>
              <a:t>, and not all APIs have the same access to all functions</a:t>
            </a:r>
          </a:p>
          <a:p>
            <a:pPr lvl="2"/>
            <a:r>
              <a:rPr lang="en-US" dirty="0"/>
              <a:t>There are also some use cases where </a:t>
            </a:r>
            <a:r>
              <a:rPr lang="en-US" dirty="0" err="1"/>
              <a:t>scala</a:t>
            </a:r>
            <a:r>
              <a:rPr lang="en-US" dirty="0"/>
              <a:t> is not an option at all (</a:t>
            </a:r>
            <a:r>
              <a:rPr lang="en-US" dirty="0" err="1"/>
              <a:t>Databricks</a:t>
            </a:r>
            <a:r>
              <a:rPr lang="en-US" dirty="0"/>
              <a:t> High Concurrency)</a:t>
            </a:r>
          </a:p>
          <a:p>
            <a:pPr lvl="1"/>
            <a:r>
              <a:rPr lang="en-US" dirty="0"/>
              <a:t>If you truly need millisecond-level changes, you may need to opt for </a:t>
            </a:r>
            <a:r>
              <a:rPr lang="en-US" dirty="0" err="1"/>
              <a:t>scala</a:t>
            </a:r>
            <a:endParaRPr lang="en-US" dirty="0"/>
          </a:p>
          <a:p>
            <a:r>
              <a:rPr lang="en-US" dirty="0"/>
              <a:t>Old, but still relevant: </a:t>
            </a:r>
            <a:r>
              <a:rPr lang="en-US" dirty="0">
                <a:hlinkClick r:id="rId2"/>
              </a:rPr>
              <a:t>https://stackoverflow.com/questions/32464122/spark-performance-for-scala-vs-python</a:t>
            </a:r>
            <a:endParaRPr lang="en-US" dirty="0"/>
          </a:p>
          <a:p>
            <a:r>
              <a:rPr lang="en-US" dirty="0">
                <a:hlinkClick r:id="rId3"/>
              </a:rPr>
              <a:t>https://stackoverflow.com/questions/60363908/spark-why-does-python-significantly-outperform-scala-in-my-use-case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RDD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083"/>
            <a:ext cx="10515600" cy="50292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https://spark.apache.org/docs/latest/rdd-programming-guide.html</a:t>
            </a:r>
            <a:endParaRPr lang="en-US" dirty="0"/>
          </a:p>
          <a:p>
            <a:r>
              <a:rPr lang="en-US" dirty="0">
                <a:hlinkClick r:id="rId3"/>
              </a:rPr>
              <a:t>http://homepage.cs.latrobe.edu.au/zhe/ZhenHeSparkRDDAPIExamples.html</a:t>
            </a:r>
            <a:endParaRPr lang="en-US" dirty="0"/>
          </a:p>
          <a:p>
            <a:r>
              <a:rPr lang="en-US" dirty="0"/>
              <a:t>Spark: The Definitive Guide on O’Reilly</a:t>
            </a:r>
          </a:p>
          <a:p>
            <a:pPr lvl="1"/>
            <a:r>
              <a:rPr lang="en-US" dirty="0"/>
              <a:t>Files attached in lab</a:t>
            </a:r>
          </a:p>
          <a:p>
            <a:r>
              <a:rPr lang="en-US" dirty="0">
                <a:hlinkClick r:id="rId4"/>
              </a:rPr>
              <a:t>https://github.com/ibm-watson-data-lab/spark.samples</a:t>
            </a:r>
            <a:endParaRPr lang="en-US" dirty="0"/>
          </a:p>
          <a:p>
            <a:pPr lvl="1"/>
            <a:r>
              <a:rPr lang="en-US" dirty="0"/>
              <a:t>Interesting </a:t>
            </a:r>
            <a:r>
              <a:rPr lang="en-US" dirty="0" err="1"/>
              <a:t>scala</a:t>
            </a:r>
            <a:r>
              <a:rPr lang="en-US" dirty="0"/>
              <a:t> examples</a:t>
            </a:r>
          </a:p>
          <a:p>
            <a:r>
              <a:rPr lang="en-US" dirty="0">
                <a:hlinkClick r:id="rId5"/>
              </a:rPr>
              <a:t>https://data-flair.training/blogs/spark-rdd-tutorial/</a:t>
            </a:r>
            <a:endParaRPr lang="en-US" dirty="0"/>
          </a:p>
          <a:p>
            <a:r>
              <a:rPr lang="en-US" dirty="0">
                <a:hlinkClick r:id="rId6"/>
              </a:rPr>
              <a:t>https://data-flair.training/blogs/spark-rdd-operations-transformations-actions/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 for the homework: There isn’t really anything more to show. RDDs are relatively simple. To work with RDDs means first and foremost to understand the structure of your data.</a:t>
            </a:r>
          </a:p>
        </p:txBody>
      </p:sp>
    </p:spTree>
    <p:extLst>
      <p:ext uri="{BB962C8B-B14F-4D97-AF65-F5344CB8AC3E}">
        <p14:creationId xmlns:p14="http://schemas.microsoft.com/office/powerpoint/2010/main" val="338138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Spark is naturally parallel until you .collect()</a:t>
            </a:r>
          </a:p>
          <a:p>
            <a:pPr lvl="1"/>
            <a:r>
              <a:rPr lang="en-US" dirty="0"/>
              <a:t>The parallelism is defined by your partitions</a:t>
            </a:r>
          </a:p>
          <a:p>
            <a:pPr lvl="1"/>
            <a:r>
              <a:rPr lang="en-US" dirty="0"/>
              <a:t>Data within a partition can be treated like it is not distributed (for the most part)</a:t>
            </a:r>
          </a:p>
          <a:p>
            <a:pPr lvl="1"/>
            <a:r>
              <a:rPr lang="en-US" dirty="0"/>
              <a:t>Window Functions (Just like SQL, but much more powerful)</a:t>
            </a:r>
          </a:p>
          <a:p>
            <a:pPr lvl="2"/>
            <a:r>
              <a:rPr lang="en-US" dirty="0"/>
              <a:t>Instead of “max(</a:t>
            </a:r>
            <a:r>
              <a:rPr lang="en-US" dirty="0" err="1"/>
              <a:t>value_list</a:t>
            </a:r>
            <a:r>
              <a:rPr lang="en-US" dirty="0"/>
              <a:t>) for </a:t>
            </a:r>
            <a:r>
              <a:rPr lang="en-US" dirty="0" err="1"/>
              <a:t>value_list</a:t>
            </a:r>
            <a:r>
              <a:rPr lang="en-US" dirty="0"/>
              <a:t> in groups”</a:t>
            </a:r>
          </a:p>
          <a:p>
            <a:pPr lvl="3"/>
            <a:r>
              <a:rPr lang="en-US" dirty="0"/>
              <a:t>This will execute once per group</a:t>
            </a:r>
          </a:p>
          <a:p>
            <a:pPr lvl="2"/>
            <a:r>
              <a:rPr lang="en-US" dirty="0"/>
              <a:t>Max(values).over(</a:t>
            </a:r>
            <a:r>
              <a:rPr lang="en-US" dirty="0" err="1"/>
              <a:t>partitioned_window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Executes once on each partition</a:t>
            </a:r>
          </a:p>
          <a:p>
            <a:r>
              <a:rPr lang="en-US" dirty="0"/>
              <a:t>Loops are rarely used, as there is almost always a more efficient method to calculate the same value</a:t>
            </a:r>
          </a:p>
          <a:p>
            <a:pPr lvl="1"/>
            <a:r>
              <a:rPr lang="en-US" dirty="0" err="1"/>
              <a:t>groupBy</a:t>
            </a:r>
            <a:r>
              <a:rPr lang="en-US" dirty="0"/>
              <a:t> and join</a:t>
            </a:r>
          </a:p>
          <a:p>
            <a:r>
              <a:rPr lang="en-US" dirty="0"/>
              <a:t>Depending on the loop, there is no way to parallelize it</a:t>
            </a:r>
          </a:p>
          <a:p>
            <a:pPr lvl="1"/>
            <a:r>
              <a:rPr lang="en-US" dirty="0"/>
              <a:t>I have a loop in a production pipeline</a:t>
            </a:r>
          </a:p>
          <a:p>
            <a:pPr lvl="1"/>
            <a:r>
              <a:rPr lang="en-US" dirty="0"/>
              <a:t>The values out of one level depend on the output of the previous level</a:t>
            </a:r>
          </a:p>
          <a:p>
            <a:pPr lvl="2"/>
            <a:r>
              <a:rPr lang="en-US" dirty="0"/>
              <a:t>Cannot be parallelized</a:t>
            </a:r>
          </a:p>
          <a:p>
            <a:pPr lvl="1"/>
            <a:r>
              <a:rPr lang="en-US" dirty="0"/>
              <a:t>The efficiency is that I use a broadcast left join to carry the information throughout the for loop</a:t>
            </a:r>
          </a:p>
        </p:txBody>
      </p:sp>
    </p:spTree>
    <p:extLst>
      <p:ext uri="{BB962C8B-B14F-4D97-AF65-F5344CB8AC3E}">
        <p14:creationId xmlns:p14="http://schemas.microsoft.com/office/powerpoint/2010/main" val="292256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Mistake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626"/>
            <a:ext cx="10515600" cy="5188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want to calculate how different a value is from the average value across all columns?</a:t>
            </a:r>
          </a:p>
          <a:p>
            <a:r>
              <a:rPr lang="en-US" dirty="0"/>
              <a:t>Pandas would say: </a:t>
            </a:r>
            <a:r>
              <a:rPr lang="en-US" dirty="0" err="1"/>
              <a:t>df</a:t>
            </a:r>
            <a:r>
              <a:rPr lang="en-US" dirty="0"/>
              <a:t>[‘</a:t>
            </a:r>
            <a:r>
              <a:rPr lang="en-US" dirty="0" err="1"/>
              <a:t>max_value</a:t>
            </a:r>
            <a:r>
              <a:rPr lang="en-US" dirty="0"/>
              <a:t>’] = max(</a:t>
            </a:r>
            <a:r>
              <a:rPr lang="en-US" dirty="0" err="1"/>
              <a:t>df</a:t>
            </a:r>
            <a:r>
              <a:rPr lang="en-US" dirty="0"/>
              <a:t>[‘value’])</a:t>
            </a:r>
          </a:p>
          <a:p>
            <a:pPr lvl="1"/>
            <a:r>
              <a:rPr lang="en-US" dirty="0"/>
              <a:t>Spark equivalent: value = </a:t>
            </a:r>
            <a:r>
              <a:rPr lang="en-US" dirty="0" err="1"/>
              <a:t>df.groupBy</a:t>
            </a:r>
            <a:r>
              <a:rPr lang="en-US" dirty="0"/>
              <a:t>().</a:t>
            </a:r>
            <a:r>
              <a:rPr lang="en-US" dirty="0" err="1"/>
              <a:t>agg</a:t>
            </a:r>
            <a:r>
              <a:rPr lang="en-US" dirty="0"/>
              <a:t>(max(col(‘value’))).collect()[0][0]</a:t>
            </a:r>
          </a:p>
          <a:p>
            <a:pPr lvl="2"/>
            <a:r>
              <a:rPr lang="en-US" dirty="0" err="1"/>
              <a:t>New_df</a:t>
            </a:r>
            <a:r>
              <a:rPr lang="en-US" dirty="0"/>
              <a:t> = </a:t>
            </a:r>
            <a:r>
              <a:rPr lang="en-US" dirty="0" err="1"/>
              <a:t>df.withColumn</a:t>
            </a:r>
            <a:r>
              <a:rPr lang="en-US" dirty="0"/>
              <a:t>(‘</a:t>
            </a:r>
            <a:r>
              <a:rPr lang="en-US" dirty="0" err="1"/>
              <a:t>max_value</a:t>
            </a:r>
            <a:r>
              <a:rPr lang="en-US" dirty="0"/>
              <a:t>’, lit(value))</a:t>
            </a:r>
          </a:p>
          <a:p>
            <a:pPr lvl="1"/>
            <a:r>
              <a:rPr lang="en-US" dirty="0"/>
              <a:t>The .collect() can wreck job performance or kill a cluster, depending on data size</a:t>
            </a:r>
          </a:p>
          <a:p>
            <a:r>
              <a:rPr lang="en-US" dirty="0"/>
              <a:t>Better?</a:t>
            </a:r>
          </a:p>
          <a:p>
            <a:pPr lvl="1"/>
            <a:r>
              <a:rPr lang="en-US" dirty="0" err="1"/>
              <a:t>Value_df</a:t>
            </a:r>
            <a:r>
              <a:rPr lang="en-US" dirty="0"/>
              <a:t> = </a:t>
            </a:r>
            <a:r>
              <a:rPr lang="en-US" dirty="0" err="1"/>
              <a:t>df.groupBy</a:t>
            </a:r>
            <a:r>
              <a:rPr lang="en-US" dirty="0"/>
              <a:t>().</a:t>
            </a:r>
            <a:r>
              <a:rPr lang="en-US" dirty="0" err="1"/>
              <a:t>agg</a:t>
            </a:r>
            <a:r>
              <a:rPr lang="en-US" dirty="0"/>
              <a:t>(max(col(‘value’))).</a:t>
            </a:r>
            <a:r>
              <a:rPr lang="en-US" dirty="0" err="1"/>
              <a:t>withColumn</a:t>
            </a:r>
            <a:r>
              <a:rPr lang="en-US" dirty="0"/>
              <a:t>(‘key’, lit(‘</a:t>
            </a:r>
            <a:r>
              <a:rPr lang="en-US" dirty="0" err="1"/>
              <a:t>abc</a:t>
            </a:r>
            <a:r>
              <a:rPr lang="en-US" dirty="0"/>
              <a:t>’))</a:t>
            </a:r>
          </a:p>
          <a:p>
            <a:pPr lvl="1"/>
            <a:r>
              <a:rPr lang="en-US" dirty="0" err="1"/>
              <a:t>New_df</a:t>
            </a:r>
            <a:r>
              <a:rPr lang="en-US" dirty="0"/>
              <a:t> = </a:t>
            </a:r>
            <a:r>
              <a:rPr lang="en-US" dirty="0" err="1"/>
              <a:t>df.withColumn</a:t>
            </a:r>
            <a:r>
              <a:rPr lang="en-US" dirty="0"/>
              <a:t>(‘Key’, lit(‘</a:t>
            </a:r>
            <a:r>
              <a:rPr lang="en-US" dirty="0" err="1"/>
              <a:t>abc</a:t>
            </a:r>
            <a:r>
              <a:rPr lang="en-US" dirty="0"/>
              <a:t>’)).join(</a:t>
            </a:r>
            <a:r>
              <a:rPr lang="en-US" dirty="0" err="1"/>
              <a:t>Value_df</a:t>
            </a:r>
            <a:r>
              <a:rPr lang="en-US" dirty="0"/>
              <a:t>, on = ‘key’)</a:t>
            </a:r>
          </a:p>
          <a:p>
            <a:r>
              <a:rPr lang="en-US" dirty="0"/>
              <a:t>Spark will automatically broadcast the tiny </a:t>
            </a:r>
            <a:r>
              <a:rPr lang="en-US" dirty="0" err="1"/>
              <a:t>dataframe</a:t>
            </a:r>
            <a:r>
              <a:rPr lang="en-US" dirty="0"/>
              <a:t> and the operation will likely finish in seconds, even for a billion-row </a:t>
            </a:r>
            <a:r>
              <a:rPr lang="en-US" dirty="0" err="1"/>
              <a:t>dataframe</a:t>
            </a:r>
            <a:r>
              <a:rPr lang="en-US" dirty="0"/>
              <a:t> (depending on cluster size, of course)</a:t>
            </a:r>
          </a:p>
          <a:p>
            <a:r>
              <a:rPr lang="en-US" dirty="0"/>
              <a:t>Lesson?</a:t>
            </a:r>
          </a:p>
          <a:p>
            <a:pPr lvl="1"/>
            <a:r>
              <a:rPr lang="en-US" dirty="0"/>
              <a:t>Collect is an absolute last resort, especially if your data is large</a:t>
            </a:r>
          </a:p>
          <a:p>
            <a:pPr lvl="1"/>
            <a:r>
              <a:rPr lang="en-US" dirty="0"/>
              <a:t>What might be considered an expensive operation in Pandas (a very large join) is handled effortlessly in Spark</a:t>
            </a:r>
          </a:p>
        </p:txBody>
      </p:sp>
    </p:spTree>
    <p:extLst>
      <p:ext uri="{BB962C8B-B14F-4D97-AF65-F5344CB8AC3E}">
        <p14:creationId xmlns:p14="http://schemas.microsoft.com/office/powerpoint/2010/main" val="1104340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566</TotalTime>
  <Words>1171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Slate</vt:lpstr>
      <vt:lpstr>Spark Lab 2</vt:lpstr>
      <vt:lpstr>Pyspark UDFs</vt:lpstr>
      <vt:lpstr>The case against UDFs in greater detail</vt:lpstr>
      <vt:lpstr>Even greater detail</vt:lpstr>
      <vt:lpstr>RDDs vs. SparkSQL Dataframes</vt:lpstr>
      <vt:lpstr>More interesting discussion: Python vs. Scala</vt:lpstr>
      <vt:lpstr>More RDD Examples</vt:lpstr>
      <vt:lpstr>Parallelism in Spark</vt:lpstr>
      <vt:lpstr>Most Common Mistake in Spark</vt:lpstr>
      <vt:lpstr>Another Common Mistake</vt:lpstr>
    </vt:vector>
  </TitlesOfParts>
  <Company>ABC Supply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Lewis</dc:creator>
  <cp:lastModifiedBy>Matthew Lewis</cp:lastModifiedBy>
  <cp:revision>33</cp:revision>
  <dcterms:created xsi:type="dcterms:W3CDTF">2020-05-17T19:32:02Z</dcterms:created>
  <dcterms:modified xsi:type="dcterms:W3CDTF">2023-05-12T16:25:56Z</dcterms:modified>
</cp:coreProperties>
</file>