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6" y="1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34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8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18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0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3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8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1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7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2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C7F18E-0E49-4207-B837-F7024745D32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6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Samuel Swain (SMS5736)</a:t>
            </a:r>
          </a:p>
        </p:txBody>
      </p:sp>
    </p:spTree>
    <p:extLst>
      <p:ext uri="{BB962C8B-B14F-4D97-AF65-F5344CB8AC3E}">
        <p14:creationId xmlns:p14="http://schemas.microsoft.com/office/powerpoint/2010/main" val="218762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37026"/>
            <a:ext cx="3458678" cy="426934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Chart Information </a:t>
            </a:r>
          </a:p>
          <a:p>
            <a:pPr lvl="1"/>
            <a:r>
              <a:rPr lang="en-US" sz="1700" dirty="0"/>
              <a:t>Patient demographics (e.g. age, gender, race, ethnicity, contact information)</a:t>
            </a:r>
          </a:p>
          <a:p>
            <a:pPr lvl="1"/>
            <a:r>
              <a:rPr lang="en-US" sz="1700" dirty="0"/>
              <a:t>Medical encounters (e.g. initial consultations, follow-up visits, procedures)</a:t>
            </a:r>
          </a:p>
          <a:p>
            <a:pPr lvl="1"/>
            <a:r>
              <a:rPr lang="en-US" sz="1700" dirty="0"/>
              <a:t>Developmental history (e.g. growth charts, developmental milestones)</a:t>
            </a:r>
          </a:p>
          <a:p>
            <a:pPr lvl="1"/>
            <a:r>
              <a:rPr lang="en-US" sz="1700" dirty="0"/>
              <a:t>Current and past medications</a:t>
            </a:r>
          </a:p>
          <a:p>
            <a:pPr lvl="1"/>
            <a:r>
              <a:rPr lang="en-US" sz="1700" dirty="0"/>
              <a:t>Medication, food, and other allergies</a:t>
            </a:r>
          </a:p>
          <a:p>
            <a:pPr lvl="1"/>
            <a:r>
              <a:rPr lang="en-US" sz="1700" dirty="0"/>
              <a:t>Active problems/diagnoses </a:t>
            </a:r>
          </a:p>
          <a:p>
            <a:pPr lvl="1"/>
            <a:r>
              <a:rPr lang="en-US" sz="1700" dirty="0"/>
              <a:t>History of present illness (HPI)</a:t>
            </a:r>
          </a:p>
          <a:p>
            <a:pPr lvl="1"/>
            <a:r>
              <a:rPr lang="en-US" sz="1700" dirty="0"/>
              <a:t>Physical examination (including vital signs)</a:t>
            </a:r>
          </a:p>
          <a:p>
            <a:pPr lvl="1"/>
            <a:r>
              <a:rPr lang="en-US" sz="1700" dirty="0"/>
              <a:t>Results of medical tests and imaging studies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55958" y="1837026"/>
            <a:ext cx="321529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Patient History</a:t>
            </a:r>
          </a:p>
          <a:p>
            <a:pPr lvl="1"/>
            <a:r>
              <a:rPr lang="en-US" sz="1600" dirty="0"/>
              <a:t>History of present illness (HPI)</a:t>
            </a:r>
          </a:p>
          <a:p>
            <a:pPr lvl="1"/>
            <a:r>
              <a:rPr lang="en-US" sz="1600" dirty="0"/>
              <a:t>Past medical history (PMH)</a:t>
            </a:r>
          </a:p>
          <a:p>
            <a:pPr lvl="1"/>
            <a:r>
              <a:rPr lang="en-US" sz="1600" dirty="0"/>
              <a:t>Past surgical history (PSH), including surgery dates and reports</a:t>
            </a:r>
          </a:p>
          <a:p>
            <a:pPr lvl="1"/>
            <a:r>
              <a:rPr lang="en-US" sz="1600" dirty="0"/>
              <a:t>Family history (e.g. history of certain conditions or diseases in family members)</a:t>
            </a:r>
          </a:p>
          <a:p>
            <a:pPr lvl="1"/>
            <a:r>
              <a:rPr lang="en-US" sz="1600" dirty="0"/>
              <a:t>Social history (e.g. occupation, family situation, habits such as smoking or exercise)</a:t>
            </a:r>
          </a:p>
          <a:p>
            <a:pPr lvl="1"/>
            <a:r>
              <a:rPr lang="en-US" sz="1600" dirty="0"/>
              <a:t>Immunizations and dates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771254" y="1837026"/>
            <a:ext cx="314104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Data Updates</a:t>
            </a:r>
          </a:p>
          <a:p>
            <a:pPr marL="201168" lvl="1" indent="0">
              <a:buNone/>
            </a:pPr>
            <a:r>
              <a:rPr lang="en-US" sz="1600" b="1" dirty="0"/>
              <a:t>Chart information </a:t>
            </a:r>
            <a:r>
              <a:rPr lang="en-US" sz="1600" dirty="0"/>
              <a:t>will be updated on visit if possible (i.e. physical examination will be updated if performed)</a:t>
            </a:r>
          </a:p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r>
              <a:rPr lang="en-US" sz="1600" b="1" dirty="0"/>
              <a:t>Patient History </a:t>
            </a:r>
            <a:r>
              <a:rPr lang="en-US" sz="1600" dirty="0"/>
              <a:t>will be updated on visit as it is all history kept of patient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1977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&amp; Types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79" y="1845734"/>
            <a:ext cx="4699726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b="1" dirty="0"/>
              <a:t>Demographic Data: </a:t>
            </a:r>
            <a:r>
              <a:rPr lang="en-US" sz="1600" dirty="0"/>
              <a:t>U.S. Census Bureau data, EHRs</a:t>
            </a:r>
          </a:p>
          <a:p>
            <a:pPr lvl="1"/>
            <a:r>
              <a:rPr lang="en-US" sz="1600" b="1" dirty="0"/>
              <a:t>Medical Data: </a:t>
            </a:r>
            <a:r>
              <a:rPr lang="en-US" sz="1600" dirty="0"/>
              <a:t>Healthcare Cost and Utilization Project (HCUP) data, clinical trial data, CPT codes from the AMA, EHRs</a:t>
            </a:r>
          </a:p>
          <a:p>
            <a:pPr lvl="1"/>
            <a:r>
              <a:rPr lang="en-US" sz="1600" b="1" dirty="0"/>
              <a:t>Patient History Data: </a:t>
            </a:r>
            <a:r>
              <a:rPr lang="en-US" sz="1600" dirty="0"/>
              <a:t>EHRs, medical claims data, health questionnaires</a:t>
            </a:r>
          </a:p>
          <a:p>
            <a:pPr lvl="1"/>
            <a:r>
              <a:rPr lang="en-US" sz="1600" b="1" dirty="0"/>
              <a:t>Social Determinants of Health Data: </a:t>
            </a:r>
            <a:r>
              <a:rPr lang="en-US" sz="1600" dirty="0"/>
              <a:t>NACCHO resources, WHO definitions</a:t>
            </a:r>
          </a:p>
          <a:p>
            <a:pPr lvl="1"/>
            <a:r>
              <a:rPr lang="en-US" sz="1600" b="1" dirty="0"/>
              <a:t>Patient-Generated Data: </a:t>
            </a:r>
            <a:r>
              <a:rPr lang="en-US" sz="1600" dirty="0"/>
              <a:t>FDA guidance on digital health technologies, PCHA resources</a:t>
            </a:r>
          </a:p>
          <a:p>
            <a:pPr lvl="1"/>
            <a:r>
              <a:rPr lang="en-US" sz="1600" b="1" dirty="0"/>
              <a:t>Public Health Data: </a:t>
            </a:r>
            <a:r>
              <a:rPr lang="en-US" sz="1600" dirty="0"/>
              <a:t>CDC data on infectious diseases, chronic diseases, and injury, WHO data on health equity, non-communicable diseases, and environmental health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09143" y="1845734"/>
            <a:ext cx="6168571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126480" y="1845734"/>
            <a:ext cx="2553063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b="1" dirty="0"/>
              <a:t>Demographic Data:</a:t>
            </a:r>
          </a:p>
          <a:p>
            <a:pPr lvl="2"/>
            <a:r>
              <a:rPr lang="en-US" sz="1200" dirty="0"/>
              <a:t>Census: CSV, JSON, Excel</a:t>
            </a:r>
          </a:p>
          <a:p>
            <a:pPr lvl="2"/>
            <a:r>
              <a:rPr lang="en-US" sz="1200" dirty="0"/>
              <a:t>EHRs: HL7, XML, FHIR</a:t>
            </a:r>
          </a:p>
          <a:p>
            <a:pPr lvl="1"/>
            <a:r>
              <a:rPr lang="en-US" sz="1600" b="1" dirty="0"/>
              <a:t>Medical Data:</a:t>
            </a:r>
          </a:p>
          <a:p>
            <a:pPr lvl="2"/>
            <a:r>
              <a:rPr lang="en-US" sz="1200" dirty="0"/>
              <a:t>HCUP: CSV, SAS, Excel</a:t>
            </a:r>
          </a:p>
          <a:p>
            <a:pPr lvl="2"/>
            <a:r>
              <a:rPr lang="en-US" sz="1200" dirty="0"/>
              <a:t>Clinical Trials: CDISC, CSV, XML</a:t>
            </a:r>
          </a:p>
          <a:p>
            <a:pPr lvl="2"/>
            <a:r>
              <a:rPr lang="en-US" sz="1200" dirty="0"/>
              <a:t>CPT Codes: CSV, Excel</a:t>
            </a:r>
          </a:p>
          <a:p>
            <a:pPr lvl="2"/>
            <a:r>
              <a:rPr lang="en-US" sz="1200" dirty="0"/>
              <a:t>EHRs: HL7, XML, FHIR</a:t>
            </a:r>
          </a:p>
          <a:p>
            <a:pPr lvl="1"/>
            <a:r>
              <a:rPr lang="en-US" sz="1600" b="1" dirty="0"/>
              <a:t>Patient History Data:</a:t>
            </a:r>
          </a:p>
          <a:p>
            <a:pPr lvl="2"/>
            <a:r>
              <a:rPr lang="en-US" sz="1200" dirty="0"/>
              <a:t>EHRs: HL7, XML, FHIR</a:t>
            </a:r>
          </a:p>
          <a:p>
            <a:pPr lvl="2"/>
            <a:r>
              <a:rPr lang="en-US" sz="1200" dirty="0"/>
              <a:t>Claims: X12, CSV, Excel</a:t>
            </a:r>
          </a:p>
          <a:p>
            <a:pPr lvl="2"/>
            <a:r>
              <a:rPr lang="en-US" sz="1200" dirty="0"/>
              <a:t>Questionnaires: CSV, Excel, PDF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679542" y="1845734"/>
            <a:ext cx="2476137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b="1" dirty="0"/>
              <a:t>Social Determinants:</a:t>
            </a:r>
          </a:p>
          <a:p>
            <a:pPr lvl="2"/>
            <a:r>
              <a:rPr lang="en-US" sz="1200" dirty="0"/>
              <a:t>NACCHO: CSV, Excel, PDF, GIS</a:t>
            </a:r>
          </a:p>
          <a:p>
            <a:pPr lvl="2"/>
            <a:r>
              <a:rPr lang="en-US" sz="1200" dirty="0"/>
              <a:t>WHO: CSV, Excel, XML, JSON</a:t>
            </a:r>
          </a:p>
          <a:p>
            <a:pPr lvl="1"/>
            <a:r>
              <a:rPr lang="en-US" sz="1600" b="1" dirty="0"/>
              <a:t>Patient-Generated Data:</a:t>
            </a:r>
          </a:p>
          <a:p>
            <a:pPr lvl="2"/>
            <a:r>
              <a:rPr lang="en-US" sz="1200" dirty="0"/>
              <a:t>FDA: PDF, HTML</a:t>
            </a:r>
          </a:p>
          <a:p>
            <a:pPr lvl="2"/>
            <a:r>
              <a:rPr lang="en-US" sz="1200" dirty="0"/>
              <a:t>PCHA: PDF, HTML, XML, JSON</a:t>
            </a:r>
          </a:p>
          <a:p>
            <a:pPr lvl="1"/>
            <a:r>
              <a:rPr lang="en-US" sz="1600" b="1" dirty="0"/>
              <a:t>Public Health Data:</a:t>
            </a:r>
          </a:p>
          <a:p>
            <a:pPr lvl="2"/>
            <a:r>
              <a:rPr lang="en-US" sz="1200" dirty="0"/>
              <a:t>CDC: CSV, Excel, JSON, GIS</a:t>
            </a:r>
          </a:p>
          <a:p>
            <a:pPr lvl="2"/>
            <a:r>
              <a:rPr lang="en-US" sz="1200" dirty="0"/>
              <a:t>WHO: CSV, Excel, XML, JSON, GIS</a:t>
            </a:r>
          </a:p>
        </p:txBody>
      </p:sp>
    </p:spTree>
    <p:extLst>
      <p:ext uri="{BB962C8B-B14F-4D97-AF65-F5344CB8AC3E}">
        <p14:creationId xmlns:p14="http://schemas.microsoft.com/office/powerpoint/2010/main" val="208989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4"/>
            <a:ext cx="4781006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ctr">
              <a:buNone/>
            </a:pPr>
            <a:r>
              <a:rPr lang="en-US" b="1" dirty="0"/>
              <a:t>     Descriptive Analytics</a:t>
            </a:r>
          </a:p>
          <a:p>
            <a:pPr lvl="2"/>
            <a:r>
              <a:rPr lang="en-US" dirty="0"/>
              <a:t>Analyze patient demographics and disease prevalence to understand the population's health status. (</a:t>
            </a:r>
            <a:r>
              <a:rPr lang="en-US" b="1" dirty="0"/>
              <a:t>Frequency</a:t>
            </a:r>
            <a:r>
              <a:rPr lang="en-US" dirty="0"/>
              <a:t>: Monthly)</a:t>
            </a:r>
          </a:p>
          <a:p>
            <a:pPr lvl="2"/>
            <a:r>
              <a:rPr lang="en-US" dirty="0"/>
              <a:t>Evaluate hospital admission and discharge rates, lengths of stay, and readmission rates. (</a:t>
            </a:r>
            <a:r>
              <a:rPr lang="en-US" b="1" dirty="0"/>
              <a:t>Frequency</a:t>
            </a:r>
            <a:r>
              <a:rPr lang="en-US" dirty="0"/>
              <a:t>: Monthly)</a:t>
            </a:r>
          </a:p>
          <a:p>
            <a:pPr lvl="2"/>
            <a:r>
              <a:rPr lang="en-US" dirty="0"/>
              <a:t>Analyze treatment patterns and medication usage to identify best practices. (</a:t>
            </a:r>
            <a:r>
              <a:rPr lang="en-US" b="1" dirty="0"/>
              <a:t>Frequency</a:t>
            </a:r>
            <a:r>
              <a:rPr lang="en-US" dirty="0"/>
              <a:t>: Monthly)</a:t>
            </a:r>
          </a:p>
          <a:p>
            <a:pPr lvl="2"/>
            <a:endParaRPr lang="en-US" b="1" dirty="0"/>
          </a:p>
          <a:p>
            <a:pPr marL="384048" lvl="2" indent="0" algn="ctr">
              <a:buNone/>
            </a:pPr>
            <a:r>
              <a:rPr lang="en-US" sz="1800" b="1" dirty="0"/>
              <a:t>Diagnostic Analytics</a:t>
            </a:r>
          </a:p>
          <a:p>
            <a:pPr lvl="2"/>
            <a:r>
              <a:rPr lang="en-US" dirty="0"/>
              <a:t>Identify patterns and correlations between patient characteristics and health outcomes. (</a:t>
            </a:r>
            <a:r>
              <a:rPr lang="en-US" b="1" dirty="0"/>
              <a:t>Frequency</a:t>
            </a:r>
            <a:r>
              <a:rPr lang="en-US" dirty="0"/>
              <a:t>: On Demand)</a:t>
            </a:r>
          </a:p>
          <a:p>
            <a:pPr lvl="2"/>
            <a:r>
              <a:rPr lang="en-US" b="1" dirty="0"/>
              <a:t>**</a:t>
            </a:r>
            <a:r>
              <a:rPr lang="en-US" dirty="0"/>
              <a:t>Analyze data to determine factors contributing to hospital readmissions or complications. (</a:t>
            </a:r>
            <a:r>
              <a:rPr lang="en-US" b="1" dirty="0"/>
              <a:t>Frequency</a:t>
            </a:r>
            <a:r>
              <a:rPr lang="en-US" dirty="0"/>
              <a:t>: Monthly)</a:t>
            </a:r>
          </a:p>
          <a:p>
            <a:pPr lvl="2"/>
            <a:r>
              <a:rPr lang="en-US" dirty="0"/>
              <a:t>Investigate the causes of variations in treatment outcomes and care quality. (</a:t>
            </a:r>
            <a:r>
              <a:rPr lang="en-US" b="1" dirty="0"/>
              <a:t>Frequency</a:t>
            </a:r>
            <a:r>
              <a:rPr lang="en-US" dirty="0"/>
              <a:t>: Monthly)</a:t>
            </a:r>
          </a:p>
          <a:p>
            <a:pPr lvl="2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78286" y="1845734"/>
            <a:ext cx="5109028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ctr">
              <a:buNone/>
            </a:pPr>
            <a:r>
              <a:rPr lang="en-US" b="1" dirty="0"/>
              <a:t>Predictive Analytics</a:t>
            </a:r>
          </a:p>
          <a:p>
            <a:pPr lvl="2"/>
            <a:r>
              <a:rPr lang="en-US" dirty="0"/>
              <a:t>Develop models to predict disease progression or patient risk based on clinical and demographic factors. (</a:t>
            </a:r>
            <a:r>
              <a:rPr lang="en-US" b="1" dirty="0"/>
              <a:t>Frequency</a:t>
            </a:r>
            <a:r>
              <a:rPr lang="en-US" dirty="0"/>
              <a:t>: Yearly)</a:t>
            </a:r>
          </a:p>
          <a:p>
            <a:pPr lvl="2"/>
            <a:r>
              <a:rPr lang="en-US" dirty="0"/>
              <a:t>Forecast healthcare resource utilization, such as hospital bed or staff requirements. (</a:t>
            </a:r>
            <a:r>
              <a:rPr lang="en-US" b="1" dirty="0"/>
              <a:t>Frequency</a:t>
            </a:r>
            <a:r>
              <a:rPr lang="en-US" dirty="0"/>
              <a:t>: Weekly)</a:t>
            </a:r>
          </a:p>
          <a:p>
            <a:pPr lvl="2"/>
            <a:r>
              <a:rPr lang="en-US" dirty="0"/>
              <a:t>Predict patient adherence to treatment plans or the likelihood of no-show appointments. (</a:t>
            </a:r>
            <a:r>
              <a:rPr lang="en-US" b="1" dirty="0"/>
              <a:t>Frequency</a:t>
            </a:r>
            <a:r>
              <a:rPr lang="en-US" dirty="0"/>
              <a:t>: Yearly)</a:t>
            </a:r>
          </a:p>
          <a:p>
            <a:pPr marL="384048" lvl="2" indent="0">
              <a:buNone/>
            </a:pPr>
            <a:endParaRPr lang="en-US" sz="1800" b="1" dirty="0"/>
          </a:p>
          <a:p>
            <a:pPr marL="384048" lvl="2" indent="0" algn="ctr">
              <a:buNone/>
            </a:pPr>
            <a:r>
              <a:rPr lang="en-US" sz="1800" b="1" dirty="0"/>
              <a:t>Prescriptive Analytics</a:t>
            </a:r>
          </a:p>
          <a:p>
            <a:pPr lvl="2"/>
            <a:r>
              <a:rPr lang="en-US" dirty="0"/>
              <a:t>Recommend personalized treatment plans based on patient-specific factors and historical data. (</a:t>
            </a:r>
            <a:r>
              <a:rPr lang="en-US" b="1" dirty="0"/>
              <a:t>Frequency</a:t>
            </a:r>
            <a:r>
              <a:rPr lang="en-US" dirty="0"/>
              <a:t>: On Demand)</a:t>
            </a:r>
          </a:p>
          <a:p>
            <a:pPr lvl="2"/>
            <a:r>
              <a:rPr lang="en-US" dirty="0"/>
              <a:t>Optimize resource allocation, such as staff scheduling or patient triage, to improve care quality and efficiency. (</a:t>
            </a:r>
            <a:r>
              <a:rPr lang="en-US" b="1" dirty="0"/>
              <a:t>Frequency</a:t>
            </a:r>
            <a:r>
              <a:rPr lang="en-US" dirty="0"/>
              <a:t>: Weekly)</a:t>
            </a:r>
          </a:p>
          <a:p>
            <a:pPr lvl="2"/>
            <a:r>
              <a:rPr lang="en-US" dirty="0"/>
              <a:t>Suggest interventions to improve patient outcomes and prevent complications or readmissions. (</a:t>
            </a:r>
            <a:r>
              <a:rPr lang="en-US" b="1" dirty="0"/>
              <a:t>Frequency</a:t>
            </a:r>
            <a:r>
              <a:rPr lang="en-US" dirty="0"/>
              <a:t>: Yearly)</a:t>
            </a:r>
          </a:p>
          <a:p>
            <a:pPr marL="384048" lvl="2" indent="0">
              <a:buNone/>
            </a:pPr>
            <a:endParaRPr 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32562" y="5977468"/>
            <a:ext cx="3800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**: Focusing the rest of the assignment on</a:t>
            </a:r>
          </a:p>
        </p:txBody>
      </p:sp>
    </p:spTree>
    <p:extLst>
      <p:ext uri="{BB962C8B-B14F-4D97-AF65-F5344CB8AC3E}">
        <p14:creationId xmlns:p14="http://schemas.microsoft.com/office/powerpoint/2010/main" val="73315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77555" y="2047462"/>
            <a:ext cx="5552330" cy="430149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b="1" dirty="0"/>
              <a:t>Data Ingestion: DataSync</a:t>
            </a:r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Data Storage and Data Processing: S3, Lambda </a:t>
            </a:r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Data Warehousing and BI: RedShift or RDS, QuickSight</a:t>
            </a:r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Business Intelligence and Analytics: </a:t>
            </a:r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Data Science – ML/AI: </a:t>
            </a:r>
            <a:r>
              <a:rPr lang="en-US" b="1" dirty="0" err="1"/>
              <a:t>SageMaker</a:t>
            </a:r>
            <a:endParaRPr lang="en-US" b="1" dirty="0"/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Applications – Webapps, Mobile: </a:t>
            </a:r>
            <a:endParaRPr lang="en-US" dirty="0"/>
          </a:p>
        </p:txBody>
      </p:sp>
      <p:pic>
        <p:nvPicPr>
          <p:cNvPr id="1026" name="Picture 2" descr="AWS DataSync - AWS Migration &amp; Transfer - AWS Video Catalog">
            <a:extLst>
              <a:ext uri="{FF2B5EF4-FFF2-40B4-BE49-F238E27FC236}">
                <a16:creationId xmlns:a16="http://schemas.microsoft.com/office/drawing/2014/main" id="{CFAB411D-9510-7ED8-E007-EB76A4BC9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418" y="1892420"/>
            <a:ext cx="588397" cy="58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 S3 Simple Storage Service Logo PNG Vector (SVG) Free ...">
            <a:extLst>
              <a:ext uri="{FF2B5EF4-FFF2-40B4-BE49-F238E27FC236}">
                <a16:creationId xmlns:a16="http://schemas.microsoft.com/office/drawing/2014/main" id="{16FA8107-B74F-1512-4ADD-8863E9279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37" y="2540451"/>
            <a:ext cx="588398" cy="58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B100B39-DF43-1277-FD25-F9CCE7591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418" y="2540451"/>
            <a:ext cx="588397" cy="58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 RDS for PostgreSQL - Workshop">
            <a:extLst>
              <a:ext uri="{FF2B5EF4-FFF2-40B4-BE49-F238E27FC236}">
                <a16:creationId xmlns:a16="http://schemas.microsoft.com/office/drawing/2014/main" id="{05306F5D-B999-0084-DE17-92830A5CB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34" y="3180539"/>
            <a:ext cx="588397" cy="58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QuickSight">
            <a:extLst>
              <a:ext uri="{FF2B5EF4-FFF2-40B4-BE49-F238E27FC236}">
                <a16:creationId xmlns:a16="http://schemas.microsoft.com/office/drawing/2014/main" id="{03E93461-13A2-1A11-FDC5-7E83F44B0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37" y="3180539"/>
            <a:ext cx="588397" cy="58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mazon SageMaker Introduction – Try Machine Learning with Built-in  Algorithms | devnote">
            <a:extLst>
              <a:ext uri="{FF2B5EF4-FFF2-40B4-BE49-F238E27FC236}">
                <a16:creationId xmlns:a16="http://schemas.microsoft.com/office/drawing/2014/main" id="{167DD8F3-FB8C-E626-53BC-B6527E2F8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418" y="4470546"/>
            <a:ext cx="588398" cy="58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2" descr="Amazon SageMaker Introduction – Try Machine Learning with Built-in  Algorithms | devnote">
            <a:extLst>
              <a:ext uri="{FF2B5EF4-FFF2-40B4-BE49-F238E27FC236}">
                <a16:creationId xmlns:a16="http://schemas.microsoft.com/office/drawing/2014/main" id="{FE455899-6AE5-171E-8430-8FCCC67AF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418" y="4522236"/>
            <a:ext cx="588398" cy="58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8246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595</TotalTime>
  <Words>718</Words>
  <Application>Microsoft Office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Homework 01</vt:lpstr>
      <vt:lpstr>Data</vt:lpstr>
      <vt:lpstr>Data Sources &amp; Types</vt:lpstr>
      <vt:lpstr>Analytics</vt:lpstr>
      <vt:lpstr>Cloud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01</dc:title>
  <dc:creator>Sam Swain</dc:creator>
  <cp:lastModifiedBy>sam swain</cp:lastModifiedBy>
  <cp:revision>69</cp:revision>
  <dcterms:created xsi:type="dcterms:W3CDTF">2023-04-12T19:19:08Z</dcterms:created>
  <dcterms:modified xsi:type="dcterms:W3CDTF">2023-04-13T18:35:48Z</dcterms:modified>
</cp:coreProperties>
</file>