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8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2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C7F18E-0E49-4207-B837-F7024745D32F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7A6CD8-CC49-4339-8666-3A9F15E506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6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Samuel Swain (SMS5736)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2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37026"/>
            <a:ext cx="3458678" cy="426934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Chart Information </a:t>
            </a:r>
          </a:p>
          <a:p>
            <a:pPr lvl="1"/>
            <a:r>
              <a:rPr lang="en-US" sz="1700" dirty="0"/>
              <a:t>Patient demographics (e.g. age, gender, race, ethnicity, contact information)</a:t>
            </a:r>
          </a:p>
          <a:p>
            <a:pPr lvl="1"/>
            <a:r>
              <a:rPr lang="en-US" sz="1700" dirty="0"/>
              <a:t>Medical encounters (e.g. initial consultations, follow-up visits, procedures)</a:t>
            </a:r>
          </a:p>
          <a:p>
            <a:pPr lvl="1"/>
            <a:r>
              <a:rPr lang="en-US" sz="1700" dirty="0"/>
              <a:t>Developmental history (e.g. growth charts, developmental milestones)</a:t>
            </a:r>
          </a:p>
          <a:p>
            <a:pPr lvl="1"/>
            <a:r>
              <a:rPr lang="en-US" sz="1700" dirty="0"/>
              <a:t>Current and past medications</a:t>
            </a:r>
          </a:p>
          <a:p>
            <a:pPr lvl="1"/>
            <a:r>
              <a:rPr lang="en-US" sz="1700" dirty="0"/>
              <a:t>Medication, food, and other allergies</a:t>
            </a:r>
          </a:p>
          <a:p>
            <a:pPr lvl="1"/>
            <a:r>
              <a:rPr lang="en-US" sz="1700" dirty="0"/>
              <a:t>Active problems/diagnoses </a:t>
            </a:r>
            <a:endParaRPr lang="en-US" sz="1700" dirty="0" smtClean="0"/>
          </a:p>
          <a:p>
            <a:pPr lvl="1"/>
            <a:r>
              <a:rPr lang="en-US" sz="1700" dirty="0" smtClean="0"/>
              <a:t>History </a:t>
            </a:r>
            <a:r>
              <a:rPr lang="en-US" sz="1700" dirty="0"/>
              <a:t>of present illness (HPI)</a:t>
            </a:r>
          </a:p>
          <a:p>
            <a:pPr lvl="1"/>
            <a:r>
              <a:rPr lang="en-US" sz="1700" dirty="0" smtClean="0"/>
              <a:t>Physical </a:t>
            </a:r>
            <a:r>
              <a:rPr lang="en-US" sz="1700" dirty="0"/>
              <a:t>examination (including vital signs)</a:t>
            </a:r>
          </a:p>
          <a:p>
            <a:pPr lvl="1"/>
            <a:r>
              <a:rPr lang="en-US" sz="1700" dirty="0"/>
              <a:t>Results of medical tests and imaging studies</a:t>
            </a:r>
            <a:endParaRPr lang="en-US" sz="17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958" y="1837026"/>
            <a:ext cx="321529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Patient History</a:t>
            </a:r>
          </a:p>
          <a:p>
            <a:pPr lvl="1"/>
            <a:r>
              <a:rPr lang="en-US" sz="1600" dirty="0"/>
              <a:t>History of present illness (HPI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Past </a:t>
            </a:r>
            <a:r>
              <a:rPr lang="en-US" sz="1600" dirty="0"/>
              <a:t>medical history (PMH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Past </a:t>
            </a:r>
            <a:r>
              <a:rPr lang="en-US" sz="1600" dirty="0"/>
              <a:t>surgical history (PSH), including surgery dates and </a:t>
            </a:r>
            <a:r>
              <a:rPr lang="en-US" sz="1600" dirty="0" smtClean="0"/>
              <a:t>reports</a:t>
            </a:r>
          </a:p>
          <a:p>
            <a:pPr lvl="1"/>
            <a:r>
              <a:rPr lang="en-US" sz="1600" dirty="0"/>
              <a:t>Family history (e.g. history of certain conditions or diseases in family members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Social history (e.g. occupation, family situation, habits such as smoking or exercise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Immunizations and </a:t>
            </a:r>
            <a:r>
              <a:rPr lang="en-US" sz="1600" dirty="0" smtClean="0"/>
              <a:t>dates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71254" y="1837026"/>
            <a:ext cx="31410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Data Updates</a:t>
            </a:r>
          </a:p>
          <a:p>
            <a:pPr marL="201168" lvl="1" indent="0">
              <a:buNone/>
            </a:pPr>
            <a:r>
              <a:rPr lang="en-US" sz="1600" b="1" dirty="0" smtClean="0"/>
              <a:t>Chart information </a:t>
            </a:r>
            <a:r>
              <a:rPr lang="en-US" sz="1600" dirty="0" smtClean="0"/>
              <a:t>will be updated on visit if possible (i.e. physical examination will be updated if performed)</a:t>
            </a:r>
          </a:p>
          <a:p>
            <a:pPr marL="201168" lvl="1" indent="0">
              <a:buNone/>
            </a:pPr>
            <a:endParaRPr lang="en-US" sz="1600" dirty="0"/>
          </a:p>
          <a:p>
            <a:pPr marL="201168" lvl="1" indent="0">
              <a:buNone/>
            </a:pPr>
            <a:r>
              <a:rPr lang="en-US" sz="1600" b="1" dirty="0" smtClean="0"/>
              <a:t>Patient History </a:t>
            </a:r>
            <a:r>
              <a:rPr lang="en-US" sz="1600" dirty="0" smtClean="0"/>
              <a:t>will be updated on visit as it is all history kept of patient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977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&amp; Types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845734"/>
            <a:ext cx="469972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Data: </a:t>
            </a:r>
            <a:r>
              <a:rPr lang="en-US" sz="1600" dirty="0" smtClean="0"/>
              <a:t>U.S</a:t>
            </a:r>
            <a:r>
              <a:rPr lang="en-US" sz="1600" dirty="0"/>
              <a:t>. Census Bureau </a:t>
            </a:r>
            <a:r>
              <a:rPr lang="en-US" sz="1600" dirty="0" smtClean="0"/>
              <a:t>data, EHRs</a:t>
            </a:r>
            <a:endParaRPr lang="en-US" sz="1600" dirty="0"/>
          </a:p>
          <a:p>
            <a:pPr lvl="1"/>
            <a:r>
              <a:rPr lang="en-US" sz="1600" b="1" dirty="0" smtClean="0"/>
              <a:t>Medical </a:t>
            </a:r>
            <a:r>
              <a:rPr lang="en-US" sz="1600" b="1" dirty="0"/>
              <a:t>Data</a:t>
            </a:r>
            <a:r>
              <a:rPr lang="en-US" sz="1600" b="1" dirty="0" smtClean="0"/>
              <a:t>: </a:t>
            </a:r>
            <a:r>
              <a:rPr lang="en-US" sz="1600" dirty="0" smtClean="0"/>
              <a:t>Healthcare Cost and Utilization Project (HCUP) data, </a:t>
            </a:r>
            <a:r>
              <a:rPr lang="en-US" sz="1600" dirty="0"/>
              <a:t>clinical trial data, CPT codes </a:t>
            </a:r>
            <a:r>
              <a:rPr lang="en-US" sz="1600" dirty="0" smtClean="0"/>
              <a:t>from </a:t>
            </a:r>
            <a:r>
              <a:rPr lang="en-US" sz="1600" dirty="0"/>
              <a:t>the AMA, EHRs</a:t>
            </a:r>
          </a:p>
          <a:p>
            <a:pPr lvl="1"/>
            <a:r>
              <a:rPr lang="en-US" sz="1600" b="1" dirty="0"/>
              <a:t>Patient History Data: </a:t>
            </a:r>
            <a:r>
              <a:rPr lang="en-US" sz="1600" dirty="0" smtClean="0"/>
              <a:t>EHRs</a:t>
            </a:r>
            <a:r>
              <a:rPr lang="en-US" sz="1600" dirty="0"/>
              <a:t>, medical claims data, health questionnaires</a:t>
            </a:r>
          </a:p>
          <a:p>
            <a:pPr lvl="1"/>
            <a:r>
              <a:rPr lang="en-US" sz="1600" b="1" dirty="0" smtClean="0"/>
              <a:t>Social </a:t>
            </a:r>
            <a:r>
              <a:rPr lang="en-US" sz="1600" b="1" dirty="0"/>
              <a:t>Determinants of Health Data: </a:t>
            </a:r>
            <a:r>
              <a:rPr lang="en-US" sz="1600" dirty="0"/>
              <a:t>NACCHO resources, WHO definitions</a:t>
            </a:r>
          </a:p>
          <a:p>
            <a:pPr lvl="1"/>
            <a:r>
              <a:rPr lang="en-US" sz="1600" b="1" dirty="0"/>
              <a:t>Patient-Generated Data: </a:t>
            </a:r>
            <a:r>
              <a:rPr lang="en-US" sz="1600" dirty="0"/>
              <a:t>FDA guidance on digital health technologies, PCHA resources</a:t>
            </a:r>
          </a:p>
          <a:p>
            <a:pPr lvl="1"/>
            <a:r>
              <a:rPr lang="en-US" sz="1600" b="1" dirty="0"/>
              <a:t>Public Health Data: </a:t>
            </a:r>
            <a:r>
              <a:rPr lang="en-US" sz="1600" dirty="0"/>
              <a:t>CDC data on infectious diseases, chronic diseases, and injury, WHO data on health equity, </a:t>
            </a:r>
            <a:r>
              <a:rPr lang="en-US" sz="1600" dirty="0" smtClean="0"/>
              <a:t>non-communicable </a:t>
            </a:r>
            <a:r>
              <a:rPr lang="en-US" sz="1600" dirty="0"/>
              <a:t>diseases, and environmental health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9143" y="1845734"/>
            <a:ext cx="616857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26480" y="1845734"/>
            <a:ext cx="2553063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/>
              <a:t>Demographic Data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2"/>
            <a:r>
              <a:rPr lang="en-US" sz="1200" dirty="0"/>
              <a:t>Census: CSV, JSON,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Medical Data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2"/>
            <a:r>
              <a:rPr lang="en-US" sz="1200" dirty="0"/>
              <a:t>HCUP: CSV, SAS, Excel</a:t>
            </a:r>
          </a:p>
          <a:p>
            <a:pPr lvl="2"/>
            <a:r>
              <a:rPr lang="en-US" sz="1200" dirty="0"/>
              <a:t>Clinical Trials: CDISC, CSV, XML</a:t>
            </a:r>
          </a:p>
          <a:p>
            <a:pPr lvl="2"/>
            <a:r>
              <a:rPr lang="en-US" sz="1200" dirty="0"/>
              <a:t>CPT Codes: CSV, Excel</a:t>
            </a:r>
          </a:p>
          <a:p>
            <a:pPr lvl="2"/>
            <a:r>
              <a:rPr lang="en-US" sz="1200" dirty="0"/>
              <a:t>EHRs: HL7, XML, FHIR</a:t>
            </a:r>
          </a:p>
          <a:p>
            <a:pPr lvl="1"/>
            <a:r>
              <a:rPr lang="en-US" sz="1600" b="1" dirty="0"/>
              <a:t>Patient History Data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2"/>
            <a:r>
              <a:rPr lang="en-US" sz="1200" dirty="0"/>
              <a:t>EHRs: HL7, XML, FHIR</a:t>
            </a:r>
          </a:p>
          <a:p>
            <a:pPr lvl="2"/>
            <a:r>
              <a:rPr lang="en-US" sz="1200" dirty="0"/>
              <a:t>Claims: X12, CSV, Excel</a:t>
            </a:r>
          </a:p>
          <a:p>
            <a:pPr lvl="2"/>
            <a:r>
              <a:rPr lang="en-US" sz="1200" dirty="0"/>
              <a:t>Questionnaires: CSV, Excel, </a:t>
            </a:r>
            <a:r>
              <a:rPr lang="en-US" sz="1200" dirty="0" smtClean="0"/>
              <a:t>PDF</a:t>
            </a:r>
            <a:endParaRPr lang="en-US" sz="12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79542" y="1845734"/>
            <a:ext cx="2476137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b="1" dirty="0" smtClean="0"/>
              <a:t>Social </a:t>
            </a:r>
            <a:r>
              <a:rPr lang="en-US" sz="1600" b="1" dirty="0"/>
              <a:t>Determinants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2"/>
            <a:r>
              <a:rPr lang="en-US" sz="1200" dirty="0"/>
              <a:t>NACCHO: CSV, Excel, PDF, GIS</a:t>
            </a:r>
          </a:p>
          <a:p>
            <a:pPr lvl="2"/>
            <a:r>
              <a:rPr lang="en-US" sz="1200" dirty="0"/>
              <a:t>WHO: CSV, Excel, XML, JSON</a:t>
            </a:r>
          </a:p>
          <a:p>
            <a:pPr lvl="1"/>
            <a:r>
              <a:rPr lang="en-US" sz="1600" b="1" dirty="0"/>
              <a:t>Patient-Generated Data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2"/>
            <a:r>
              <a:rPr lang="en-US" sz="1200" dirty="0"/>
              <a:t>FDA: PDF, HTML</a:t>
            </a:r>
          </a:p>
          <a:p>
            <a:pPr lvl="2"/>
            <a:r>
              <a:rPr lang="en-US" sz="1200" dirty="0"/>
              <a:t>PCHA: PDF, HTML, XML, JSON</a:t>
            </a:r>
          </a:p>
          <a:p>
            <a:pPr lvl="1"/>
            <a:r>
              <a:rPr lang="en-US" sz="1600" b="1" dirty="0"/>
              <a:t>Public Health Data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2"/>
            <a:r>
              <a:rPr lang="en-US" sz="1200" dirty="0"/>
              <a:t>CDC: CSV, Excel, JSON, GIS</a:t>
            </a:r>
          </a:p>
          <a:p>
            <a:pPr lvl="2"/>
            <a:r>
              <a:rPr lang="en-US" sz="1200" dirty="0"/>
              <a:t>WHO: CSV, Excel, XML, JSON, GIS</a:t>
            </a:r>
          </a:p>
        </p:txBody>
      </p:sp>
    </p:spTree>
    <p:extLst>
      <p:ext uri="{BB962C8B-B14F-4D97-AF65-F5344CB8AC3E}">
        <p14:creationId xmlns:p14="http://schemas.microsoft.com/office/powerpoint/2010/main" val="20898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845734"/>
            <a:ext cx="4781006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 smtClean="0"/>
              <a:t>     Descriptive Analytics</a:t>
            </a:r>
            <a:endParaRPr lang="en-US" b="1" dirty="0"/>
          </a:p>
          <a:p>
            <a:pPr lvl="2"/>
            <a:r>
              <a:rPr lang="en-US" dirty="0"/>
              <a:t>Analyze patient demographics and disease prevalence to understand the population's health status</a:t>
            </a:r>
            <a:r>
              <a:rPr lang="en-US" dirty="0" smtClean="0"/>
              <a:t>. (</a:t>
            </a:r>
            <a:r>
              <a:rPr lang="en-US" b="1" dirty="0" smtClean="0"/>
              <a:t>Frequency</a:t>
            </a:r>
            <a:r>
              <a:rPr lang="en-US" dirty="0" smtClean="0"/>
              <a:t>: Monthly)</a:t>
            </a:r>
            <a:endParaRPr lang="en-US" dirty="0"/>
          </a:p>
          <a:p>
            <a:pPr lvl="2"/>
            <a:r>
              <a:rPr lang="en-US" dirty="0"/>
              <a:t>Evaluate hospital admission and discharge rates, lengths of stay, and readmission rates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Monthly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Analyze treatment patterns and medication usage to identify best </a:t>
            </a:r>
            <a:r>
              <a:rPr lang="en-US" dirty="0" smtClean="0"/>
              <a:t>practices.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Monthly</a:t>
            </a:r>
            <a:r>
              <a:rPr lang="en-US" dirty="0" smtClean="0"/>
              <a:t>)</a:t>
            </a:r>
          </a:p>
          <a:p>
            <a:pPr lvl="2"/>
            <a:endParaRPr lang="en-US" b="1" dirty="0"/>
          </a:p>
          <a:p>
            <a:pPr marL="384048" lvl="2" indent="0" algn="ctr">
              <a:buNone/>
            </a:pPr>
            <a:r>
              <a:rPr lang="en-US" sz="1800" b="1" dirty="0" smtClean="0"/>
              <a:t>Diagnostic Analytics</a:t>
            </a:r>
          </a:p>
          <a:p>
            <a:pPr lvl="2"/>
            <a:r>
              <a:rPr lang="en-US" dirty="0" smtClean="0"/>
              <a:t>Identify patterns and correlations between patient characteristics and health outcomes.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On Demand)</a:t>
            </a:r>
          </a:p>
          <a:p>
            <a:pPr lvl="2"/>
            <a:r>
              <a:rPr lang="en-US" b="1" dirty="0" smtClean="0"/>
              <a:t>**</a:t>
            </a:r>
            <a:r>
              <a:rPr lang="en-US" dirty="0" smtClean="0"/>
              <a:t>Analyze </a:t>
            </a:r>
            <a:r>
              <a:rPr lang="en-US" dirty="0"/>
              <a:t>data to determine factors contributing to hospital readmissions or complications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Monthly)</a:t>
            </a:r>
            <a:endParaRPr lang="en-US" dirty="0"/>
          </a:p>
          <a:p>
            <a:pPr lvl="2"/>
            <a:r>
              <a:rPr lang="en-US" dirty="0"/>
              <a:t>Investigate the causes of variations in treatment outcomes and care quality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Monthly)</a:t>
            </a:r>
          </a:p>
          <a:p>
            <a:pPr lvl="2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78286" y="1845734"/>
            <a:ext cx="5109028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None/>
            </a:pPr>
            <a:r>
              <a:rPr lang="en-US" b="1" dirty="0"/>
              <a:t>Predictive </a:t>
            </a:r>
            <a:r>
              <a:rPr lang="en-US" b="1" dirty="0" smtClean="0"/>
              <a:t>Analytics</a:t>
            </a:r>
            <a:endParaRPr lang="en-US" b="1" dirty="0"/>
          </a:p>
          <a:p>
            <a:pPr lvl="2"/>
            <a:r>
              <a:rPr lang="en-US" dirty="0"/>
              <a:t>Develop models to predict disease progression or patient risk based on clinical and demographic factors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Yearly)</a:t>
            </a:r>
            <a:endParaRPr lang="en-US" dirty="0"/>
          </a:p>
          <a:p>
            <a:pPr lvl="2"/>
            <a:r>
              <a:rPr lang="en-US" dirty="0"/>
              <a:t>Forecast healthcare resource utilization, such as hospital bed or staff requirements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Weekly)</a:t>
            </a:r>
            <a:endParaRPr lang="en-US" dirty="0"/>
          </a:p>
          <a:p>
            <a:pPr lvl="2"/>
            <a:r>
              <a:rPr lang="en-US" dirty="0" smtClean="0"/>
              <a:t>Predict patient adherence to treatment plans or the likelihood of no-show appointments</a:t>
            </a:r>
            <a:r>
              <a:rPr lang="en-US" dirty="0"/>
              <a:t>. 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Yearly)</a:t>
            </a:r>
          </a:p>
          <a:p>
            <a:pPr marL="384048" lvl="2" indent="0">
              <a:buNone/>
            </a:pPr>
            <a:endParaRPr lang="en-US" sz="1800" b="1" dirty="0" smtClean="0"/>
          </a:p>
          <a:p>
            <a:pPr marL="384048" lvl="2" indent="0" algn="ctr">
              <a:buNone/>
            </a:pPr>
            <a:r>
              <a:rPr lang="en-US" sz="1800" b="1" dirty="0"/>
              <a:t>Prescriptive </a:t>
            </a:r>
            <a:r>
              <a:rPr lang="en-US" sz="1800" b="1" dirty="0" smtClean="0"/>
              <a:t>Analytics</a:t>
            </a:r>
          </a:p>
          <a:p>
            <a:pPr lvl="2"/>
            <a:r>
              <a:rPr lang="en-US" dirty="0" smtClean="0"/>
              <a:t>Recommend personalized treatment plans based on patient-specific factors and historical data.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On Demand)</a:t>
            </a:r>
          </a:p>
          <a:p>
            <a:pPr lvl="2"/>
            <a:r>
              <a:rPr lang="en-US" dirty="0" smtClean="0"/>
              <a:t>Optimize </a:t>
            </a:r>
            <a:r>
              <a:rPr lang="en-US" dirty="0"/>
              <a:t>resource allocation, such as staff scheduling or patient triage, to improve care quality and efficiency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</a:t>
            </a:r>
            <a:r>
              <a:rPr lang="en-US" dirty="0" smtClean="0"/>
              <a:t>Weekly)</a:t>
            </a:r>
            <a:endParaRPr lang="en-US" dirty="0"/>
          </a:p>
          <a:p>
            <a:pPr lvl="2"/>
            <a:r>
              <a:rPr lang="en-US" dirty="0"/>
              <a:t>Suggest interventions to improve patient outcomes and prevent complications or readmissions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b="1" dirty="0"/>
              <a:t>Frequency</a:t>
            </a:r>
            <a:r>
              <a:rPr lang="en-US" dirty="0"/>
              <a:t>: Yearly</a:t>
            </a:r>
            <a:r>
              <a:rPr lang="en-US" dirty="0" smtClean="0"/>
              <a:t>)</a:t>
            </a:r>
            <a:endParaRPr lang="en-US" dirty="0"/>
          </a:p>
          <a:p>
            <a:pPr marL="384048" lvl="2" indent="0">
              <a:buNone/>
            </a:pP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2562" y="5977468"/>
            <a:ext cx="38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**: Focusing the rest of the assignment 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315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47900" y="1737361"/>
            <a:ext cx="4800600" cy="430149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b="1" dirty="0"/>
              <a:t>Data </a:t>
            </a:r>
            <a:r>
              <a:rPr lang="en-US" b="1" dirty="0" smtClean="0"/>
              <a:t>Ingestion: DataSync</a:t>
            </a:r>
            <a:endParaRPr lang="en-US" b="1" dirty="0"/>
          </a:p>
          <a:p>
            <a:pPr marL="201168" lvl="1" indent="0">
              <a:buNone/>
            </a:pPr>
            <a:endParaRPr lang="en-US" b="1" dirty="0" smtClean="0"/>
          </a:p>
          <a:p>
            <a:pPr marL="201168" lvl="1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Storage </a:t>
            </a:r>
            <a:r>
              <a:rPr lang="en-US" b="1" dirty="0" smtClean="0"/>
              <a:t>and Data Processing: S3, Lambda </a:t>
            </a:r>
          </a:p>
          <a:p>
            <a:pPr marL="201168" lvl="1" indent="0">
              <a:buNone/>
            </a:pPr>
            <a:endParaRPr lang="en-US" b="1" dirty="0" smtClean="0"/>
          </a:p>
          <a:p>
            <a:pPr marL="201168" lvl="1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Warehousing and </a:t>
            </a:r>
            <a:r>
              <a:rPr lang="en-US" b="1" dirty="0" smtClean="0"/>
              <a:t>BI: RedShift, QuickSight</a:t>
            </a:r>
            <a:endParaRPr lang="en-US" b="1" dirty="0"/>
          </a:p>
          <a:p>
            <a:pPr marL="201168" lvl="1" indent="0">
              <a:buNone/>
            </a:pPr>
            <a:endParaRPr lang="en-US" b="1" dirty="0" smtClean="0"/>
          </a:p>
          <a:p>
            <a:pPr marL="201168" lvl="1" indent="0">
              <a:buNone/>
            </a:pPr>
            <a:r>
              <a:rPr lang="en-US" b="1" dirty="0" smtClean="0"/>
              <a:t>Business </a:t>
            </a:r>
            <a:r>
              <a:rPr lang="en-US" b="1" dirty="0"/>
              <a:t>Intelligence and </a:t>
            </a:r>
            <a:r>
              <a:rPr lang="en-US" b="1" dirty="0" smtClean="0"/>
              <a:t>Analytics: </a:t>
            </a:r>
            <a:endParaRPr lang="en-US" b="1" dirty="0"/>
          </a:p>
          <a:p>
            <a:pPr marL="201168" lvl="1" indent="0">
              <a:buNone/>
            </a:pPr>
            <a:endParaRPr lang="en-US" b="1" dirty="0" smtClean="0"/>
          </a:p>
          <a:p>
            <a:pPr marL="201168" lvl="1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Science </a:t>
            </a:r>
            <a:r>
              <a:rPr lang="en-US" b="1" dirty="0" smtClean="0"/>
              <a:t>– ML/AI: </a:t>
            </a:r>
            <a:endParaRPr lang="en-US" b="1" dirty="0"/>
          </a:p>
          <a:p>
            <a:pPr marL="201168" lvl="1" indent="0">
              <a:buNone/>
            </a:pPr>
            <a:endParaRPr lang="en-US" b="1" dirty="0" smtClean="0"/>
          </a:p>
          <a:p>
            <a:pPr marL="201168" lvl="1" indent="0">
              <a:buNone/>
            </a:pPr>
            <a:r>
              <a:rPr lang="en-US" b="1" dirty="0" smtClean="0"/>
              <a:t>Applications </a:t>
            </a:r>
            <a:r>
              <a:rPr lang="en-US" b="1" dirty="0"/>
              <a:t>– </a:t>
            </a:r>
            <a:r>
              <a:rPr lang="en-US" b="1" dirty="0" smtClean="0"/>
              <a:t>Webapps</a:t>
            </a:r>
            <a:r>
              <a:rPr lang="en-US" b="1" dirty="0"/>
              <a:t>, </a:t>
            </a:r>
            <a:r>
              <a:rPr lang="en-US" b="1" dirty="0" smtClean="0"/>
              <a:t>Mobile: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24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697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Homework 01</vt:lpstr>
      <vt:lpstr>Data</vt:lpstr>
      <vt:lpstr>Data Sources &amp; Types</vt:lpstr>
      <vt:lpstr>Analytics</vt:lpstr>
      <vt:lpstr>Cloud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01</dc:title>
  <dc:creator>Sam Swain</dc:creator>
  <cp:lastModifiedBy>Sam Swain</cp:lastModifiedBy>
  <cp:revision>61</cp:revision>
  <dcterms:created xsi:type="dcterms:W3CDTF">2023-04-12T19:19:08Z</dcterms:created>
  <dcterms:modified xsi:type="dcterms:W3CDTF">2023-04-13T04:49:51Z</dcterms:modified>
</cp:coreProperties>
</file>