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fastats/emergency-department.htm" TargetMode="External"/><Relationship Id="rId2" Type="http://schemas.openxmlformats.org/officeDocument/2006/relationships/hyperlink" Target="https://www.harmonyhit.com/health-data-volumes-skyrocket-legacy-data-archives-rise-h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mpleforms.com/medical-claim-for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Swain (SMS5736)</a:t>
            </a:r>
          </a:p>
        </p:txBody>
      </p:sp>
    </p:spTree>
    <p:extLst>
      <p:ext uri="{BB962C8B-B14F-4D97-AF65-F5344CB8AC3E}">
        <p14:creationId xmlns:p14="http://schemas.microsoft.com/office/powerpoint/2010/main" val="21876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https://www.harmonyhit.com/health-data-volumes-skyrocket-legacy-data-archives-rise-hie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www.cdc.gov/nchs/fastats/emergency-department.htm</a:t>
            </a:r>
            <a:endParaRPr lang="en-US" dirty="0" smtClean="0"/>
          </a:p>
          <a:p>
            <a:r>
              <a:rPr lang="en-US" dirty="0"/>
              <a:t>3.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www.sampleforms.com/medical-claim-form.html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37026"/>
            <a:ext cx="3458678" cy="426934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Chart Information </a:t>
            </a:r>
          </a:p>
          <a:p>
            <a:pPr lvl="1"/>
            <a:r>
              <a:rPr lang="en-US" sz="1700" dirty="0"/>
              <a:t>Patient demographics (e.g. age, gender, race, ethnicity, contact information)</a:t>
            </a:r>
          </a:p>
          <a:p>
            <a:pPr lvl="1"/>
            <a:r>
              <a:rPr lang="en-US" sz="1700" dirty="0"/>
              <a:t>Medical encounters (e.g. initial consultations, follow-up visits, procedures)</a:t>
            </a:r>
          </a:p>
          <a:p>
            <a:pPr lvl="1"/>
            <a:r>
              <a:rPr lang="en-US" sz="1700" dirty="0"/>
              <a:t>Developmental history (e.g. growth charts, developmental milestones)</a:t>
            </a:r>
          </a:p>
          <a:p>
            <a:pPr lvl="1"/>
            <a:r>
              <a:rPr lang="en-US" sz="1700" dirty="0"/>
              <a:t>Current and past medications</a:t>
            </a:r>
          </a:p>
          <a:p>
            <a:pPr lvl="1"/>
            <a:r>
              <a:rPr lang="en-US" sz="1700" dirty="0"/>
              <a:t>Medication, food, and other allergies</a:t>
            </a:r>
          </a:p>
          <a:p>
            <a:pPr lvl="1"/>
            <a:r>
              <a:rPr lang="en-US" sz="1700" dirty="0"/>
              <a:t>Active problems/diagnoses </a:t>
            </a:r>
          </a:p>
          <a:p>
            <a:pPr lvl="1"/>
            <a:r>
              <a:rPr lang="en-US" sz="1700" dirty="0"/>
              <a:t>History of present illness (HPI)</a:t>
            </a:r>
          </a:p>
          <a:p>
            <a:pPr lvl="1"/>
            <a:r>
              <a:rPr lang="en-US" sz="1700" dirty="0"/>
              <a:t>Physical examination (including vital signs)</a:t>
            </a:r>
          </a:p>
          <a:p>
            <a:pPr lvl="1"/>
            <a:r>
              <a:rPr lang="en-US" sz="1700" dirty="0"/>
              <a:t>Results of medical tests and imaging studies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958" y="1837026"/>
            <a:ext cx="32152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Patient History</a:t>
            </a:r>
          </a:p>
          <a:p>
            <a:pPr lvl="1"/>
            <a:r>
              <a:rPr lang="en-US" sz="1600" dirty="0"/>
              <a:t>History of present illness (HPI)</a:t>
            </a:r>
          </a:p>
          <a:p>
            <a:pPr lvl="1"/>
            <a:r>
              <a:rPr lang="en-US" sz="1600" dirty="0"/>
              <a:t>Past medical history (PMH)</a:t>
            </a:r>
          </a:p>
          <a:p>
            <a:pPr lvl="1"/>
            <a:r>
              <a:rPr lang="en-US" sz="1600" dirty="0"/>
              <a:t>Past surgical history (PSH), including surgery dates and reports</a:t>
            </a:r>
          </a:p>
          <a:p>
            <a:pPr lvl="1"/>
            <a:r>
              <a:rPr lang="en-US" sz="1600" dirty="0"/>
              <a:t>Family history (e.g. history of certain conditions or diseases in family members)</a:t>
            </a:r>
          </a:p>
          <a:p>
            <a:pPr lvl="1"/>
            <a:r>
              <a:rPr lang="en-US" sz="1600" dirty="0"/>
              <a:t>Social history (e.g. occupation, family situation, habits such as smoking or exercise)</a:t>
            </a:r>
          </a:p>
          <a:p>
            <a:pPr lvl="1"/>
            <a:r>
              <a:rPr lang="en-US" sz="1600" dirty="0"/>
              <a:t>Immunizations and dates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71254" y="1837026"/>
            <a:ext cx="31410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Data Updates</a:t>
            </a:r>
          </a:p>
          <a:p>
            <a:pPr marL="201168" lvl="1" indent="0">
              <a:buNone/>
            </a:pPr>
            <a:r>
              <a:rPr lang="en-US" sz="1600" b="1" dirty="0"/>
              <a:t>Chart information </a:t>
            </a:r>
            <a:r>
              <a:rPr lang="en-US" sz="1600" dirty="0"/>
              <a:t>will be updated on visit if possible (i.e. physical examination will be updated if performed)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b="1" dirty="0"/>
              <a:t>Patient History </a:t>
            </a:r>
            <a:r>
              <a:rPr lang="en-US" sz="1600" dirty="0"/>
              <a:t>will be updated on visit as it is all history kept of patient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9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Types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469972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 </a:t>
            </a:r>
            <a:r>
              <a:rPr lang="en-US" sz="1600" dirty="0"/>
              <a:t>**</a:t>
            </a:r>
            <a:r>
              <a:rPr lang="en-US" sz="1600" b="1" dirty="0"/>
              <a:t>EHRs</a:t>
            </a:r>
            <a:r>
              <a:rPr lang="en-US" sz="1600" b="1" dirty="0" smtClean="0"/>
              <a:t>**</a:t>
            </a:r>
          </a:p>
          <a:p>
            <a:pPr lvl="1"/>
            <a:r>
              <a:rPr lang="en-US" sz="1600" b="1" dirty="0" smtClean="0"/>
              <a:t>Medical </a:t>
            </a:r>
            <a:r>
              <a:rPr lang="en-US" sz="1600" b="1" dirty="0"/>
              <a:t>Data: </a:t>
            </a:r>
            <a:r>
              <a:rPr lang="en-US" sz="1600" b="1" dirty="0"/>
              <a:t>**EHRs</a:t>
            </a:r>
            <a:r>
              <a:rPr lang="en-US" sz="1600" b="1" dirty="0" smtClean="0"/>
              <a:t>**, </a:t>
            </a:r>
            <a:r>
              <a:rPr lang="en-US" sz="1600" dirty="0" smtClean="0"/>
              <a:t>Healthcare </a:t>
            </a:r>
            <a:r>
              <a:rPr lang="en-US" sz="1600" dirty="0"/>
              <a:t>Cost and Utilization Project (HCUP) </a:t>
            </a:r>
            <a:r>
              <a:rPr lang="en-US" sz="1600" dirty="0" smtClean="0"/>
              <a:t>data,</a:t>
            </a:r>
            <a:r>
              <a:rPr lang="en-US" sz="1600" b="1" dirty="0" smtClean="0"/>
              <a:t> </a:t>
            </a:r>
            <a:r>
              <a:rPr lang="en-US" sz="1600" dirty="0"/>
              <a:t>clinical trial </a:t>
            </a:r>
            <a:r>
              <a:rPr lang="en-US" sz="1600" dirty="0" smtClean="0"/>
              <a:t>data</a:t>
            </a:r>
          </a:p>
          <a:p>
            <a:pPr lvl="1"/>
            <a:r>
              <a:rPr lang="en-US" sz="1600" b="1" dirty="0" smtClean="0"/>
              <a:t>Patient </a:t>
            </a:r>
            <a:r>
              <a:rPr lang="en-US" sz="1600" b="1" dirty="0"/>
              <a:t>History Data: </a:t>
            </a:r>
            <a:r>
              <a:rPr lang="en-US" sz="1600" b="1" dirty="0" smtClean="0"/>
              <a:t>**EHRs**</a:t>
            </a:r>
            <a:r>
              <a:rPr lang="en-US" sz="1600" dirty="0" smtClean="0"/>
              <a:t>, </a:t>
            </a:r>
            <a:r>
              <a:rPr lang="en-US" sz="1600" b="1" dirty="0" smtClean="0"/>
              <a:t>**medical </a:t>
            </a:r>
            <a:r>
              <a:rPr lang="en-US" sz="1600" b="1" dirty="0"/>
              <a:t>claims </a:t>
            </a:r>
            <a:r>
              <a:rPr lang="en-US" sz="1600" b="1" dirty="0" smtClean="0"/>
              <a:t>data**</a:t>
            </a:r>
            <a:r>
              <a:rPr lang="en-US" sz="1600" dirty="0" smtClean="0"/>
              <a:t>, </a:t>
            </a:r>
            <a:r>
              <a:rPr lang="en-US" sz="1600" b="1" dirty="0" smtClean="0"/>
              <a:t>**health questionnaires**</a:t>
            </a:r>
            <a:endParaRPr lang="en-US" sz="1600" b="1" dirty="0"/>
          </a:p>
          <a:p>
            <a:pPr lvl="1"/>
            <a:r>
              <a:rPr lang="en-US" sz="1600" b="1" dirty="0"/>
              <a:t>Social Determinants of Health Data: </a:t>
            </a:r>
            <a:r>
              <a:rPr lang="en-US" sz="1600" b="1" dirty="0" smtClean="0"/>
              <a:t>**NACCHO resources**</a:t>
            </a:r>
            <a:endParaRPr lang="en-US" sz="1600" dirty="0"/>
          </a:p>
          <a:p>
            <a:pPr lvl="1"/>
            <a:r>
              <a:rPr lang="en-US" sz="1600" b="1" dirty="0" smtClean="0"/>
              <a:t>Patient-Generated </a:t>
            </a:r>
            <a:r>
              <a:rPr lang="en-US" sz="1600" b="1" dirty="0"/>
              <a:t>Data: </a:t>
            </a:r>
            <a:r>
              <a:rPr lang="en-US" sz="1600" dirty="0"/>
              <a:t>FDA guidance on digital health technologies, PCHA resources</a:t>
            </a:r>
          </a:p>
          <a:p>
            <a:pPr lvl="1"/>
            <a:r>
              <a:rPr lang="en-US" sz="1600" b="1" dirty="0"/>
              <a:t>Public Health Data: </a:t>
            </a:r>
            <a:r>
              <a:rPr lang="en-US" sz="1600" dirty="0" smtClean="0"/>
              <a:t>CDC </a:t>
            </a:r>
            <a:r>
              <a:rPr lang="en-US" sz="1600" dirty="0"/>
              <a:t>data on infectious diseases, chronic </a:t>
            </a:r>
            <a:r>
              <a:rPr lang="en-US" sz="1600" dirty="0" smtClean="0"/>
              <a:t>diseases, </a:t>
            </a:r>
            <a:r>
              <a:rPr lang="en-US" sz="1600" b="1" dirty="0" smtClean="0"/>
              <a:t>**WHO </a:t>
            </a:r>
            <a:r>
              <a:rPr lang="en-US" sz="1600" b="1" dirty="0"/>
              <a:t>data on health </a:t>
            </a:r>
            <a:r>
              <a:rPr lang="en-US" sz="1600" b="1" dirty="0" smtClean="0"/>
              <a:t>equity**, </a:t>
            </a:r>
            <a:r>
              <a:rPr lang="en-US" sz="1600" dirty="0"/>
              <a:t>non-communicable diseases, and environmental health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9143" y="1845734"/>
            <a:ext cx="616857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480" y="1845734"/>
            <a:ext cx="255306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</a:t>
            </a:r>
          </a:p>
          <a:p>
            <a:pPr lvl="2"/>
            <a:r>
              <a:rPr lang="en-US" sz="1200" dirty="0"/>
              <a:t>Census: CSV, JSON,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Medical Data:</a:t>
            </a:r>
          </a:p>
          <a:p>
            <a:pPr lvl="2"/>
            <a:r>
              <a:rPr lang="en-US" sz="1200" dirty="0"/>
              <a:t>HCUP: CSV, SAS, Excel</a:t>
            </a:r>
          </a:p>
          <a:p>
            <a:pPr lvl="2"/>
            <a:r>
              <a:rPr lang="en-US" sz="1200" dirty="0"/>
              <a:t>Clinical Trials: CDISC, CSV, XML</a:t>
            </a:r>
          </a:p>
          <a:p>
            <a:pPr lvl="2"/>
            <a:r>
              <a:rPr lang="en-US" sz="1200" dirty="0"/>
              <a:t>CPT Codes: CSV,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Patient History Data: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2"/>
            <a:r>
              <a:rPr lang="en-US" sz="1200" dirty="0"/>
              <a:t>Claims: X12, CSV, Excel</a:t>
            </a:r>
          </a:p>
          <a:p>
            <a:pPr lvl="2"/>
            <a:r>
              <a:rPr lang="en-US" sz="1200" dirty="0"/>
              <a:t>Questionnaires: CSV, Excel, PDF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79542" y="1845734"/>
            <a:ext cx="247613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Social Determinants:</a:t>
            </a:r>
          </a:p>
          <a:p>
            <a:pPr lvl="2"/>
            <a:r>
              <a:rPr lang="en-US" sz="1200" dirty="0"/>
              <a:t>NACCHO: CSV, Excel, PDF, GIS</a:t>
            </a:r>
          </a:p>
          <a:p>
            <a:pPr lvl="2"/>
            <a:r>
              <a:rPr lang="en-US" sz="1200" dirty="0"/>
              <a:t>WHO: CSV, Excel, XML, JSON</a:t>
            </a:r>
          </a:p>
          <a:p>
            <a:pPr lvl="1"/>
            <a:r>
              <a:rPr lang="en-US" sz="1600" b="1" dirty="0"/>
              <a:t>Patient-Generated Data:</a:t>
            </a:r>
          </a:p>
          <a:p>
            <a:pPr lvl="2"/>
            <a:r>
              <a:rPr lang="en-US" sz="1200" dirty="0"/>
              <a:t>FDA: PDF, HTML</a:t>
            </a:r>
          </a:p>
          <a:p>
            <a:pPr lvl="2"/>
            <a:r>
              <a:rPr lang="en-US" sz="1200" dirty="0"/>
              <a:t>PCHA: PDF, HTML, XML, JSON</a:t>
            </a:r>
          </a:p>
          <a:p>
            <a:pPr lvl="1"/>
            <a:r>
              <a:rPr lang="en-US" sz="1600" b="1" dirty="0"/>
              <a:t>Public Health Data:</a:t>
            </a:r>
          </a:p>
          <a:p>
            <a:pPr lvl="2"/>
            <a:r>
              <a:rPr lang="en-US" sz="1200" dirty="0"/>
              <a:t>CDC: CSV, Excel, JSON, GIS</a:t>
            </a:r>
          </a:p>
          <a:p>
            <a:pPr lvl="2"/>
            <a:r>
              <a:rPr lang="en-US" sz="1200" dirty="0"/>
              <a:t>WHO: CSV, Excel, XML, JSON, GIS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**: Focusing the rest of the assignment on</a:t>
            </a:r>
          </a:p>
        </p:txBody>
      </p:sp>
    </p:spTree>
    <p:extLst>
      <p:ext uri="{BB962C8B-B14F-4D97-AF65-F5344CB8AC3E}">
        <p14:creationId xmlns:p14="http://schemas.microsoft.com/office/powerpoint/2010/main" val="2089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3"/>
            <a:ext cx="4781006" cy="48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     Descriptive Analytics</a:t>
            </a:r>
          </a:p>
          <a:p>
            <a:pPr lvl="2"/>
            <a:r>
              <a:rPr lang="en-US" dirty="0"/>
              <a:t>Analyze patient demographics and disease prevalence to understand the population's health status.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b="1" dirty="0" smtClean="0"/>
              <a:t>**Evaluate </a:t>
            </a:r>
            <a:r>
              <a:rPr lang="en-US" b="1" dirty="0"/>
              <a:t>hospital admission and discharge rates, lengths of stay, and readmission rates. (Frequency: Monthly</a:t>
            </a:r>
            <a:r>
              <a:rPr lang="en-US" b="1" dirty="0" smtClean="0"/>
              <a:t>)**</a:t>
            </a:r>
            <a:endParaRPr lang="en-US" b="1" dirty="0"/>
          </a:p>
          <a:p>
            <a:pPr lvl="2"/>
            <a:r>
              <a:rPr lang="en-US" dirty="0"/>
              <a:t>Analyze treatment patterns and medication usage to identify best practices.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b="1" dirty="0"/>
          </a:p>
          <a:p>
            <a:pPr marL="384048" lvl="2" indent="0" algn="ctr">
              <a:buNone/>
            </a:pPr>
            <a:r>
              <a:rPr lang="en-US" sz="1800" b="1" dirty="0"/>
              <a:t>Diagnostic Analytics</a:t>
            </a:r>
          </a:p>
          <a:p>
            <a:pPr lvl="2"/>
            <a:r>
              <a:rPr lang="en-US" dirty="0"/>
              <a:t>Identify patterns and correlations between patient characteristics and health outcomes.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b="1" dirty="0"/>
              <a:t>**Analyze data to determine factors contributing to hospital readmissions or complications. (Frequency: Monthly</a:t>
            </a:r>
            <a:r>
              <a:rPr lang="en-US" b="1" dirty="0" smtClean="0"/>
              <a:t>)**</a:t>
            </a:r>
            <a:endParaRPr lang="en-US" b="1" dirty="0"/>
          </a:p>
          <a:p>
            <a:pPr lvl="2"/>
            <a:r>
              <a:rPr lang="en-US" dirty="0"/>
              <a:t>Investigate the causes of variations in treatment outcomes and care quality.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8286" y="1845734"/>
            <a:ext cx="510902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Predictive Analytics</a:t>
            </a:r>
          </a:p>
          <a:p>
            <a:pPr lvl="2"/>
            <a:r>
              <a:rPr lang="en-US" dirty="0"/>
              <a:t>Develop models to predict disease progression or patient risk based on clinical and demographic factors.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lvl="2"/>
            <a:r>
              <a:rPr lang="en-US" dirty="0"/>
              <a:t>Forecast healthcare resource utilization, such as hospital bed or staff requirements.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b="1" dirty="0" smtClean="0"/>
              <a:t>**Predict if patient will be readmitted to hospital. (Frequency</a:t>
            </a:r>
            <a:r>
              <a:rPr lang="en-US" b="1" dirty="0"/>
              <a:t>: </a:t>
            </a:r>
            <a:r>
              <a:rPr lang="en-US" b="1" dirty="0" smtClean="0"/>
              <a:t>On-Demand)**</a:t>
            </a:r>
            <a:endParaRPr lang="en-US" b="1" dirty="0"/>
          </a:p>
          <a:p>
            <a:pPr marL="384048" lvl="2" indent="0">
              <a:buNone/>
            </a:pPr>
            <a:endParaRPr lang="en-US" sz="1800" b="1" dirty="0"/>
          </a:p>
          <a:p>
            <a:pPr marL="384048" lvl="2" indent="0" algn="ctr">
              <a:buNone/>
            </a:pPr>
            <a:r>
              <a:rPr lang="en-US" sz="1800" b="1" dirty="0"/>
              <a:t>Prescriptive Analytics</a:t>
            </a:r>
          </a:p>
          <a:p>
            <a:pPr lvl="2"/>
            <a:r>
              <a:rPr lang="en-US" dirty="0"/>
              <a:t>Recommend personalized treatment plans based on patient-specific factors and historical data.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dirty="0"/>
              <a:t>Optimize resource allocation, such as staff scheduling or patient triage, to improve care quality and efficiency.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dirty="0" smtClean="0"/>
              <a:t>Suggest </a:t>
            </a:r>
            <a:r>
              <a:rPr lang="en-US" dirty="0"/>
              <a:t>interventions to improve patient outcomes and prevent complications or readmissions. (Frequency: </a:t>
            </a:r>
            <a:r>
              <a:rPr lang="en-US" dirty="0" smtClean="0"/>
              <a:t>On-Demand)</a:t>
            </a:r>
            <a:endParaRPr lang="en-US" b="1" dirty="0"/>
          </a:p>
          <a:p>
            <a:pPr marL="384048" lvl="2" indent="0">
              <a:buNone/>
            </a:pP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**: Focusing the rest of the assignment on</a:t>
            </a:r>
          </a:p>
        </p:txBody>
      </p:sp>
    </p:spTree>
    <p:extLst>
      <p:ext uri="{BB962C8B-B14F-4D97-AF65-F5344CB8AC3E}">
        <p14:creationId xmlns:p14="http://schemas.microsoft.com/office/powerpoint/2010/main" val="7331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9602" y="2175130"/>
            <a:ext cx="6285597" cy="43014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Ingestion: </a:t>
            </a:r>
            <a:r>
              <a:rPr lang="en-US" b="1" dirty="0" smtClean="0"/>
              <a:t>S3</a:t>
            </a: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Storage and Data Processing: S3</a:t>
            </a:r>
            <a:r>
              <a:rPr lang="en-US" b="1" dirty="0" smtClean="0"/>
              <a:t>, Lambda, SQS, Textract </a:t>
            </a: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Warehousing: </a:t>
            </a:r>
            <a:r>
              <a:rPr lang="en-US" b="1" dirty="0" smtClean="0"/>
              <a:t>RedShift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Business Intelligence and Analytics: QuickSight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Science – ML/AI: SageMaker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Applications – Webapps, Mobile: </a:t>
            </a:r>
            <a:r>
              <a:rPr lang="en-US" b="1" dirty="0" smtClean="0"/>
              <a:t>SageMaker Endpoint</a:t>
            </a:r>
            <a:endParaRPr lang="en-US" dirty="0"/>
          </a:p>
        </p:txBody>
      </p:sp>
      <p:pic>
        <p:nvPicPr>
          <p:cNvPr id="1028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xmlns="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34" y="2668119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2B100B39-DF43-1277-FD25-F9CCE75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3" y="2668119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QuickSight">
            <a:extLst>
              <a:ext uri="{FF2B5EF4-FFF2-40B4-BE49-F238E27FC236}">
                <a16:creationId xmlns:a16="http://schemas.microsoft.com/office/drawing/2014/main" xmlns="" id="{03E93461-13A2-1A11-FDC5-7E83F44B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3" y="3972380"/>
            <a:ext cx="584875" cy="5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xmlns="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1" y="4623698"/>
            <a:ext cx="586997" cy="5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What is Amazon Redshift? | Logic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2" y="3310976"/>
            <a:ext cx="584876" cy="5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xmlns="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2" y="2028031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4" descr="data:image/png;base64,iVBORw0KGgoAAAANSUhEUgAAAZQAAAGUCAYAAAASxdSgAAAAAXNSR0IArs4c6QAABDt0RVh0bXhmaWxlACUzQ214R3JhcGhNb2RlbCUzRSUzQ3Jvb3QlM0UlM0NteENlbGwlMjBpZCUzRCUyMjAlMjIlMkYlM0UlM0NteENlbGwlMjBpZCUzRCUyMjElMjIlMjBwYXJlbnQlM0QlMjIwJTIyJTJGJTNFJTNDbXhDZWxsJTIwaWQlM0QlMjIyJTIyJTIwdmFsdWUlM0QlMj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NGRjRGOEIlM0JncmFkaWVudERpcmVjdGlvbiUzRG5vcnRoJTNCZmlsbENvbG9yJTNEJTIzQkMxMzU2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zcXMlM0IlMjIlMjB2ZXJ0ZXglM0QlMjIxJTIyJTIwcGFyZW50JTNEJTIyMSUyMiUzRSUzQ214R2VvbWV0cnklMjB4JTNEJTIyMTYwJTIyJTIweSUzRCUyMjM4MCUyMiUyMHdpZHRoJTNEJTIyODAlMjIlMjBoZWlnaHQlM0QlMjI4MCUyMiUyMGFzJTNEJTIyZ2VvbWV0cnklMjIlMkYlM0UlM0MlMkZteENlbGwlM0UlM0MlMkZyb290JTNFJTNDJTJGbXhHcmFwaE1vZGVsJTNF1rj0mAAAIABJREFUeF7tfXn4FMW1ds1VQQVUVHaVHXfZRRPjbhaN8fvrJprEDQRFFJdEs283qyaKCiq4m3tzc7+/PhNNNO6aRFRENFEBWY2A4A7i7p3vOd2/munpX/f0qe7TPVXdbz+Pz89heqqr3nOqTr3vOd1dUziAABAAAkAACAggUBNoA00AASAABIAAEFAIKHAC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s4ElPpJl9dhLiAABIBAFRGo3fFNJ9ZqJzpJDoSAUsVphDEDASBACCCgCPvB/37pMjAUYUzRHBAAAm4g8G9/uMSJzb8TnSST/++XLq/XakrV63VVq9VUva4UPgMP+APmQxXWAzAU4cAPhiIMKJoDAkDAGQTAUIRN5QcUIlRB5QufgQf8oTnVMB/KOh8QUIQDyicn/oq4PWk8WuvCX+ABf8B8qMQ6sA1yKLIR5ZMvXVbX+69g4of2p8F/15/11fE98IF/+Pt2zJ8mDq6tD2AosvFEeQwFkhckP0iegZkFiausEpdv5KZ9t/njpU4UUDnRSYL2kxMvq0dSkTgKgn+PpibABbhEUTb4hdV+AclLmKF8fOKvWiQv+L/V/t9NYoG9YC/Ese7SI3degKEIBxRf8sIBBIAAEKgeAggowjb/+ItU5dWVQsDf9Fsd7pYI54FSYJ5ZM8+2RQ5FNqJA8sL6hvXNmvUNkmZMdWle+zAwFNl4oj7+4i89ySuuLDhcBojPPgLAyw/E8Af4g8vzYds7v+VEAZUTnSRH8AMK9qjYo+a1B0S7mF/2ri/b3omyYVGO8lEXQxFtFI0BASAABBxAYDswFFkraYZSV35u3j9qCp+BB/wB86Hs6wEkL9l4oj46wc+hICuArAiyIsgKVS0rtt1dyKGIhhQvoNgrcSK1gRQEUhCYn7mtA5C8RMOJUh+e8It6rSFxaamrKXn561n43/G9lgSBD/wD88Pd9WG7u77tRAGVE52k2NSUvIQjFZoDAkAACFiOACQvYQN9ePwvIHlBUshNUsCdegXfqQeJ1Egi7QGGIhtRSPKSbRGtAQEgAATcQAABRdhOHkNBjRfufO/aSGv3Qs0bat6qUPPW40/IoYiGFEhekCRQ5YeHo1ZVmgRDEQ0nSn1w/M8heQljiuaAABBwA4Gef/qOEwVUTnSSTP7B8VQ2TDlZys1T+Z/OaeEz8IA/YD6Uez2A5CUc+D/4ws9R5YUqL1R5oTrKqDqqLBIZGIp0QPEkr7gVVV8M30evuMDHRwD+Af+Iisj2zw8EFOGA8v4XfobH1yMrjax0WbbcGIdRlc32f0YORTSkvP+Fn3flUCrJeDH9jKYflDEoY+VaJ3oioIjGE9XKUMIUFZ9bJR3gATyCEh/8wXV/2P7P33WigMqJTpIzEEORDVFoDQgAASDgBgKQvITt9N7nfwbJCxkESH+Q/iqZSdz+bjAU0ZDy/ud/hrJhlA0jOYLkSLmSI0x7QvISDSdKEUMRbhLNAQEgAAScQGAHMBRZO0HyquTGDBIXJK5KSlxh4gLJSzaeqHc/99N6raZUne5GwV/gAD/APKjQOrDD3d9zooDKiU5SbHrv8z/FjY3Yq6EsAZytkpwNklcODEW4STQHBIAAEHACgR3vAUMRNZQvedVUvV4PUH18Bh7wh6YEjPlQ1vkAyUs0nCgvh+I3iXf04R19VXhHn55A8Hf4e02BoeQWUIQbRnNAAAgAAcsRQEARNtDWz/5HQPLS1D6O4uN7n/oDn2gJBP4B/3Brfux4z/edKKByopMUm5qSl3CkQnNAAAgAAcsRAEMRNhAxFOEm0RwQAAJAwAkEev0FDEXUUAgoonCiMSAABBxCAAFF2Fg6oKDmBTUvqPFqTi7Mh2rMBwSUnAKKcLNoDggAASBgPQIIKMImeue4nyCHIowpmgMCQMANBHrf+wMnCqic6CSZ/J3jqGyYHg6pnwqoHxKJz/6jA4AH/APzo6zrQ28k5WUjPxiKLJ5oDQgAAXcQAEMRtpUfUPDKQryykPmKOzyVt5JP5S3r/Oh9L8qGRUPKlmN/HHwKYMBvAgtMy4tS9HzC941ADHwCL9SBf/j7M8wPF+ZHn/uQQ5ENKMf9pA5+Utb9F8YF3gX9od36BslLNJwo5TGUhuSlG9cmwGcfAeDhhyb4A/yhXPOhz30/dKKAyolOkmtsOfYndaRQ8MJCidTINuOGqm0OHKq2GTtMbTN2qOjW55Nn1qpPnl2jPrz9EWy5ISmIUe8+KBsWnadq87E/jpW8wvvRsB/j+9b9ahXw+bexw9S2B1HQ8AOHDceHtz/sxcOPfuv/jeOTVbAPxm9m/53AUGSnsC954QAC3RHQAaPH1w+3Jnhw7URB5sPfPsw9HedVFAFIXsKG33wMVXlB8pGQfFzHcZtxw9Q2Bw1V21rEPqTc/QMdYJClh2QYWO/AUKRmWFc7kLzi51cVJD1iIT0dZCBZp0EjwLS5q6QK9g+m2KsoCSKgZJ1Jod+/fcyPUDZcMYK27dhhqsepRyj6i0OpD25/SFGAAVEXy3U7Q/h3uv9HThRQOdFJWkw2H/Oj0J3yeomJ0wbwvY+AW/hQEr3nqUc4lwspOuC9e/Ht6pNn1jhn36Y/Yn6azM+d7kfZsOgcI4YS2WD4hRDhk/B96wsjLMRn23FgIlkmy+Zjfxz/c/i/9f7vUc64o8t+O4OhZJki3X/rS141VVfB3Dw+u4zHtmOHqx6nHg5JS2iqEGv5+JnVAUkM88Pl+RFc7yB5CU0S3czbR2uGgnfUuf6OOi+QnNa53MjHz6xRnyxZo+gmRFqAJfEkuY6OnqcdKTwD+M29e9FtisbYKqmEJSZ8dgmfnR9ADoU/AxhnegEF2Uins5FFSlte0PACx1r18bNrrMCt52l+bqioIgMviX/bwyi/LcG6AcmLESRMTnnr6B8GJC9N5fHXp/R247Dd2OFqxytOMzG38bkUQD687WH1kSf52I1HsH+ES94BhrDZetGtTuHigl8X6WdgKMZLQvsfNCUv4YbRXG4IeGW/OUlbOoA0pZ3chlFow3kGmA9u88uOcbiHAAKKsM3eOuqH8ZKXvlYctcX3PgIF4UPSVs9Tj1T0V/Kg4EGLohdEKvAwqF5Xnp4LeyG28vGSNWYPkyrQf7r5Keav2uXBHztxi4cTnSR/IslLcnFCW/kgQIFke8GEdEsQyafLTrTa6wr54PL2MT9yYuzopFK7PICAIuoHbx5FORQrcquoDYiwAz1fq/cVp4vZ/J2LbvUqsfBIq+7EcpcH5ALB+ySD3fYQcLb8hclgKGJLi99QW8kLkaZjkZbyJFQiK5FYjpW0YN9I+0pKYp4MFpYSgXvH5lU4woOhCAeUN4/6Ad7YaNkbGbcdN1yElZCe//7tD6qPl6zt4j5h0RyfW5NgrXj0vuIMsXzVW0f/MDBz8QZQW94A2vfBnziRnnCik+ThJHkJxyg0lwEBkreyJt39QPKQnyDGkRkBsoeE7PjW0XKSWuZBoQEPgb5Iyst6wptH/gA3NlogQZC01fvKMzIZlwLIOxfeghvucrLntuMpsGSz0fu3PugFeyRX7EiugKFkWnK6/7hV8sppJiLd3rbsYfvTjspUwdVd2oId81yxs9rLy116EhjslKedOPiCoQgHlDeIoUQeeJxqEY9T7XNlep2eAsl7t1GOJEragv3ytl+fK8/MJE9uufCWNrIk7Je3/aj9XR9CDkU0pFBAwT6p+H0SlQNTMEl7vHfrgyhLtaTcve+DbR5zn2Bg2JHDI/Kbn30RUNIuQdG/e+PI74desIU7FPJ2cZJMdjj9qFSG/HjJarXlwlstWUqxFdFLHd10mtamfnHMDyCBdUACBENJtQzF/yhe8hK+EJrzEEi78LSXtwCuLQhkkTDfPCpYWmzLiMrdDwQUYfu+fsT3IXkVtN/faQ7lS4YbW5BYyeYLbunA/i0/qaHMPJiYSlq28saRP4CdC5qPxK93ffg/nLjFw4lO0sr2xhHfr6taTal6UPnCZ2k8+tADCVMEE9LY6TEe0v1Be/n7e9+HfmK8efDlrx/C3gWtR7s+hICSyknjfkQMRbRBNNaCwHbjhqvtTz9S0V+T46Mlq9X7tz6k6C8OdxHoM+cMY9vTaLdccAtsX4DZdwNDkUUZkld+Kfi0wQQSV7mkNvIDCiymB7FT+g+lD/n5AyQvU69MOP+1w79XbyheWunCX18RyoADvd99p6vONLbW5tk3e+9jz3p9/D6b/fLAb7eH/8PYH9695QH1/m0Pwh8yzsc4e+728E+dSE840UnybkhexnM88QdpdqSQuBJhLcUJaSQwzVRKAYBlg4DkJWwQYijCTVa6OQomO5xxlJFuTsHkvVsehGZeEc+hCrAdzzjaaLTEVCiw4JBFYPdHwFBEEfUlr5qq16nYC3+z4mC6A6VgQgnYrNfF793yX7ofyTSokJ98+PQqzFPBdQoMRTScKAWGIgco5UxMqrkomFDOBEc1EUjDVF4/4vvVBCunUYOhCAOLgCIDKIKJDI5VbMU0WY+gIuclCChyWHotvfqZ70LyykihSbowkS9ID6f/IDFCYtVSpWlQee3w78F/Ms5bmn8IKMIBBQwlG6CmsgWSq9nwLvOvTYMKmEp2b0BAyY5hSwvEUISbrExz240frna+aip7vJqZsH+AEyuHwO6P/NRozMRUcKRHoN+jP3PiFg8nOqklr+7m0PfmxhkK3283fphRMPno6dXq7dk3dQEK/Px7n+FfYQTSyqet7cC/uP6FgJI+GEf+chPlUAp8umdZnjJLzIQYCuegYPLW7JvwCA34GetV8r1S5OS2Uk4O+LLwDeKEgMJZwQzOgeRlAFbXqSa7yFZmYn4t/KKaCJj4GCEE6SudnyCgpMMt9lebDvtO4Dne+rQwZcZnTaGJlexy9TSWFSiYbL3lfvXR0/TO96DEAzyBR7I/UFDpdeYxLF/rkq9jJFX4W5y/9f/rz51ITzjRSfK+TYdR2bD/+gXNmfE5Go/tJgxXuxgk4Unm+mjx6sZDJoGvH1fhX/z5Rv7GlVZJ9nr3ZipH57dfdXv0R1KevWFhnegzFBwcBIiZcCf3W+ffqIih4AACWRHo9+jP2E3A79hQeSeCoZjhlXh2q+SFtF7cmxeoqosrdW29mW5cvL9J+ZAuRbrYOF3cWr7S71F+OfGrn6FS4rKUv+Q7jv5/RdlwYpAwOWHjp79Tx3rXfv71IKmLmTf5kCq6zr8R8znfdaBy+PYYN1ztcg0vd7f15vsVbWowr5Pj6gDkUEzCRfK5Gw/7DsqGE/yubwqpC+sp1jNpvk/lxNwkPQUVupEWftjeDyF5JccIozM2fvrbgSov6Sngfnu9zjSbxDSRsZS6b3dbKVD/v/LzKZsO+27yFr3iIWfA31DlZRQwkk6G5BW//kPqwnpk43prHFQQ32P3B5C8kiKE4fevfPrbDckLd6H4COj5R/JCb8Z9APTSI9Ks6W/w98CzFU/gIYMH+SRX+nqHpK+b78ddUIF1MXhXzsC//cKJWzyc6CRh3Cp5YcrrKd+DbmA0SoKS1AX8ZJZM3IiXdOOniRTblL7gn2H/HICAYkhBEk5/5VPfRpVXhCTQ95ppqsf4EYlgEyt58zxUddkoDZW9ymnA336e6J90ArGUrTfdj9RexDwHQ2G5EP8kSF7NeaZR6zl+BIud6GCC/XTSfhrfJz9oxZzf0oaHNj6cY+Nh3wF/7kIAkhfHY1Kes+FT34ooG66pumpHXMr9/a5zz2Kxk3duus/b/XXf+JQbn5rC+GyZH16eb+qxibOffJUqEP0yYthP22/g33/pRHrCiU6SF3qSF44GAt6ub27yrs9jJ7NuBHJAoOMIcKWvjZ9uspSOd9qSDgz8O5LyoqYghiLaoOONcdnJG7NuaFR1OT5kdN9xBKjqi8NSaBNEfoujicAgMBRZd/AlL02Bq/2395nHqt5Tkx8XricmcKu2v9hkfy5L8aUvuoOeJG3YDwxFNp6oDYeCoRCkPSaMUMROOIfHThb795zgAAI2IEAbIQ5L6ZK5beiyFX0Y9BhyKKKG8AIK7qT1bmDkTEgKJG+cd4OtT+Zo9ItyQbTIUH+pcABlveZPxKFNBt2PRA/89DYQls+TgX//BWtt8IpJUEbs2ROSF8tl+CetP/TSWMlLz6A4alym77mT8fVZC7yXZpFkYOP46SVgu82d3s0BtpDUcRNV+TSlDhv7b0P/ek4YGclWiZl+sHhlQyqyDb+4fketBhs+9S0r/bdo+w8GQ+EHC86ZkLyUt5PnsJPGzo4DbAfO4ch2r3zq2x3omTuXTPIF2/FL6r+2hO2+XJTHQPISRnr9IZdWXvLabd50L4eSdHi7OoufB9572rGqD+OeBNvH0SlpieMHW26ke4/us9oPBj32yyRX9r6HHyg1+LFfOXGLhxOdJKciyau794Xv/Q6fUZ7vKZBESUThEZNkRLs6/7Bz/DQOTmBsLCaxy46d42t2V7Z/hFmfM49lYUe5lNe90tt21fay/TOdn8S2ORuLVp8OXqWz/S9yfiGgsPYe/JPWHUI5FKs3XLluWL3JNy35TuP1h34r135IEB9aRDhj0d5Bu21aVKpsf29DMa97ziluBn1ARRnnLrCZqHr25LAU2F+pwQvBUPjRgnFmlSWvHhN57MTblZ67wPoqH67kFXaLKkofVAVHAZjL6IJB2HbJiyIK3VPF2VxsOPRb1vt1njseMBRGkDA5Zd0hlwTe2Kh/WY3HHfo7+uMS4aJgQtU98ZKLPXgNfuxXieOJOmHLjfd6bCVa0rNnfBL9o2ooE1ai8SJ28vq58yMkTzvx4fiCb3d69UIej6+0fz0ZsvAyJ9ITTnSSzE2SV6oVqAQ/okWlZ0Iy3l9EFjg12sHMpGzUoPzgWc6bNsnWaQKJxsk1bLgSKMm5VT2GQPKSNf26KZdUssqLHlG/27UzEsFs7NwlkhwFJis4u9N2g3995nz1Ab2B0rFxR/W3J0mb85JtXTY8SPLiMHDPx2+8r5LSFxhK4hJodkKr5FXgitfhlarP1GNYk239oZea32Kdp+jLxI07Po63+DtYtyJLzwnDVe+pxyUyUM74/eT1vU76AYetdpfyqrMOgKFwZoDBOS8TQ6nYQdLH7gx2slnv3BzFh3aoOzFyRNzh2Y6Hli85ti3LmJPGwfWBdYfQxql6xx6PI4cianUKKNXZjzT32YMXJievSfZ5f/EqC/hGen7AGWdah1p/yKUd5y3ePSTTZJhIGAfaub82c77T9qfd4pAEX6dxkuxF1Yxu8dD080KPcwgCStrpH/27l6d8M1DlVcXQUldDFl7WDRyq6nptJiXj3Z9iUeOT9SK/NZ/B5CcNUXUWBRD6m1RMITE+CiZ+dZ/b84ICbpip0rhIyivD+LLYBwxFYqYE2qii5NUOQr2bs13eMXEDruxh0qbpuYSnPuIe/R+8J6SooBE3jjLZX0u8momUtYrP1CfpfASUNKi1+c2/DiaG0npU58EL0cCUcfx7PN6dhQm7Ummao137q+fQ/SbV8Y/gSMvo/3Hj2/OJy524xcOJThLIL1NAqdVUve796VJ48LlseNCd4f2uy1Y6W5qIkTAQYiebb7gX86EC68EejyOgiM7rKIYiegE0Zg0CYCnJpkhiJ8kt4AyXEABDEbYWAoowoBY3R3kJsJT2BiJmEsz3WGxOdE0AAQQUARCDTbw0+Rv1WkDyqlPNFz43JMCy4dHv2rNVz4kjE73oXwd/U20/kQLQ2Ynn2noCsY23b/DLYftdOyNx3HT+prOvh/9XaP7v+cSvnUhPONFJWgiqwlBod976gEdbl8F8+0XlozudlfxAzKiduguSGdl48w26HNbHksvMqs5OCCd9VGWugKEIrzfEUISb7GhztPvemW50Y+zCdUdpN16lY88nLk8c7ts3/MVLTMcdFJR2Puuzie3kfcIHT61Ub994r6K/WftaFT/Qc8N0niT5RN62zqP9vZ4EQxHFtVXy0tVdbv3dfuIotdO0Y42CSByIm8653r9j2Kt6cwsHbn8pEHBYystTLjHCgdqtq3ougcYLGDWl3n9qpfpw8Wr1/lMr2Pbpf/3ZHktpd9BiSTf6ldnuHBy4i0tZ5gkYCtfizPPiGIq+PzyuGRu+J42/f04aP02YdrteG8bfTldN6l9WlpLUftz3Qeao73YP32hHuKdtX/ur/j1dj+MjYXtLXd+G+ZMnm4ybJ67gB4bCDBTc01yUvLiLBBeDduclBRaJa3SiDVpkk2RBWthp/C4fnMW0DOOMshHmSbLnIqAkY2R0xtpJFzeqvLw7uQJSj42fSffdeXqx2j3JIW8v+AuVv1mPD9d+lJzn4PjS5G80pCUXx0+Bk5hsktxVNvtSdV7SuI0WCsbJep5o6dUFfxmKHArDsganaIYSpqg2fh7A2FUbDN341GDS1kZ8ghJYUv+4u1c95qT2bPyeK4kSC6PcjAl+No6X+p+mKMV4IiT8gHzGVnzCkigYirD1iaEINyneHC0MO5312cJ3XFEDoR17WY69nvx14lBo5047TxcPL6Bcf05i18tiU+54EwEROMEVTIcu+o0Tt3g40UnyGz+ghB8HZ89nmyaJnmcvTaYy42Actgcvv4+8/lBVVpLs5QcUKh92b7yc8REzoZsZJcanfbUT/rH9xBGs4CkQK9hNNIMKzx+bDRd3PgIK25y8E9dQDiXqrR/eHfNt3gZS0Pe0w8yqBdOioY+sbel21k6i3ELx+Gg83lpA94n8Jf5tLQz77DI9OaDQeGlh6PZWGEb7ncCn0c+6UgPmJ/tOLI6G4/OkpgCLLtI/dhBg8HqOaOmPxiMxV9ZSDs7i9QUBhRcn2GfZLHlxdphRA6VJQYttMJDEAZI2YHVCCgr3VaIPHNnLFfkibGPO2DadfR3LT5ImVJQfSdgn6br0fRofNpkjdI20c7EoDDg4RZ2DgJIWuZjfrZl4kZWS187Tj1O7TP+c0WhpkmyccS1b8glSbM5uNtyZtxbc41d/MSWmLJQ+rn9+H9JLUkMX/SYRY9rFv73gnsB5xUkSJhJeEF+SgAbMn5k4trWTLs5sv52nf04R24s7iK1ISGpR/kOSpek82TiDguiKVPZMcz2b/WfYU1c4kZ5wopPkUWsmXly37Q2n208aqQYwkql6RviB5LosbwJtaFdDGYnq4MLhLRY5vyE2Kdj5E5bKms3fWEw7z3aLIY01S/udeoPy9hNGepJXu0PCbzjXoT7k4SeYJ+b+HvbHYUjKJ266jE7wGYpdh8kuqMlK5MZAO1uuftxkKXLXD7bE7UvafnCwTtt2PojwWi1iXOQjHBakeyyNI2eMeV2b2uX6pr8p0WyeZ7+izgJDEUa6VfJKscUV3oJypQqCobvEJdd/E8mtKWnIXZ8ok8mEbTIJkqb4/eCMM0+c25Q1GI0j3A5nXE0pho9X8Dqm9tFTV8JfTOZJ1nG28ycOzpLjlvaXYU+hbFg0pKyecFG85KWvFDffcvh+F5JgZiTnTmiRe2U65UvarDsZ+zfsqeT8gt59vTU/QnLKeH36ObcPjZ3o/HvUW3TfSFSVb9iOSnlMbOCC9rmGBtYRv88T/4ajp/C/gQyW+RZh1U4qTLCfqW2CE3fNRMrddB05jU9vul6hvGK3Mr1Ab1JcP+hf5D8cRk8spWWeZBg/17+T/HP4YuRQZAPKxIsaZcNh+3bi8zBGkthb4Lzke2s8yeMzpz903TVecjef/nD70AgqNHG9YgFefzjt5zm+PFL8HPZAPqTLZNPeZUP5J9OkeNhOpuOnMmGO1KbniWn7ac7nFHfoeZKm/bT2oWu2u95wJOVF44laPeHCQJVXOupvIrG0o6z0GPqk3TKN3t9Zmkk7aamyt2AwGFNjtyssAep+m+6GTfoz7KkrEp1qzcSLMklQafFP+zsOXj5LiNq6m88DzvXiQDbtBwUwjk8Sg/eruczHY4qLLfPEtN9gKIlT3+yEtpJX/n7YYv9dZiTv9hrsRGYdYPkfZ7HwFnAtNeWEG6cfQet3kxhi+sVp11ucFq9k4VXA+pXYDzbrEvQjDo5tgwrTbzgSU5XniYn/gaGYxYvEs1dNuNAayWs4Y6f85nyqFrmn0AeB9GXuCFd7u/j87kqhnWlfBlsKGp2D1yBPAx/V1lc2NHa7+Y2PK9ElSSY7MJgu7dxpTNL2SmMjPW6yFW0CksbHnSc+iy/OXtyxE9vNS8IyHe+IxVc6cYuHE50k8LXkRW/aa3a65r15r8jP9KgHWtiSDp/G0wuYiu0fZ/fpy0K+S+v+aX1d6umrdO9B0uIfxpDY05tdC1W4f/SZI6HowBT1++B4bfieI51SQGl9xVVgAAAgAElEQVQUdeRgL44k1Y6txPk3Z2zevJ54UaHzV/eXJ59eXPj8jcNzOAJK0pJr9v2q8RdacWMjTZSkgOLtKs+6tghJuJukwtkVerv4RSta+jeIqo0mtd/9m1ks3dl69xuVMqDFL4n5tPu9icQglLJoK3kR3om+tGiF2hBR/cSxczoLmP1q9YSLIv2cwwJcnCdF+EWUn4KhmPll4tkkeYVPClPuIr7nTJQ4ScDm/nHkpEQjCZ0QJ8mZYB8lKRSBf/AaSf5pKnkF27YloGiWEcaWYyvNSOPcJgm/LN/b3r+w/yKgCC0uupmV4y+o1wKU35dmmpJNUZ8pId93xufbju7N+XcrCiou9W/ggnPVDhYwFAKW2NP66fO64Ue4JzOUu73quqL8QUsUaa63w6TRiQzlvUUkec3rNp7hi68UnmHpm4vyd59NJs2TexT9tpnjL24+296/sD+NeHqOE+kJJzpJru5JXhYcbNllfvAhhcV1PG3/PIZiSUDxdr0kpYSOtGMrDn2zK3EkL4/tRvjS8MXJJdRmvUl/Nm0AdOGAbsV2W9nev7A1RjyNpHx6D434JTEU75+lssb6GobtUSVV37OTdl4+Q+lEf9P2b5BFDMXbQEy4sBt+xE4Sd73X3+0l9huHoX2L9C9ihIR7u+PNmPGMsIihEIvaMH1ei71YtiImf/09fg4m5XxMay/b+xfGYyQYimg8Ua2Sl6bGxf/lSV6ayrvTP7pnwF7Jy8eRL3nRC72ohqN4/E2uy5e8ru02HpsYCm2efOmqiXdZ54mJfSX9DwxFNp6oleO6GIpwu6bNeTubJIZCu8oOSV5p+zfoBntyKBvOmqdo1xs+0o7N1MZFne8xlBvaMxRv939W1+4/0LERT9uRQ4nrn+22sr1/YR8cuQQ5FNF56QUU5h26eZ5HlTnsRaAD/eVIVyRPvPdkqGzYEsmrIfFE3Bne92wDyUvwzvK8/GmHycmSV0NOCo3HFsnLC/702JRQ/zjSayMYOTRPOlU2DMlLNJwotWLc7EaVly5815SyyM90w97gG2Yljm7l+AsaEkBR/duRqoYSdrzU8fUeA3ixpX87TBqpKFhK3RlMu29TCY2CyRvz727cMx22765U5ZXADt9osMOm5FUU/qb+yLEXLbpkL1qxg+3TDjvpTvWk79PYSDu+DgYkAUXhS/7EnSdF24ekxsGMebJq/IWe1Fh0/6KuNwoMJXHNNTrBFsmLOs2RG7yddsGyF4fGx0kURsZIOJkj5YSb4ODFkeXi5DLJ8Um1xcEpL3txfCVunBxbYZ5IeYnfDiQvWTzVirGzrZC8aMNCu+RdE3bK/s5ybuLDASUp9OAbZyWygrz7RSyH+mFyeKzi+rsTnyzAGd/6aXMjJRhJnCUlsJFPz0mEitiuZP85OEZ1inyH7BQlcUX1z+V54jPdu0Vxz+I3o5Zc5cQtHk50kpybJK/EFSeLxQxmLFUbJQUU6nPDKQvoF1diCEpC0nhypYTgYmXSH/biWwDeUivNSEZyfeV4KqHOnhRKY5+gxKWlN67f2DhPiJlx5i5tBt9btFIEdy5e7c6D5JW47zI74cWxlEORmFYS5vUoKGsAK8ZRLiX/fnN3nXn1h27SG5KCmVBA4eDDbT+v8WVfzqP9juNHxLreXbSChVNcPzlsIc6hyUZcO4Wvzxmfv2GsxjxJ60ejngFDYS243JNskrxoZhvvvtJ6EuN33MXCk7umzZWJqIF+UbUSJwHbnZnwJQWOlJbX+DKt5An24/gRVxKM6ifhRv5hWiBBtjKVuKKuz2GVLWye4e9p7cHddNnoR5C8uJGCed6LY8+3RvKiFZkkpiE3nsfqvb/D+3Mub6Tb9Wyi8F9g9WMd5RcWvSjeD8LBZMFKgwcHb1oI1k27Rnx84hE4sCJy7JcGryAnNrWPDibkL1m5Ncdu2nmzjrOdnTg4637kNU+y+NFoMBTWGsc+iSQv9skFnUhaLEeP1TswmjCSh8n1/cWWFoh8DpK7OEFFyyemveCMNW3bpn2RPL+ocY1iSrR5+CpnjK1BpXPzxFYfQkCRnHVKqRcPOt+aKq8g5R615Cr2SImlvHFdcjUTh9Kb7jrXTb2GXZ3DuX5UjnjITe2ZSpbxc8abpX2BnHeqDShJUoRbu8PbDEy9JlX7wXGNeqa9r9J13rjuz7n4iSvzZMXY2ZlxTjt/2v1u9DNXO1FA5UQnabJ1l7z0FIwTXYv53oRKt1Jq/WgRs/6bSAjtpYR88IljKt5iTw8CjH2aXxiH1v5xdtitkkk+40vb/+7Skd8/rj1XjJsdkvLMx0fSaByjbjLYuKdptrdP3Pj0v6efJ3ESbfvxE1tOVySipWlzfFsjkezvwVDY+3beicuJoVh6jE7Y+cV1+/XraJHl0XuaIHsk7GSjrkMLxcu0uy3woH4G5S+TcUZ1kzv2F2l36eDB8R+yYdTzzUyHG7YN/T6rfbh94Iwzqi2TsXN9JXydTswTLm503phnwVBM8Eo8lwJKXHmp/nEnv087WYIDJ6d+90l6JIpSO0we3bWDTf9a3vAkKRIfLX8FF6u01+csEloWiuJ7NvgH9SFu/FGLfHhCEI50U6HE+LSvEmbUrg5Uae1jgm+S7Ja4END9Xdf9uYGD5DwpYvxp7YeAwvEMg3OWH3SeVVVeUdUvo5+52mBE+Z/q7+zkq7q4IjPdSCdxfZJqdjunfSUbXeflqdmrkrJWNaX5PWd8zcAsU1e7x02zOoaXTfOE/Ob16+4W8VPuvEhzHgKK8Hpps+Slh0r6dNLCJwxLbHMmMkFRfUp7He4Onisfpu1HXr/jMDC6tquSXhRuEoxewh6uzBMEFAlrB9pYdiAxFDeOMc92jqmQZEYLK/0tw7Hj5NGs3BEtDC6PmeMzxFLov7IcnDHnNVbylaJzi1nGsvc/rnGigMqJTpIhKKDUajVVr9cV/VV1UsCan/W/2/J9J3ZgpIX/68yrncCHaz8u61t+0PneuG2xP3d8ur8cf9EBxQX/546fM+4sC3HUb73c4plXW71+hPEDQxH2ApcYih46STW0wy7icG3HxcWEg2EZxk5SKUcupcBZtoM7dolxu8rywFAkrO+o5BUeOmdRTAtXGRbTuLFz5a48FongRkCXQAfLdqXlNe5YyxhQitiA5eEjaedsmt8hoKRBrc1vlh4wq0XyCktcLnze+x9y94PoXMnWJ5a3SD0u4BCUptr1d/eZx7N37dxxU3Cg6+sb/PJgkGQbbR9uv+g8jn+8du2fvByZSbtcvG05b8+bzxdj9nrD5TpeCCjCAcVFyasdBGlYS9kS7kkuwknaJjE0ChgUPPIIHEn9D3+ftEvmSj9lZilhzLiY6N+RP+j7a0ztY/P5CCjC1iGGItykVc3RgqelFfp/PTGkpRWrBt2mM4QB7VSTDtqxByuf6He0CNkQQJL6TgUUQfumHXPSdcr2vZ4rWoKswhzZ559znSigcqKTNCHKIHnZIim40A8ug1t24Hmq18FjrGEhaRdvCi60QHJYGV2Dxu2CHV2XmmzpPxhK2pkV8zvNUOIeXad/hu/9+3BdxqMXk50Iu5hTzWlmBn9339858xUMRXh6ll3yEobL6eYkk7JOA5HQeWIpOKqBAAKKsJ1f2P9cuqOxcUNj8yl5/g2O+kag5l/9ND587xI+O04apfa6xc2nBgu7fGJzxFLoP5fsi/mp1yOz9Wlf5FAS54PRCZC8fLjKLnGAnRhNC7WUcimOS5zof7JEDYZiNi8Sz/YYCg4PAapyoXs06G9jl1oCbGhM9F+nDl0tFP4b7k+wgqyT/aV+lcn+hKtmpy+dcZXTz2aT9uF9n5vnRAGVE50k4/gBJe6NBeX/9x0nj2oEkaCz0uL30hn0MEqZx5p3qh0aXxFSl77p0P9Lb83MB7fdZ36hsOC49ADKpeQzjiLbjdtQkH+/++TyNm+UKf/83/c5lA2LBunn9z839gVbZXUnqnbSTKQdmEsPmOX8ckLBJI97Ryhw0C5+a9eLyzq57O77T3pfSz7HCwfMcnq7RS/KGsrInbk+zrT+B4YiPG+qKnntw1iEXJc9pKUuHURsvuFNesxV8YGqSmEIKMIB5fn9ZlZS8hp6K2/n/sL+5zopCZDUNfTWCzJ7CwWPV+f9yUlphMYvwc5o/K9de5eTfsDxc7Lx2tPnODm+rNLhfs8jh5J5kQg28Px+VDZcCqnYKBW0+znHq37nJieq155+lXqXXvebllN34Hc7HsyTOdo5kreIXvcnp8Yd58cSeJTZD16lMul5VCZdvXVgPyTlReOJ8hlK9yNcRhs+owzf7/fcvEQwX513l39PQuiwdfy0I8/CTPR4bR2fNkOa/mXFxmer/pHm+kEXKuL3w5gMLTgul8bXrvKJi+9+z1/rRAGVE50k5+kueYVdKrzFLs/3u888gcVSXth/Vps7VezChyNxREVRP5AEX4MbR63ct78fWNLd5On7QjCk2GV/bR2u5Nm0e9ydWHaOL546m/knJK/EPbXZCc/tO7OSkhdtMXuRNMTIM9CkIwnIdkmAJLx+555g5ABbn6BqrbsU/bV9fNL92+/5ZIYaBtPzBWKsHZAyTcbfbybPFyh3QpV6to8nr/7tD4ZitF4knvzcfjMbZcP6ZC2lVuEzR/bymFxA7rAVHwqOVBLNPfTiaOt4ivA/wouzqdB9ocX3pdPneOtbEf2ja6Sxz74MOZfGQgElTfu2j5/bPwQU7mrBPO+5fc+pZJWX3pJxd/UNlpLXVkmg3aG3XuixrqSjhZUIXLcM1IbLVuhNnpSgt3lLTyyVw1R9n3azek0K//1fQA4lab0w+r7KkpfemnEXE4+lWCx1cIIjBZO1Z8yxehwm0o6kPYbelszwbMePy7hsH4ekXdv5ExiKUbhIPvmfHkOp9kG7uf6M3MOmxo7OXrz2f/7a2M7R7nqNd78BjjgEknyB8CMcbT2S+q/77YIvF4HxAS9c50QBlROdJINRQKmpmqorys1X9y+XpTy330zrcYoKKrSA0L0GVbczZ/y0uYiSjCjf8M4Ty621f++Dx7DzQRQY333ixcr7AyQv4bD9z33OqWyVV5AK95t5guo/K7lCatNcqvK5ywnJqN+sE7xFYys9ANBiqa5TElfSdQk/kpCoqmvr48utTxUNI8nu4DGJK4THTubeZf14kuwj8T0YSqK7mJ0AyauJVzu5KIgqsRQcQMAmBCiQ0I2MSQdkz1aEEFCSPMbw+3/sc3ZD8tJbFi19Ve1z/3O/yGYpm+bd2SjorCpeVfMPm8fLZidz7/TuqSLpz+bxFNW/A5cih2IYMtqf7kleOBoI7P9CfFK7haXsC5YCt7EDAY+d3MZkJ6ehKCNotQMQUGSdmBiKbItut0YJ2f6zvpg4CJIOVp92ZeJ5OAEI5I3A8Nvo/qPk3An5q80VannjFNX+gUuvd6KAyolOEsCQvJrVbVoCOOCF61i+TQl6kr4gefnVgZBQ/HvOi/SH/uceb7ABInZSbP9svx4kL9ZSxz/p2b0ph4IioGAR1IBZPJbiB+RzJIpNUIRVybdxZJt3VCY8/PYLWZN91alXqnefWA4/C/nZgcvAUFgOxD3pH3ufjbLhiIjKZyl3KirDxExFRCh6Z0HBhCN1efLsqVeiTDhinkPy4kYK5nnEUPxT4x5frRuq1vd0T8oARi5FsxTgVy3/6LS9TfyT2MnWJ5Z1Rfxqzuc4ex0EhsKMFMzTIHnFb9xGMHeAkL5A0Iq8b9RE6tpIZcJz7wKBjiHQkLyYgYJ72rNjZkDyapNEOnDp9SwoN15D0tedWFmLXFkrmPzrNXmMGvHbi1g+SVLXqq9fAamrjZ8ctGy+EwVUTnSSvPLZvWdU+vH1SREgvbSAlRUrmXzEM2HNrVIX/DHKHyF5sfYm/JOeGTMDVV4JVW4HLeOxFD9An110bhbXq0iVIuX0BpyXfI8U+aHHmOfeCakroVbkoOVgKPxowTgTkldydVKvKWPUiNt5MgOkr2Q8EQHNIyCkrnz8CpIXI0iYnPLMmOmQvBgrHN2bMuC8E1nQUlDZOPeP+cwA7DkriSvlTSgZzzkob/JOo6oLUlc76XUsGArHpfjnkOTFP7vaZ5pIX/6ktvdFTNW2pFujNwkm/maGHlyKg4MAAgoHJYNznhk93avyqhNPCeQQ8Tkaj4OWzWej++zeMxo5f+AJ/0ozv0bcfrHqPYXHTGgDs+prv/E25PA3nr+NXb7AiQIqJzpJK2OToeDGNJ8a6yMaD5PEqE7S+y0CXw6+SfhX6fsBs05kJ+G9YEIlwgn+i+9b5zcYCnt/zDtxCTEUHEYIjF3OZyldQduofZwMBKiaayAzZ0dorfz6b9Q79FZJHEYIjHsRDMUIsKSTEVCSEIr+3iSovHLNH70yThxAgIOAaTCBf3FQjT4HASU9dpG/XDL6rOgqr7AIG64uwvdq7IsL2NZoTvou6Qv4tYrc8C+veo3yJSN/ezHbr955fJla6UldoWou+BfLvxBQ2K7GOxEMhYdT1FnYSabHDr/sjoB5MFnuSV040iOAgJIeu8hfPj2KGAqOtAiQzj3wfN79KXSNV67+oyK2ggMIBBHoPWVvNeo/zZjJCqrowpEJgfErbnCigMqJTpIlKKDUajVVr9cV/qbDYZyB9OUFlWv+6AUW4J0O77Lh1ueQvQ1lruWeD9HDHzFvs61bYCiZ4nH3H4OhyABqHFTAVGSAd7wVU2ZCwyVmQrkTHNkRAEPJjmFLCwgocoCaBhW68pLR0+U6gJacQgDBpPPmQkARtsHikdNiJS/9DJw4iQHf+48WCOKTNqhESRfAtzu+QZxcxocKOgad/yWj2UzMZMvCpQ1/c3n8ZEcb+j9hJXIoRk6YdDIYShJC5t+nDSrmV8IvXETAtJDDy7tBIs3F1GAowrASQxFuEs0ppcavuMEYh6dHnWX8G/zALQRG/9c3FEldJseGq//gBRQc8ghMWHmjEwVUTnSSzNNW8qKn2bWp/vKeJonvY6u10gSVF7/660b1DvAtj3/1OniMGnT+iamCCT1lIVISxfzLvP5MQNmwbJR+inIobR5dGH6bgr563FsW8L2PgMYnTVChCp7lX/115FtagG8rvi74Z58peytiJqYHMZMNVF6O+Rn7aNWs9gdDMfXKhPMheQkDGtFcmqBCzUACy982eV8hjcRFfSKmitLgvK2jFAKKMMZPjZjmvQ+l8QKFRsjvekEKPncVo2TDY0KKnAqZesNVf1Ab6M56/Wwm2EPEHnnj2efgMWrg7C8pYiemBwUTqubyJU9dDJXN//Ier6vtT0QOxdQ9258Pyav1BaF5SkpjUiRkdX8Wjzor8m0tWSk/fi9vf0q6p5G4iJGQxEV/ISlHv7hXen6CocjGE/XUiKmo8hLGtF1zdO/BoNlm9x80gsrIaQX2FJdKg8Do330zFSvZ8vgy9cpVf1D0F0dxCExcdZMTBVROdJLM5geUYNovbm+Ef5fCKUtQIZstHknlxbCHlD0k2qEKrrQbBQoiL55yeeNGP4n+wD9482PiKpQNi4bvRSOm+lVekGgLl6wnrroxtS3XX0X3JvwBEnuHUwwkb1EgSZMrIePrYIL515mUERhK6iUo+oeQvIQBNWxuwsr0QcWrBjrlcsgkhphLnE4BJG3SXV8ftpOwRLY2EFCy4dft14uGnwnJq8OS36DZJ6nBKfMq2qBPjZgKyaQgO2a115aFy9TyUy6DvQqyVzsJcdJq5FBEQ8qi4VO7yobh35327ywSmJZPlp98OST4nFKC9N6SMb/7Zqb5R1Il3bCIFJgd680kJOUz+XMMQ2n6tz5Bp7Tw2UegKDzG/O4SRQtX1mPRiKmRZcawp7k9/UBySVaTeKyE2EmR/gR7t7f3pNU3O1FA5UQnCWqPocDFCwwZyVOckrxZJbCmFKZLjYsKicnjc8XfskpbGolWias8+PhU2O3xQPLKvE9qbeDJYWc2JS/9lZYM8NlHoEN4TFp9k5i1Fw2nHEvX0aHxuHL9vf9bhiXSeJedfJlfNBG82wv4W4PH5DVgKGKLDDX0pJeUbz3C/o7vO4vPpFVygWX9VXd4j3NpdzdrFe1Pstbg808SkRvJW4iVLPMS792PKuIbRMGm8U+G5CUaT9STw85AlVens/GM65MENviCk0SN7+2e6ZlRjOuXMYvc55B9PGmR/kodhCcl3quMq0v+BIYi5fld7bRIXjlVx1R0vcplXkmylaAreZJYBexP948Mni3HRIIYEiPZ8tiySuBYlio1MBThgPKEx1BwuIbA5NU359bldXPuUCSNleUgBjJEmIkEsSE2svTkaHmrLBiWdRwHr7nFiQIqJzpJTkIBpaZqqq4oN4+/LuGw0yH7KEog532sn3OHWnfVHc74B+EiLWVFYUx5kqUn/8oZXDC/u69vkLyEV48nhp6BGxtLIPXkyVjCLucxmDl3WCHt9Jmyj9ePPBlIePweI/nKZVaMvyzSU6fGAYYiHVAgeQkj2tnmigwsUQvt5oXLxOUynTSnoEGHZBLdxFplkwJNxl7WcxFQhC37+NDTG5KX3nJpaozPPnVxEY/Ja/LLsQi7oPXNERvZvPCFRjWci/5AUi7mc/f5PGUtciiiE9CTvCKO8H3V4VPwfet9wrbis8/v6SY9ubJYUeezuLHNVP47R5f/du8o/N8N/49zMW2/gxFQZGchMRTZFtGarQjs8/tLFSWscUQj4AeROxT9xVENBKasvdWJAionOkku013y0sQ4jiLje584u40PJLHmgtkqacG/y+Df3PkJyUt447BwL8qhlPE+aBThcOxKcti+/3OpsFfZ35zHRq68Q729cGkV7ufsVBGV9ded8hIYiuhsfXyv01E2zFl5ea+odj4yD5l9khpy4f8R9TEbGmvIWY8txU4D/t6Yp5C8hGcnMRThJtFciRAYcsFJag8HAwwFkHVXIh9SIlfMZSiHgKHI4grJCxtW0w3rHhfYw2J0Ap2CB40DEhb82cSfIXnJxhO1cM/TIHmZeGBFpK804vdOh+7jlSjTX8lqMi9o1JVaN+f/ed6vPyP5geRnGj8N+s0hL93mRAGVE52kyblwr9Pw+HqsTFiZsq5M+L2Tr0GA5CXMUB7b87RGlZduGi+Us+aFcp5JYA/YAy98bC58kvPh0H+BoYiGFEheTm6snK8mw4YefmeDMADJSzScKPXYnqdC8rLBs7HCYoWFHxYuvYKhiAcUyqHgAAJAAAhUDwEEFGGb/32PU+u1Wk3V63VVqylVJ76Cz8AD/oD5UIH14NB/3e5EAZUTnaTYREl54RiF5oAAEAACTiAAhiJsJmIowk2iOSAABICAEwh86mUwFFFDIaCIwonGgAAQcAgBBBRhY8UHFLxCqByvEIpzGNgX9m2nzFfDPxBQCgsowhdCc0AACAAByxBAQBE2yN+GfB05FGFM0RwQAAJuIPDpdb91ooDKiU6SySmgNMuEdfkw/vpl1MABOMAPyjwPwFCEAz8YijCgaA4IAAFnEABDETaVH1AkH7dGHUR7eJwhHmfYnKqYD7bOBwQU4YDy18FfC94ir2+Vx1//kQHAATjAD0o8Dw5DDkU2omjJK1wkiM+tRaXAA3gEE6Pwh3L4AxiKbDxRHkPBAQSAABCoIAKHrf9PJwqonOgk+c9fB3895hXAWvKJe6o4vvclMeAT/dR1+Af8w/75AclLeBfx6OCvNd7YiFer471VsfERbyvB20oKf1tJ/vMRDEU4oEDyEgYUzQEBIOAMAggowqZ6dBBVeZVw64GtdrN6G/bNf6sLf3PS3z6DHIpsRIHk5eQ8wAuDIcFhHyiwDwZDkY0n6tFBX/WqvFAGWY4ySO0esCfsiTLn5mIZNx8+s+G/nCigcqKTBLcfUKCJQBOBZoN5UL114DMbUDYsylEe6WIowUbDD4oIXxDftz5IAvi0IgD/gH+0u7nNJv84HAxFNJ5A8uqCExIRJCJIRMkSUdkkVUhesvFEPTLwFEhekPwE0puQzCCZuSeZHf4KciiiIeWRgV9F2bB78wApH8QvxC+BeQvJSzScKPXwwFPqNVVTdRWMK/gMPOAPzfUK86Gs8+HwV37nRAGVE52k2OQxFBxAAAgAgQoiAMlL2OgPDzgFkpcAdcadhrjTEKk491JxR4ChyEYUkrxkW0RrQAAIAAE3EEBAEbaTx1AijnAZbfgUfN9aZgt8WhGAf8A/2un+tvjHERuRQxENKZC8INVAqnFPqoHEKjNvwVBEw4lSDw04GZKXMKZoDggAATcQOHLjfztRQOVEJ8nkFFCaZcO6PBJ//TJJ4AAc4AdlngeQvIQD/0P9T0aVF6q8cKMkbpSs5I2SYCjSAcWTvMKPa8Pn1sf7AQ/gEVSG4Q9l8QcEFOGA8mD/r+BZXshKIyuNLLdMltsxHI/ahByKaEh5sD/lUKB4QPGopOLh2PKHeSo9T49EQBGNJ8pnKOGjplS9i7hEXg7fAx/4h0dsMT8iEHBnfThq0++dKKByopPkCcRQZEMUWgMCQAAIuIEAJC9hOz3Q7yuQvCD5QfqpZAYBEtpRr4KhiIaUB/t9BWXDSCJhZZEW59GeE0k5SF6i4UQpYijCTaI5IAAEgIATCBwNhiJrJ0heTmykIElBkkJxew7SNCQv2XiiHtj9y5GSV0uRV4QkhO8DT5MFPt0kM/gH/KNRmWTx/Dj6tf9xooDKiU5SbHqg35dxYyP2fjns/ZBEAPe1PzkJyUuYody/+5cbVV66aTxYoiwPlvAtCnvCnnhwTHPhDM6HY8BQZCNKtORVU/V6XdViNxj4HvjAPzA/4oitO+vD0a9C8hKNKPfv/u+QvCB5QfJC2UMlyx7AUETDiVIkeQk3ieaAABAAAk4ggIAibKb7dvv3eq3WpKhedQ4+NyQ/4AF/wHwo7/pwzGv/14kCKic6SbEJDEU4QqM5IAAEnEEADEXYVMRQhJtEc0AACAABJxA49nUwFFFDIZ8bYEEAAAJWSURBVKCIwonGgAAQcAgBBBSHjIWuAgEgAASAQHYEnMmhZB8qWgAC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H4/2A/Hn2Tj6LXAAAAAElFTkSuQmCC"/>
          <p:cNvSpPr>
            <a:spLocks noChangeAspect="1" noChangeArrowheads="1"/>
          </p:cNvSpPr>
          <p:nvPr/>
        </p:nvSpPr>
        <p:spPr bwMode="auto">
          <a:xfrm>
            <a:off x="155575" y="-45720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Clouddraw - Create cloud architecture diagrams in minut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89" y="2665304"/>
            <a:ext cx="591212" cy="5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xmlns="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35" y="4623699"/>
            <a:ext cx="586997" cy="5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xmlns="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1" y="5263034"/>
            <a:ext cx="586933" cy="5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 descr="https://i.gyazo.com/e3f53e93ff6f9ab7260c60ce655c8e3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665304"/>
            <a:ext cx="590391" cy="5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737360"/>
            <a:ext cx="25603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EHR Data</a:t>
            </a:r>
          </a:p>
          <a:p>
            <a:pPr lvl="1">
              <a:buFontTx/>
              <a:buChar char="-"/>
            </a:pPr>
            <a:r>
              <a:rPr lang="en-US" dirty="0" smtClean="0"/>
              <a:t>500,000 Patients</a:t>
            </a:r>
          </a:p>
          <a:p>
            <a:pPr lvl="1">
              <a:buFontTx/>
              <a:buChar char="-"/>
            </a:pPr>
            <a:r>
              <a:rPr lang="en-US" dirty="0"/>
              <a:t>Assuming 80 MB per user per year [1</a:t>
            </a:r>
            <a:r>
              <a:rPr lang="en-US" dirty="0" smtClean="0"/>
              <a:t>]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11" name="AutoShape 14" descr="data:image/png;base64,iVBORw0KGgoAAAANSUhEUgAAAZQAAAGUCAYAAAASxdSgAAAAAXNSR0IArs4c6QAABDt0RVh0bXhmaWxlACUzQ214R3JhcGhNb2RlbCUzRSUzQ3Jvb3QlM0UlM0NteENlbGwlMjBpZCUzRCUyMjAlMjIlMkYlM0UlM0NteENlbGwlMjBpZCUzRCUyMjElMjIlMjBwYXJlbnQlM0QlMjIwJTIyJTJGJTNFJTNDbXhDZWxsJTIwaWQlM0QlMjIyJTIyJTIwdmFsdWUlM0QlMj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NGRjRGOEIlM0JncmFkaWVudERpcmVjdGlvbiUzRG5vcnRoJTNCZmlsbENvbG9yJTNEJTIzQkMxMzU2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zcXMlM0IlMjIlMjB2ZXJ0ZXglM0QlMjIxJTIyJTIwcGFyZW50JTNEJTIyMSUyMiUzRSUzQ214R2VvbWV0cnklMjB4JTNEJTIyMTYwJTIyJTIweSUzRCUyMjM4MCUyMiUyMHdpZHRoJTNEJTIyODAlMjIlMjBoZWlnaHQlM0QlMjI4MCUyMiUyMGFzJTNEJTIyZ2VvbWV0cnklMjIlMkYlM0UlM0MlMkZteENlbGwlM0UlM0MlMkZyb290JTNFJTNDJTJGbXhHcmFwaE1vZGVsJTNF1rj0mAAAIABJREFUeF7tfXn4FMW1ds1VQQVUVHaVHXfZRRPjbhaN8fvrJprEDQRFFJdEs283qyaKCiq4m3tzc7+/PhNNNO6aRFRENFEBWY2A4A7i7p3vOd2/munpX/f0qe7TPVXdbz+Pz89heqqr3nOqTr3vOd1dUziAABAAAkAACAggUBNoA00AASAABIAAEFAIKHAC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s4ElPpJl9dhLiAABIBAFRGo3fFNJ9ZqJzpJDoSAUsVphDEDASBACCCgCPvB/37pMjAUYUzRHBAAAm4g8G9/uMSJzb8TnSST/++XLq/XakrV63VVq9VUva4UPgMP+APmQxXWAzAU4cAPhiIMKJoDAkDAGQTAUIRN5QcUIlRB5QufgQf8oTnVMB/KOh8QUIQDyicn/oq4PWk8WuvCX+ABf8B8qMQ6sA1yKLIR5ZMvXVbX+69g4of2p8F/15/11fE98IF/+Pt2zJ8mDq6tD2AosvFEeQwFkhckP0iegZkFiausEpdv5KZ9t/njpU4UUDnRSYL2kxMvq0dSkTgKgn+PpibABbhEUTb4hdV+AclLmKF8fOKvWiQv+L/V/t9NYoG9YC/Ese7SI3degKEIBxRf8sIBBIAAEKgeAggowjb/+ItU5dWVQsDf9Fsd7pYI54FSYJ5ZM8+2RQ5FNqJA8sL6hvXNmvUNkmZMdWle+zAwFNl4oj7+4i89ySuuLDhcBojPPgLAyw/E8Af4g8vzYds7v+VEAZUTnSRH8AMK9qjYo+a1B0S7mF/2ri/b3omyYVGO8lEXQxFtFI0BASAABBxAYDswFFkraYZSV35u3j9qCp+BB/wB86Hs6wEkL9l4oj46wc+hICuArAiyIsgKVS0rtt1dyKGIhhQvoNgrcSK1gRQEUhCYn7mtA5C8RMOJUh+e8It6rSFxaamrKXn561n43/G9lgSBD/wD88Pd9WG7u77tRAGVE52k2NSUvIQjFZoDAkAACFiOACQvYQN9ePwvIHlBUshNUsCdegXfqQeJ1Egi7QGGIhtRSPKSbRGtAQEgAATcQAABRdhOHkNBjRfufO/aSGv3Qs0bat6qUPPW40/IoYiGFEhekCRQ5YeHo1ZVmgRDEQ0nSn1w/M8heQljiuaAABBwA4Gef/qOEwVUTnSSTP7B8VQ2TDlZys1T+Z/OaeEz8IA/YD6Uez2A5CUc+D/4ws9R5YUqL1R5oTrKqDqqLBIZGIp0QPEkr7gVVV8M30evuMDHRwD+Af+Iisj2zw8EFOGA8v4XfobH1yMrjax0WbbcGIdRlc32f0YORTSkvP+Fn3flUCrJeDH9jKYflDEoY+VaJ3oioIjGE9XKUMIUFZ9bJR3gATyCEh/8wXV/2P7P33WigMqJTpIzEEORDVFoDQgAASDgBgKQvITt9N7nfwbJCxkESH+Q/iqZSdz+bjAU0ZDy/ud/hrJhlA0jOYLkSLmSI0x7QvISDSdKEUMRbhLNAQEgAAScQGAHMBRZO0HyquTGDBIXJK5KSlxh4gLJSzaeqHc/99N6raZUne5GwV/gAD/APKjQOrDD3d9zooDKiU5SbHrv8z/FjY3Yq6EsAZytkpwNklcODEW4STQHBIAAEHACgR3vAUMRNZQvedVUvV4PUH18Bh7wh6YEjPlQ1vkAyUs0nCgvh+I3iXf04R19VXhHn55A8Hf4e02BoeQWUIQbRnNAAAgAAcsRQEARNtDWz/5HQPLS1D6O4uN7n/oDn2gJBP4B/3Brfux4z/edKKByopMUm5qSl3CkQnNAAAgAAcsRAEMRNhAxFOEm0RwQAAJAwAkEev0FDEXUUAgoonCiMSAABBxCAAFF2Fg6oKDmBTUvqPFqTi7Mh2rMBwSUnAKKcLNoDggAASBgPQIIKMImeue4nyCHIowpmgMCQMANBHrf+wMnCqic6CSZ/J3jqGyYHg6pnwqoHxKJz/6jA4AH/APzo6zrQ28k5WUjPxiKLJ5oDQgAAXcQAEMRtpUfUPDKQryykPmKOzyVt5JP5S3r/Oh9L8qGRUPKlmN/HHwKYMBvAgtMy4tS9HzC941ADHwCL9SBf/j7M8wPF+ZHn/uQQ5ENKMf9pA5+Utb9F8YF3gX9od36BslLNJwo5TGUhuSlG9cmwGcfAeDhhyb4A/yhXPOhz30/dKKAyolOkmtsOfYndaRQ8MJCidTINuOGqm0OHKq2GTtMbTN2qOjW55Nn1qpPnl2jPrz9EWy5ISmIUe8+KBsWnadq87E/jpW8wvvRsB/j+9b9ahXw+bexw9S2B1HQ8AOHDceHtz/sxcOPfuv/jeOTVbAPxm9m/53AUGSnsC954QAC3RHQAaPH1w+3Jnhw7URB5sPfPsw9HedVFAFIXsKG33wMVXlB8pGQfFzHcZtxw9Q2Bw1V21rEPqTc/QMdYJClh2QYWO/AUKRmWFc7kLzi51cVJD1iIT0dZCBZp0EjwLS5q6QK9g+m2KsoCSKgZJ1Jod+/fcyPUDZcMYK27dhhqsepRyj6i0OpD25/SFGAAVEXy3U7Q/h3uv9HThRQOdFJWkw2H/Oj0J3yeomJ0wbwvY+AW/hQEr3nqUc4lwspOuC9e/Ht6pNn1jhn36Y/Yn6azM+d7kfZsOgcI4YS2WD4hRDhk/B96wsjLMRn23FgIlkmy+Zjfxz/c/i/9f7vUc64o8t+O4OhZJki3X/rS141VVfB3Dw+u4zHtmOHqx6nHg5JS2iqEGv5+JnVAUkM88Pl+RFc7yB5CU0S3czbR2uGgnfUuf6OOi+QnNa53MjHz6xRnyxZo+gmRFqAJfEkuY6OnqcdKTwD+M29e9FtisbYKqmEJSZ8dgmfnR9ADoU/AxhnegEF2Uins5FFSlte0PACx1r18bNrrMCt52l+bqioIgMviX/bwyi/LcG6AcmLESRMTnnr6B8GJC9N5fHXp/R247Dd2OFqxytOMzG38bkUQD687WH1kSf52I1HsH+ES94BhrDZetGtTuHigl8X6WdgKMZLQvsfNCUv4YbRXG4IeGW/OUlbOoA0pZ3chlFow3kGmA9u88uOcbiHAAKKsM3eOuqH8ZKXvlYctcX3PgIF4UPSVs9Tj1T0V/Kg4EGLohdEKvAwqF5Xnp4LeyG28vGSNWYPkyrQf7r5Keav2uXBHztxi4cTnSR/IslLcnFCW/kgQIFke8GEdEsQyafLTrTa6wr54PL2MT9yYuzopFK7PICAIuoHbx5FORQrcquoDYiwAz1fq/cVp4vZ/J2LbvUqsfBIq+7EcpcH5ALB+ySD3fYQcLb8hclgKGJLi99QW8kLkaZjkZbyJFQiK5FYjpW0YN9I+0pKYp4MFpYSgXvH5lU4woOhCAeUN4/6Ad7YaNkbGbcdN1yElZCe//7tD6qPl6zt4j5h0RyfW5NgrXj0vuIMsXzVW0f/MDBz8QZQW94A2vfBnziRnnCik+ThJHkJxyg0lwEBkreyJt39QPKQnyDGkRkBsoeE7PjW0XKSWuZBoQEPgb5Iyst6wptH/gA3NlogQZC01fvKMzIZlwLIOxfeghvucrLntuMpsGSz0fu3PugFeyRX7EiugKFkWnK6/7hV8sppJiLd3rbsYfvTjspUwdVd2oId81yxs9rLy116EhjslKedOPiCoQgHlDeIoUQeeJxqEY9T7XNlep2eAsl7t1GOJEragv3ytl+fK8/MJE9uufCWNrIk7Je3/aj9XR9CDkU0pFBAwT6p+H0SlQNTMEl7vHfrgyhLtaTcve+DbR5zn2Bg2JHDI/Kbn30RUNIuQdG/e+PI74desIU7FPJ2cZJMdjj9qFSG/HjJarXlwlstWUqxFdFLHd10mtamfnHMDyCBdUACBENJtQzF/yhe8hK+EJrzEEi78LSXtwCuLQhkkTDfPCpYWmzLiMrdDwQUYfu+fsT3IXkVtN/faQ7lS4YbW5BYyeYLbunA/i0/qaHMPJiYSlq28saRP4CdC5qPxK93ffg/nLjFw4lO0sr2xhHfr6taTal6UPnCZ2k8+tADCVMEE9LY6TEe0v1Be/n7e9+HfmK8efDlrx/C3gWtR7s+hICSyknjfkQMRbRBNNaCwHbjhqvtTz9S0V+T46Mlq9X7tz6k6C8OdxHoM+cMY9vTaLdccAtsX4DZdwNDkUUZkld+Kfi0wQQSV7mkNvIDCiymB7FT+g+lD/n5AyQvU69MOP+1w79XbyheWunCX18RyoADvd99p6vONLbW5tk3e+9jz3p9/D6b/fLAb7eH/8PYH9695QH1/m0Pwh8yzsc4e+728E+dSE840UnybkhexnM88QdpdqSQuBJhLcUJaSQwzVRKAYBlg4DkJWwQYijCTVa6OQomO5xxlJFuTsHkvVsehGZeEc+hCrAdzzjaaLTEVCiw4JBFYPdHwFBEEfUlr5qq16nYC3+z4mC6A6VgQgnYrNfF793yX7ofyTSokJ98+PQqzFPBdQoMRTScKAWGIgco5UxMqrkomFDOBEc1EUjDVF4/4vvVBCunUYOhCAOLgCIDKIKJDI5VbMU0WY+gIuclCChyWHotvfqZ70LyykihSbowkS9ID6f/IDFCYtVSpWlQee3w78F/Ms5bmn8IKMIBBQwlG6CmsgWSq9nwLvOvTYMKmEp2b0BAyY5hSwvEUISbrExz240frna+aip7vJqZsH+AEyuHwO6P/NRozMRUcKRHoN+jP3PiFg8nOqklr+7m0PfmxhkK3283fphRMPno6dXq7dk3dQEK/Px7n+FfYQTSyqet7cC/uP6FgJI+GEf+chPlUAp8umdZnjJLzIQYCuegYPLW7JvwCA34GetV8r1S5OS2Uk4O+LLwDeKEgMJZwQzOgeRlAFbXqSa7yFZmYn4t/KKaCJj4GCEE6SudnyCgpMMt9lebDvtO4Dne+rQwZcZnTaGJlexy9TSWFSiYbL3lfvXR0/TO96DEAzyBR7I/UFDpdeYxLF/rkq9jJFX4W5y/9f/rz51ITzjRSfK+TYdR2bD/+gXNmfE5Go/tJgxXuxgk4Unm+mjx6sZDJoGvH1fhX/z5Rv7GlVZJ9nr3ZipH57dfdXv0R1KevWFhnegzFBwcBIiZcCf3W+ffqIih4AACWRHo9+jP2E3A79hQeSeCoZjhlXh2q+SFtF7cmxeoqosrdW29mW5cvL9J+ZAuRbrYOF3cWr7S71F+OfGrn6FS4rKUv+Q7jv5/RdlwYpAwOWHjp79Tx3rXfv71IKmLmTf5kCq6zr8R8znfdaBy+PYYN1ztcg0vd7f15vsVbWowr5Pj6gDkUEzCRfK5Gw/7DsqGE/yubwqpC+sp1jNpvk/lxNwkPQUVupEWftjeDyF5JccIozM2fvrbgSov6Sngfnu9zjSbxDSRsZS6b3dbKVD/v/LzKZsO+27yFr3iIWfA31DlZRQwkk6G5BW//kPqwnpk43prHFQQ32P3B5C8kiKE4fevfPrbDckLd6H4COj5R/JCb8Z9APTSI9Ks6W/w98CzFU/gIYMH+SRX+nqHpK+b78ddUIF1MXhXzsC//cKJWzyc6CRh3Cp5YcrrKd+DbmA0SoKS1AX8ZJZM3IiXdOOniRTblL7gn2H/HICAYkhBEk5/5VPfRpVXhCTQ95ppqsf4EYlgEyt58zxUddkoDZW9ymnA336e6J90ArGUrTfdj9RexDwHQ2G5EP8kSF7NeaZR6zl+BIud6GCC/XTSfhrfJz9oxZzf0oaHNj6cY+Nh3wF/7kIAkhfHY1Kes+FT34ooG66pumpHXMr9/a5zz2Kxk3duus/b/XXf+JQbn5rC+GyZH16eb+qxibOffJUqEP0yYthP22/g33/pRHrCiU6SF3qSF44GAt6ub27yrs9jJ7NuBHJAoOMIcKWvjZ9uspSOd9qSDgz8O5LyoqYghiLaoOONcdnJG7NuaFR1OT5kdN9xBKjqi8NSaBNEfoujicAgMBRZd/AlL02Bq/2395nHqt5Tkx8XricmcKu2v9hkfy5L8aUvuoOeJG3YDwxFNp6oDYeCoRCkPSaMUMROOIfHThb795zgAAI2IEAbIQ5L6ZK5beiyFX0Y9BhyKKKG8AIK7qT1bmDkTEgKJG+cd4OtT+Zo9ItyQbTIUH+pcABlveZPxKFNBt2PRA/89DYQls+TgX//BWtt8IpJUEbs2ROSF8tl+CetP/TSWMlLz6A4alym77mT8fVZC7yXZpFkYOP46SVgu82d3s0BtpDUcRNV+TSlDhv7b0P/ek4YGclWiZl+sHhlQyqyDb+4fketBhs+9S0r/bdo+w8GQ+EHC86ZkLyUt5PnsJPGzo4DbAfO4ch2r3zq2x3omTuXTPIF2/FL6r+2hO2+XJTHQPISRnr9IZdWXvLabd50L4eSdHi7OoufB9572rGqD+OeBNvH0SlpieMHW26ke4/us9oPBj32yyRX9r6HHyg1+LFfOXGLhxOdJKciyau794Xv/Q6fUZ7vKZBESUThEZNkRLs6/7Bz/DQOTmBsLCaxy46d42t2V7Z/hFmfM49lYUe5lNe90tt21fay/TOdn8S2ORuLVp8OXqWz/S9yfiGgsPYe/JPWHUI5FKs3XLluWL3JNy35TuP1h34r135IEB9aRDhj0d5Bu21aVKpsf29DMa97ziluBn1ARRnnLrCZqHr25LAU2F+pwQvBUPjRgnFmlSWvHhN57MTblZ67wPoqH67kFXaLKkofVAVHAZjL6IJB2HbJiyIK3VPF2VxsOPRb1vt1njseMBRGkDA5Zd0hlwTe2Kh/WY3HHfo7+uMS4aJgQtU98ZKLPXgNfuxXieOJOmHLjfd6bCVa0rNnfBL9o2ooE1ai8SJ28vq58yMkTzvx4fiCb3d69UIej6+0fz0ZsvAyJ9ITTnSSzE2SV6oVqAQ/okWlZ0Iy3l9EFjg12sHMpGzUoPzgWc6bNsnWaQKJxsk1bLgSKMm5VT2GQPKSNf26KZdUssqLHlG/27UzEsFs7NwlkhwFJis4u9N2g3995nz1Ab2B0rFxR/W3J0mb85JtXTY8SPLiMHDPx2+8r5LSFxhK4hJodkKr5FXgitfhlarP1GNYk239oZea32Kdp+jLxI07Po63+DtYtyJLzwnDVe+pxyUyUM74/eT1vU76AYetdpfyqrMOgKFwZoDBOS8TQ6nYQdLH7gx2slnv3BzFh3aoOzFyRNzh2Y6Hli85ti3LmJPGwfWBdYfQxql6xx6PI4cianUKKNXZjzT32YMXJievSfZ5f/EqC/hGen7AGWdah1p/yKUd5y3ePSTTZJhIGAfaub82c77T9qfd4pAEX6dxkuxF1Yxu8dD080KPcwgCStrpH/27l6d8M1DlVcXQUldDFl7WDRyq6nptJiXj3Z9iUeOT9SK/NZ/B5CcNUXUWBRD6m1RMITE+CiZ+dZ/b84ICbpip0rhIyivD+LLYBwxFYqYE2qii5NUOQr2bs13eMXEDruxh0qbpuYSnPuIe/R+8J6SooBE3jjLZX0u8momUtYrP1CfpfASUNKi1+c2/DiaG0npU58EL0cCUcfx7PN6dhQm7Ummao137q+fQ/SbV8Y/gSMvo/3Hj2/OJy524xcOJThLIL1NAqdVUve796VJ48LlseNCd4f2uy1Y6W5qIkTAQYiebb7gX86EC68EejyOgiM7rKIYiegE0Zg0CYCnJpkhiJ8kt4AyXEABDEbYWAoowoBY3R3kJsJT2BiJmEsz3WGxOdE0AAQQUARCDTbw0+Rv1WkDyqlPNFz43JMCy4dHv2rNVz4kjE73oXwd/U20/kQLQ2Ynn2noCsY23b/DLYftdOyNx3HT+prOvh/9XaP7v+cSvnUhPONFJWgiqwlBod976gEdbl8F8+0XlozudlfxAzKiduguSGdl48w26HNbHksvMqs5OCCd9VGWugKEIrzfEUISb7GhztPvemW50Y+zCdUdpN16lY88nLk8c7ts3/MVLTMcdFJR2Puuzie3kfcIHT61Ub994r6K/WftaFT/Qc8N0niT5RN62zqP9vZ4EQxHFtVXy0tVdbv3dfuIotdO0Y42CSByIm8653r9j2Kt6cwsHbn8pEHBYystTLjHCgdqtq3ougcYLGDWl3n9qpfpw8Wr1/lMr2Pbpf/3ZHktpd9BiSTf6ldnuHBy4i0tZ5gkYCtfizPPiGIq+PzyuGRu+J42/f04aP02YdrteG8bfTldN6l9WlpLUftz3Qeao73YP32hHuKdtX/ur/j1dj+MjYXtLXd+G+ZMnm4ybJ67gB4bCDBTc01yUvLiLBBeDduclBRaJa3SiDVpkk2RBWthp/C4fnMW0DOOMshHmSbLnIqAkY2R0xtpJFzeqvLw7uQJSj42fSffdeXqx2j3JIW8v+AuVv1mPD9d+lJzn4PjS5G80pCUXx0+Bk5hsktxVNvtSdV7SuI0WCsbJep5o6dUFfxmKHArDsganaIYSpqg2fh7A2FUbDN341GDS1kZ8ghJYUv+4u1c95qT2bPyeK4kSC6PcjAl+No6X+p+mKMV4IiT8gHzGVnzCkigYirD1iaEINyneHC0MO5312cJ3XFEDoR17WY69nvx14lBo5047TxcPL6Bcf05i18tiU+54EwEROMEVTIcu+o0Tt3g40UnyGz+ghB8HZ89nmyaJnmcvTaYy42Actgcvv4+8/lBVVpLs5QcUKh92b7yc8REzoZsZJcanfbUT/rH9xBGs4CkQK9hNNIMKzx+bDRd3PgIK25y8E9dQDiXqrR/eHfNt3gZS0Pe0w8yqBdOioY+sbel21k6i3ELx+Gg83lpA94n8Jf5tLQz77DI9OaDQeGlh6PZWGEb7ncCn0c+6UgPmJ/tOLI6G4/OkpgCLLtI/dhBg8HqOaOmPxiMxV9ZSDs7i9QUBhRcn2GfZLHlxdphRA6VJQYttMJDEAZI2YHVCCgr3VaIPHNnLFfkibGPO2DadfR3LT5ImVJQfSdgn6br0fRofNpkjdI20c7EoDDg4RZ2DgJIWuZjfrZl4kZWS187Tj1O7TP+c0WhpkmyccS1b8glSbM5uNtyZtxbc41d/MSWmLJQ+rn9+H9JLUkMX/SYRY9rFv73gnsB5xUkSJhJeEF+SgAbMn5k4trWTLs5sv52nf04R24s7iK1ISGpR/kOSpek82TiDguiKVPZMcz2b/WfYU1c4kZ5wopPkUWsmXly37Q2n208aqQYwkql6RviB5LosbwJtaFdDGYnq4MLhLRY5vyE2Kdj5E5bKms3fWEw7z3aLIY01S/udeoPy9hNGepJXu0PCbzjXoT7k4SeYJ+b+HvbHYUjKJ266jE7wGYpdh8kuqMlK5MZAO1uuftxkKXLXD7bE7UvafnCwTtt2PojwWi1iXOQjHBakeyyNI2eMeV2b2uX6pr8p0WyeZ7+izgJDEUa6VfJKscUV3oJypQqCobvEJdd/E8mtKWnIXZ8ok8mEbTIJkqb4/eCMM0+c25Q1GI0j3A5nXE0pho9X8Dqm9tFTV8JfTOZJ1nG28ycOzpLjlvaXYU+hbFg0pKyecFG85KWvFDffcvh+F5JgZiTnTmiRe2U65UvarDsZ+zfsqeT8gt59vTU/QnLKeH36ObcPjZ3o/HvUW3TfSFSVb9iOSnlMbOCC9rmGBtYRv88T/4ajp/C/gQyW+RZh1U4qTLCfqW2CE3fNRMrddB05jU9vul6hvGK3Mr1Ab1JcP+hf5D8cRk8spWWeZBg/17+T/HP4YuRQZAPKxIsaZcNh+3bi8zBGkthb4Lzke2s8yeMzpz903TVecjef/nD70AgqNHG9YgFefzjt5zm+PFL8HPZAPqTLZNPeZUP5J9OkeNhOpuOnMmGO1KbniWn7ac7nFHfoeZKm/bT2oWu2u95wJOVF44laPeHCQJVXOupvIrG0o6z0GPqk3TKN3t9Zmkk7aamyt2AwGFNjtyssAep+m+6GTfoz7KkrEp1qzcSLMklQafFP+zsOXj5LiNq6m88DzvXiQDbtBwUwjk8Sg/eruczHY4qLLfPEtN9gKIlT3+yEtpJX/n7YYv9dZiTv9hrsRGYdYPkfZ7HwFnAtNeWEG6cfQet3kxhi+sVp11ucFq9k4VXA+pXYDzbrEvQjDo5tgwrTbzgSU5XniYn/gaGYxYvEs1dNuNAayWs4Y6f85nyqFrmn0AeB9GXuCFd7u/j87kqhnWlfBlsKGp2D1yBPAx/V1lc2NHa7+Y2PK9ElSSY7MJgu7dxpTNL2SmMjPW6yFW0CksbHnSc+iy/OXtyxE9vNS8IyHe+IxVc6cYuHE50k8LXkRW/aa3a65r15r8jP9KgHWtiSDp/G0wuYiu0fZ/fpy0K+S+v+aX1d6umrdO9B0uIfxpDY05tdC1W4f/SZI6HowBT1++B4bfieI51SQGl9xVVgAAAgAElEQVQUdeRgL44k1Y6txPk3Z2zevJ54UaHzV/eXJ59eXPj8jcNzOAJK0pJr9v2q8RdacWMjTZSkgOLtKs+6tghJuJukwtkVerv4RSta+jeIqo0mtd/9m1ks3dl69xuVMqDFL4n5tPu9icQglLJoK3kR3om+tGiF2hBR/cSxczoLmP1q9YSLIv2cwwJcnCdF+EWUn4KhmPll4tkkeYVPClPuIr7nTJQ4ScDm/nHkpEQjCZ0QJ8mZYB8lKRSBf/AaSf5pKnkF27YloGiWEcaWYyvNSOPcJgm/LN/b3r+w/yKgCC0uupmV4y+o1wKU35dmmpJNUZ8pId93xufbju7N+XcrCiou9W/ggnPVDhYwFAKW2NP66fO64Ue4JzOUu73quqL8QUsUaa63w6TRiQzlvUUkec3rNp7hi68UnmHpm4vyd59NJs2TexT9tpnjL24+296/sD+NeHqOE+kJJzpJru5JXhYcbNllfvAhhcV1PG3/PIZiSUDxdr0kpYSOtGMrDn2zK3EkL4/tRvjS8MXJJdRmvUl/Nm0AdOGAbsV2W9nev7A1RjyNpHx6D434JTEU75+lssb6GobtUSVV37OTdl4+Q+lEf9P2b5BFDMXbQEy4sBt+xE4Sd73X3+0l9huHoX2L9C9ihIR7u+PNmPGMsIihEIvaMH1ei71YtiImf/09fg4m5XxMay/b+xfGYyQYimg8Ua2Sl6bGxf/lSV6ayrvTP7pnwF7Jy8eRL3nRC72ohqN4/E2uy5e8ru02HpsYCm2efOmqiXdZ54mJfSX9DwxFNp6oleO6GIpwu6bNeTubJIZCu8oOSV5p+zfoBntyKBvOmqdo1xs+0o7N1MZFne8xlBvaMxRv939W1+4/0LERT9uRQ4nrn+22sr1/YR8cuQQ5FNF56QUU5h26eZ5HlTnsRaAD/eVIVyRPvPdkqGzYEsmrIfFE3Bne92wDyUvwzvK8/GmHycmSV0NOCo3HFsnLC/702JRQ/zjSayMYOTRPOlU2DMlLNJwotWLc7EaVly5815SyyM90w97gG2Yljm7l+AsaEkBR/duRqoYSdrzU8fUeA3ixpX87TBqpKFhK3RlMu29TCY2CyRvz727cMx22765U5ZXADt9osMOm5FUU/qb+yLEXLbpkL1qxg+3TDjvpTvWk79PYSDu+DgYkAUXhS/7EnSdF24ekxsGMebJq/IWe1Fh0/6KuNwoMJXHNNTrBFsmLOs2RG7yddsGyF4fGx0kURsZIOJkj5YSb4ODFkeXi5DLJ8Um1xcEpL3txfCVunBxbYZ5IeYnfDiQvWTzVirGzrZC8aMNCu+RdE3bK/s5ybuLDASUp9OAbZyWygrz7RSyH+mFyeKzi+rsTnyzAGd/6aXMjJRhJnCUlsJFPz0mEitiuZP85OEZ1inyH7BQlcUX1z+V54jPdu0Vxz+I3o5Zc5cQtHk50kpybJK/EFSeLxQxmLFUbJQUU6nPDKQvoF1diCEpC0nhypYTgYmXSH/biWwDeUivNSEZyfeV4KqHOnhRKY5+gxKWlN67f2DhPiJlx5i5tBt9btFIEdy5e7c6D5JW47zI74cWxlEORmFYS5vUoKGsAK8ZRLiX/fnN3nXn1h27SG5KCmVBA4eDDbT+v8WVfzqP9juNHxLreXbSChVNcPzlsIc6hyUZcO4Wvzxmfv2GsxjxJ60ejngFDYS243JNskrxoZhvvvtJ6EuN33MXCk7umzZWJqIF+UbUSJwHbnZnwJQWOlJbX+DKt5An24/gRVxKM6ifhRv5hWiBBtjKVuKKuz2GVLWye4e9p7cHddNnoR5C8uJGCed6LY8+3RvKiFZkkpiE3nsfqvb/D+3Mub6Tb9Wyi8F9g9WMd5RcWvSjeD8LBZMFKgwcHb1oI1k27Rnx84hE4sCJy7JcGryAnNrWPDibkL1m5Ncdu2nmzjrOdnTg4637kNU+y+NFoMBTWGsc+iSQv9skFnUhaLEeP1TswmjCSh8n1/cWWFoh8DpK7OEFFyyemveCMNW3bpn2RPL+ocY1iSrR5+CpnjK1BpXPzxFYfQkCRnHVKqRcPOt+aKq8g5R615Cr2SImlvHFdcjUTh9Kb7jrXTb2GXZ3DuX5UjnjITe2ZSpbxc8abpX2BnHeqDShJUoRbu8PbDEy9JlX7wXGNeqa9r9J13rjuz7n4iSvzZMXY2ZlxTjt/2v1u9DNXO1FA5UQnabJ1l7z0FIwTXYv53oRKt1Jq/WgRs/6bSAjtpYR88IljKt5iTw8CjH2aXxiH1v5xdtitkkk+40vb/+7Skd8/rj1XjJsdkvLMx0fSaByjbjLYuKdptrdP3Pj0v6efJ3ESbfvxE1tOVySipWlzfFsjkezvwVDY+3beicuJoVh6jE7Y+cV1+/XraJHl0XuaIHsk7GSjrkMLxcu0uy3woH4G5S+TcUZ1kzv2F2l36eDB8R+yYdTzzUyHG7YN/T6rfbh94Iwzqi2TsXN9JXydTswTLm503phnwVBM8Eo8lwJKXHmp/nEnv087WYIDJ6d+90l6JIpSO0we3bWDTf9a3vAkKRIfLX8FF6u01+csEloWiuJ7NvgH9SFu/FGLfHhCEI50U6HE+LSvEmbUrg5Uae1jgm+S7Ja4END9Xdf9uYGD5DwpYvxp7YeAwvEMg3OWH3SeVVVeUdUvo5+52mBE+Z/q7+zkq7q4IjPdSCdxfZJqdjunfSUbXeflqdmrkrJWNaX5PWd8zcAsU1e7x02zOoaXTfOE/Ob16+4W8VPuvEhzHgKK8Hpps+Slh0r6dNLCJwxLbHMmMkFRfUp7He4Onisfpu1HXr/jMDC6tquSXhRuEoxewh6uzBMEFAlrB9pYdiAxFDeOMc92jqmQZEYLK/0tw7Hj5NGs3BEtDC6PmeMzxFLov7IcnDHnNVbylaJzi1nGsvc/rnGigMqJTpIhKKDUajVVr9cV/VV1UsCan/W/2/J9J3ZgpIX/68yrncCHaz8u61t+0PneuG2xP3d8ur8cf9EBxQX/546fM+4sC3HUb73c4plXW71+hPEDQxH2ApcYih46STW0wy7icG3HxcWEg2EZxk5SKUcupcBZtoM7dolxu8rywFAkrO+o5BUeOmdRTAtXGRbTuLFz5a48FongRkCXQAfLdqXlNe5YyxhQitiA5eEjaedsmt8hoKRBrc1vlh4wq0XyCktcLnze+x9y94PoXMnWJ5a3SD0u4BCUptr1d/eZx7N37dxxU3Cg6+sb/PJgkGQbbR9uv+g8jn+8du2fvByZSbtcvG05b8+bzxdj9nrD5TpeCCjCAcVFyasdBGlYS9kS7kkuwknaJjE0ChgUPPIIHEn9D3+ftEvmSj9lZilhzLiY6N+RP+j7a0ztY/P5CCjC1iGGItykVc3RgqelFfp/PTGkpRWrBt2mM4QB7VSTDtqxByuf6He0CNkQQJL6TgUUQfumHXPSdcr2vZ4rWoKswhzZ559znSigcqKTNCHKIHnZIim40A8ug1t24Hmq18FjrGEhaRdvCi60QHJYGV2Dxu2CHV2XmmzpPxhK2pkV8zvNUOIeXad/hu/9+3BdxqMXk50Iu5hTzWlmBn9339858xUMRXh6ll3yEobL6eYkk7JOA5HQeWIpOKqBAAKKsJ1f2P9cuqOxcUNj8yl5/g2O+kag5l/9ND587xI+O04apfa6xc2nBgu7fGJzxFLoP5fsi/mp1yOz9Wlf5FAS54PRCZC8fLjKLnGAnRhNC7WUcimOS5zof7JEDYZiNi8Sz/YYCg4PAapyoXs06G9jl1oCbGhM9F+nDl0tFP4b7k+wgqyT/aV+lcn+hKtmpy+dcZXTz2aT9uF9n5vnRAGVE50k4/gBJe6NBeX/9x0nj2oEkaCz0uL30hn0MEqZx5p3qh0aXxFSl77p0P9Lb83MB7fdZ36hsOC49ADKpeQzjiLbjdtQkH+/++TyNm+UKf/83/c5lA2LBunn9z839gVbZXUnqnbSTKQdmEsPmOX8ckLBJI97Ryhw0C5+a9eLyzq57O77T3pfSz7HCwfMcnq7RS/KGsrInbk+zrT+B4YiPG+qKnntw1iEXJc9pKUuHURsvuFNesxV8YGqSmEIKMIB5fn9ZlZS8hp6K2/n/sL+5zopCZDUNfTWCzJ7CwWPV+f9yUlphMYvwc5o/K9de5eTfsDxc7Lx2tPnODm+rNLhfs8jh5J5kQg28Px+VDZcCqnYKBW0+znHq37nJieq155+lXqXXvebllN34Hc7HsyTOdo5kreIXvcnp8Yd58cSeJTZD16lMul5VCZdvXVgPyTlReOJ8hlK9yNcRhs+owzf7/fcvEQwX513l39PQuiwdfy0I8/CTPR4bR2fNkOa/mXFxmer/pHm+kEXKuL3w5gMLTgul8bXrvKJi+9+z1/rRAGVE50k5+kueYVdKrzFLs/3u888gcVSXth/Vps7VezChyNxREVRP5AEX4MbR63ct78fWNLd5On7QjCk2GV/bR2u5Nm0e9ydWHaOL546m/knJK/EPbXZCc/tO7OSkhdtMXuRNMTIM9CkIwnIdkmAJLx+555g5ABbn6BqrbsU/bV9fNL92+/5ZIYaBtPzBWKsHZAyTcbfbybPFyh3QpV6to8nr/7tD4ZitF4knvzcfjMbZcP6ZC2lVuEzR/bymFxA7rAVHwqOVBLNPfTiaOt4ivA/wouzqdB9ocX3pdPneOtbEf2ja6Sxz74MOZfGQgElTfu2j5/bPwQU7mrBPO+5fc+pZJWX3pJxd/UNlpLXVkmg3aG3XuixrqSjhZUIXLcM1IbLVuhNnpSgt3lLTyyVw1R9n3azek0K//1fQA4lab0w+r7KkpfemnEXE4+lWCx1cIIjBZO1Z8yxehwm0o6kPYbelszwbMePy7hsH4ekXdv5ExiKUbhIPvmfHkOp9kG7uf6M3MOmxo7OXrz2f/7a2M7R7nqNd78BjjgEknyB8CMcbT2S+q/77YIvF4HxAS9c50QBlROdJINRQKmpmqorys1X9y+XpTy330zrcYoKKrSA0L0GVbczZ/y0uYiSjCjf8M4Ty621f++Dx7DzQRQY333ixcr7AyQv4bD9z33OqWyVV5AK95t5guo/K7lCatNcqvK5ywnJqN+sE7xFYys9ANBiqa5TElfSdQk/kpCoqmvr48utTxUNI8nu4DGJK4THTubeZf14kuwj8T0YSqK7mJ0AyauJVzu5KIgqsRQcQMAmBCiQ0I2MSQdkz1aEEFCSPMbw+3/sc3ZD8tJbFi19Ve1z/3O/yGYpm+bd2SjorCpeVfMPm8fLZidz7/TuqSLpz+bxFNW/A5cih2IYMtqf7kleOBoI7P9CfFK7haXsC5YCt7EDAY+d3MZkJ6ehKCNotQMQUGSdmBiKbItut0YJ2f6zvpg4CJIOVp92ZeJ5OAEI5I3A8Nvo/qPk3An5q80VannjFNX+gUuvd6KAyolOEsCQvJrVbVoCOOCF61i+TQl6kr4gefnVgZBQ/HvOi/SH/uceb7ABInZSbP9svx4kL9ZSxz/p2b0ph4IioGAR1IBZPJbiB+RzJIpNUIRVybdxZJt3VCY8/PYLWZN91alXqnefWA4/C/nZgcvAUFgOxD3pH3ufjbLhiIjKZyl3KirDxExFRCh6Z0HBhCN1efLsqVeiTDhinkPy4kYK5nnEUPxT4x5frRuq1vd0T8oARi5FsxTgVy3/6LS9TfyT2MnWJ5Z1Rfxqzuc4ex0EhsKMFMzTIHnFb9xGMHeAkL5A0Iq8b9RE6tpIZcJz7wKBjiHQkLyYgYJ72rNjZkDyapNEOnDp9SwoN15D0tedWFmLXFkrmPzrNXmMGvHbi1g+SVLXqq9fAamrjZ8ctGy+EwVUTnSSvPLZvWdU+vH1SREgvbSAlRUrmXzEM2HNrVIX/DHKHyF5sfYm/JOeGTMDVV4JVW4HLeOxFD9An110bhbXq0iVIuX0BpyXfI8U+aHHmOfeCakroVbkoOVgKPxowTgTkldydVKvKWPUiNt5MgOkr2Q8EQHNIyCkrnz8CpIXI0iYnPLMmOmQvBgrHN2bMuC8E1nQUlDZOPeP+cwA7DkriSvlTSgZzzkob/JOo6oLUlc76XUsGArHpfjnkOTFP7vaZ5pIX/6ktvdFTNW2pFujNwkm/maGHlyKg4MAAgoHJYNznhk93avyqhNPCeQQ8Tkaj4OWzWej++zeMxo5f+AJ/0ozv0bcfrHqPYXHTGgDs+prv/E25PA3nr+NXb7AiQIqJzpJK2OToeDGNJ8a6yMaD5PEqE7S+y0CXw6+SfhX6fsBs05kJ+G9YEIlwgn+i+9b5zcYCnt/zDtxCTEUHEYIjF3OZyldQduofZwMBKiaayAzZ0dorfz6b9Q79FZJHEYIjHsRDMUIsKSTEVCSEIr+3iSovHLNH70yThxAgIOAaTCBf3FQjT4HASU9dpG/XDL6rOgqr7AIG64uwvdq7IsL2NZoTvou6Qv4tYrc8C+veo3yJSN/ezHbr955fJla6UldoWou+BfLvxBQ2K7GOxEMhYdT1FnYSabHDr/sjoB5MFnuSV040iOAgJIeu8hfPj2KGAqOtAiQzj3wfN79KXSNV67+oyK2ggMIBBHoPWVvNeo/zZjJCqrowpEJgfErbnCigMqJTpIlKKDUajVVr9cV/qbDYZyB9OUFlWv+6AUW4J0O77Lh1ueQvQ1lruWeD9HDHzFvs61bYCiZ4nH3H4OhyABqHFTAVGSAd7wVU2ZCwyVmQrkTHNkRAEPJjmFLCwgocoCaBhW68pLR0+U6gJacQgDBpPPmQkARtsHikdNiJS/9DJw4iQHf+48WCOKTNqhESRfAtzu+QZxcxocKOgad/yWj2UzMZMvCpQ1/c3n8ZEcb+j9hJXIoRk6YdDIYShJC5t+nDSrmV8IvXETAtJDDy7tBIs3F1GAowrASQxFuEs0ppcavuMEYh6dHnWX8G/zALQRG/9c3FEldJseGq//gBRQc8ghMWHmjEwVUTnSSzNNW8qKn2bWp/vKeJonvY6u10gSVF7/660b1DvAtj3/1OniMGnT+iamCCT1lIVISxfzLvP5MQNmwbJR+inIobR5dGH6bgr563FsW8L2PgMYnTVChCp7lX/115FtagG8rvi74Z58peytiJqYHMZMNVF6O+Rn7aNWs9gdDMfXKhPMheQkDGtFcmqBCzUACy982eV8hjcRFfSKmitLgvK2jFAKKMMZPjZjmvQ+l8QKFRsjvekEKPncVo2TDY0KKnAqZesNVf1Ab6M56/Wwm2EPEHnnj2efgMWrg7C8pYiemBwUTqubyJU9dDJXN//Ier6vtT0QOxdQ9258Pyav1BaF5SkpjUiRkdX8Wjzor8m0tWSk/fi9vf0q6p5G4iJGQxEV/ISlHv7hXen6CocjGE/XUiKmo8hLGtF1zdO/BoNlm9x80gsrIaQX2FJdKg8Do330zFSvZ8vgy9cpVf1D0F0dxCExcdZMTBVROdJLM5geUYNovbm+Ef5fCKUtQIZstHknlxbCHlD0k2qEKrrQbBQoiL55yeeNGP4n+wD9482PiKpQNi4bvRSOm+lVekGgLl6wnrroxtS3XX0X3JvwBEnuHUwwkb1EgSZMrIePrYIL515mUERhK6iUo+oeQvIQBNWxuwsr0QcWrBjrlcsgkhphLnE4BJG3SXV8ftpOwRLY2EFCy4dft14uGnwnJq8OS36DZJ6nBKfMq2qBPjZgKyaQgO2a115aFy9TyUy6DvQqyVzsJcdJq5FBEQ8qi4VO7yobh35327ywSmJZPlp98OST4nFKC9N6SMb/7Zqb5R1Il3bCIFJgd680kJOUz+XMMQ2n6tz5Bp7Tw2UegKDzG/O4SRQtX1mPRiKmRZcawp7k9/UBySVaTeKyE2EmR/gR7t7f3pNU3O1FA5UQnCWqPocDFCwwZyVOckrxZJbCmFKZLjYsKicnjc8XfskpbGolWias8+PhU2O3xQPLKvE9qbeDJYWc2JS/9lZYM8NlHoEN4TFp9k5i1Fw2nHEvX0aHxuHL9vf9bhiXSeJedfJlfNBG82wv4W4PH5DVgKGKLDDX0pJeUbz3C/o7vO4vPpFVygWX9VXd4j3NpdzdrFe1Pstbg808SkRvJW4iVLPMS792PKuIbRMGm8U+G5CUaT9STw85AlVens/GM65MENviCk0SN7+2e6ZlRjOuXMYvc55B9PGmR/kodhCcl3quMq0v+BIYi5fld7bRIXjlVx1R0vcplXkmylaAreZJYBexP948Mni3HRIIYEiPZ8tiySuBYlio1MBThgPKEx1BwuIbA5NU359bldXPuUCSNleUgBjJEmIkEsSE2svTkaHmrLBiWdRwHr7nFiQIqJzpJTkIBpaZqqq4oN4+/LuGw0yH7KEog532sn3OHWnfVHc74B+EiLWVFYUx5kqUn/8oZXDC/u69vkLyEV48nhp6BGxtLIPXkyVjCLucxmDl3WCHt9Jmyj9ePPBlIePweI/nKZVaMvyzSU6fGAYYiHVAgeQkj2tnmigwsUQvt5oXLxOUynTSnoEGHZBLdxFplkwJNxl7WcxFQhC37+NDTG5KX3nJpaozPPnVxEY/Ja/LLsQi7oPXNERvZvPCFRjWci/5AUi7mc/f5PGUtciiiE9CTvCKO8H3V4VPwfet9wrbis8/v6SY9ubJYUeezuLHNVP47R5f/du8o/N8N/49zMW2/gxFQZGchMRTZFtGarQjs8/tLFSWscUQj4AeROxT9xVENBKasvdWJAionOkku013y0sQ4jiLje584u40PJLHmgtkqacG/y+Df3PkJyUt447BwL8qhlPE+aBThcOxKcti+/3OpsFfZ35zHRq68Q729cGkV7ufsVBGV9ded8hIYiuhsfXyv01E2zFl5ea+odj4yD5l9khpy4f8R9TEbGmvIWY8txU4D/t6Yp5C8hGcnMRThJtFciRAYcsFJag8HAwwFkHVXIh9SIlfMZSiHgKHI4grJCxtW0w3rHhfYw2J0Ap2CB40DEhb82cSfIXnJxhO1cM/TIHmZeGBFpK804vdOh+7jlSjTX8lqMi9o1JVaN+f/ed6vPyP5geRnGj8N+s0hL93mRAGVE52kyblwr9Pw+HqsTFiZsq5M+L2Tr0GA5CXMUB7b87RGlZduGi+Us+aFcp5JYA/YAy98bC58kvPh0H+BoYiGFEheTm6snK8mw4YefmeDMADJSzScKPXYnqdC8rLBs7HCYoWFHxYuvYKhiAcUyqHgAAJAAAhUDwEEFGGb/32PU+u1Wk3V63VVqylVJ76Cz8AD/oD5UIH14NB/3e5EAZUTnaTYREl54RiF5oAAEAACTiAAhiJsJmIowk2iOSAABICAEwh86mUwFFFDIaCIwonGgAAQcAgBBBRhY8UHFLxCqByvEIpzGNgX9m2nzFfDPxBQCgsowhdCc0AACAAByxBAQBE2yN+GfB05FGFM0RwQAAJuIPDpdb91ooDKiU6SySmgNMuEdfkw/vpl1MABOMAPyjwPwFCEAz8YijCgaA4IAAFnEABDETaVH1AkH7dGHUR7eJwhHmfYnKqYD7bOBwQU4YDy18FfC94ir2+Vx1//kQHAATjAD0o8Dw5DDkU2omjJK1wkiM+tRaXAA3gEE6Pwh3L4AxiKbDxRHkPBAQSAABCoIAKHrf9PJwqonOgk+c9fB3895hXAWvKJe6o4vvclMeAT/dR1+Af8w/75AclLeBfx6OCvNd7YiFer471VsfERbyvB20oKf1tJ/vMRDEU4oEDyEgYUzQEBIOAMAggowqZ6dBBVeZVw64GtdrN6G/bNf6sLf3PS3z6DHIpsRIHk5eQ8wAuDIcFhHyiwDwZDkY0n6tFBX/WqvFAGWY4ySO0esCfsiTLn5mIZNx8+s+G/nCigcqKTBLcfUKCJQBOBZoN5UL114DMbUDYsylEe6WIowUbDD4oIXxDftz5IAvi0IgD/gH+0u7nNJv84HAxFNJ5A8uqCExIRJCJIRMkSUdkkVUhesvFEPTLwFEhekPwE0puQzCCZuSeZHf4KciiiIeWRgV9F2bB78wApH8QvxC+BeQvJSzScKPXwwFPqNVVTdRWMK/gMPOAPzfUK86Gs8+HwV37nRAGVE52k2OQxFBxAAAgAgQoiAMlL2OgPDzgFkpcAdcadhrjTEKk491JxR4ChyEYUkrxkW0RrQAAIAAE3EEBAEbaTx1AijnAZbfgUfN9aZgt8WhGAf8A/2un+tvjHERuRQxENKZC8INVAqnFPqoHEKjNvwVBEw4lSDw04GZKXMKZoDggAATcQOHLjfztRQOVEJ8nkFFCaZcO6PBJ//TJJ4AAc4AdlngeQvIQD/0P9T0aVF6q8cKMkbpSs5I2SYCjSAcWTvMKPa8Pn1sf7AQ/gEVSG4Q9l8QcEFOGA8mD/r+BZXshKIyuNLLdMltsxHI/ahByKaEh5sD/lUKB4QPGopOLh2PKHeSo9T49EQBGNJ8pnKOGjplS9i7hEXg7fAx/4h0dsMT8iEHBnfThq0++dKKByopPkCcRQZEMUWgMCQAAIuIEAJC9hOz3Q7yuQvCD5QfqpZAYBEtpRr4KhiIaUB/t9BWXDSCJhZZEW59GeE0k5SF6i4UQpYijCTaI5IAAEgIATCBwNhiJrJ0heTmykIElBkkJxew7SNCQv2XiiHtj9y5GSV0uRV4QkhO8DT5MFPt0kM/gH/KNRmWTx/Dj6tf9xooDKiU5SbHqg35dxYyP2fjns/ZBEAPe1PzkJyUuYody/+5cbVV66aTxYoiwPlvAtCnvCnnhwTHPhDM6HY8BQZCNKtORVU/V6XdViNxj4HvjAPzA/4oitO+vD0a9C8hKNKPfv/u+QvCB5QfJC2UMlyx7AUETDiVIkeQk3ieaAABAAAk4ggIAibKb7dvv3eq3WpKhedQ4+NyQ/4AF/wHwo7/pwzGv/14kCKic6SbEJDEU4QqM5IAAEnEEADEXYVMRQhJtEc0AACAABJxA49nUwFFFDIZ8bYEEAAAJWSURBVKCIwonGgAAQcAgBBBSHjIWuAgEgAASAQHYEnMmhZB8qWgAC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H4/2A/Hn2Tj6LXAAAAAElFTkSuQmCC"/>
          <p:cNvSpPr>
            <a:spLocks noChangeAspect="1" noChangeArrowheads="1"/>
          </p:cNvSpPr>
          <p:nvPr/>
        </p:nvSpPr>
        <p:spPr bwMode="auto">
          <a:xfrm>
            <a:off x="155575" y="-45720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319520" y="1737360"/>
            <a:ext cx="26619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Questionnaires</a:t>
            </a:r>
          </a:p>
          <a:p>
            <a:pPr lvl="1">
              <a:buFontTx/>
              <a:buChar char="-"/>
            </a:pPr>
            <a:r>
              <a:rPr lang="en-US" dirty="0" smtClean="0"/>
              <a:t>500,000 Patients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Assuming one filled out per visit per patient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Assuming 10 KB; the size of a one page word doc</a:t>
            </a:r>
          </a:p>
          <a:p>
            <a:pPr lvl="1">
              <a:buFontTx/>
              <a:buChar char="-"/>
            </a:pPr>
            <a:r>
              <a:rPr lang="en-US" dirty="0" smtClean="0"/>
              <a:t>Assuming 40.5 per 100 people visit per year [2] </a:t>
            </a:r>
            <a:endParaRPr lang="en-US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657600" y="1737360"/>
            <a:ext cx="26619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Public Health </a:t>
            </a:r>
            <a:r>
              <a:rPr lang="en-US" sz="2400" dirty="0" smtClean="0"/>
              <a:t>Data</a:t>
            </a:r>
          </a:p>
          <a:p>
            <a:pPr marL="201168" lvl="1" indent="0">
              <a:buNone/>
            </a:pPr>
            <a:r>
              <a:rPr lang="en-US" sz="1600" u="sng" dirty="0" smtClean="0"/>
              <a:t>WHO data on health equity:</a:t>
            </a:r>
          </a:p>
          <a:p>
            <a:pPr marL="201168" lvl="1" indent="0">
              <a:buNone/>
            </a:pPr>
            <a:r>
              <a:rPr lang="en-US" sz="1600" dirty="0" smtClean="0"/>
              <a:t>Assuming about 50 related datasets at 2.5MB each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981440" y="1737360"/>
            <a:ext cx="26619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Medical </a:t>
            </a:r>
            <a:r>
              <a:rPr lang="en-US" sz="2400" dirty="0" smtClean="0"/>
              <a:t>Claims</a:t>
            </a:r>
          </a:p>
          <a:p>
            <a:pPr lvl="1">
              <a:buFontTx/>
              <a:buChar char="-"/>
            </a:pPr>
            <a:r>
              <a:rPr lang="en-US" dirty="0" smtClean="0"/>
              <a:t>500,000 Patients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Assuming 700 KB file size per claim</a:t>
            </a:r>
          </a:p>
          <a:p>
            <a:pPr lvl="1">
              <a:buFontTx/>
              <a:buChar char="-"/>
            </a:pPr>
            <a:r>
              <a:rPr lang="en-US" dirty="0" smtClean="0"/>
              <a:t>Assuming 50% of visits result in a claim</a:t>
            </a:r>
          </a:p>
          <a:p>
            <a:pPr lvl="1">
              <a:buFontTx/>
              <a:buChar char="-"/>
            </a:pPr>
            <a:r>
              <a:rPr lang="en-US" dirty="0" smtClean="0"/>
              <a:t>Assuming 40.5 per 100 people visit per year [2]</a:t>
            </a:r>
            <a:endParaRPr lang="en-US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2872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125 </a:t>
            </a:r>
            <a:r>
              <a:rPr lang="en-US" b="1" dirty="0" smtClean="0"/>
              <a:t>MB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1760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 TB Per Year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9064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2.025 GB Per Year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05256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141.75 GB Per Year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19520" y="5510292"/>
            <a:ext cx="532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Total: 40.1439 additional terabytes/year</a:t>
            </a:r>
            <a:endParaRPr lang="en-US" sz="2400" b="1" dirty="0"/>
          </a:p>
        </p:txBody>
      </p:sp>
      <p:pic>
        <p:nvPicPr>
          <p:cNvPr id="30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xmlns="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22" y="5446925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Sizing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3876" y="1885848"/>
            <a:ext cx="6221804" cy="4862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dirty="0" smtClean="0"/>
              <a:t>AWS SageMaker: 1 Instance, 1 Endpoint</a:t>
            </a:r>
            <a:endParaRPr lang="en-US" sz="2400" dirty="0" smtClean="0"/>
          </a:p>
        </p:txBody>
      </p:sp>
      <p:sp>
        <p:nvSpPr>
          <p:cNvPr id="11" name="AutoShape 14" descr="data:image/png;base64,iVBORw0KGgoAAAANSUhEUgAAAZQAAAGUCAYAAAASxdSgAAAAAXNSR0IArs4c6QAABDt0RVh0bXhmaWxlACUzQ214R3JhcGhNb2RlbCUzRSUzQ3Jvb3QlM0UlM0NteENlbGwlMjBpZCUzRCUyMjAlMjIlMkYlM0UlM0NteENlbGwlMjBpZCUzRCUyMjElMjIlMjBwYXJlbnQlM0QlMjIwJTIyJTJGJTNFJTNDbXhDZWxsJTIwaWQlM0QlMjIyJTIyJTIwdmFsdWUlM0QlMj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NGRjRGOEIlM0JncmFkaWVudERpcmVjdGlvbiUzRG5vcnRoJTNCZmlsbENvbG9yJTNEJTIzQkMxMzU2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zcXMlM0IlMjIlMjB2ZXJ0ZXglM0QlMjIxJTIyJTIwcGFyZW50JTNEJTIyMSUyMiUzRSUzQ214R2VvbWV0cnklMjB4JTNEJTIyMTYwJTIyJTIweSUzRCUyMjM4MCUyMiUyMHdpZHRoJTNEJTIyODAlMjIlMjBoZWlnaHQlM0QlMjI4MCUyMiUyMGFzJTNEJTIyZ2VvbWV0cnklMjIlMkYlM0UlM0MlMkZteENlbGwlM0UlM0MlMkZyb290JTNFJTNDJTJGbXhHcmFwaE1vZGVsJTNF1rj0mAAAIABJREFUeF7tfXn4FMW1ds1VQQVUVHaVHXfZRRPjbhaN8fvrJprEDQRFFJdEs283qyaKCiq4m3tzc7+/PhNNNO6aRFRENFEBWY2A4A7i7p3vOd2/munpX/f0qe7TPVXdbz+Pz89heqqr3nOqTr3vOd1dUziAABAAAkAACAggUBNoA00AASAABIAAEFAIKHAC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s4ElPpJl9dhLiAABIBAFRGo3fFNJ9ZqJzpJDoSAUsVphDEDASBACCCgCPvB/37pMjAUYUzRHBAAAm4g8G9/uMSJzb8TnSST/++XLq/XakrV63VVq9VUva4UPgMP+APmQxXWAzAU4cAPhiIMKJoDAkDAGQTAUIRN5QcUIlRB5QufgQf8oTnVMB/KOh8QUIQDyicn/oq4PWk8WuvCX+ABf8B8qMQ6sA1yKLIR5ZMvXVbX+69g4of2p8F/15/11fE98IF/+Pt2zJ8mDq6tD2AosvFEeQwFkhckP0iegZkFiausEpdv5KZ9t/njpU4UUDnRSYL2kxMvq0dSkTgKgn+PpibABbhEUTb4hdV+AclLmKF8fOKvWiQv+L/V/t9NYoG9YC/Ese7SI3degKEIBxRf8sIBBIAAEKgeAggowjb/+ItU5dWVQsDf9Fsd7pYI54FSYJ5ZM8+2RQ5FNqJA8sL6hvXNmvUNkmZMdWle+zAwFNl4oj7+4i89ySuuLDhcBojPPgLAyw/E8Af4g8vzYds7v+VEAZUTnSRH8AMK9qjYo+a1B0S7mF/2ri/b3omyYVGO8lEXQxFtFI0BASAABBxAYDswFFkraYZSV35u3j9qCp+BB/wB86Hs6wEkL9l4oj46wc+hICuArAiyIsgKVS0rtt1dyKGIhhQvoNgrcSK1gRQEUhCYn7mtA5C8RMOJUh+e8It6rSFxaamrKXn561n43/G9lgSBD/wD88Pd9WG7u77tRAGVE52k2NSUvIQjFZoDAkAACFiOACQvYQN9ePwvIHlBUshNUsCdegXfqQeJ1Egi7QGGIhtRSPKSbRGtAQEgAATcQAABRdhOHkNBjRfufO/aSGv3Qs0bat6qUPPW40/IoYiGFEhekCRQ5YeHo1ZVmgRDEQ0nSn1w/M8heQljiuaAABBwA4Gef/qOEwVUTnSSTP7B8VQ2TDlZys1T+Z/OaeEz8IA/YD6Uez2A5CUc+D/4ws9R5YUqL1R5oTrKqDqqLBIZGIp0QPEkr7gVVV8M30evuMDHRwD+Af+Iisj2zw8EFOGA8v4XfobH1yMrjax0WbbcGIdRlc32f0YORTSkvP+Fn3flUCrJeDH9jKYflDEoY+VaJ3oioIjGE9XKUMIUFZ9bJR3gATyCEh/8wXV/2P7P33WigMqJTpIzEEORDVFoDQgAASDgBgKQvITt9N7nfwbJCxkESH+Q/iqZSdz+bjAU0ZDy/ud/hrJhlA0jOYLkSLmSI0x7QvISDSdKEUMRbhLNAQEgAAScQGAHMBRZO0HyquTGDBIXJK5KSlxh4gLJSzaeqHc/99N6raZUne5GwV/gAD/APKjQOrDD3d9zooDKiU5SbHrv8z/FjY3Yq6EsAZytkpwNklcODEW4STQHBIAAEHACgR3vAUMRNZQvedVUvV4PUH18Bh7wh6YEjPlQ1vkAyUs0nCgvh+I3iXf04R19VXhHn55A8Hf4e02BoeQWUIQbRnNAAAgAAcsRQEARNtDWz/5HQPLS1D6O4uN7n/oDn2gJBP4B/3Brfux4z/edKKByopMUm5qSl3CkQnNAAAgAAcsRAEMRNhAxFOEm0RwQAAJAwAkEev0FDEXUUAgoonCiMSAABBxCAAFF2Fg6oKDmBTUvqPFqTi7Mh2rMBwSUnAKKcLNoDggAASBgPQIIKMImeue4nyCHIowpmgMCQMANBHrf+wMnCqic6CSZ/J3jqGyYHg6pnwqoHxKJz/6jA4AH/APzo6zrQ28k5WUjPxiKLJ5oDQgAAXcQAEMRtpUfUPDKQryykPmKOzyVt5JP5S3r/Oh9L8qGRUPKlmN/HHwKYMBvAgtMy4tS9HzC941ADHwCL9SBf/j7M8wPF+ZHn/uQQ5ENKMf9pA5+Utb9F8YF3gX9od36BslLNJwo5TGUhuSlG9cmwGcfAeDhhyb4A/yhXPOhz30/dKKAyolOkmtsOfYndaRQ8MJCidTINuOGqm0OHKq2GTtMbTN2qOjW55Nn1qpPnl2jPrz9EWy5ISmIUe8+KBsWnadq87E/jpW8wvvRsB/j+9b9ahXw+bexw9S2B1HQ8AOHDceHtz/sxcOPfuv/jeOTVbAPxm9m/53AUGSnsC954QAC3RHQAaPH1w+3Jnhw7URB5sPfPsw9HedVFAFIXsKG33wMVXlB8pGQfFzHcZtxw9Q2Bw1V21rEPqTc/QMdYJClh2QYWO/AUKRmWFc7kLzi51cVJD1iIT0dZCBZp0EjwLS5q6QK9g+m2KsoCSKgZJ1Jod+/fcyPUDZcMYK27dhhqsepRyj6i0OpD25/SFGAAVEXy3U7Q/h3uv9HThRQOdFJWkw2H/Oj0J3yeomJ0wbwvY+AW/hQEr3nqUc4lwspOuC9e/Ht6pNn1jhn36Y/Yn6azM+d7kfZsOgcI4YS2WD4hRDhk/B96wsjLMRn23FgIlkmy+Zjfxz/c/i/9f7vUc64o8t+O4OhZJki3X/rS141VVfB3Dw+u4zHtmOHqx6nHg5JS2iqEGv5+JnVAUkM88Pl+RFc7yB5CU0S3czbR2uGgnfUuf6OOi+QnNa53MjHz6xRnyxZo+gmRFqAJfEkuY6OnqcdKTwD+M29e9FtisbYKqmEJSZ8dgmfnR9ADoU/AxhnegEF2Uins5FFSlte0PACx1r18bNrrMCt52l+bqioIgMviX/bwyi/LcG6AcmLESRMTnnr6B8GJC9N5fHXp/R247Dd2OFqxytOMzG38bkUQD687WH1kSf52I1HsH+ES94BhrDZetGtTuHigl8X6WdgKMZLQvsfNCUv4YbRXG4IeGW/OUlbOoA0pZ3chlFow3kGmA9u88uOcbiHAAKKsM3eOuqH8ZKXvlYctcX3PgIF4UPSVs9Tj1T0V/Kg4EGLohdEKvAwqF5Xnp4LeyG28vGSNWYPkyrQf7r5Keav2uXBHztxi4cTnSR/IslLcnFCW/kgQIFke8GEdEsQyafLTrTa6wr54PL2MT9yYuzopFK7PICAIuoHbx5FORQrcquoDYiwAz1fq/cVp4vZ/J2LbvUqsfBIq+7EcpcH5ALB+ySD3fYQcLb8hclgKGJLi99QW8kLkaZjkZbyJFQiK5FYjpW0YN9I+0pKYp4MFpYSgXvH5lU4woOhCAeUN4/6Ad7YaNkbGbcdN1yElZCe//7tD6qPl6zt4j5h0RyfW5NgrXj0vuIMsXzVW0f/MDBz8QZQW94A2vfBnziRnnCik+ThJHkJxyg0lwEBkreyJt39QPKQnyDGkRkBsoeE7PjW0XKSWuZBoQEPgb5Iyst6wptH/gA3NlogQZC01fvKMzIZlwLIOxfeghvucrLntuMpsGSz0fu3PugFeyRX7EiugKFkWnK6/7hV8sppJiLd3rbsYfvTjspUwdVd2oId81yxs9rLy116EhjslKedOPiCoQgHlDeIoUQeeJxqEY9T7XNlep2eAsl7t1GOJEragv3ytl+fK8/MJE9uufCWNrIk7Je3/aj9XR9CDkU0pFBAwT6p+H0SlQNTMEl7vHfrgyhLtaTcve+DbR5zn2Bg2JHDI/Kbn30RUNIuQdG/e+PI74desIU7FPJ2cZJMdjj9qFSG/HjJarXlwlstWUqxFdFLHd10mtamfnHMDyCBdUACBENJtQzF/yhe8hK+EJrzEEi78LSXtwCuLQhkkTDfPCpYWmzLiMrdDwQUYfu+fsT3IXkVtN/faQ7lS4YbW5BYyeYLbunA/i0/qaHMPJiYSlq28saRP4CdC5qPxK93ffg/nLjFw4lO0sr2xhHfr6taTal6UPnCZ2k8+tADCVMEE9LY6TEe0v1Be/n7e9+HfmK8efDlrx/C3gWtR7s+hICSyknjfkQMRbRBNNaCwHbjhqvtTz9S0V+T46Mlq9X7tz6k6C8OdxHoM+cMY9vTaLdccAtsX4DZdwNDkUUZkld+Kfi0wQQSV7mkNvIDCiymB7FT+g+lD/n5AyQvU69MOP+1w79XbyheWunCX18RyoADvd99p6vONLbW5tk3e+9jz3p9/D6b/fLAb7eH/8PYH9695QH1/m0Pwh8yzsc4e+728E+dSE840UnybkhexnM88QdpdqSQuBJhLcUJaSQwzVRKAYBlg4DkJWwQYijCTVa6OQomO5xxlJFuTsHkvVsehGZeEc+hCrAdzzjaaLTEVCiw4JBFYPdHwFBEEfUlr5qq16nYC3+z4mC6A6VgQgnYrNfF793yX7ofyTSokJ98+PQqzFPBdQoMRTScKAWGIgco5UxMqrkomFDOBEc1EUjDVF4/4vvVBCunUYOhCAOLgCIDKIKJDI5VbMU0WY+gIuclCChyWHotvfqZ70LyykihSbowkS9ID6f/IDFCYtVSpWlQee3w78F/Ms5bmn8IKMIBBQwlG6CmsgWSq9nwLvOvTYMKmEp2b0BAyY5hSwvEUISbrExz240frna+aip7vJqZsH+AEyuHwO6P/NRozMRUcKRHoN+jP3PiFg8nOqklr+7m0PfmxhkK3283fphRMPno6dXq7dk3dQEK/Px7n+FfYQTSyqet7cC/uP6FgJI+GEf+chPlUAp8umdZnjJLzIQYCuegYPLW7JvwCA34GetV8r1S5OS2Uk4O+LLwDeKEgMJZwQzOgeRlAFbXqSa7yFZmYn4t/KKaCJj4GCEE6SudnyCgpMMt9lebDvtO4Dne+rQwZcZnTaGJlexy9TSWFSiYbL3lfvXR0/TO96DEAzyBR7I/UFDpdeYxLF/rkq9jJFX4W5y/9f/rz51ITzjRSfK+TYdR2bD/+gXNmfE5Go/tJgxXuxgk4Unm+mjx6sZDJoGvH1fhX/z5Rv7GlVZJ9nr3ZipH57dfdXv0R1KevWFhnegzFBwcBIiZcCf3W+ffqIih4AACWRHo9+jP2E3A79hQeSeCoZjhlXh2q+SFtF7cmxeoqosrdW29mW5cvL9J+ZAuRbrYOF3cWr7S71F+OfGrn6FS4rKUv+Q7jv5/RdlwYpAwOWHjp79Tx3rXfv71IKmLmTf5kCq6zr8R8znfdaBy+PYYN1ztcg0vd7f15vsVbWowr5Pj6gDkUEzCRfK5Gw/7DsqGE/yubwqpC+sp1jNpvk/lxNwkPQUVupEWftjeDyF5JccIozM2fvrbgSov6Sngfnu9zjSbxDSRsZS6b3dbKVD/v/LzKZsO+27yFr3iIWfA31DlZRQwkk6G5BW//kPqwnpk43prHFQQ32P3B5C8kiKE4fevfPrbDckLd6H4COj5R/JCb8Z9APTSI9Ks6W/w98CzFU/gIYMH+SRX+nqHpK+b78ddUIF1MXhXzsC//cKJWzyc6CRh3Cp5YcrrKd+DbmA0SoKS1AX8ZJZM3IiXdOOniRTblL7gn2H/HICAYkhBEk5/5VPfRpVXhCTQ95ppqsf4EYlgEyt58zxUddkoDZW9ymnA336e6J90ArGUrTfdj9RexDwHQ2G5EP8kSF7NeaZR6zl+BIud6GCC/XTSfhrfJz9oxZzf0oaHNj6cY+Nh3wF/7kIAkhfHY1Kes+FT34ooG66pumpHXMr9/a5zz2Kxk3duus/b/XXf+JQbn5rC+GyZH16eb+qxibOffJUqEP0yYthP22/g33/pRHrCiU6SF3qSF44GAt6ub27yrs9jJ7NuBHJAoOMIcKWvjZ9uspSOd9qSDgz8O5LyoqYghiLaoOONcdnJG7NuaFR1OT5kdN9xBKjqi8NSaBNEfoujicAgMBRZd/AlL02Bq/2395nHqt5Tkx8XricmcKu2v9hkfy5L8aUvuoOeJG3YDwxFNp6oDYeCoRCkPSaMUMROOIfHThb795zgAAI2IEAbIQ5L6ZK5beiyFX0Y9BhyKKKG8AIK7qT1bmDkTEgKJG+cd4OtT+Zo9ItyQbTIUH+pcABlveZPxKFNBt2PRA/89DYQls+TgX//BWtt8IpJUEbs2ROSF8tl+CetP/TSWMlLz6A4alym77mT8fVZC7yXZpFkYOP46SVgu82d3s0BtpDUcRNV+TSlDhv7b0P/ek4YGclWiZl+sHhlQyqyDb+4fketBhs+9S0r/bdo+w8GQ+EHC86ZkLyUt5PnsJPGzo4DbAfO4ch2r3zq2x3omTuXTPIF2/FL6r+2hO2+XJTHQPISRnr9IZdWXvLabd50L4eSdHi7OoufB9572rGqD+OeBNvH0SlpieMHW26ke4/us9oPBj32yyRX9r6HHyg1+LFfOXGLhxOdJKciyau794Xv/Q6fUZ7vKZBESUThEZNkRLs6/7Bz/DQOTmBsLCaxy46d42t2V7Z/hFmfM49lYUe5lNe90tt21fay/TOdn8S2ORuLVp8OXqWz/S9yfiGgsPYe/JPWHUI5FKs3XLluWL3JNy35TuP1h34r135IEB9aRDhj0d5Bu21aVKpsf29DMa97ziluBn1ARRnnLrCZqHr25LAU2F+pwQvBUPjRgnFmlSWvHhN57MTblZ67wPoqH67kFXaLKkofVAVHAZjL6IJB2HbJiyIK3VPF2VxsOPRb1vt1njseMBRGkDA5Zd0hlwTe2Kh/WY3HHfo7+uMS4aJgQtU98ZKLPXgNfuxXieOJOmHLjfd6bCVa0rNnfBL9o2ooE1ai8SJ28vq58yMkTzvx4fiCb3d69UIej6+0fz0ZsvAyJ9ITTnSSzE2SV6oVqAQ/okWlZ0Iy3l9EFjg12sHMpGzUoPzgWc6bNsnWaQKJxsk1bLgSKMm5VT2GQPKSNf26KZdUssqLHlG/27UzEsFs7NwlkhwFJis4u9N2g3995nz1Ab2B0rFxR/W3J0mb85JtXTY8SPLiMHDPx2+8r5LSFxhK4hJodkKr5FXgitfhlarP1GNYk239oZea32Kdp+jLxI07Po63+DtYtyJLzwnDVe+pxyUyUM74/eT1vU76AYetdpfyqrMOgKFwZoDBOS8TQ6nYQdLH7gx2slnv3BzFh3aoOzFyRNzh2Y6Hli85ti3LmJPGwfWBdYfQxql6xx6PI4cianUKKNXZjzT32YMXJievSfZ5f/EqC/hGen7AGWdah1p/yKUd5y3ePSTTZJhIGAfaub82c77T9qfd4pAEX6dxkuxF1Yxu8dD080KPcwgCStrpH/27l6d8M1DlVcXQUldDFl7WDRyq6nptJiXj3Z9iUeOT9SK/NZ/B5CcNUXUWBRD6m1RMITE+CiZ+dZ/b84ICbpip0rhIyivD+LLYBwxFYqYE2qii5NUOQr2bs13eMXEDruxh0qbpuYSnPuIe/R+8J6SooBE3jjLZX0u8momUtYrP1CfpfASUNKi1+c2/DiaG0npU58EL0cCUcfx7PN6dhQm7Ummao137q+fQ/SbV8Y/gSMvo/3Hj2/OJy524xcOJThLIL1NAqdVUve796VJ48LlseNCd4f2uy1Y6W5qIkTAQYiebb7gX86EC68EejyOgiM7rKIYiegE0Zg0CYCnJpkhiJ8kt4AyXEABDEbYWAoowoBY3R3kJsJT2BiJmEsz3WGxOdE0AAQQUARCDTbw0+Rv1WkDyqlPNFz43JMCy4dHv2rNVz4kjE73oXwd/U20/kQLQ2Ynn2noCsY23b/DLYftdOyNx3HT+prOvh/9XaP7v+cSvnUhPONFJWgiqwlBod976gEdbl8F8+0XlozudlfxAzKiduguSGdl48w26HNbHksvMqs5OCCd9VGWugKEIrzfEUISb7GhztPvemW50Y+zCdUdpN16lY88nLk8c7ts3/MVLTMcdFJR2Puuzie3kfcIHT61Ub994r6K/WftaFT/Qc8N0niT5RN62zqP9vZ4EQxHFtVXy0tVdbv3dfuIotdO0Y42CSByIm8653r9j2Kt6cwsHbn8pEHBYystTLjHCgdqtq3ougcYLGDWl3n9qpfpw8Wr1/lMr2Pbpf/3ZHktpd9BiSTf6ldnuHBy4i0tZ5gkYCtfizPPiGIq+PzyuGRu+J42/f04aP02YdrteG8bfTldN6l9WlpLUftz3Qeao73YP32hHuKdtX/ur/j1dj+MjYXtLXd+G+ZMnm4ybJ67gB4bCDBTc01yUvLiLBBeDduclBRaJa3SiDVpkk2RBWthp/C4fnMW0DOOMshHmSbLnIqAkY2R0xtpJFzeqvLw7uQJSj42fSffdeXqx2j3JIW8v+AuVv1mPD9d+lJzn4PjS5G80pCUXx0+Bk5hsktxVNvtSdV7SuI0WCsbJep5o6dUFfxmKHArDsganaIYSpqg2fh7A2FUbDN341GDS1kZ8ghJYUv+4u1c95qT2bPyeK4kSC6PcjAl+No6X+p+mKMV4IiT8gHzGVnzCkigYirD1iaEINyneHC0MO5312cJ3XFEDoR17WY69nvx14lBo5047TxcPL6Bcf05i18tiU+54EwEROMEVTIcu+o0Tt3g40UnyGz+ghB8HZ89nmyaJnmcvTaYy42Actgcvv4+8/lBVVpLs5QcUKh92b7yc8REzoZsZJcanfbUT/rH9xBGs4CkQK9hNNIMKzx+bDRd3PgIK25y8E9dQDiXqrR/eHfNt3gZS0Pe0w8yqBdOioY+sbel21k6i3ELx+Gg83lpA94n8Jf5tLQz77DI9OaDQeGlh6PZWGEb7ncCn0c+6UgPmJ/tOLI6G4/OkpgCLLtI/dhBg8HqOaOmPxiMxV9ZSDs7i9QUBhRcn2GfZLHlxdphRA6VJQYttMJDEAZI2YHVCCgr3VaIPHNnLFfkibGPO2DadfR3LT5ImVJQfSdgn6br0fRofNpkjdI20c7EoDDg4RZ2DgJIWuZjfrZl4kZWS187Tj1O7TP+c0WhpkmyccS1b8glSbM5uNtyZtxbc41d/MSWmLJQ+rn9+H9JLUkMX/SYRY9rFv73gnsB5xUkSJhJeEF+SgAbMn5k4trWTLs5sv52nf04R24s7iK1ISGpR/kOSpek82TiDguiKVPZMcz2b/WfYU1c4kZ5wopPkUWsmXly37Q2n208aqQYwkql6RviB5LosbwJtaFdDGYnq4MLhLRY5vyE2Kdj5E5bKms3fWEw7z3aLIY01S/udeoPy9hNGepJXu0PCbzjXoT7k4SeYJ+b+HvbHYUjKJ266jE7wGYpdh8kuqMlK5MZAO1uuftxkKXLXD7bE7UvafnCwTtt2PojwWi1iXOQjHBakeyyNI2eMeV2b2uX6pr8p0WyeZ7+izgJDEUa6VfJKscUV3oJypQqCobvEJdd/E8mtKWnIXZ8ok8mEbTIJkqb4/eCMM0+c25Q1GI0j3A5nXE0pho9X8Dqm9tFTV8JfTOZJ1nG28ycOzpLjlvaXYU+hbFg0pKyecFG85KWvFDffcvh+F5JgZiTnTmiRe2U65UvarDsZ+zfsqeT8gt59vTU/QnLKeH36ObcPjZ3o/HvUW3TfSFSVb9iOSnlMbOCC9rmGBtYRv88T/4ajp/C/gQyW+RZh1U4qTLCfqW2CE3fNRMrddB05jU9vul6hvGK3Mr1Ab1JcP+hf5D8cRk8spWWeZBg/17+T/HP4YuRQZAPKxIsaZcNh+3bi8zBGkthb4Lzke2s8yeMzpz903TVecjef/nD70AgqNHG9YgFefzjt5zm+PFL8HPZAPqTLZNPeZUP5J9OkeNhOpuOnMmGO1KbniWn7ac7nFHfoeZKm/bT2oWu2u95wJOVF44laPeHCQJVXOupvIrG0o6z0GPqk3TKN3t9Zmkk7aamyt2AwGFNjtyssAep+m+6GTfoz7KkrEp1qzcSLMklQafFP+zsOXj5LiNq6m88DzvXiQDbtBwUwjk8Sg/eruczHY4qLLfPEtN9gKIlT3+yEtpJX/n7YYv9dZiTv9hrsRGYdYPkfZ7HwFnAtNeWEG6cfQet3kxhi+sVp11ucFq9k4VXA+pXYDzbrEvQjDo5tgwrTbzgSU5XniYn/gaGYxYvEs1dNuNAayWs4Y6f85nyqFrmn0AeB9GXuCFd7u/j87kqhnWlfBlsKGp2D1yBPAx/V1lc2NHa7+Y2PK9ElSSY7MJgu7dxpTNL2SmMjPW6yFW0CksbHnSc+iy/OXtyxE9vNS8IyHe+IxVc6cYuHE50k8LXkRW/aa3a65r15r8jP9KgHWtiSDp/G0wuYiu0fZ/fpy0K+S+v+aX1d6umrdO9B0uIfxpDY05tdC1W4f/SZI6HowBT1++B4bfieI51SQGl9xVVgAAAgAElEQVQUdeRgL44k1Y6txPk3Z2zevJ54UaHzV/eXJ59eXPj8jcNzOAJK0pJr9v2q8RdacWMjTZSkgOLtKs+6tghJuJukwtkVerv4RSta+jeIqo0mtd/9m1ks3dl69xuVMqDFL4n5tPu9icQglLJoK3kR3om+tGiF2hBR/cSxczoLmP1q9YSLIv2cwwJcnCdF+EWUn4KhmPll4tkkeYVPClPuIr7nTJQ4ScDm/nHkpEQjCZ0QJ8mZYB8lKRSBf/AaSf5pKnkF27YloGiWEcaWYyvNSOPcJgm/LN/b3r+w/yKgCC0uupmV4y+o1wKU35dmmpJNUZ8pId93xufbju7N+XcrCiou9W/ggnPVDhYwFAKW2NP66fO64Ue4JzOUu73quqL8QUsUaa63w6TRiQzlvUUkec3rNp7hi68UnmHpm4vyd59NJs2TexT9tpnjL24+296/sD+NeHqOE+kJJzpJru5JXhYcbNllfvAhhcV1PG3/PIZiSUDxdr0kpYSOtGMrDn2zK3EkL4/tRvjS8MXJJdRmvUl/Nm0AdOGAbsV2W9nev7A1RjyNpHx6D434JTEU75+lssb6GobtUSVV37OTdl4+Q+lEf9P2b5BFDMXbQEy4sBt+xE4Sd73X3+0l9huHoX2L9C9ihIR7u+PNmPGMsIihEIvaMH1ei71YtiImf/09fg4m5XxMay/b+xfGYyQYimg8Ua2Sl6bGxf/lSV6ayrvTP7pnwF7Jy8eRL3nRC72ohqN4/E2uy5e8ru02HpsYCm2efOmqiXdZ54mJfSX9DwxFNp6oleO6GIpwu6bNeTubJIZCu8oOSV5p+zfoBntyKBvOmqdo1xs+0o7N1MZFne8xlBvaMxRv939W1+4/0LERT9uRQ4nrn+22sr1/YR8cuQQ5FNF56QUU5h26eZ5HlTnsRaAD/eVIVyRPvPdkqGzYEsmrIfFE3Bne92wDyUvwzvK8/GmHycmSV0NOCo3HFsnLC/702JRQ/zjSayMYOTRPOlU2DMlLNJwotWLc7EaVly5815SyyM90w97gG2Yljm7l+AsaEkBR/duRqoYSdrzU8fUeA3ixpX87TBqpKFhK3RlMu29TCY2CyRvz727cMx22765U5ZXADt9osMOm5FUU/qb+yLEXLbpkL1qxg+3TDjvpTvWk79PYSDu+DgYkAUXhS/7EnSdF24ekxsGMebJq/IWe1Fh0/6KuNwoMJXHNNTrBFsmLOs2RG7yddsGyF4fGx0kURsZIOJkj5YSb4ODFkeXi5DLJ8Um1xcEpL3txfCVunBxbYZ5IeYnfDiQvWTzVirGzrZC8aMNCu+RdE3bK/s5ybuLDASUp9OAbZyWygrz7RSyH+mFyeKzi+rsTnyzAGd/6aXMjJRhJnCUlsJFPz0mEitiuZP85OEZ1inyH7BQlcUX1z+V54jPdu0Vxz+I3o5Zc5cQtHk50kpybJK/EFSeLxQxmLFUbJQUU6nPDKQvoF1diCEpC0nhypYTgYmXSH/biWwDeUivNSEZyfeV4KqHOnhRKY5+gxKWlN67f2DhPiJlx5i5tBt9btFIEdy5e7c6D5JW47zI74cWxlEORmFYS5vUoKGsAK8ZRLiX/fnN3nXn1h27SG5KCmVBA4eDDbT+v8WVfzqP9juNHxLreXbSChVNcPzlsIc6hyUZcO4Wvzxmfv2GsxjxJ60ejngFDYS243JNskrxoZhvvvtJ6EuN33MXCk7umzZWJqIF+UbUSJwHbnZnwJQWOlJbX+DKt5An24/gRVxKM6ifhRv5hWiBBtjKVuKKuz2GVLWye4e9p7cHddNnoR5C8uJGCed6LY8+3RvKiFZkkpiE3nsfqvb/D+3Mub6Tb9Wyi8F9g9WMd5RcWvSjeD8LBZMFKgwcHb1oI1k27Rnx84hE4sCJy7JcGryAnNrWPDibkL1m5Ncdu2nmzjrOdnTg4637kNU+y+NFoMBTWGsc+iSQv9skFnUhaLEeP1TswmjCSh8n1/cWWFoh8DpK7OEFFyyemveCMNW3bpn2RPL+ocY1iSrR5+CpnjK1BpXPzxFYfQkCRnHVKqRcPOt+aKq8g5R615Cr2SImlvHFdcjUTh9Kb7jrXTb2GXZ3DuX5UjnjITe2ZSpbxc8abpX2BnHeqDShJUoRbu8PbDEy9JlX7wXGNeqa9r9J13rjuz7n4iSvzZMXY2ZlxTjt/2v1u9DNXO1FA5UQnabJ1l7z0FIwTXYv53oRKt1Jq/WgRs/6bSAjtpYR88IljKt5iTw8CjH2aXxiH1v5xdtitkkk+40vb/+7Skd8/rj1XjJsdkvLMx0fSaByjbjLYuKdptrdP3Pj0v6efJ3ESbfvxE1tOVySipWlzfFsjkezvwVDY+3beicuJoVh6jE7Y+cV1+/XraJHl0XuaIHsk7GSjrkMLxcu0uy3woH4G5S+TcUZ1kzv2F2l36eDB8R+yYdTzzUyHG7YN/T6rfbh94Iwzqi2TsXN9JXydTswTLm503phnwVBM8Eo8lwJKXHmp/nEnv087WYIDJ6d+90l6JIpSO0we3bWDTf9a3vAkKRIfLX8FF6u01+csEloWiuJ7NvgH9SFu/FGLfHhCEI50U6HE+LSvEmbUrg5Uae1jgm+S7Ja4END9Xdf9uYGD5DwpYvxp7YeAwvEMg3OWH3SeVVVeUdUvo5+52mBE+Z/q7+zkq7q4IjPdSCdxfZJqdjunfSUbXeflqdmrkrJWNaX5PWd8zcAsU1e7x02zOoaXTfOE/Ob16+4W8VPuvEhzHgKK8Hpps+Slh0r6dNLCJwxLbHMmMkFRfUp7He4Onisfpu1HXr/jMDC6tquSXhRuEoxewh6uzBMEFAlrB9pYdiAxFDeOMc92jqmQZEYLK/0tw7Hj5NGs3BEtDC6PmeMzxFLov7IcnDHnNVbylaJzi1nGsvc/rnGigMqJTpIhKKDUajVVr9cV/VV1UsCan/W/2/J9J3ZgpIX/68yrncCHaz8u61t+0PneuG2xP3d8ur8cf9EBxQX/546fM+4sC3HUb73c4plXW71+hPEDQxH2ApcYih46STW0wy7icG3HxcWEg2EZxk5SKUcupcBZtoM7dolxu8rywFAkrO+o5BUeOmdRTAtXGRbTuLFz5a48FongRkCXQAfLdqXlNe5YyxhQitiA5eEjaedsmt8hoKRBrc1vlh4wq0XyCktcLnze+x9y94PoXMnWJ5a3SD0u4BCUptr1d/eZx7N37dxxU3Cg6+sb/PJgkGQbbR9uv+g8jn+8du2fvByZSbtcvG05b8+bzxdj9nrD5TpeCCjCAcVFyasdBGlYS9kS7kkuwknaJjE0ChgUPPIIHEn9D3+ftEvmSj9lZilhzLiY6N+RP+j7a0ztY/P5CCjC1iGGItykVc3RgqelFfp/PTGkpRWrBt2mM4QB7VSTDtqxByuf6He0CNkQQJL6TgUUQfumHXPSdcr2vZ4rWoKswhzZ559znSigcqKTNCHKIHnZIim40A8ug1t24Hmq18FjrGEhaRdvCi60QHJYGV2Dxu2CHV2XmmzpPxhK2pkV8zvNUOIeXad/hu/9+3BdxqMXk50Iu5hTzWlmBn9339858xUMRXh6ll3yEobL6eYkk7JOA5HQeWIpOKqBAAKKsJ1f2P9cuqOxcUNj8yl5/g2O+kag5l/9ND587xI+O04apfa6xc2nBgu7fGJzxFLoP5fsi/mp1yOz9Wlf5FAS54PRCZC8fLjKLnGAnRhNC7WUcimOS5zof7JEDYZiNi8Sz/YYCg4PAapyoXs06G9jl1oCbGhM9F+nDl0tFP4b7k+wgqyT/aV+lcn+hKtmpy+dcZXTz2aT9uF9n5vnRAGVE50k4/gBJe6NBeX/9x0nj2oEkaCz0uL30hn0MEqZx5p3qh0aXxFSl77p0P9Lb83MB7fdZ36hsOC49ADKpeQzjiLbjdtQkH+/++TyNm+UKf/83/c5lA2LBunn9z839gVbZXUnqnbSTKQdmEsPmOX8ckLBJI97Ryhw0C5+a9eLyzq57O77T3pfSz7HCwfMcnq7RS/KGsrInbk+zrT+B4YiPG+qKnntw1iEXJc9pKUuHURsvuFNesxV8YGqSmEIKMIB5fn9ZlZS8hp6K2/n/sL+5zopCZDUNfTWCzJ7CwWPV+f9yUlphMYvwc5o/K9de5eTfsDxc7Lx2tPnODm+rNLhfs8jh5J5kQg28Px+VDZcCqnYKBW0+znHq37nJieq155+lXqXXvebllN34Hc7HsyTOdo5kreIXvcnp8Yd58cSeJTZD16lMul5VCZdvXVgPyTlReOJ8hlK9yNcRhs+owzf7/fcvEQwX513l39PQuiwdfy0I8/CTPR4bR2fNkOa/mXFxmer/pHm+kEXKuL3w5gMLTgul8bXrvKJi+9+z1/rRAGVE50k5+kueYVdKrzFLs/3u888gcVSXth/Vps7VezChyNxREVRP5AEX4MbR63ct78fWNLd5On7QjCk2GV/bR2u5Nm0e9ydWHaOL546m/knJK/EPbXZCc/tO7OSkhdtMXuRNMTIM9CkIwnIdkmAJLx+555g5ABbn6BqrbsU/bV9fNL92+/5ZIYaBtPzBWKsHZAyTcbfbybPFyh3QpV6to8nr/7tD4ZitF4knvzcfjMbZcP6ZC2lVuEzR/bymFxA7rAVHwqOVBLNPfTiaOt4ivA/wouzqdB9ocX3pdPneOtbEf2ja6Sxz74MOZfGQgElTfu2j5/bPwQU7mrBPO+5fc+pZJWX3pJxd/UNlpLXVkmg3aG3XuixrqSjhZUIXLcM1IbLVuhNnpSgt3lLTyyVw1R9n3azek0K//1fQA4lab0w+r7KkpfemnEXE4+lWCx1cIIjBZO1Z8yxehwm0o6kPYbelszwbMePy7hsH4ekXdv5ExiKUbhIPvmfHkOp9kG7uf6M3MOmxo7OXrz2f/7a2M7R7nqNd78BjjgEknyB8CMcbT2S+q/77YIvF4HxAS9c50QBlROdJINRQKmpmqorys1X9y+XpTy330zrcYoKKrSA0L0GVbczZ/y0uYiSjCjf8M4Ty621f++Dx7DzQRQY333ixcr7AyQv4bD9z33OqWyVV5AK95t5guo/K7lCatNcqvK5ywnJqN+sE7xFYys9ANBiqa5TElfSdQk/kpCoqmvr48utTxUNI8nu4DGJK4THTubeZf14kuwj8T0YSqK7mJ0AyauJVzu5KIgqsRQcQMAmBCiQ0I2MSQdkz1aEEFCSPMbw+3/sc3ZD8tJbFi19Ve1z/3O/yGYpm+bd2SjorCpeVfMPm8fLZidz7/TuqSLpz+bxFNW/A5cih2IYMtqf7kleOBoI7P9CfFK7haXsC5YCt7EDAY+d3MZkJ6ehKCNotQMQUGSdmBiKbItut0YJ2f6zvpg4CJIOVp92ZeJ5OAEI5I3A8Nvo/qPk3An5q80VannjFNX+gUuvd6KAyolOEsCQvJrVbVoCOOCF61i+TQl6kr4gefnVgZBQ/HvOi/SH/uceb7ABInZSbP9svx4kL9ZSxz/p2b0ph4IioGAR1IBZPJbiB+RzJIpNUIRVybdxZJt3VCY8/PYLWZN91alXqnefWA4/C/nZgcvAUFgOxD3pH3ufjbLhiIjKZyl3KirDxExFRCh6Z0HBhCN1efLsqVeiTDhinkPy4kYK5nnEUPxT4x5frRuq1vd0T8oARi5FsxTgVy3/6LS9TfyT2MnWJ5Z1Rfxqzuc4ex0EhsKMFMzTIHnFb9xGMHeAkL5A0Iq8b9RE6tpIZcJz7wKBjiHQkLyYgYJ72rNjZkDyapNEOnDp9SwoN15D0tedWFmLXFkrmPzrNXmMGvHbi1g+SVLXqq9fAamrjZ8ctGy+EwVUTnSSvPLZvWdU+vH1SREgvbSAlRUrmXzEM2HNrVIX/DHKHyF5sfYm/JOeGTMDVV4JVW4HLeOxFD9An110bhbXq0iVIuX0BpyXfI8U+aHHmOfeCakroVbkoOVgKPxowTgTkldydVKvKWPUiNt5MgOkr2Q8EQHNIyCkrnz8CpIXI0iYnPLMmOmQvBgrHN2bMuC8E1nQUlDZOPeP+cwA7DkriSvlTSgZzzkob/JOo6oLUlc76XUsGArHpfjnkOTFP7vaZ5pIX/6ktvdFTNW2pFujNwkm/maGHlyKg4MAAgoHJYNznhk93avyqhNPCeQQ8Tkaj4OWzWej++zeMxo5f+AJ/0ozv0bcfrHqPYXHTGgDs+prv/E25PA3nr+NXb7AiQIqJzpJK2OToeDGNJ8a6yMaD5PEqE7S+y0CXw6+SfhX6fsBs05kJ+G9YEIlwgn+i+9b5zcYCnt/zDtxCTEUHEYIjF3OZyldQduofZwMBKiaayAzZ0dorfz6b9Q79FZJHEYIjHsRDMUIsKSTEVCSEIr+3iSovHLNH70yThxAgIOAaTCBf3FQjT4HASU9dpG/XDL6rOgqr7AIG64uwvdq7IsL2NZoTvou6Qv4tYrc8C+veo3yJSN/ezHbr955fJla6UldoWou+BfLvxBQ2K7GOxEMhYdT1FnYSabHDr/sjoB5MFnuSV040iOAgJIeu8hfPj2KGAqOtAiQzj3wfN79KXSNV67+oyK2ggMIBBHoPWVvNeo/zZjJCqrowpEJgfErbnCigMqJTpIlKKDUajVVr9cV/qbDYZyB9OUFlWv+6AUW4J0O77Lh1ueQvQ1lruWeD9HDHzFvs61bYCiZ4nH3H4OhyABqHFTAVGSAd7wVU2ZCwyVmQrkTHNkRAEPJjmFLCwgocoCaBhW68pLR0+U6gJacQgDBpPPmQkARtsHikdNiJS/9DJw4iQHf+48WCOKTNqhESRfAtzu+QZxcxocKOgad/yWj2UzMZMvCpQ1/c3n8ZEcb+j9hJXIoRk6YdDIYShJC5t+nDSrmV8IvXETAtJDDy7tBIs3F1GAowrASQxFuEs0ppcavuMEYh6dHnWX8G/zALQRG/9c3FEldJseGq//gBRQc8ghMWHmjEwVUTnSSzNNW8qKn2bWp/vKeJonvY6u10gSVF7/660b1DvAtj3/1OniMGnT+iamCCT1lIVISxfzLvP5MQNmwbJR+inIobR5dGH6bgr563FsW8L2PgMYnTVChCp7lX/115FtagG8rvi74Z58peytiJqYHMZMNVF6O+Rn7aNWs9gdDMfXKhPMheQkDGtFcmqBCzUACy982eV8hjcRFfSKmitLgvK2jFAKKMMZPjZjmvQ+l8QKFRsjvekEKPncVo2TDY0KKnAqZesNVf1Ab6M56/Wwm2EPEHnnj2efgMWrg7C8pYiemBwUTqubyJU9dDJXN//Ier6vtT0QOxdQ9258Pyav1BaF5SkpjUiRkdX8Wjzor8m0tWSk/fi9vf0q6p5G4iJGQxEV/ISlHv7hXen6CocjGE/XUiKmo8hLGtF1zdO/BoNlm9x80gsrIaQX2FJdKg8Do330zFSvZ8vgy9cpVf1D0F0dxCExcdZMTBVROdJLM5geUYNovbm+Ef5fCKUtQIZstHknlxbCHlD0k2qEKrrQbBQoiL55yeeNGP4n+wD9482PiKpQNi4bvRSOm+lVekGgLl6wnrroxtS3XX0X3JvwBEnuHUwwkb1EgSZMrIePrYIL515mUERhK6iUo+oeQvIQBNWxuwsr0QcWrBjrlcsgkhphLnE4BJG3SXV8ftpOwRLY2EFCy4dft14uGnwnJq8OS36DZJ6nBKfMq2qBPjZgKyaQgO2a115aFy9TyUy6DvQqyVzsJcdJq5FBEQ8qi4VO7yobh35327ywSmJZPlp98OST4nFKC9N6SMb/7Zqb5R1Il3bCIFJgd680kJOUz+XMMQ2n6tz5Bp7Tw2UegKDzG/O4SRQtX1mPRiKmRZcawp7k9/UBySVaTeKyE2EmR/gR7t7f3pNU3O1FA5UQnCWqPocDFCwwZyVOckrxZJbCmFKZLjYsKicnjc8XfskpbGolWias8+PhU2O3xQPLKvE9qbeDJYWc2JS/9lZYM8NlHoEN4TFp9k5i1Fw2nHEvX0aHxuHL9vf9bhiXSeJedfJlfNBG82wv4W4PH5DVgKGKLDDX0pJeUbz3C/o7vO4vPpFVygWX9VXd4j3NpdzdrFe1Pstbg808SkRvJW4iVLPMS792PKuIbRMGm8U+G5CUaT9STw85AlVens/GM65MENviCk0SN7+2e6ZlRjOuXMYvc55B9PGmR/kodhCcl3quMq0v+BIYi5fld7bRIXjlVx1R0vcplXkmylaAreZJYBexP948Mni3HRIIYEiPZ8tiySuBYlio1MBThgPKEx1BwuIbA5NU359bldXPuUCSNleUgBjJEmIkEsSE2svTkaHmrLBiWdRwHr7nFiQIqJzpJTkIBpaZqqq4oN4+/LuGw0yH7KEog532sn3OHWnfVHc74B+EiLWVFYUx5kqUn/8oZXDC/u69vkLyEV48nhp6BGxtLIPXkyVjCLucxmDl3WCHt9Jmyj9ePPBlIePweI/nKZVaMvyzSU6fGAYYiHVAgeQkj2tnmigwsUQvt5oXLxOUynTSnoEGHZBLdxFplkwJNxl7WcxFQhC37+NDTG5KX3nJpaozPPnVxEY/Ja/LLsQi7oPXNERvZvPCFRjWci/5AUi7mc/f5PGUtciiiE9CTvCKO8H3V4VPwfet9wrbis8/v6SY9ubJYUeezuLHNVP47R5f/du8o/N8N/49zMW2/gxFQZGchMRTZFtGarQjs8/tLFSWscUQj4AeROxT9xVENBKasvdWJAionOkku013y0sQ4jiLje584u40PJLHmgtkqacG/y+Df3PkJyUt447BwL8qhlPE+aBThcOxKcti+/3OpsFfZ35zHRq68Q729cGkV7ufsVBGV9ded8hIYiuhsfXyv01E2zFl5ea+odj4yD5l9khpy4f8R9TEbGmvIWY8txU4D/t6Yp5C8hGcnMRThJtFciRAYcsFJag8HAwwFkHVXIh9SIlfMZSiHgKHI4grJCxtW0w3rHhfYw2J0Ap2CB40DEhb82cSfIXnJxhO1cM/TIHmZeGBFpK804vdOh+7jlSjTX8lqMi9o1JVaN+f/ed6vPyP5geRnGj8N+s0hL93mRAGVE52kyblwr9Pw+HqsTFiZsq5M+L2Tr0GA5CXMUB7b87RGlZduGi+Us+aFcp5JYA/YAy98bC58kvPh0H+BoYiGFEheTm6snK8mw4YefmeDMADJSzScKPXYnqdC8rLBs7HCYoWFHxYuvYKhiAcUyqHgAAJAAAhUDwEEFGGb/32PU+u1Wk3V63VVqylVJ76Cz8AD/oD5UIH14NB/3e5EAZUTnaTYREl54RiF5oAAEAACTiAAhiJsJmIowk2iOSAABICAEwh86mUwFFFDIaCIwonGgAAQcAgBBBRhY8UHFLxCqByvEIpzGNgX9m2nzFfDPxBQCgsowhdCc0AACAAByxBAQBE2yN+GfB05FGFM0RwQAAJuIPDpdb91ooDKiU6SySmgNMuEdfkw/vpl1MABOMAPyjwPwFCEAz8YijCgaA4IAAFnEABDETaVH1AkH7dGHUR7eJwhHmfYnKqYD7bOBwQU4YDy18FfC94ir2+Vx1//kQHAATjAD0o8Dw5DDkU2omjJK1wkiM+tRaXAA3gEE6Pwh3L4AxiKbDxRHkPBAQSAABCoIAKHrf9PJwqonOgk+c9fB3895hXAWvKJe6o4vvclMeAT/dR1+Af8w/75AclLeBfx6OCvNd7YiFer471VsfERbyvB20oKf1tJ/vMRDEU4oEDyEgYUzQEBIOAMAggowqZ6dBBVeZVw64GtdrN6G/bNf6sLf3PS3z6DHIpsRIHk5eQ8wAuDIcFhHyiwDwZDkY0n6tFBX/WqvFAGWY4ySO0esCfsiTLn5mIZNx8+s+G/nCigcqKTBLcfUKCJQBOBZoN5UL114DMbUDYsylEe6WIowUbDD4oIXxDftz5IAvi0IgD/gH+0u7nNJv84HAxFNJ5A8uqCExIRJCJIRMkSUdkkVUhesvFEPTLwFEhekPwE0puQzCCZuSeZHf4KciiiIeWRgV9F2bB78wApH8QvxC+BeQvJSzScKPXwwFPqNVVTdRWMK/gMPOAPzfUK86Gs8+HwV37nRAGVE52k2OQxFBxAAAgAgQoiAMlL2OgPDzgFkpcAdcadhrjTEKk491JxR4ChyEYUkrxkW0RrQAAIAAE3EEBAEbaTx1AijnAZbfgUfN9aZgt8WhGAf8A/2un+tvjHERuRQxENKZC8INVAqnFPqoHEKjNvwVBEw4lSDw04GZKXMKZoDggAATcQOHLjfztRQOVEJ8nkFFCaZcO6PBJ//TJJ4AAc4AdlngeQvIQD/0P9T0aVF6q8cKMkbpSs5I2SYCjSAcWTvMKPa8Pn1sf7AQ/gEVSG4Q9l8QcEFOGA8mD/r+BZXshKIyuNLLdMltsxHI/ahByKaEh5sD/lUKB4QPGopOLh2PKHeSo9T49EQBGNJ8pnKOGjplS9i7hEXg7fAx/4h0dsMT8iEHBnfThq0++dKKByopPkCcRQZEMUWgMCQAAIuIEAJC9hOz3Q7yuQvCD5QfqpZAYBEtpRr4KhiIaUB/t9BWXDSCJhZZEW59GeE0k5SF6i4UQpYijCTaI5IAAEgIATCBwNhiJrJ0heTmykIElBkkJxew7SNCQv2XiiHtj9y5GSV0uRV4QkhO8DT5MFPt0kM/gH/KNRmWTx/Dj6tf9xooDKiU5SbHqg35dxYyP2fjns/ZBEAPe1PzkJyUuYody/+5cbVV66aTxYoiwPlvAtCnvCnnhwTHPhDM6HY8BQZCNKtORVU/V6XdViNxj4HvjAPzA/4oitO+vD0a9C8hKNKPfv/u+QvCB5QfJC2UMlyx7AUETDiVIkeQk3ieaAABAAAk4ggIAibKb7dvv3eq3WpKhedQ4+NyQ/4AF/wHwo7/pwzGv/14kCKic6SbEJDEU4QqM5IAAEnEEADEXYVMRQhJtEc0AACAABJxA49nUwFFFDIZ8bYEEAAAJWSURBVKCIwonGgAAQcAgBBBSHjIWuAgEgAASAQHYEnMmhZB8qWgAC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H4/2A/Hn2Tj6LXAAAAAElFTkSuQmCC"/>
          <p:cNvSpPr>
            <a:spLocks noChangeAspect="1" noChangeArrowheads="1"/>
          </p:cNvSpPr>
          <p:nvPr/>
        </p:nvSpPr>
        <p:spPr bwMode="auto">
          <a:xfrm>
            <a:off x="155575" y="-45720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xmlns="" id="{2B100B39-DF43-1277-FD25-F9CCE75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283" y="5665319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Amazon QuickSight">
            <a:extLst>
              <a:ext uri="{FF2B5EF4-FFF2-40B4-BE49-F238E27FC236}">
                <a16:creationId xmlns:a16="http://schemas.microsoft.com/office/drawing/2014/main" xmlns="" id="{03E93461-13A2-1A11-FDC5-7E83F44B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74" y="5668841"/>
            <a:ext cx="584875" cy="5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xmlns="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74" y="1834798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What is Amazon Redshift? | Logic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74" y="3628076"/>
            <a:ext cx="584876" cy="5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Clouddraw - Create cloud architecture diagrams in minut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89" y="5665319"/>
            <a:ext cx="591212" cy="5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2"/>
          <p:cNvSpPr txBox="1">
            <a:spLocks/>
          </p:cNvSpPr>
          <p:nvPr/>
        </p:nvSpPr>
        <p:spPr>
          <a:xfrm>
            <a:off x="1097280" y="1737360"/>
            <a:ext cx="2700020" cy="4516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smtClean="0"/>
              <a:t>Assumptions</a:t>
            </a:r>
          </a:p>
          <a:p>
            <a:pPr lvl="1">
              <a:buFontTx/>
              <a:buChar char="-"/>
            </a:pPr>
            <a:r>
              <a:rPr lang="en-US" sz="2000" dirty="0" smtClean="0"/>
              <a:t>Training will take two weeks using the best SageMaker instance</a:t>
            </a:r>
          </a:p>
          <a:p>
            <a:pPr lvl="1">
              <a:buFontTx/>
              <a:buChar char="-"/>
            </a:pPr>
            <a:r>
              <a:rPr lang="en-US" sz="2000" dirty="0" smtClean="0"/>
              <a:t>Half of all data collected is unable to be transferred into RedShift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  <p:pic>
        <p:nvPicPr>
          <p:cNvPr id="37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xmlns="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74" y="2731436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4933876" y="2782487"/>
            <a:ext cx="4618899" cy="4862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dirty="0" smtClean="0"/>
              <a:t>AWS S3: 41 TB Storage</a:t>
            </a:r>
            <a:endParaRPr lang="en-US" sz="2400" dirty="0" smtClean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977462" y="3679126"/>
            <a:ext cx="4618899" cy="4862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dirty="0" smtClean="0"/>
              <a:t>AWS RedShift: 20 TB Storage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4476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 /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720" y="5431790"/>
            <a:ext cx="3865880" cy="420794"/>
          </a:xfrm>
        </p:spPr>
        <p:txBody>
          <a:bodyPr/>
          <a:lstStyle/>
          <a:p>
            <a:r>
              <a:rPr lang="en-US" dirty="0" smtClean="0"/>
              <a:t>Link to cost estimate: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737360"/>
            <a:ext cx="6510020" cy="472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Assumptions</a:t>
            </a:r>
            <a:r>
              <a:rPr lang="en-US" b="1" dirty="0" smtClean="0"/>
              <a:t> (Building on assumptions from previous slides)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175510"/>
            <a:ext cx="2369820" cy="3256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Lambda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US" sz="1600" dirty="0" smtClean="0"/>
              <a:t>- Document processing: 500,000 * 0.405 * .5 / 12 = 8437.5 * 2 requests/month</a:t>
            </a:r>
          </a:p>
          <a:p>
            <a:r>
              <a:rPr lang="en-US" sz="1600" dirty="0" smtClean="0"/>
              <a:t>- Data preprocessing: 500,000 </a:t>
            </a:r>
            <a:r>
              <a:rPr lang="en-US" sz="1600" dirty="0"/>
              <a:t>* </a:t>
            </a:r>
            <a:r>
              <a:rPr lang="en-US" sz="1600" dirty="0" smtClean="0"/>
              <a:t>0.405 / 12 = 16875 requests/month</a:t>
            </a:r>
          </a:p>
          <a:p>
            <a:r>
              <a:rPr lang="en-US" sz="1600" dirty="0" smtClean="0"/>
              <a:t>- Prediction Processing: 500,000 </a:t>
            </a:r>
            <a:r>
              <a:rPr lang="en-US" sz="1600" dirty="0"/>
              <a:t>* 0.405 / 12 = 16875 requests/month</a:t>
            </a:r>
          </a:p>
          <a:p>
            <a:endParaRPr lang="en-US" sz="16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9500" y="3191510"/>
            <a:ext cx="2369820" cy="1012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RedShift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- In operation for 1 year: 20 TB of data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19500" y="2175510"/>
            <a:ext cx="2369820" cy="1012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S3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- In operation for 1 year: 41 TB of 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41720" y="2175510"/>
            <a:ext cx="2369820" cy="236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SageMaker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- Two weeks training on ml.p3.16xlarge is sufficient for training model</a:t>
            </a:r>
          </a:p>
          <a:p>
            <a:r>
              <a:rPr lang="en-US" sz="1600" dirty="0" smtClean="0"/>
              <a:t>- API Endpoint: 500,000 </a:t>
            </a:r>
            <a:r>
              <a:rPr lang="en-US" sz="1600" dirty="0"/>
              <a:t>* </a:t>
            </a:r>
            <a:r>
              <a:rPr lang="en-US" sz="1600" dirty="0" smtClean="0"/>
              <a:t>0.405 / 12 = 16875 requests/month</a:t>
            </a:r>
          </a:p>
          <a:p>
            <a:endParaRPr lang="en-US" sz="16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19500" y="4203700"/>
            <a:ext cx="2369820" cy="1228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Textract:</a:t>
            </a:r>
          </a:p>
          <a:p>
            <a:r>
              <a:rPr lang="en-US" sz="1600" dirty="0"/>
              <a:t>- </a:t>
            </a:r>
            <a:r>
              <a:rPr lang="en-US" sz="1600" dirty="0" smtClean="0"/>
              <a:t>Document processing: </a:t>
            </a:r>
            <a:r>
              <a:rPr lang="en-US" sz="1600" dirty="0"/>
              <a:t>500,000 * 0.405 * .5 / 12 = </a:t>
            </a:r>
            <a:r>
              <a:rPr lang="en-US" sz="1600" dirty="0" smtClean="0"/>
              <a:t>16875 requests/month </a:t>
            </a:r>
          </a:p>
        </p:txBody>
      </p:sp>
    </p:spTree>
    <p:extLst>
      <p:ext uri="{BB962C8B-B14F-4D97-AF65-F5344CB8AC3E}">
        <p14:creationId xmlns:p14="http://schemas.microsoft.com/office/powerpoint/2010/main" val="100004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300"/>
            <a:ext cx="2845083" cy="1752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83" y="0"/>
            <a:ext cx="934691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984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</TotalTime>
  <Words>1010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Homework 01</vt:lpstr>
      <vt:lpstr>Data</vt:lpstr>
      <vt:lpstr>Data Sources &amp; Types</vt:lpstr>
      <vt:lpstr>Analytics</vt:lpstr>
      <vt:lpstr>Cloud Services</vt:lpstr>
      <vt:lpstr>Data Sizing</vt:lpstr>
      <vt:lpstr>Capacity Sizing</vt:lpstr>
      <vt:lpstr>Cost Estimate / Assumptions</vt:lpstr>
      <vt:lpstr>System Architecture Diagram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01</dc:title>
  <dc:creator>Sam Swain</dc:creator>
  <cp:lastModifiedBy>Sam Swain</cp:lastModifiedBy>
  <cp:revision>201</cp:revision>
  <dcterms:created xsi:type="dcterms:W3CDTF">2023-04-12T19:19:08Z</dcterms:created>
  <dcterms:modified xsi:type="dcterms:W3CDTF">2023-04-14T08:28:58Z</dcterms:modified>
</cp:coreProperties>
</file>