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1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25"/>
    <p:restoredTop sz="96327"/>
  </p:normalViewPr>
  <p:slideViewPr>
    <p:cSldViewPr snapToGrid="0">
      <p:cViewPr varScale="1">
        <p:scale>
          <a:sx n="140" d="100"/>
          <a:sy n="140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6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3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9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0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4/25/23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1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4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4/25/23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4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0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2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5B015-02CF-0BDE-C1F2-D6B695FF2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500" dirty="0"/>
              <a:t>Image Processing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CC129E-86F2-A06C-2CEF-7E6283C3C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5</a:t>
            </a:r>
          </a:p>
          <a:p>
            <a:r>
              <a:rPr lang="en-US" dirty="0"/>
              <a:t>Timo Wang</a:t>
            </a:r>
          </a:p>
        </p:txBody>
      </p:sp>
    </p:spTree>
    <p:extLst>
      <p:ext uri="{BB962C8B-B14F-4D97-AF65-F5344CB8AC3E}">
        <p14:creationId xmlns:p14="http://schemas.microsoft.com/office/powerpoint/2010/main" val="293294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8DFD-EDEE-C233-E24B-D6DD1900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Operations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1D7992-3D33-8465-3D9C-21180D925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Morphological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structuring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analyze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geometrical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image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These </a:t>
            </a:r>
            <a:r>
              <a:rPr lang="de-DE" dirty="0" err="1"/>
              <a:t>operations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,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, and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enhancement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46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58DFD-EDEE-C233-E24B-D6DD1900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Operations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1D7992-3D33-8465-3D9C-21180D925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Dilation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involves</a:t>
            </a:r>
            <a:r>
              <a:rPr lang="de-DE" dirty="0"/>
              <a:t> </a:t>
            </a:r>
            <a:r>
              <a:rPr lang="de-DE" dirty="0" err="1"/>
              <a:t>expanding</a:t>
            </a:r>
            <a:r>
              <a:rPr lang="de-DE" dirty="0"/>
              <a:t> and </a:t>
            </a:r>
            <a:r>
              <a:rPr lang="de-DE" dirty="0" err="1"/>
              <a:t>thickening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shapes</a:t>
            </a:r>
            <a:r>
              <a:rPr lang="de-DE" dirty="0"/>
              <a:t> in an </a:t>
            </a:r>
            <a:r>
              <a:rPr lang="de-DE" dirty="0" err="1"/>
              <a:t>image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achieved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pixels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boundaries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an </a:t>
            </a:r>
            <a:r>
              <a:rPr lang="de-DE" dirty="0" err="1"/>
              <a:t>image</a:t>
            </a:r>
            <a:r>
              <a:rPr lang="de-DE" dirty="0"/>
              <a:t>. The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larger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pronounced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Erosion</a:t>
            </a:r>
            <a:r>
              <a:rPr lang="de-DE" dirty="0"/>
              <a:t>,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, </a:t>
            </a:r>
            <a:r>
              <a:rPr lang="de-DE" dirty="0" err="1"/>
              <a:t>involves</a:t>
            </a:r>
            <a:r>
              <a:rPr lang="de-DE" dirty="0"/>
              <a:t> </a:t>
            </a:r>
            <a:r>
              <a:rPr lang="de-DE" dirty="0" err="1"/>
              <a:t>shrinking</a:t>
            </a:r>
            <a:r>
              <a:rPr lang="de-DE" dirty="0"/>
              <a:t> and </a:t>
            </a:r>
            <a:r>
              <a:rPr lang="de-DE" dirty="0" err="1"/>
              <a:t>thinning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shapes</a:t>
            </a:r>
            <a:r>
              <a:rPr lang="de-DE" dirty="0"/>
              <a:t> in an </a:t>
            </a:r>
            <a:r>
              <a:rPr lang="de-DE" dirty="0" err="1"/>
              <a:t>image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achieved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pixels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boundaries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an </a:t>
            </a:r>
            <a:r>
              <a:rPr lang="de-DE" dirty="0" err="1"/>
              <a:t>image</a:t>
            </a:r>
            <a:r>
              <a:rPr lang="de-DE" dirty="0"/>
              <a:t>. The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and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pronounced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Opening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erosion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dilation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an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preserving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larger </a:t>
            </a:r>
            <a:r>
              <a:rPr lang="de-DE" dirty="0" err="1"/>
              <a:t>objects</a:t>
            </a:r>
            <a:r>
              <a:rPr lang="de-DE" dirty="0"/>
              <a:t>. This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in </a:t>
            </a:r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an </a:t>
            </a:r>
            <a:r>
              <a:rPr lang="de-DE" dirty="0" err="1"/>
              <a:t>image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Closing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dilation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erosion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holes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gaps</a:t>
            </a:r>
            <a:r>
              <a:rPr lang="de-DE" dirty="0"/>
              <a:t> in an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preserving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. This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in </a:t>
            </a:r>
            <a:r>
              <a:rPr lang="de-DE" dirty="0" err="1"/>
              <a:t>smoothing</a:t>
            </a:r>
            <a:r>
              <a:rPr lang="de-DE" dirty="0"/>
              <a:t>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an </a:t>
            </a:r>
            <a:r>
              <a:rPr lang="de-DE" dirty="0" err="1"/>
              <a:t>image</a:t>
            </a:r>
            <a:r>
              <a:rPr lang="de-D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1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orphological Image Processing">
            <a:extLst>
              <a:ext uri="{FF2B5EF4-FFF2-40B4-BE49-F238E27FC236}">
                <a16:creationId xmlns:a16="http://schemas.microsoft.com/office/drawing/2014/main" id="{F845C320-6110-9079-B485-5EDED538B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2630921"/>
            <a:ext cx="5331414" cy="214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rphological Image Processing">
            <a:extLst>
              <a:ext uri="{FF2B5EF4-FFF2-40B4-BE49-F238E27FC236}">
                <a16:creationId xmlns:a16="http://schemas.microsoft.com/office/drawing/2014/main" id="{DBD29588-60BB-21E1-40F3-3CFA6253D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37" y="2661753"/>
            <a:ext cx="5147495" cy="211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958208B-A7A3-FA66-5589-0CB038EC2B03}"/>
              </a:ext>
            </a:extLst>
          </p:cNvPr>
          <p:cNvSpPr txBox="1"/>
          <p:nvPr/>
        </p:nvSpPr>
        <p:spPr>
          <a:xfrm>
            <a:off x="2724980" y="2084452"/>
            <a:ext cx="1168386" cy="426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5780">
              <a:spcAft>
                <a:spcPts val="600"/>
              </a:spcAft>
            </a:pPr>
            <a:r>
              <a:rPr lang="en-US" sz="20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Dilation</a:t>
            </a:r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3FD1F2-B1FB-E621-106D-9DEC9002641B}"/>
              </a:ext>
            </a:extLst>
          </p:cNvPr>
          <p:cNvSpPr txBox="1"/>
          <p:nvPr/>
        </p:nvSpPr>
        <p:spPr>
          <a:xfrm>
            <a:off x="8404252" y="2084452"/>
            <a:ext cx="1141066" cy="426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5780">
              <a:spcAft>
                <a:spcPts val="600"/>
              </a:spcAft>
            </a:pPr>
            <a:r>
              <a:rPr lang="en-US" sz="20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Erosion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8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CDED9-992B-308C-A03E-3D4EF0E7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3CBA41-B728-8B13-92E4-2020B35FB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 err="1">
                <a:latin typeface="Monaco" pitchFamily="2" charset="77"/>
              </a:rPr>
              <a:t>import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matplotlib.pyplot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as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plt</a:t>
            </a:r>
            <a:r>
              <a:rPr lang="de-DE" dirty="0"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de-DE" dirty="0" err="1">
                <a:latin typeface="Monaco" pitchFamily="2" charset="77"/>
              </a:rPr>
              <a:t>from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skimage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import</a:t>
            </a:r>
            <a:r>
              <a:rPr lang="de-DE" dirty="0">
                <a:latin typeface="Monaco" pitchFamily="2" charset="77"/>
              </a:rPr>
              <a:t> </a:t>
            </a:r>
            <a:r>
              <a:rPr lang="de-DE" dirty="0" err="1">
                <a:latin typeface="Monaco" pitchFamily="2" charset="77"/>
              </a:rPr>
              <a:t>morphology</a:t>
            </a:r>
            <a:r>
              <a:rPr lang="de-DE" dirty="0">
                <a:latin typeface="Monaco" pitchFamily="2" charset="77"/>
              </a:rPr>
              <a:t>, </a:t>
            </a:r>
            <a:r>
              <a:rPr lang="de-DE" dirty="0" err="1">
                <a:latin typeface="Monaco" pitchFamily="2" charset="77"/>
              </a:rPr>
              <a:t>data</a:t>
            </a:r>
            <a:r>
              <a:rPr lang="de-DE" dirty="0"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endParaRPr lang="de-DE" dirty="0">
              <a:latin typeface="Monaco" pitchFamily="2" charset="77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2"/>
                </a:solidFill>
                <a:latin typeface="Monaco" pitchFamily="2" charset="77"/>
              </a:rPr>
              <a:t># Load </a:t>
            </a:r>
            <a:r>
              <a:rPr lang="de-DE" dirty="0" err="1">
                <a:solidFill>
                  <a:schemeClr val="tx2"/>
                </a:solidFill>
                <a:latin typeface="Monaco" pitchFamily="2" charset="77"/>
              </a:rPr>
              <a:t>image</a:t>
            </a:r>
            <a:r>
              <a:rPr lang="de-DE" dirty="0">
                <a:solidFill>
                  <a:schemeClr val="tx2"/>
                </a:solidFill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de-DE" dirty="0" err="1">
                <a:latin typeface="Monaco" pitchFamily="2" charset="77"/>
              </a:rPr>
              <a:t>image</a:t>
            </a:r>
            <a:r>
              <a:rPr lang="de-DE" dirty="0">
                <a:latin typeface="Monaco" pitchFamily="2" charset="77"/>
              </a:rPr>
              <a:t> = </a:t>
            </a:r>
            <a:r>
              <a:rPr lang="de-DE" dirty="0" err="1">
                <a:latin typeface="Monaco" pitchFamily="2" charset="77"/>
              </a:rPr>
              <a:t>data.coins</a:t>
            </a:r>
            <a:r>
              <a:rPr lang="de-DE" dirty="0">
                <a:latin typeface="Monaco" pitchFamily="2" charset="77"/>
              </a:rPr>
              <a:t>() </a:t>
            </a:r>
          </a:p>
          <a:p>
            <a:pPr marL="0" indent="0">
              <a:buNone/>
            </a:pPr>
            <a:endParaRPr lang="de-DE" dirty="0">
              <a:latin typeface="Monaco" pitchFamily="2" charset="77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2"/>
                </a:solidFill>
                <a:latin typeface="Monaco" pitchFamily="2" charset="77"/>
              </a:rPr>
              <a:t># </a:t>
            </a:r>
            <a:r>
              <a:rPr lang="de-DE" dirty="0" err="1">
                <a:solidFill>
                  <a:schemeClr val="tx2"/>
                </a:solidFill>
                <a:latin typeface="Monaco" pitchFamily="2" charset="77"/>
              </a:rPr>
              <a:t>Define</a:t>
            </a:r>
            <a:r>
              <a:rPr lang="de-DE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de-DE" dirty="0" err="1">
                <a:solidFill>
                  <a:schemeClr val="tx2"/>
                </a:solidFill>
                <a:latin typeface="Monaco" pitchFamily="2" charset="77"/>
              </a:rPr>
              <a:t>structuring</a:t>
            </a:r>
            <a:r>
              <a:rPr lang="de-DE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de-DE" dirty="0" err="1">
                <a:solidFill>
                  <a:schemeClr val="tx2"/>
                </a:solidFill>
                <a:latin typeface="Monaco" pitchFamily="2" charset="77"/>
              </a:rPr>
              <a:t>element</a:t>
            </a:r>
            <a:r>
              <a:rPr lang="de-DE" dirty="0">
                <a:solidFill>
                  <a:schemeClr val="tx2"/>
                </a:solidFill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de-DE" dirty="0" err="1">
                <a:latin typeface="Monaco" pitchFamily="2" charset="77"/>
              </a:rPr>
              <a:t>selem</a:t>
            </a:r>
            <a:r>
              <a:rPr lang="de-DE" dirty="0">
                <a:latin typeface="Monaco" pitchFamily="2" charset="77"/>
              </a:rPr>
              <a:t> = </a:t>
            </a:r>
            <a:r>
              <a:rPr lang="de-DE" dirty="0" err="1">
                <a:latin typeface="Monaco" pitchFamily="2" charset="77"/>
              </a:rPr>
              <a:t>morphology.square</a:t>
            </a:r>
            <a:r>
              <a:rPr lang="de-DE" dirty="0">
                <a:latin typeface="Monaco" pitchFamily="2" charset="77"/>
              </a:rPr>
              <a:t>(3) </a:t>
            </a:r>
          </a:p>
          <a:p>
            <a:pPr marL="0" indent="0">
              <a:buNone/>
            </a:pPr>
            <a:endParaRPr lang="de-DE" dirty="0">
              <a:latin typeface="Monaco" pitchFamily="2" charset="77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2"/>
                </a:solidFill>
                <a:latin typeface="Monaco" pitchFamily="2" charset="77"/>
              </a:rPr>
              <a:t># </a:t>
            </a:r>
            <a:r>
              <a:rPr lang="de-DE" dirty="0" err="1">
                <a:solidFill>
                  <a:schemeClr val="tx2"/>
                </a:solidFill>
                <a:latin typeface="Monaco" pitchFamily="2" charset="77"/>
              </a:rPr>
              <a:t>Apply</a:t>
            </a:r>
            <a:r>
              <a:rPr lang="de-DE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de-DE" dirty="0" err="1">
                <a:solidFill>
                  <a:schemeClr val="tx2"/>
                </a:solidFill>
                <a:latin typeface="Monaco" pitchFamily="2" charset="77"/>
              </a:rPr>
              <a:t>dilation</a:t>
            </a:r>
            <a:r>
              <a:rPr lang="de-DE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de-DE" dirty="0" err="1">
                <a:solidFill>
                  <a:schemeClr val="tx2"/>
                </a:solidFill>
                <a:latin typeface="Monaco" pitchFamily="2" charset="77"/>
              </a:rPr>
              <a:t>operation</a:t>
            </a:r>
            <a:r>
              <a:rPr lang="de-DE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de-DE" dirty="0" err="1">
                <a:solidFill>
                  <a:schemeClr val="tx2"/>
                </a:solidFill>
                <a:latin typeface="Monaco" pitchFamily="2" charset="77"/>
              </a:rPr>
              <a:t>to</a:t>
            </a:r>
            <a:r>
              <a:rPr lang="de-DE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de-DE" dirty="0" err="1">
                <a:solidFill>
                  <a:schemeClr val="tx2"/>
                </a:solidFill>
                <a:latin typeface="Monaco" pitchFamily="2" charset="77"/>
              </a:rPr>
              <a:t>image</a:t>
            </a:r>
            <a:endParaRPr lang="de-DE" dirty="0">
              <a:solidFill>
                <a:schemeClr val="tx2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de-DE" dirty="0" err="1">
                <a:latin typeface="Monaco" pitchFamily="2" charset="77"/>
              </a:rPr>
              <a:t>dilated_image</a:t>
            </a:r>
            <a:r>
              <a:rPr lang="de-DE" dirty="0">
                <a:latin typeface="Monaco" pitchFamily="2" charset="77"/>
              </a:rPr>
              <a:t> = </a:t>
            </a:r>
            <a:r>
              <a:rPr lang="de-DE" dirty="0" err="1">
                <a:latin typeface="Monaco" pitchFamily="2" charset="77"/>
              </a:rPr>
              <a:t>morphology.dilation</a:t>
            </a:r>
            <a:r>
              <a:rPr lang="de-DE" dirty="0">
                <a:latin typeface="Monaco" pitchFamily="2" charset="77"/>
              </a:rPr>
              <a:t>(</a:t>
            </a:r>
            <a:r>
              <a:rPr lang="de-DE" dirty="0" err="1">
                <a:latin typeface="Monaco" pitchFamily="2" charset="77"/>
              </a:rPr>
              <a:t>image</a:t>
            </a:r>
            <a:r>
              <a:rPr lang="de-DE" dirty="0">
                <a:latin typeface="Monaco" pitchFamily="2" charset="77"/>
              </a:rPr>
              <a:t>, </a:t>
            </a:r>
            <a:r>
              <a:rPr lang="de-DE" dirty="0" err="1">
                <a:latin typeface="Monaco" pitchFamily="2" charset="77"/>
              </a:rPr>
              <a:t>selem</a:t>
            </a:r>
            <a:r>
              <a:rPr lang="de-DE" dirty="0">
                <a:latin typeface="Monaco" pitchFamily="2" charset="77"/>
              </a:rPr>
              <a:t>) </a:t>
            </a:r>
          </a:p>
          <a:p>
            <a:pPr marL="0" indent="0">
              <a:buNone/>
            </a:pPr>
            <a:endParaRPr lang="de-DE" dirty="0">
              <a:latin typeface="Monaco" pitchFamily="2" charset="77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2"/>
                </a:solidFill>
                <a:latin typeface="Monaco" pitchFamily="2" charset="77"/>
              </a:rPr>
              <a:t># Display original and </a:t>
            </a:r>
            <a:r>
              <a:rPr lang="de-DE" dirty="0" err="1">
                <a:solidFill>
                  <a:schemeClr val="tx2"/>
                </a:solidFill>
                <a:latin typeface="Monaco" pitchFamily="2" charset="77"/>
              </a:rPr>
              <a:t>dilated</a:t>
            </a:r>
            <a:r>
              <a:rPr lang="de-DE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de-DE" dirty="0" err="1">
                <a:solidFill>
                  <a:schemeClr val="tx2"/>
                </a:solidFill>
                <a:latin typeface="Monaco" pitchFamily="2" charset="77"/>
              </a:rPr>
              <a:t>images</a:t>
            </a:r>
            <a:r>
              <a:rPr lang="de-DE" dirty="0">
                <a:solidFill>
                  <a:schemeClr val="tx2"/>
                </a:solidFill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de-DE" dirty="0" err="1">
                <a:latin typeface="Monaco" pitchFamily="2" charset="77"/>
              </a:rPr>
              <a:t>fig</a:t>
            </a:r>
            <a:r>
              <a:rPr lang="de-DE" dirty="0">
                <a:latin typeface="Monaco" pitchFamily="2" charset="77"/>
              </a:rPr>
              <a:t>, </a:t>
            </a:r>
            <a:r>
              <a:rPr lang="de-DE" dirty="0" err="1">
                <a:latin typeface="Monaco" pitchFamily="2" charset="77"/>
              </a:rPr>
              <a:t>axes</a:t>
            </a:r>
            <a:r>
              <a:rPr lang="de-DE" dirty="0">
                <a:latin typeface="Monaco" pitchFamily="2" charset="77"/>
              </a:rPr>
              <a:t> = </a:t>
            </a:r>
            <a:r>
              <a:rPr lang="de-DE" dirty="0" err="1">
                <a:latin typeface="Monaco" pitchFamily="2" charset="77"/>
              </a:rPr>
              <a:t>plt.subplots</a:t>
            </a:r>
            <a:r>
              <a:rPr lang="de-DE" dirty="0">
                <a:latin typeface="Monaco" pitchFamily="2" charset="77"/>
              </a:rPr>
              <a:t>(</a:t>
            </a:r>
            <a:r>
              <a:rPr lang="de-DE" dirty="0" err="1">
                <a:latin typeface="Monaco" pitchFamily="2" charset="77"/>
              </a:rPr>
              <a:t>nrows</a:t>
            </a:r>
            <a:r>
              <a:rPr lang="de-DE" dirty="0">
                <a:latin typeface="Monaco" pitchFamily="2" charset="77"/>
              </a:rPr>
              <a:t>=1, </a:t>
            </a:r>
            <a:r>
              <a:rPr lang="de-DE" dirty="0" err="1">
                <a:latin typeface="Monaco" pitchFamily="2" charset="77"/>
              </a:rPr>
              <a:t>ncols</a:t>
            </a:r>
            <a:r>
              <a:rPr lang="de-DE" dirty="0">
                <a:latin typeface="Monaco" pitchFamily="2" charset="77"/>
              </a:rPr>
              <a:t>=2, </a:t>
            </a:r>
            <a:r>
              <a:rPr lang="de-DE" dirty="0" err="1">
                <a:latin typeface="Monaco" pitchFamily="2" charset="77"/>
              </a:rPr>
              <a:t>figsize</a:t>
            </a:r>
            <a:r>
              <a:rPr lang="de-DE" dirty="0">
                <a:latin typeface="Monaco" pitchFamily="2" charset="77"/>
              </a:rPr>
              <a:t>=(8, 4)) </a:t>
            </a:r>
          </a:p>
          <a:p>
            <a:pPr marL="0" indent="0">
              <a:buNone/>
            </a:pPr>
            <a:r>
              <a:rPr lang="de-DE" dirty="0" err="1">
                <a:latin typeface="Monaco" pitchFamily="2" charset="77"/>
              </a:rPr>
              <a:t>ax</a:t>
            </a:r>
            <a:r>
              <a:rPr lang="de-DE" dirty="0">
                <a:latin typeface="Monaco" pitchFamily="2" charset="77"/>
              </a:rPr>
              <a:t> = </a:t>
            </a:r>
            <a:r>
              <a:rPr lang="de-DE" dirty="0" err="1">
                <a:latin typeface="Monaco" pitchFamily="2" charset="77"/>
              </a:rPr>
              <a:t>axes.ravel</a:t>
            </a:r>
            <a:r>
              <a:rPr lang="de-DE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r>
              <a:rPr lang="de-DE" dirty="0" err="1">
                <a:latin typeface="Monaco" pitchFamily="2" charset="77"/>
              </a:rPr>
              <a:t>ax</a:t>
            </a:r>
            <a:r>
              <a:rPr lang="de-DE" dirty="0">
                <a:latin typeface="Monaco" pitchFamily="2" charset="77"/>
              </a:rPr>
              <a:t>[0].</a:t>
            </a:r>
            <a:r>
              <a:rPr lang="de-DE" dirty="0" err="1">
                <a:latin typeface="Monaco" pitchFamily="2" charset="77"/>
              </a:rPr>
              <a:t>imshow</a:t>
            </a:r>
            <a:r>
              <a:rPr lang="de-DE" dirty="0">
                <a:latin typeface="Monaco" pitchFamily="2" charset="77"/>
              </a:rPr>
              <a:t>(</a:t>
            </a:r>
            <a:r>
              <a:rPr lang="de-DE" dirty="0" err="1">
                <a:latin typeface="Monaco" pitchFamily="2" charset="77"/>
              </a:rPr>
              <a:t>image</a:t>
            </a:r>
            <a:r>
              <a:rPr lang="de-DE" dirty="0">
                <a:latin typeface="Monaco" pitchFamily="2" charset="77"/>
              </a:rPr>
              <a:t>, </a:t>
            </a:r>
            <a:r>
              <a:rPr lang="de-DE" dirty="0" err="1">
                <a:latin typeface="Monaco" pitchFamily="2" charset="77"/>
              </a:rPr>
              <a:t>cmap</a:t>
            </a:r>
            <a:r>
              <a:rPr lang="de-DE" dirty="0">
                <a:latin typeface="Monaco" pitchFamily="2" charset="77"/>
              </a:rPr>
              <a:t>='</a:t>
            </a:r>
            <a:r>
              <a:rPr lang="de-DE" dirty="0" err="1">
                <a:latin typeface="Monaco" pitchFamily="2" charset="77"/>
              </a:rPr>
              <a:t>gray</a:t>
            </a:r>
            <a:r>
              <a:rPr lang="de-DE" dirty="0">
                <a:latin typeface="Monaco" pitchFamily="2" charset="77"/>
              </a:rPr>
              <a:t>‘)</a:t>
            </a:r>
          </a:p>
          <a:p>
            <a:pPr marL="0" indent="0">
              <a:buNone/>
            </a:pPr>
            <a:r>
              <a:rPr lang="de-DE" dirty="0" err="1">
                <a:latin typeface="Monaco" pitchFamily="2" charset="77"/>
              </a:rPr>
              <a:t>ax</a:t>
            </a:r>
            <a:r>
              <a:rPr lang="de-DE" dirty="0">
                <a:latin typeface="Monaco" pitchFamily="2" charset="77"/>
              </a:rPr>
              <a:t>[0].</a:t>
            </a:r>
            <a:r>
              <a:rPr lang="de-DE" dirty="0" err="1">
                <a:latin typeface="Monaco" pitchFamily="2" charset="77"/>
              </a:rPr>
              <a:t>set_title</a:t>
            </a:r>
            <a:r>
              <a:rPr lang="de-DE" dirty="0">
                <a:latin typeface="Monaco" pitchFamily="2" charset="77"/>
              </a:rPr>
              <a:t>('Original‘)</a:t>
            </a:r>
          </a:p>
          <a:p>
            <a:pPr marL="0" indent="0">
              <a:buNone/>
            </a:pPr>
            <a:r>
              <a:rPr lang="de-DE" dirty="0" err="1">
                <a:latin typeface="Monaco" pitchFamily="2" charset="77"/>
              </a:rPr>
              <a:t>ax</a:t>
            </a:r>
            <a:r>
              <a:rPr lang="de-DE" dirty="0">
                <a:latin typeface="Monaco" pitchFamily="2" charset="77"/>
              </a:rPr>
              <a:t>[1].</a:t>
            </a:r>
            <a:r>
              <a:rPr lang="de-DE" dirty="0" err="1">
                <a:latin typeface="Monaco" pitchFamily="2" charset="77"/>
              </a:rPr>
              <a:t>imshow</a:t>
            </a:r>
            <a:r>
              <a:rPr lang="de-DE" dirty="0">
                <a:latin typeface="Monaco" pitchFamily="2" charset="77"/>
              </a:rPr>
              <a:t>(</a:t>
            </a:r>
            <a:r>
              <a:rPr lang="de-DE" dirty="0" err="1">
                <a:latin typeface="Monaco" pitchFamily="2" charset="77"/>
              </a:rPr>
              <a:t>dilated_image</a:t>
            </a:r>
            <a:r>
              <a:rPr lang="de-DE" dirty="0">
                <a:latin typeface="Monaco" pitchFamily="2" charset="77"/>
              </a:rPr>
              <a:t>, </a:t>
            </a:r>
            <a:r>
              <a:rPr lang="de-DE" dirty="0" err="1">
                <a:latin typeface="Monaco" pitchFamily="2" charset="77"/>
              </a:rPr>
              <a:t>cmap</a:t>
            </a:r>
            <a:r>
              <a:rPr lang="de-DE" dirty="0">
                <a:latin typeface="Monaco" pitchFamily="2" charset="77"/>
              </a:rPr>
              <a:t>='</a:t>
            </a:r>
            <a:r>
              <a:rPr lang="de-DE" dirty="0" err="1">
                <a:latin typeface="Monaco" pitchFamily="2" charset="77"/>
              </a:rPr>
              <a:t>gray</a:t>
            </a:r>
            <a:r>
              <a:rPr lang="de-DE" dirty="0">
                <a:latin typeface="Monaco" pitchFamily="2" charset="77"/>
              </a:rPr>
              <a:t>‘)</a:t>
            </a:r>
          </a:p>
          <a:p>
            <a:pPr marL="0" indent="0">
              <a:buNone/>
            </a:pPr>
            <a:r>
              <a:rPr lang="de-DE" dirty="0" err="1">
                <a:latin typeface="Monaco" pitchFamily="2" charset="77"/>
              </a:rPr>
              <a:t>ax</a:t>
            </a:r>
            <a:r>
              <a:rPr lang="de-DE" dirty="0">
                <a:latin typeface="Monaco" pitchFamily="2" charset="77"/>
              </a:rPr>
              <a:t>[1].</a:t>
            </a:r>
            <a:r>
              <a:rPr lang="de-DE" dirty="0" err="1">
                <a:latin typeface="Monaco" pitchFamily="2" charset="77"/>
              </a:rPr>
              <a:t>set_title</a:t>
            </a:r>
            <a:r>
              <a:rPr lang="de-DE" dirty="0">
                <a:latin typeface="Monaco" pitchFamily="2" charset="77"/>
              </a:rPr>
              <a:t>('</a:t>
            </a:r>
            <a:r>
              <a:rPr lang="de-DE" dirty="0" err="1">
                <a:latin typeface="Monaco" pitchFamily="2" charset="77"/>
              </a:rPr>
              <a:t>Dilated</a:t>
            </a:r>
            <a:r>
              <a:rPr lang="de-DE" dirty="0">
                <a:latin typeface="Monaco" pitchFamily="2" charset="77"/>
              </a:rPr>
              <a:t>‘)</a:t>
            </a:r>
          </a:p>
          <a:p>
            <a:pPr marL="0" indent="0">
              <a:buNone/>
            </a:pPr>
            <a:r>
              <a:rPr lang="de-DE" dirty="0" err="1">
                <a:latin typeface="Monaco" pitchFamily="2" charset="77"/>
              </a:rPr>
              <a:t>plt.show</a:t>
            </a:r>
            <a:r>
              <a:rPr lang="de-DE" dirty="0">
                <a:latin typeface="Monaco" pitchFamily="2" charset="77"/>
              </a:rPr>
              <a:t>()</a:t>
            </a:r>
            <a:endParaRPr lang="en-US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9281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F361F-3FE9-781E-3F62-78DE4AD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0EF3A4-37C4-856B-060C-CA357102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b="1" dirty="0" err="1"/>
              <a:t>Object</a:t>
            </a:r>
            <a:r>
              <a:rPr lang="de-DE" b="1" dirty="0"/>
              <a:t> </a:t>
            </a:r>
            <a:r>
              <a:rPr lang="de-DE" b="1" dirty="0" err="1"/>
              <a:t>detection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essential </a:t>
            </a:r>
            <a:r>
              <a:rPr lang="de-DE" dirty="0" err="1"/>
              <a:t>field</a:t>
            </a:r>
            <a:r>
              <a:rPr lang="de-DE" dirty="0"/>
              <a:t> in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vision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involves</a:t>
            </a:r>
            <a:r>
              <a:rPr lang="de-DE" dirty="0"/>
              <a:t> </a:t>
            </a:r>
            <a:r>
              <a:rPr lang="de-DE" dirty="0" err="1"/>
              <a:t>locating</a:t>
            </a:r>
            <a:r>
              <a:rPr lang="de-DE" dirty="0"/>
              <a:t> and </a:t>
            </a:r>
            <a:r>
              <a:rPr lang="de-DE" dirty="0" err="1"/>
              <a:t>identifying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videos</a:t>
            </a:r>
            <a:r>
              <a:rPr lang="de-DE" dirty="0"/>
              <a:t>.</a:t>
            </a:r>
          </a:p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numerous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in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industries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self-driving</a:t>
            </a:r>
            <a:r>
              <a:rPr lang="de-DE" dirty="0"/>
              <a:t> </a:t>
            </a:r>
            <a:r>
              <a:rPr lang="de-DE" dirty="0" err="1"/>
              <a:t>cars</a:t>
            </a:r>
            <a:r>
              <a:rPr lang="de-DE" dirty="0"/>
              <a:t>,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, and </a:t>
            </a:r>
            <a:r>
              <a:rPr lang="de-DE" dirty="0" err="1"/>
              <a:t>robotics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recognizing</a:t>
            </a:r>
            <a:r>
              <a:rPr lang="de-DE" dirty="0"/>
              <a:t> and </a:t>
            </a:r>
            <a:r>
              <a:rPr lang="de-DE" dirty="0" err="1"/>
              <a:t>localizing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.</a:t>
            </a:r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Haar Cascade </a:t>
            </a:r>
            <a:r>
              <a:rPr lang="de-DE" b="1" dirty="0" err="1"/>
              <a:t>Classifier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learning-based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, </a:t>
            </a:r>
            <a:r>
              <a:rPr lang="de-DE" dirty="0" err="1"/>
              <a:t>lines</a:t>
            </a:r>
            <a:r>
              <a:rPr lang="de-DE" dirty="0"/>
              <a:t>, and </a:t>
            </a:r>
            <a:r>
              <a:rPr lang="de-DE" dirty="0" err="1"/>
              <a:t>textures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, 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cars</a:t>
            </a:r>
            <a:r>
              <a:rPr lang="de-DE" dirty="0"/>
              <a:t>, </a:t>
            </a:r>
            <a:r>
              <a:rPr lang="de-DE" dirty="0" err="1"/>
              <a:t>animals</a:t>
            </a:r>
            <a:r>
              <a:rPr lang="de-DE" dirty="0"/>
              <a:t>, and </a:t>
            </a:r>
            <a:r>
              <a:rPr lang="de-DE" dirty="0" err="1"/>
              <a:t>buildings</a:t>
            </a:r>
            <a:r>
              <a:rPr lang="de-DE" dirty="0"/>
              <a:t>.</a:t>
            </a:r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advantages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Haar Cascade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b="1" dirty="0" err="1"/>
              <a:t>speed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</a:t>
            </a:r>
            <a:r>
              <a:rPr lang="de-DE" b="1" dirty="0"/>
              <a:t>real-time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fast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surveillance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and </a:t>
            </a:r>
            <a:r>
              <a:rPr lang="de-DE" dirty="0" err="1"/>
              <a:t>driver</a:t>
            </a:r>
            <a:r>
              <a:rPr lang="de-DE" dirty="0"/>
              <a:t> </a:t>
            </a:r>
            <a:r>
              <a:rPr lang="de-DE" dirty="0" err="1"/>
              <a:t>assistance</a:t>
            </a:r>
            <a:r>
              <a:rPr lang="de-DE" dirty="0"/>
              <a:t> </a:t>
            </a:r>
            <a:r>
              <a:rPr lang="de-DE" dirty="0" err="1"/>
              <a:t>technologies</a:t>
            </a:r>
            <a:r>
              <a:rPr lang="de-DE" dirty="0"/>
              <a:t>.</a:t>
            </a:r>
          </a:p>
          <a:p>
            <a:r>
              <a:rPr lang="de-DE" dirty="0"/>
              <a:t>https://medium.com/analytics-vidhya/haar-cascades-explained-38210e57970d </a:t>
            </a:r>
          </a:p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/>
              <a:t>/face-detection-with-haar-cascade-727f68dafd08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6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CDED9-992B-308C-A03E-3D4EF0E7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3CBA41-B728-8B13-92E4-2020B35FB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Monaco" pitchFamily="2" charset="77"/>
              </a:rPr>
              <a:t>import </a:t>
            </a:r>
            <a:r>
              <a:rPr lang="en-US" sz="1000" dirty="0" err="1">
                <a:latin typeface="Monaco" pitchFamily="2" charset="77"/>
              </a:rPr>
              <a:t>os</a:t>
            </a:r>
            <a:endParaRPr lang="en-US" sz="1000" dirty="0">
              <a:latin typeface="Monaco" pitchFamily="2" charset="77"/>
            </a:endParaRPr>
          </a:p>
          <a:p>
            <a:pPr marL="0" indent="0">
              <a:buNone/>
            </a:pPr>
            <a:br>
              <a:rPr lang="en-US" sz="1000" dirty="0">
                <a:latin typeface="Monaco" pitchFamily="2" charset="77"/>
              </a:rPr>
            </a:br>
            <a:r>
              <a:rPr lang="en-US" sz="1000" dirty="0">
                <a:latin typeface="Monaco" pitchFamily="2" charset="77"/>
              </a:rPr>
              <a:t>import cv2</a:t>
            </a:r>
          </a:p>
          <a:p>
            <a:pPr marL="0" indent="0">
              <a:buNone/>
            </a:pPr>
            <a:r>
              <a:rPr lang="en-US" sz="1000" dirty="0">
                <a:latin typeface="Monaco" pitchFamily="2" charset="77"/>
              </a:rPr>
              <a:t>import </a:t>
            </a:r>
            <a:r>
              <a:rPr lang="en-US" sz="1000" dirty="0" err="1">
                <a:latin typeface="Monaco" pitchFamily="2" charset="77"/>
              </a:rPr>
              <a:t>matplotlib.pyplot</a:t>
            </a:r>
            <a:r>
              <a:rPr lang="en-US" sz="1000" dirty="0">
                <a:latin typeface="Monaco" pitchFamily="2" charset="77"/>
              </a:rPr>
              <a:t> as </a:t>
            </a:r>
            <a:r>
              <a:rPr lang="en-US" sz="1000" dirty="0" err="1">
                <a:latin typeface="Monaco" pitchFamily="2" charset="77"/>
              </a:rPr>
              <a:t>plt</a:t>
            </a:r>
            <a:endParaRPr lang="en-US" sz="1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dirty="0">
                <a:latin typeface="Monaco" pitchFamily="2" charset="77"/>
              </a:rPr>
              <a:t>def detect(</a:t>
            </a:r>
            <a:r>
              <a:rPr lang="en-US" sz="1000" dirty="0" err="1">
                <a:latin typeface="Monaco" pitchFamily="2" charset="77"/>
              </a:rPr>
              <a:t>image_name</a:t>
            </a:r>
            <a:r>
              <a:rPr lang="en-US" sz="1000" dirty="0">
                <a:latin typeface="Monaco" pitchFamily="2" charset="77"/>
              </a:rPr>
              <a:t>):</a:t>
            </a:r>
          </a:p>
          <a:p>
            <a:pPr marL="457200" lvl="1" indent="0">
              <a:buNone/>
            </a:pPr>
            <a:r>
              <a:rPr lang="en-US" sz="1000" dirty="0">
                <a:latin typeface="Monaco" pitchFamily="2" charset="77"/>
              </a:rPr>
              <a:t># Load image and cascade classifier</a:t>
            </a:r>
          </a:p>
          <a:p>
            <a:pPr marL="457200" lvl="1" indent="0">
              <a:buNone/>
            </a:pPr>
            <a:r>
              <a:rPr lang="en-US" sz="1000" dirty="0" err="1">
                <a:latin typeface="Monaco" pitchFamily="2" charset="77"/>
              </a:rPr>
              <a:t>img</a:t>
            </a:r>
            <a:r>
              <a:rPr lang="en-US" sz="1000" dirty="0">
                <a:latin typeface="Monaco" pitchFamily="2" charset="77"/>
              </a:rPr>
              <a:t> = cv2.imread(</a:t>
            </a:r>
            <a:r>
              <a:rPr lang="en-US" sz="1000" dirty="0" err="1">
                <a:latin typeface="Monaco" pitchFamily="2" charset="77"/>
              </a:rPr>
              <a:t>image_name</a:t>
            </a:r>
            <a:r>
              <a:rPr lang="en-US" sz="1000" dirty="0">
                <a:latin typeface="Monaco" pitchFamily="2" charset="77"/>
              </a:rPr>
              <a:t>)</a:t>
            </a:r>
          </a:p>
          <a:p>
            <a:pPr marL="457200" lvl="1" indent="0">
              <a:buNone/>
            </a:pPr>
            <a:r>
              <a:rPr lang="en-US" sz="1000" dirty="0" err="1">
                <a:latin typeface="Monaco" pitchFamily="2" charset="77"/>
              </a:rPr>
              <a:t>plate_cascade</a:t>
            </a:r>
            <a:r>
              <a:rPr lang="en-US" sz="1000" dirty="0">
                <a:latin typeface="Monaco" pitchFamily="2" charset="77"/>
              </a:rPr>
              <a:t> = cv2.CascadeClassifier('</a:t>
            </a:r>
            <a:r>
              <a:rPr lang="en-US" sz="1000" dirty="0" err="1">
                <a:latin typeface="Monaco" pitchFamily="2" charset="77"/>
              </a:rPr>
              <a:t>haarcascade_russian_plate_number.xml</a:t>
            </a:r>
            <a:r>
              <a:rPr lang="en-US" sz="1000" dirty="0">
                <a:latin typeface="Monaco" pitchFamily="2" charset="77"/>
              </a:rPr>
              <a:t>')</a:t>
            </a:r>
          </a:p>
          <a:p>
            <a:pPr marL="457200" lvl="1" indent="0">
              <a:buNone/>
            </a:pPr>
            <a:br>
              <a:rPr lang="en-US" sz="1000" dirty="0">
                <a:latin typeface="Monaco" pitchFamily="2" charset="77"/>
              </a:rPr>
            </a:br>
            <a:r>
              <a:rPr lang="en-US" sz="1000" dirty="0">
                <a:latin typeface="Monaco" pitchFamily="2" charset="77"/>
              </a:rPr>
              <a:t># Convert image to grayscale</a:t>
            </a:r>
          </a:p>
          <a:p>
            <a:pPr marL="457200" lvl="1" indent="0">
              <a:buNone/>
            </a:pPr>
            <a:r>
              <a:rPr lang="en-US" sz="1000" dirty="0">
                <a:latin typeface="Monaco" pitchFamily="2" charset="77"/>
              </a:rPr>
              <a:t>gray = cv2.cvtColor(</a:t>
            </a:r>
            <a:r>
              <a:rPr lang="en-US" sz="1000" dirty="0" err="1">
                <a:latin typeface="Monaco" pitchFamily="2" charset="77"/>
              </a:rPr>
              <a:t>img</a:t>
            </a:r>
            <a:r>
              <a:rPr lang="en-US" sz="1000" dirty="0">
                <a:latin typeface="Monaco" pitchFamily="2" charset="77"/>
              </a:rPr>
              <a:t>, cv2.COLOR_BGR2GRAY)</a:t>
            </a:r>
          </a:p>
          <a:p>
            <a:pPr marL="457200" lvl="1" indent="0">
              <a:buNone/>
            </a:pPr>
            <a:br>
              <a:rPr lang="en-US" sz="1000" dirty="0">
                <a:latin typeface="Monaco" pitchFamily="2" charset="77"/>
              </a:rPr>
            </a:br>
            <a:r>
              <a:rPr lang="en-US" sz="1000" dirty="0">
                <a:latin typeface="Monaco" pitchFamily="2" charset="77"/>
              </a:rPr>
              <a:t># Detect license plates in image</a:t>
            </a:r>
          </a:p>
          <a:p>
            <a:pPr marL="457200" lvl="1" indent="0">
              <a:buNone/>
            </a:pPr>
            <a:r>
              <a:rPr lang="en-US" sz="1000" dirty="0">
                <a:latin typeface="Monaco" pitchFamily="2" charset="77"/>
              </a:rPr>
              <a:t>plates = </a:t>
            </a:r>
            <a:r>
              <a:rPr lang="en-US" sz="1000" dirty="0" err="1">
                <a:latin typeface="Monaco" pitchFamily="2" charset="77"/>
              </a:rPr>
              <a:t>plate_cascade.detectMultiScale</a:t>
            </a:r>
            <a:r>
              <a:rPr lang="en-US" sz="1000" dirty="0">
                <a:latin typeface="Monaco" pitchFamily="2" charset="77"/>
              </a:rPr>
              <a:t>(gray, </a:t>
            </a:r>
            <a:r>
              <a:rPr lang="en-US" sz="1000" dirty="0" err="1">
                <a:latin typeface="Monaco" pitchFamily="2" charset="77"/>
              </a:rPr>
              <a:t>scaleFactor</a:t>
            </a:r>
            <a:r>
              <a:rPr lang="en-US" sz="1000" dirty="0">
                <a:latin typeface="Monaco" pitchFamily="2" charset="77"/>
              </a:rPr>
              <a:t>=1.1, </a:t>
            </a:r>
            <a:r>
              <a:rPr lang="en-US" sz="1000" dirty="0" err="1">
                <a:latin typeface="Monaco" pitchFamily="2" charset="77"/>
              </a:rPr>
              <a:t>minNeighbors</a:t>
            </a:r>
            <a:r>
              <a:rPr lang="en-US" sz="1000" dirty="0">
                <a:latin typeface="Monaco" pitchFamily="2" charset="77"/>
              </a:rPr>
              <a:t>=5)</a:t>
            </a:r>
          </a:p>
          <a:p>
            <a:pPr marL="457200" lvl="1" indent="0">
              <a:buNone/>
            </a:pPr>
            <a:br>
              <a:rPr lang="en-US" sz="1000" dirty="0">
                <a:latin typeface="Monaco" pitchFamily="2" charset="77"/>
              </a:rPr>
            </a:br>
            <a:r>
              <a:rPr lang="en-US" sz="1000" dirty="0">
                <a:latin typeface="Monaco" pitchFamily="2" charset="77"/>
              </a:rPr>
              <a:t># Draw bounding boxes around license plates</a:t>
            </a:r>
          </a:p>
          <a:p>
            <a:pPr marL="457200" lvl="1" indent="0">
              <a:buNone/>
            </a:pPr>
            <a:r>
              <a:rPr lang="en-US" sz="1000" dirty="0">
                <a:latin typeface="Monaco" pitchFamily="2" charset="77"/>
              </a:rPr>
              <a:t>for (x, y, w, h) in plates:</a:t>
            </a:r>
          </a:p>
          <a:p>
            <a:pPr marL="457200" lvl="1" indent="0">
              <a:buNone/>
            </a:pPr>
            <a:r>
              <a:rPr lang="en-US" sz="1000" dirty="0">
                <a:latin typeface="Monaco" pitchFamily="2" charset="77"/>
              </a:rPr>
              <a:t>cv2.rectangle(</a:t>
            </a:r>
            <a:r>
              <a:rPr lang="en-US" sz="1000" dirty="0" err="1">
                <a:latin typeface="Monaco" pitchFamily="2" charset="77"/>
              </a:rPr>
              <a:t>img</a:t>
            </a:r>
            <a:r>
              <a:rPr lang="en-US" sz="1000" dirty="0">
                <a:latin typeface="Monaco" pitchFamily="2" charset="77"/>
              </a:rPr>
              <a:t>, (x, y), (</a:t>
            </a:r>
            <a:r>
              <a:rPr lang="en-US" sz="1000" dirty="0" err="1">
                <a:latin typeface="Monaco" pitchFamily="2" charset="77"/>
              </a:rPr>
              <a:t>x+w</a:t>
            </a:r>
            <a:r>
              <a:rPr lang="en-US" sz="1000" dirty="0">
                <a:latin typeface="Monaco" pitchFamily="2" charset="77"/>
              </a:rPr>
              <a:t>, </a:t>
            </a:r>
            <a:r>
              <a:rPr lang="en-US" sz="1000" dirty="0" err="1">
                <a:latin typeface="Monaco" pitchFamily="2" charset="77"/>
              </a:rPr>
              <a:t>y+h</a:t>
            </a:r>
            <a:r>
              <a:rPr lang="en-US" sz="1000" dirty="0">
                <a:latin typeface="Monaco" pitchFamily="2" charset="77"/>
              </a:rPr>
              <a:t>), (0, 255, 0), 2)</a:t>
            </a:r>
          </a:p>
          <a:p>
            <a:pPr marL="457200" lvl="1" indent="0">
              <a:buNone/>
            </a:pPr>
            <a:br>
              <a:rPr lang="en-US" sz="1000" dirty="0">
                <a:latin typeface="Monaco" pitchFamily="2" charset="77"/>
              </a:rPr>
            </a:br>
            <a:r>
              <a:rPr lang="en-US" sz="1000" dirty="0">
                <a:latin typeface="Monaco" pitchFamily="2" charset="77"/>
              </a:rPr>
              <a:t># Display image with bounding boxes</a:t>
            </a:r>
          </a:p>
          <a:p>
            <a:pPr marL="457200" lvl="1" indent="0">
              <a:buNone/>
            </a:pPr>
            <a:r>
              <a:rPr lang="en-US" sz="1000" dirty="0" err="1">
                <a:latin typeface="Monaco" pitchFamily="2" charset="77"/>
              </a:rPr>
              <a:t>plt.imshow</a:t>
            </a:r>
            <a:r>
              <a:rPr lang="en-US" sz="1000" dirty="0">
                <a:latin typeface="Monaco" pitchFamily="2" charset="77"/>
              </a:rPr>
              <a:t>(</a:t>
            </a:r>
            <a:r>
              <a:rPr lang="en-US" sz="1000" dirty="0" err="1">
                <a:latin typeface="Monaco" pitchFamily="2" charset="77"/>
              </a:rPr>
              <a:t>img</a:t>
            </a:r>
            <a:r>
              <a:rPr lang="en-US" sz="1000" dirty="0"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de-DE" sz="1000" b="0" dirty="0" err="1">
                <a:effectLst/>
                <a:latin typeface="Menlo" panose="020B0609030804020204" pitchFamily="49" charset="0"/>
              </a:rPr>
              <a:t>detect</a:t>
            </a:r>
            <a:r>
              <a:rPr lang="de-DE" sz="1000" b="0" dirty="0">
                <a:effectLst/>
                <a:latin typeface="Menlo" panose="020B0609030804020204" pitchFamily="49" charset="0"/>
              </a:rPr>
              <a:t>(</a:t>
            </a:r>
            <a:r>
              <a:rPr lang="de-DE" sz="1000" b="0" dirty="0" err="1">
                <a:effectLst/>
                <a:latin typeface="Menlo" panose="020B0609030804020204" pitchFamily="49" charset="0"/>
              </a:rPr>
              <a:t>os.path.abspath</a:t>
            </a:r>
            <a:r>
              <a:rPr lang="de-DE" sz="1000" b="0" dirty="0">
                <a:effectLst/>
                <a:latin typeface="Menlo" panose="020B0609030804020204" pitchFamily="49" charset="0"/>
              </a:rPr>
              <a:t>("cars1.jpeg"))</a:t>
            </a:r>
            <a:br>
              <a:rPr lang="en-US" sz="1000" dirty="0">
                <a:latin typeface="Monaco" pitchFamily="2" charset="77"/>
              </a:rPr>
            </a:br>
            <a:endParaRPr lang="en-US" sz="1000" dirty="0">
              <a:latin typeface="Monaco" pitchFamily="2" charset="77"/>
            </a:endParaRPr>
          </a:p>
          <a:p>
            <a:pPr marL="457200" lvl="1" indent="0">
              <a:buNone/>
            </a:pPr>
            <a:endParaRPr lang="en-US" sz="10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181873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Violet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{9A8DD157-7944-CF45-BC27-1434A282FA9E}tf16401369</Template>
  <TotalTime>0</TotalTime>
  <Words>709</Words>
  <Application>Microsoft Macintosh PowerPoint</Application>
  <PresentationFormat>Breitbild</PresentationFormat>
  <Paragraphs>59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 Light</vt:lpstr>
      <vt:lpstr>Menlo</vt:lpstr>
      <vt:lpstr>Monaco</vt:lpstr>
      <vt:lpstr>Rockwell</vt:lpstr>
      <vt:lpstr>Wingdings</vt:lpstr>
      <vt:lpstr>Atlas</vt:lpstr>
      <vt:lpstr>Image Processing</vt:lpstr>
      <vt:lpstr>Morphological Operations</vt:lpstr>
      <vt:lpstr>Morphological Operations</vt:lpstr>
      <vt:lpstr>PowerPoint-Präsentation</vt:lpstr>
      <vt:lpstr>Examples</vt:lpstr>
      <vt:lpstr>Object Detection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Wang</dc:creator>
  <cp:lastModifiedBy>Timo Wang</cp:lastModifiedBy>
  <cp:revision>113</cp:revision>
  <dcterms:created xsi:type="dcterms:W3CDTF">2023-03-29T18:18:09Z</dcterms:created>
  <dcterms:modified xsi:type="dcterms:W3CDTF">2023-04-26T02:26:01Z</dcterms:modified>
</cp:coreProperties>
</file>