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377" r:id="rId2"/>
    <p:sldId id="381" r:id="rId3"/>
    <p:sldId id="382" r:id="rId4"/>
    <p:sldId id="383" r:id="rId5"/>
    <p:sldId id="384" r:id="rId6"/>
    <p:sldId id="385" r:id="rId7"/>
    <p:sldId id="393" r:id="rId8"/>
  </p:sldIdLst>
  <p:sldSz cx="18288000" cy="10287000"/>
  <p:notesSz cx="6858000" cy="9144000"/>
  <p:embeddedFontLst>
    <p:embeddedFont>
      <p:font typeface="Gill Sans MT"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F3F3F3"/>
    <a:srgbClr val="46211A"/>
    <a:srgbClr val="7D9CBA"/>
    <a:srgbClr val="BA5536"/>
    <a:srgbClr val="C69A94"/>
    <a:srgbClr val="CCA5A0"/>
    <a:srgbClr val="4E5B68"/>
    <a:srgbClr val="8E7A87"/>
    <a:srgbClr val="FC7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8" autoAdjust="0"/>
    <p:restoredTop sz="95407" autoAdjust="0"/>
  </p:normalViewPr>
  <p:slideViewPr>
    <p:cSldViewPr>
      <p:cViewPr varScale="1">
        <p:scale>
          <a:sx n="38" d="100"/>
          <a:sy n="38" d="100"/>
        </p:scale>
        <p:origin x="108" y="13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64382-CAA2-47B7-8711-EF71A07B8D6F}"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F4F9B-2B53-4B3C-86A7-D074046A2A32}" type="slidenum">
              <a:rPr lang="en-US" smtClean="0"/>
              <a:t>‹#›</a:t>
            </a:fld>
            <a:endParaRPr lang="en-US"/>
          </a:p>
        </p:txBody>
      </p:sp>
    </p:spTree>
    <p:extLst>
      <p:ext uri="{BB962C8B-B14F-4D97-AF65-F5344CB8AC3E}">
        <p14:creationId xmlns:p14="http://schemas.microsoft.com/office/powerpoint/2010/main" val="32971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1</a:t>
            </a:fld>
            <a:endParaRPr lang="en-US"/>
          </a:p>
        </p:txBody>
      </p:sp>
    </p:spTree>
    <p:extLst>
      <p:ext uri="{BB962C8B-B14F-4D97-AF65-F5344CB8AC3E}">
        <p14:creationId xmlns:p14="http://schemas.microsoft.com/office/powerpoint/2010/main" val="28689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2</a:t>
            </a:fld>
            <a:endParaRPr lang="en-US"/>
          </a:p>
        </p:txBody>
      </p:sp>
    </p:spTree>
    <p:extLst>
      <p:ext uri="{BB962C8B-B14F-4D97-AF65-F5344CB8AC3E}">
        <p14:creationId xmlns:p14="http://schemas.microsoft.com/office/powerpoint/2010/main" val="15887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3</a:t>
            </a:fld>
            <a:endParaRPr lang="en-US"/>
          </a:p>
        </p:txBody>
      </p:sp>
    </p:spTree>
    <p:extLst>
      <p:ext uri="{BB962C8B-B14F-4D97-AF65-F5344CB8AC3E}">
        <p14:creationId xmlns:p14="http://schemas.microsoft.com/office/powerpoint/2010/main" val="173619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4</a:t>
            </a:fld>
            <a:endParaRPr lang="en-US"/>
          </a:p>
        </p:txBody>
      </p:sp>
    </p:spTree>
    <p:extLst>
      <p:ext uri="{BB962C8B-B14F-4D97-AF65-F5344CB8AC3E}">
        <p14:creationId xmlns:p14="http://schemas.microsoft.com/office/powerpoint/2010/main" val="329346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5</a:t>
            </a:fld>
            <a:endParaRPr lang="en-US"/>
          </a:p>
        </p:txBody>
      </p:sp>
    </p:spTree>
    <p:extLst>
      <p:ext uri="{BB962C8B-B14F-4D97-AF65-F5344CB8AC3E}">
        <p14:creationId xmlns:p14="http://schemas.microsoft.com/office/powerpoint/2010/main" val="123883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6</a:t>
            </a:fld>
            <a:endParaRPr lang="en-US"/>
          </a:p>
        </p:txBody>
      </p:sp>
    </p:spTree>
    <p:extLst>
      <p:ext uri="{BB962C8B-B14F-4D97-AF65-F5344CB8AC3E}">
        <p14:creationId xmlns:p14="http://schemas.microsoft.com/office/powerpoint/2010/main" val="40121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7</a:t>
            </a:fld>
            <a:endParaRPr lang="en-US"/>
          </a:p>
        </p:txBody>
      </p:sp>
    </p:spTree>
    <p:extLst>
      <p:ext uri="{BB962C8B-B14F-4D97-AF65-F5344CB8AC3E}">
        <p14:creationId xmlns:p14="http://schemas.microsoft.com/office/powerpoint/2010/main" val="2444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8CB42945-3AD5-4612-836A-FC003D3FD7E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1066800" y="5277547"/>
            <a:ext cx="1699423"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define the </a:t>
            </a:r>
          </a:p>
          <a:p>
            <a:pPr algn="ctr"/>
            <a:r>
              <a:rPr lang="en-US" sz="2400" dirty="0">
                <a:solidFill>
                  <a:schemeClr val="tx1">
                    <a:lumMod val="75000"/>
                    <a:lumOff val="25000"/>
                  </a:schemeClr>
                </a:solidFill>
                <a:latin typeface="Gill Sans MT" panose="020B0502020104020203" pitchFamily="34" charset="0"/>
              </a:rPr>
              <a:t>business </a:t>
            </a:r>
          </a:p>
          <a:p>
            <a:pPr algn="ctr"/>
            <a:r>
              <a:rPr lang="en-US" sz="2400" dirty="0">
                <a:solidFill>
                  <a:schemeClr val="tx1">
                    <a:lumMod val="75000"/>
                    <a:lumOff val="25000"/>
                  </a:schemeClr>
                </a:solidFill>
                <a:latin typeface="Gill Sans MT" panose="020B0502020104020203" pitchFamily="34" charset="0"/>
              </a:rPr>
              <a:t>problem</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8" y="2155668"/>
            <a:ext cx="11963395" cy="1938992"/>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problem/challenge is your organization trying to solve?</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action is your organization expecting the audience to take (if any)?</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3170099"/>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I am trying to make sure the countries supplying the volunteers are being given back to</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Initiate more volunteer projects outside of the United States</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16" name="Picture 15">
            <a:extLst>
              <a:ext uri="{FF2B5EF4-FFF2-40B4-BE49-F238E27FC236}">
                <a16:creationId xmlns:a16="http://schemas.microsoft.com/office/drawing/2014/main" xmlns="" id="{F25212C5-EA8B-4C75-BA13-AF4DAAED96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1063" y="4000500"/>
            <a:ext cx="936340" cy="960120"/>
          </a:xfrm>
          <a:prstGeom prst="rect">
            <a:avLst/>
          </a:prstGeom>
        </p:spPr>
      </p:pic>
    </p:spTree>
    <p:extLst>
      <p:ext uri="{BB962C8B-B14F-4D97-AF65-F5344CB8AC3E}">
        <p14:creationId xmlns:p14="http://schemas.microsoft.com/office/powerpoint/2010/main" val="161673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2CE80B0-1B87-41EF-8EC7-4D3C92010FD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1066800" y="5277547"/>
            <a:ext cx="1699423"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understand you audience</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9" y="2155668"/>
            <a:ext cx="13258798" cy="2739211"/>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large is the audience?</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What’s your audience’s likely level of data literacy?</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familiar is your audience with this topic?</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does your audience care about?</a:t>
            </a:r>
            <a:endParaRPr lang="en-US" sz="3200" b="1"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much time do you think your audience has to spend reading the graphs?</a:t>
            </a: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4031873"/>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About 50 people</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Very high, they are the ones volunteering</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Very familiar</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They care about helping those in need</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5 minutes</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16" name="Picture 15">
            <a:extLst>
              <a:ext uri="{FF2B5EF4-FFF2-40B4-BE49-F238E27FC236}">
                <a16:creationId xmlns:a16="http://schemas.microsoft.com/office/drawing/2014/main" xmlns="" id="{F25212C5-EA8B-4C75-BA13-AF4DAAED96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1063" y="4000500"/>
            <a:ext cx="936340" cy="960120"/>
          </a:xfrm>
          <a:prstGeom prst="rect">
            <a:avLst/>
          </a:prstGeom>
        </p:spPr>
      </p:pic>
    </p:spTree>
    <p:extLst>
      <p:ext uri="{BB962C8B-B14F-4D97-AF65-F5344CB8AC3E}">
        <p14:creationId xmlns:p14="http://schemas.microsoft.com/office/powerpoint/2010/main" val="230727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8FCD5FB-0C64-4932-A290-F0A431DB4266}"/>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1066800" y="5277547"/>
            <a:ext cx="1699423"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understand your data</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7" y="2155668"/>
            <a:ext cx="13639799" cy="2308324"/>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variables do you have in your data set? </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have big data or small data?</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type of relationship between variables do you consider looking at - proportions, space, trend?</a:t>
            </a:r>
            <a:endParaRPr lang="en-US" sz="3200" dirty="0">
              <a:solidFill>
                <a:srgbClr val="BA5536"/>
              </a:solidFill>
              <a:latin typeface="Gill Sans MT" panose="020B0502020104020203" pitchFamily="34" charset="0"/>
            </a:endParaRP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3170099"/>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a16="http://schemas.microsoft.com/office/drawing/2014/main" xmlns="" id="{0A53CADC-0E68-41CE-B697-C7D960088DB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1925" y="2801894"/>
            <a:ext cx="2232716" cy="2267712"/>
          </a:xfrm>
          <a:prstGeom prst="rect">
            <a:avLst/>
          </a:prstGeom>
        </p:spPr>
      </p:pic>
    </p:spTree>
    <p:extLst>
      <p:ext uri="{BB962C8B-B14F-4D97-AF65-F5344CB8AC3E}">
        <p14:creationId xmlns:p14="http://schemas.microsoft.com/office/powerpoint/2010/main" val="340453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09E73EB-660B-43AD-92EC-763D8FF16D49}"/>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838200" y="5277547"/>
            <a:ext cx="2133598"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data </a:t>
            </a:r>
          </a:p>
          <a:p>
            <a:pPr algn="ctr"/>
            <a:r>
              <a:rPr lang="en-US" sz="2400" dirty="0">
                <a:solidFill>
                  <a:schemeClr val="tx1">
                    <a:lumMod val="75000"/>
                    <a:lumOff val="25000"/>
                  </a:schemeClr>
                </a:solidFill>
                <a:latin typeface="Gill Sans MT" panose="020B0502020104020203" pitchFamily="34" charset="0"/>
              </a:rPr>
              <a:t>cleaning &amp;</a:t>
            </a:r>
          </a:p>
          <a:p>
            <a:pPr algn="ctr"/>
            <a:r>
              <a:rPr lang="en-US" sz="2400" dirty="0">
                <a:solidFill>
                  <a:schemeClr val="tx1">
                    <a:lumMod val="75000"/>
                    <a:lumOff val="25000"/>
                  </a:schemeClr>
                </a:solidFill>
                <a:latin typeface="Gill Sans MT" panose="020B0502020104020203" pitchFamily="34" charset="0"/>
              </a:rPr>
              <a:t>transformation</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8" y="2155668"/>
            <a:ext cx="12420601" cy="2800767"/>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need to do any data cleaning?</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need to transform your data? If so, what types of data transformation and for which variables?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Make the data transformations needed.</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187743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3" name="Picture 2">
            <a:extLst>
              <a:ext uri="{FF2B5EF4-FFF2-40B4-BE49-F238E27FC236}">
                <a16:creationId xmlns:a16="http://schemas.microsoft.com/office/drawing/2014/main" xmlns="" id="{12E4DA0D-A9BC-49B7-ADD9-E087B2E854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888" y="2340887"/>
            <a:ext cx="2700866" cy="2743200"/>
          </a:xfrm>
          <a:prstGeom prst="rect">
            <a:avLst/>
          </a:prstGeom>
        </p:spPr>
      </p:pic>
    </p:spTree>
    <p:extLst>
      <p:ext uri="{BB962C8B-B14F-4D97-AF65-F5344CB8AC3E}">
        <p14:creationId xmlns:p14="http://schemas.microsoft.com/office/powerpoint/2010/main" val="15845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3AF13CD-9CA4-4571-852A-0303B145AD0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1066800" y="5277547"/>
            <a:ext cx="1676397"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find the story</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8" y="2155668"/>
            <a:ext cx="12420601" cy="3231654"/>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First, consider only your audience and your organization/business problem. What would be a few potential data stories?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Now, add what you know about your data to the mix. Narrow down the data stories to one only.  What’s your final data story that you’ll present visually?</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are the types of charts that you are considering?</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2739211"/>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grpSp>
        <p:nvGrpSpPr>
          <p:cNvPr id="14" name="Group 13">
            <a:extLst>
              <a:ext uri="{FF2B5EF4-FFF2-40B4-BE49-F238E27FC236}">
                <a16:creationId xmlns:a16="http://schemas.microsoft.com/office/drawing/2014/main" xmlns="" id="{1AFC6A42-A146-426D-AC59-2680C0CCECB3}"/>
              </a:ext>
            </a:extLst>
          </p:cNvPr>
          <p:cNvGrpSpPr/>
          <p:nvPr/>
        </p:nvGrpSpPr>
        <p:grpSpPr>
          <a:xfrm>
            <a:off x="1295400" y="3833199"/>
            <a:ext cx="1342185" cy="1176254"/>
            <a:chOff x="9995847" y="4457700"/>
            <a:chExt cx="1342185" cy="1176254"/>
          </a:xfrm>
        </p:grpSpPr>
        <p:pic>
          <p:nvPicPr>
            <p:cNvPr id="16" name="Picture 15">
              <a:extLst>
                <a:ext uri="{FF2B5EF4-FFF2-40B4-BE49-F238E27FC236}">
                  <a16:creationId xmlns:a16="http://schemas.microsoft.com/office/drawing/2014/main" xmlns="" id="{ECD62523-E992-477A-B64B-ECF4EFE7C014}"/>
                </a:ext>
              </a:extLst>
            </p:cNvPr>
            <p:cNvPicPr>
              <a:picLocks noChangeAspect="1"/>
            </p:cNvPicPr>
            <p:nvPr/>
          </p:nvPicPr>
          <p:blipFill rotWithShape="1">
            <a:blip r:embed="rId3">
              <a:clrChange>
                <a:clrFrom>
                  <a:srgbClr val="FFFFFF"/>
                </a:clrFrom>
                <a:clrTo>
                  <a:srgbClr val="FFFFFF">
                    <a:alpha val="0"/>
                  </a:srgbClr>
                </a:clrTo>
              </a:clrChange>
            </a:blip>
            <a:srcRect b="37120"/>
            <a:stretch/>
          </p:blipFill>
          <p:spPr>
            <a:xfrm>
              <a:off x="10044465" y="4457700"/>
              <a:ext cx="1293567" cy="776018"/>
            </a:xfrm>
            <a:prstGeom prst="rect">
              <a:avLst/>
            </a:prstGeom>
          </p:spPr>
        </p:pic>
        <p:pic>
          <p:nvPicPr>
            <p:cNvPr id="17" name="Picture 16">
              <a:extLst>
                <a:ext uri="{FF2B5EF4-FFF2-40B4-BE49-F238E27FC236}">
                  <a16:creationId xmlns:a16="http://schemas.microsoft.com/office/drawing/2014/main" xmlns="" id="{2FD296EF-F3ED-4192-B047-CE3492D50FBD}"/>
                </a:ext>
              </a:extLst>
            </p:cNvPr>
            <p:cNvPicPr>
              <a:picLocks noChangeAspect="1"/>
            </p:cNvPicPr>
            <p:nvPr/>
          </p:nvPicPr>
          <p:blipFill rotWithShape="1">
            <a:blip r:embed="rId4">
              <a:clrChange>
                <a:clrFrom>
                  <a:srgbClr val="FFFFFF"/>
                </a:clrFrom>
                <a:clrTo>
                  <a:srgbClr val="FFFFFF">
                    <a:alpha val="0"/>
                  </a:srgbClr>
                </a:clrTo>
              </a:clrChange>
            </a:blip>
            <a:srcRect t="64732"/>
            <a:stretch/>
          </p:blipFill>
          <p:spPr>
            <a:xfrm>
              <a:off x="9995847" y="5213768"/>
              <a:ext cx="1325880" cy="420186"/>
            </a:xfrm>
            <a:prstGeom prst="rect">
              <a:avLst/>
            </a:prstGeom>
          </p:spPr>
        </p:pic>
      </p:grpSp>
    </p:spTree>
    <p:extLst>
      <p:ext uri="{BB962C8B-B14F-4D97-AF65-F5344CB8AC3E}">
        <p14:creationId xmlns:p14="http://schemas.microsoft.com/office/powerpoint/2010/main" val="264340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A96683A-7560-4168-B30E-603A3A10D7A5}"/>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1066800" y="5277547"/>
            <a:ext cx="1676397"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sketch </a:t>
            </a:r>
          </a:p>
          <a:p>
            <a:pPr algn="ctr"/>
            <a:r>
              <a:rPr lang="en-US" sz="2400" dirty="0">
                <a:solidFill>
                  <a:schemeClr val="tx1">
                    <a:lumMod val="75000"/>
                    <a:lumOff val="25000"/>
                  </a:schemeClr>
                </a:solidFill>
                <a:latin typeface="Gill Sans MT" panose="020B0502020104020203" pitchFamily="34" charset="0"/>
              </a:rPr>
              <a:t>&amp; </a:t>
            </a:r>
          </a:p>
          <a:p>
            <a:pPr algn="ctr"/>
            <a:r>
              <a:rPr lang="en-US" sz="2400" dirty="0">
                <a:solidFill>
                  <a:schemeClr val="tx1">
                    <a:lumMod val="75000"/>
                    <a:lumOff val="25000"/>
                  </a:schemeClr>
                </a:solidFill>
                <a:latin typeface="Gill Sans MT" panose="020B0502020104020203" pitchFamily="34" charset="0"/>
              </a:rPr>
              <a:t>iterate</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8" y="2155668"/>
            <a:ext cx="12420601" cy="2369880"/>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Sketch at least 2 versions of 3 charts that tell your story. Consider the sequence of the charts.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What are 2-3 pros and cons of using each data visualization? </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187743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a16="http://schemas.microsoft.com/office/drawing/2014/main" xmlns="" id="{AB8C4458-37CD-409B-9B6B-A26B20E44E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00642" y="4122420"/>
            <a:ext cx="1113512" cy="960120"/>
          </a:xfrm>
          <a:prstGeom prst="rect">
            <a:avLst/>
          </a:prstGeom>
        </p:spPr>
      </p:pic>
    </p:spTree>
    <p:extLst>
      <p:ext uri="{BB962C8B-B14F-4D97-AF65-F5344CB8AC3E}">
        <p14:creationId xmlns:p14="http://schemas.microsoft.com/office/powerpoint/2010/main" val="3497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A96683A-7560-4168-B30E-603A3A10D7A5}"/>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B2164003-5AD3-4D73-81BC-411BB4361C50}"/>
              </a:ext>
            </a:extLst>
          </p:cNvPr>
          <p:cNvSpPr txBox="1"/>
          <p:nvPr/>
        </p:nvSpPr>
        <p:spPr>
          <a:xfrm>
            <a:off x="1066800" y="5277547"/>
            <a:ext cx="1676397"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design &amp; iterate</a:t>
            </a:r>
          </a:p>
        </p:txBody>
      </p:sp>
      <p:cxnSp>
        <p:nvCxnSpPr>
          <p:cNvPr id="48" name="Straight Connector 47">
            <a:extLst>
              <a:ext uri="{FF2B5EF4-FFF2-40B4-BE49-F238E27FC236}">
                <a16:creationId xmlns:a16="http://schemas.microsoft.com/office/drawing/2014/main" xmlns=""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EE196A9-EE5D-4ED9-BAAE-E9F7F6336B6E}"/>
              </a:ext>
            </a:extLst>
          </p:cNvPr>
          <p:cNvSpPr txBox="1"/>
          <p:nvPr/>
        </p:nvSpPr>
        <p:spPr>
          <a:xfrm>
            <a:off x="3962398" y="2155668"/>
            <a:ext cx="12420601" cy="3662541"/>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Create your first visualizations. </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Once you are done, ask a friend from feedback. What does your friend think about the design choices that you made (white space, color, font)? Is the story in the graph clear to your friend? What edits did your friend suggest?</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Make the necessary edits. </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Iterate the steps above if necessary.</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xmlns="" id="{F475EF02-C299-4E64-8C76-70D35420149D}"/>
              </a:ext>
            </a:extLst>
          </p:cNvPr>
          <p:cNvSpPr txBox="1"/>
          <p:nvPr/>
        </p:nvSpPr>
        <p:spPr>
          <a:xfrm>
            <a:off x="3962399" y="6237863"/>
            <a:ext cx="6248393" cy="2739211"/>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a16="http://schemas.microsoft.com/office/drawing/2014/main" xmlns="" id="{AB8C4458-37CD-409B-9B6B-A26B20E44E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3201" y="3695711"/>
            <a:ext cx="1608394" cy="1386830"/>
          </a:xfrm>
          <a:prstGeom prst="rect">
            <a:avLst/>
          </a:prstGeom>
        </p:spPr>
      </p:pic>
    </p:spTree>
    <p:extLst>
      <p:ext uri="{BB962C8B-B14F-4D97-AF65-F5344CB8AC3E}">
        <p14:creationId xmlns:p14="http://schemas.microsoft.com/office/powerpoint/2010/main" val="333846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15542</TotalTime>
  <Words>852</Words>
  <Application>Microsoft Office PowerPoint</Application>
  <PresentationFormat>Custom</PresentationFormat>
  <Paragraphs>112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Gill Sans MT</vt:lpstr>
      <vt:lpstr>Arial</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Technology Startup Sales Presentation</dc:title>
  <dc:creator>Rebeca Pop</dc:creator>
  <cp:lastModifiedBy>Sam Swain</cp:lastModifiedBy>
  <cp:revision>407</cp:revision>
  <dcterms:created xsi:type="dcterms:W3CDTF">2006-08-16T00:00:00Z</dcterms:created>
  <dcterms:modified xsi:type="dcterms:W3CDTF">2023-02-14T05:18:49Z</dcterms:modified>
  <dc:identifier>DAEBn3ypkp0</dc:identifier>
</cp:coreProperties>
</file>