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2"/>
  </p:notesMasterIdLst>
  <p:handoutMasterIdLst>
    <p:handoutMasterId r:id="rId143"/>
  </p:handoutMasterIdLst>
  <p:sldIdLst>
    <p:sldId id="366" r:id="rId2"/>
    <p:sldId id="357" r:id="rId3"/>
    <p:sldId id="358" r:id="rId4"/>
    <p:sldId id="388" r:id="rId5"/>
    <p:sldId id="360" r:id="rId6"/>
    <p:sldId id="410" r:id="rId7"/>
    <p:sldId id="457" r:id="rId8"/>
    <p:sldId id="426" r:id="rId9"/>
    <p:sldId id="411" r:id="rId10"/>
    <p:sldId id="367" r:id="rId11"/>
    <p:sldId id="506" r:id="rId12"/>
    <p:sldId id="372" r:id="rId13"/>
    <p:sldId id="368" r:id="rId14"/>
    <p:sldId id="369" r:id="rId15"/>
    <p:sldId id="496" r:id="rId16"/>
    <p:sldId id="428" r:id="rId17"/>
    <p:sldId id="429" r:id="rId18"/>
    <p:sldId id="459" r:id="rId19"/>
    <p:sldId id="460" r:id="rId20"/>
    <p:sldId id="461" r:id="rId21"/>
    <p:sldId id="462" r:id="rId22"/>
    <p:sldId id="463" r:id="rId23"/>
    <p:sldId id="361" r:id="rId24"/>
    <p:sldId id="370" r:id="rId25"/>
    <p:sldId id="371" r:id="rId26"/>
    <p:sldId id="430" r:id="rId27"/>
    <p:sldId id="365" r:id="rId28"/>
    <p:sldId id="359" r:id="rId29"/>
    <p:sldId id="507" r:id="rId30"/>
    <p:sldId id="508" r:id="rId31"/>
    <p:sldId id="374" r:id="rId32"/>
    <p:sldId id="414" r:id="rId33"/>
    <p:sldId id="375" r:id="rId34"/>
    <p:sldId id="431" r:id="rId35"/>
    <p:sldId id="413" r:id="rId36"/>
    <p:sldId id="376" r:id="rId37"/>
    <p:sldId id="377" r:id="rId38"/>
    <p:sldId id="509" r:id="rId39"/>
    <p:sldId id="432" r:id="rId40"/>
    <p:sldId id="415" r:id="rId41"/>
    <p:sldId id="379" r:id="rId42"/>
    <p:sldId id="383" r:id="rId43"/>
    <p:sldId id="433" r:id="rId44"/>
    <p:sldId id="416" r:id="rId45"/>
    <p:sldId id="434" r:id="rId46"/>
    <p:sldId id="435" r:id="rId47"/>
    <p:sldId id="464" r:id="rId48"/>
    <p:sldId id="465" r:id="rId49"/>
    <p:sldId id="467" r:id="rId50"/>
    <p:sldId id="468" r:id="rId51"/>
    <p:sldId id="381" r:id="rId52"/>
    <p:sldId id="417" r:id="rId53"/>
    <p:sldId id="483" r:id="rId54"/>
    <p:sldId id="418" r:id="rId55"/>
    <p:sldId id="380" r:id="rId56"/>
    <p:sldId id="516" r:id="rId57"/>
    <p:sldId id="384" r:id="rId58"/>
    <p:sldId id="386" r:id="rId59"/>
    <p:sldId id="419" r:id="rId60"/>
    <p:sldId id="436" r:id="rId61"/>
    <p:sldId id="387" r:id="rId62"/>
    <p:sldId id="420" r:id="rId63"/>
    <p:sldId id="389" r:id="rId64"/>
    <p:sldId id="391" r:id="rId65"/>
    <p:sldId id="455" r:id="rId66"/>
    <p:sldId id="390" r:id="rId67"/>
    <p:sldId id="469" r:id="rId68"/>
    <p:sldId id="470" r:id="rId69"/>
    <p:sldId id="471" r:id="rId70"/>
    <p:sldId id="437" r:id="rId71"/>
    <p:sldId id="395" r:id="rId72"/>
    <p:sldId id="392" r:id="rId73"/>
    <p:sldId id="439" r:id="rId74"/>
    <p:sldId id="438" r:id="rId75"/>
    <p:sldId id="497" r:id="rId76"/>
    <p:sldId id="472" r:id="rId77"/>
    <p:sldId id="473" r:id="rId78"/>
    <p:sldId id="474" r:id="rId79"/>
    <p:sldId id="475" r:id="rId80"/>
    <p:sldId id="382" r:id="rId81"/>
    <p:sldId id="394" r:id="rId82"/>
    <p:sldId id="421" r:id="rId83"/>
    <p:sldId id="397" r:id="rId84"/>
    <p:sldId id="398" r:id="rId85"/>
    <p:sldId id="422" r:id="rId86"/>
    <p:sldId id="399" r:id="rId87"/>
    <p:sldId id="409" r:id="rId88"/>
    <p:sldId id="423" r:id="rId89"/>
    <p:sldId id="424" r:id="rId90"/>
    <p:sldId id="440" r:id="rId91"/>
    <p:sldId id="400" r:id="rId92"/>
    <p:sldId id="501" r:id="rId93"/>
    <p:sldId id="517" r:id="rId94"/>
    <p:sldId id="401" r:id="rId95"/>
    <p:sldId id="402" r:id="rId96"/>
    <p:sldId id="425" r:id="rId97"/>
    <p:sldId id="441" r:id="rId98"/>
    <p:sldId id="404" r:id="rId99"/>
    <p:sldId id="519" r:id="rId100"/>
    <p:sldId id="405" r:id="rId101"/>
    <p:sldId id="406" r:id="rId102"/>
    <p:sldId id="456" r:id="rId103"/>
    <p:sldId id="442" r:id="rId104"/>
    <p:sldId id="443" r:id="rId105"/>
    <p:sldId id="476" r:id="rId106"/>
    <p:sldId id="477" r:id="rId107"/>
    <p:sldId id="478" r:id="rId108"/>
    <p:sldId id="479" r:id="rId109"/>
    <p:sldId id="480" r:id="rId110"/>
    <p:sldId id="482" r:id="rId111"/>
    <p:sldId id="403" r:id="rId112"/>
    <p:sldId id="444" r:id="rId113"/>
    <p:sldId id="502" r:id="rId114"/>
    <p:sldId id="503" r:id="rId115"/>
    <p:sldId id="447" r:id="rId116"/>
    <p:sldId id="448" r:id="rId117"/>
    <p:sldId id="449" r:id="rId118"/>
    <p:sldId id="504" r:id="rId119"/>
    <p:sldId id="505" r:id="rId120"/>
    <p:sldId id="451" r:id="rId121"/>
    <p:sldId id="452" r:id="rId122"/>
    <p:sldId id="454" r:id="rId123"/>
    <p:sldId id="486" r:id="rId124"/>
    <p:sldId id="518" r:id="rId125"/>
    <p:sldId id="488" r:id="rId126"/>
    <p:sldId id="489" r:id="rId127"/>
    <p:sldId id="490" r:id="rId128"/>
    <p:sldId id="500" r:id="rId129"/>
    <p:sldId id="510" r:id="rId130"/>
    <p:sldId id="511" r:id="rId131"/>
    <p:sldId id="493" r:id="rId132"/>
    <p:sldId id="494" r:id="rId133"/>
    <p:sldId id="499" r:id="rId134"/>
    <p:sldId id="396" r:id="rId135"/>
    <p:sldId id="512" r:id="rId136"/>
    <p:sldId id="513" r:id="rId137"/>
    <p:sldId id="514" r:id="rId138"/>
    <p:sldId id="515" r:id="rId139"/>
    <p:sldId id="484" r:id="rId140"/>
    <p:sldId id="485" r:id="rId141"/>
  </p:sldIdLst>
  <p:sldSz cx="9144000" cy="6858000" type="screen4x3"/>
  <p:notesSz cx="7077075" cy="93630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81" autoAdjust="0"/>
    <p:restoredTop sz="94655" autoAdjust="0"/>
  </p:normalViewPr>
  <p:slideViewPr>
    <p:cSldViewPr snapToGrid="0">
      <p:cViewPr varScale="1">
        <p:scale>
          <a:sx n="86" d="100"/>
          <a:sy n="86" d="100"/>
        </p:scale>
        <p:origin x="48" y="1005"/>
      </p:cViewPr>
      <p:guideLst>
        <p:guide orient="horz" pos="2160"/>
        <p:guide pos="2880"/>
      </p:guideLst>
    </p:cSldViewPr>
  </p:slideViewPr>
  <p:outlineViewPr>
    <p:cViewPr>
      <p:scale>
        <a:sx n="33" d="100"/>
        <a:sy n="33" d="100"/>
      </p:scale>
      <p:origin x="0" y="0"/>
    </p:cViewPr>
  </p:outlineViewPr>
  <p:notesTextViewPr>
    <p:cViewPr>
      <p:scale>
        <a:sx n="100" d="100"/>
        <a:sy n="100" d="100"/>
      </p:scale>
      <p:origin x="0" y="-21"/>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66733" cy="468474"/>
          </a:xfrm>
          <a:prstGeom prst="rect">
            <a:avLst/>
          </a:prstGeom>
          <a:noFill/>
          <a:ln w="9525">
            <a:noFill/>
            <a:miter lim="800000"/>
            <a:headEnd/>
            <a:tailEnd/>
          </a:ln>
          <a:effectLst/>
        </p:spPr>
        <p:txBody>
          <a:bodyPr vert="horz" wrap="square" lIns="93049" tIns="46525" rIns="93049" bIns="46525" numCol="1" anchor="t" anchorCtr="0" compatLnSpc="1">
            <a:prstTxWarp prst="textNoShape">
              <a:avLst/>
            </a:prstTxWarp>
          </a:bodyPr>
          <a:lstStyle>
            <a:lvl1pPr>
              <a:defRPr sz="1200"/>
            </a:lvl1pPr>
          </a:lstStyle>
          <a:p>
            <a:pPr>
              <a:defRPr/>
            </a:pPr>
            <a:endParaRPr lang="en-US"/>
          </a:p>
        </p:txBody>
      </p:sp>
      <p:sp>
        <p:nvSpPr>
          <p:cNvPr id="52227" name="Rectangle 3"/>
          <p:cNvSpPr>
            <a:spLocks noGrp="1" noChangeArrowheads="1"/>
          </p:cNvSpPr>
          <p:nvPr>
            <p:ph type="dt" sz="quarter" idx="1"/>
          </p:nvPr>
        </p:nvSpPr>
        <p:spPr bwMode="auto">
          <a:xfrm>
            <a:off x="4008705" y="0"/>
            <a:ext cx="3066733" cy="468474"/>
          </a:xfrm>
          <a:prstGeom prst="rect">
            <a:avLst/>
          </a:prstGeom>
          <a:noFill/>
          <a:ln w="9525">
            <a:noFill/>
            <a:miter lim="800000"/>
            <a:headEnd/>
            <a:tailEnd/>
          </a:ln>
          <a:effectLst/>
        </p:spPr>
        <p:txBody>
          <a:bodyPr vert="horz" wrap="square" lIns="93049" tIns="46525" rIns="93049" bIns="46525"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ChangeArrowheads="1"/>
          </p:cNvSpPr>
          <p:nvPr>
            <p:ph type="ftr" sz="quarter" idx="2"/>
          </p:nvPr>
        </p:nvSpPr>
        <p:spPr bwMode="auto">
          <a:xfrm>
            <a:off x="0" y="8893003"/>
            <a:ext cx="3066733" cy="468474"/>
          </a:xfrm>
          <a:prstGeom prst="rect">
            <a:avLst/>
          </a:prstGeom>
          <a:noFill/>
          <a:ln w="9525">
            <a:noFill/>
            <a:miter lim="800000"/>
            <a:headEnd/>
            <a:tailEnd/>
          </a:ln>
          <a:effectLst/>
        </p:spPr>
        <p:txBody>
          <a:bodyPr vert="horz" wrap="square" lIns="93049" tIns="46525" rIns="93049" bIns="46525" numCol="1" anchor="b" anchorCtr="0" compatLnSpc="1">
            <a:prstTxWarp prst="textNoShape">
              <a:avLst/>
            </a:prstTxWarp>
          </a:bodyPr>
          <a:lstStyle>
            <a:lvl1pPr>
              <a:defRPr sz="1200"/>
            </a:lvl1pPr>
          </a:lstStyle>
          <a:p>
            <a:pPr>
              <a:defRPr/>
            </a:pPr>
            <a:endParaRPr lang="en-US"/>
          </a:p>
        </p:txBody>
      </p:sp>
      <p:sp>
        <p:nvSpPr>
          <p:cNvPr id="52229" name="Rectangle 5"/>
          <p:cNvSpPr>
            <a:spLocks noGrp="1" noChangeArrowheads="1"/>
          </p:cNvSpPr>
          <p:nvPr>
            <p:ph type="sldNum" sz="quarter" idx="3"/>
          </p:nvPr>
        </p:nvSpPr>
        <p:spPr bwMode="auto">
          <a:xfrm>
            <a:off x="4008705" y="8893003"/>
            <a:ext cx="3066733" cy="468474"/>
          </a:xfrm>
          <a:prstGeom prst="rect">
            <a:avLst/>
          </a:prstGeom>
          <a:noFill/>
          <a:ln w="9525">
            <a:noFill/>
            <a:miter lim="800000"/>
            <a:headEnd/>
            <a:tailEnd/>
          </a:ln>
          <a:effectLst/>
        </p:spPr>
        <p:txBody>
          <a:bodyPr vert="horz" wrap="square" lIns="93049" tIns="46525" rIns="93049" bIns="46525" numCol="1" anchor="b" anchorCtr="0" compatLnSpc="1">
            <a:prstTxWarp prst="textNoShape">
              <a:avLst/>
            </a:prstTxWarp>
          </a:bodyPr>
          <a:lstStyle>
            <a:lvl1pPr algn="r">
              <a:defRPr sz="1200"/>
            </a:lvl1pPr>
          </a:lstStyle>
          <a:p>
            <a:pPr>
              <a:defRPr/>
            </a:pPr>
            <a:fld id="{24DD5981-4B31-4882-A3CE-D3E59ECA16A7}" type="slidenum">
              <a:rPr lang="en-US"/>
              <a:pPr>
                <a:defRPr/>
              </a:pPr>
              <a:t>‹#›</a:t>
            </a:fld>
            <a:endParaRPr lang="en-US"/>
          </a:p>
        </p:txBody>
      </p:sp>
    </p:spTree>
    <p:extLst>
      <p:ext uri="{BB962C8B-B14F-4D97-AF65-F5344CB8AC3E}">
        <p14:creationId xmlns:p14="http://schemas.microsoft.com/office/powerpoint/2010/main" val="1728136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474"/>
          </a:xfrm>
          <a:prstGeom prst="rect">
            <a:avLst/>
          </a:prstGeom>
        </p:spPr>
        <p:txBody>
          <a:bodyPr vert="horz" lIns="93049" tIns="46525" rIns="93049" bIns="46525" rtlCol="0"/>
          <a:lstStyle>
            <a:lvl1pPr algn="l">
              <a:defRPr sz="1200"/>
            </a:lvl1pPr>
          </a:lstStyle>
          <a:p>
            <a:pPr>
              <a:defRPr/>
            </a:pPr>
            <a:endParaRPr lang="en-US"/>
          </a:p>
        </p:txBody>
      </p:sp>
      <p:sp>
        <p:nvSpPr>
          <p:cNvPr id="3" name="Date Placeholder 2"/>
          <p:cNvSpPr>
            <a:spLocks noGrp="1"/>
          </p:cNvSpPr>
          <p:nvPr>
            <p:ph type="dt" idx="1"/>
          </p:nvPr>
        </p:nvSpPr>
        <p:spPr>
          <a:xfrm>
            <a:off x="4008705" y="0"/>
            <a:ext cx="3066733" cy="468474"/>
          </a:xfrm>
          <a:prstGeom prst="rect">
            <a:avLst/>
          </a:prstGeom>
        </p:spPr>
        <p:txBody>
          <a:bodyPr vert="horz" lIns="93049" tIns="46525" rIns="93049" bIns="46525" rtlCol="0"/>
          <a:lstStyle>
            <a:lvl1pPr algn="r">
              <a:defRPr sz="1200"/>
            </a:lvl1pPr>
          </a:lstStyle>
          <a:p>
            <a:pPr>
              <a:defRPr/>
            </a:pPr>
            <a:fld id="{97BE9A12-96A0-4973-8E71-7783F291E592}" type="datetimeFigureOut">
              <a:rPr lang="en-US"/>
              <a:pPr>
                <a:defRPr/>
              </a:pPr>
              <a:t>2/20/2023</a:t>
            </a:fld>
            <a:endParaRPr lang="en-US"/>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049" tIns="46525" rIns="93049" bIns="46525" rtlCol="0" anchor="ctr"/>
          <a:lstStyle/>
          <a:p>
            <a:pPr lvl="0"/>
            <a:endParaRPr lang="en-US" noProof="0"/>
          </a:p>
        </p:txBody>
      </p:sp>
      <p:sp>
        <p:nvSpPr>
          <p:cNvPr id="5" name="Notes Placeholder 4"/>
          <p:cNvSpPr>
            <a:spLocks noGrp="1"/>
          </p:cNvSpPr>
          <p:nvPr>
            <p:ph type="body" sz="quarter" idx="3"/>
          </p:nvPr>
        </p:nvSpPr>
        <p:spPr>
          <a:xfrm>
            <a:off x="707708" y="4448102"/>
            <a:ext cx="5661660" cy="4213064"/>
          </a:xfrm>
          <a:prstGeom prst="rect">
            <a:avLst/>
          </a:prstGeom>
        </p:spPr>
        <p:txBody>
          <a:bodyPr vert="horz" lIns="93049" tIns="46525" rIns="93049" bIns="4652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93003"/>
            <a:ext cx="3066733" cy="468474"/>
          </a:xfrm>
          <a:prstGeom prst="rect">
            <a:avLst/>
          </a:prstGeom>
        </p:spPr>
        <p:txBody>
          <a:bodyPr vert="horz" lIns="93049" tIns="46525" rIns="93049" bIns="46525"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008705" y="8893003"/>
            <a:ext cx="3066733" cy="468474"/>
          </a:xfrm>
          <a:prstGeom prst="rect">
            <a:avLst/>
          </a:prstGeom>
        </p:spPr>
        <p:txBody>
          <a:bodyPr vert="horz" lIns="93049" tIns="46525" rIns="93049" bIns="46525" rtlCol="0" anchor="b"/>
          <a:lstStyle>
            <a:lvl1pPr algn="r">
              <a:defRPr sz="1200"/>
            </a:lvl1pPr>
          </a:lstStyle>
          <a:p>
            <a:pPr>
              <a:defRPr/>
            </a:pPr>
            <a:fld id="{01FCEA7D-4EA9-4DEC-BA86-BB14B20152C6}" type="slidenum">
              <a:rPr lang="en-US"/>
              <a:pPr>
                <a:defRPr/>
              </a:pPr>
              <a:t>‹#›</a:t>
            </a:fld>
            <a:endParaRPr lang="en-US"/>
          </a:p>
        </p:txBody>
      </p:sp>
    </p:spTree>
    <p:extLst>
      <p:ext uri="{BB962C8B-B14F-4D97-AF65-F5344CB8AC3E}">
        <p14:creationId xmlns:p14="http://schemas.microsoft.com/office/powerpoint/2010/main" val="11472221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62D37C-282B-4BDE-85EB-57C089FEA4C4}" type="slidenum">
              <a:rPr lang="en-US" smtClean="0"/>
              <a:pPr/>
              <a:t>1</a:t>
            </a:fld>
            <a:endParaRPr lang="en-US"/>
          </a:p>
        </p:txBody>
      </p:sp>
    </p:spTree>
    <p:extLst>
      <p:ext uri="{BB962C8B-B14F-4D97-AF65-F5344CB8AC3E}">
        <p14:creationId xmlns:p14="http://schemas.microsoft.com/office/powerpoint/2010/main" val="484800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Almost any function we’ve covered can be written this way</a:t>
            </a:r>
          </a:p>
          <a:p>
            <a:pPr marL="171450" indent="-171450">
              <a:buFontTx/>
              <a:buChar char="-"/>
            </a:pPr>
            <a:r>
              <a:rPr lang="en-US" dirty="0" err="1"/>
              <a:t>C_p</a:t>
            </a:r>
            <a:r>
              <a:rPr lang="en-US" dirty="0"/>
              <a:t> an extension of mallows Cp</a:t>
            </a:r>
          </a:p>
          <a:p>
            <a:pPr marL="171450" indent="-171450">
              <a:buFontTx/>
              <a:buChar char="-"/>
            </a:pPr>
            <a:r>
              <a:rPr lang="en-US" dirty="0"/>
              <a:t>Trace of matrix = sum of </a:t>
            </a:r>
            <a:r>
              <a:rPr lang="en-US"/>
              <a:t>diag</a:t>
            </a: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44</a:t>
            </a:fld>
            <a:endParaRPr lang="en-US"/>
          </a:p>
        </p:txBody>
      </p:sp>
    </p:spTree>
    <p:extLst>
      <p:ext uri="{BB962C8B-B14F-4D97-AF65-F5344CB8AC3E}">
        <p14:creationId xmlns:p14="http://schemas.microsoft.com/office/powerpoint/2010/main" val="3247844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96</a:t>
            </a:fld>
            <a:endParaRPr lang="en-US"/>
          </a:p>
        </p:txBody>
      </p:sp>
    </p:spTree>
    <p:extLst>
      <p:ext uri="{BB962C8B-B14F-4D97-AF65-F5344CB8AC3E}">
        <p14:creationId xmlns:p14="http://schemas.microsoft.com/office/powerpoint/2010/main" val="372895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135</a:t>
            </a:fld>
            <a:endParaRPr lang="en-US"/>
          </a:p>
        </p:txBody>
      </p:sp>
    </p:spTree>
    <p:extLst>
      <p:ext uri="{BB962C8B-B14F-4D97-AF65-F5344CB8AC3E}">
        <p14:creationId xmlns:p14="http://schemas.microsoft.com/office/powerpoint/2010/main" val="1250132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137</a:t>
            </a:fld>
            <a:endParaRPr lang="en-US"/>
          </a:p>
        </p:txBody>
      </p:sp>
    </p:spTree>
    <p:extLst>
      <p:ext uri="{BB962C8B-B14F-4D97-AF65-F5344CB8AC3E}">
        <p14:creationId xmlns:p14="http://schemas.microsoft.com/office/powerpoint/2010/main" val="2746859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138</a:t>
            </a:fld>
            <a:endParaRPr lang="en-US"/>
          </a:p>
        </p:txBody>
      </p:sp>
    </p:spTree>
    <p:extLst>
      <p:ext uri="{BB962C8B-B14F-4D97-AF65-F5344CB8AC3E}">
        <p14:creationId xmlns:p14="http://schemas.microsoft.com/office/powerpoint/2010/main" val="98336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2</a:t>
            </a:fld>
            <a:endParaRPr lang="en-US"/>
          </a:p>
        </p:txBody>
      </p:sp>
    </p:spTree>
    <p:extLst>
      <p:ext uri="{BB962C8B-B14F-4D97-AF65-F5344CB8AC3E}">
        <p14:creationId xmlns:p14="http://schemas.microsoft.com/office/powerpoint/2010/main" val="278163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3</a:t>
            </a:fld>
            <a:endParaRPr lang="en-US"/>
          </a:p>
        </p:txBody>
      </p:sp>
    </p:spTree>
    <p:extLst>
      <p:ext uri="{BB962C8B-B14F-4D97-AF65-F5344CB8AC3E}">
        <p14:creationId xmlns:p14="http://schemas.microsoft.com/office/powerpoint/2010/main" val="394774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5</a:t>
            </a:fld>
            <a:endParaRPr lang="en-US"/>
          </a:p>
        </p:txBody>
      </p:sp>
    </p:spTree>
    <p:extLst>
      <p:ext uri="{BB962C8B-B14F-4D97-AF65-F5344CB8AC3E}">
        <p14:creationId xmlns:p14="http://schemas.microsoft.com/office/powerpoint/2010/main" val="253812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9</a:t>
            </a:fld>
            <a:endParaRPr lang="en-US"/>
          </a:p>
        </p:txBody>
      </p:sp>
    </p:spTree>
    <p:extLst>
      <p:ext uri="{BB962C8B-B14F-4D97-AF65-F5344CB8AC3E}">
        <p14:creationId xmlns:p14="http://schemas.microsoft.com/office/powerpoint/2010/main" val="4284944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10</a:t>
            </a:fld>
            <a:endParaRPr lang="en-US"/>
          </a:p>
        </p:txBody>
      </p:sp>
    </p:spTree>
    <p:extLst>
      <p:ext uri="{BB962C8B-B14F-4D97-AF65-F5344CB8AC3E}">
        <p14:creationId xmlns:p14="http://schemas.microsoft.com/office/powerpoint/2010/main" val="1087305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23</a:t>
            </a:fld>
            <a:endParaRPr lang="en-US"/>
          </a:p>
        </p:txBody>
      </p:sp>
    </p:spTree>
    <p:extLst>
      <p:ext uri="{BB962C8B-B14F-4D97-AF65-F5344CB8AC3E}">
        <p14:creationId xmlns:p14="http://schemas.microsoft.com/office/powerpoint/2010/main" val="412530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27</a:t>
            </a:fld>
            <a:endParaRPr lang="en-US"/>
          </a:p>
        </p:txBody>
      </p:sp>
    </p:spTree>
    <p:extLst>
      <p:ext uri="{BB962C8B-B14F-4D97-AF65-F5344CB8AC3E}">
        <p14:creationId xmlns:p14="http://schemas.microsoft.com/office/powerpoint/2010/main" val="2205596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28</a:t>
            </a:fld>
            <a:endParaRPr lang="en-US"/>
          </a:p>
        </p:txBody>
      </p:sp>
    </p:spTree>
    <p:extLst>
      <p:ext uri="{BB962C8B-B14F-4D97-AF65-F5344CB8AC3E}">
        <p14:creationId xmlns:p14="http://schemas.microsoft.com/office/powerpoint/2010/main" val="48737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FC6259-F107-4814-8D2D-8B743C49F3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38DC9-DB68-479F-80AE-19FABEEC9DA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26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02C0DE-02CA-423C-88C2-8237E82CCB8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216795-54EF-4263-A933-3F42F626255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F6C0EE-EF02-4A73-9A1C-3A9736C3195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CAC4F3-B52B-428D-8060-6EE20AAD469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F31F3BA-563F-43AB-B199-42A752B5255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67D9C18-225E-4F04-B6D8-D717EF1AB7F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A895062-42F9-48CA-86DF-4965DC90CE5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A1848B-9E0C-4594-BF16-E9B39195B51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33E626A-C109-4C03-AC2C-F365CFC92BD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577A24B-B80F-4A89-BE97-4874C9F581C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00.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9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emf"/><Relationship Id="rId1" Type="http://schemas.openxmlformats.org/officeDocument/2006/relationships/slideLayout" Target="../slideLayouts/slideLayout2.xml"/><Relationship Id="rId4" Type="http://schemas.openxmlformats.org/officeDocument/2006/relationships/image" Target="../media/image101.emf"/></Relationships>
</file>

<file path=ppt/slides/_rels/slide116.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slideLayout" Target="../slideLayouts/slideLayout2.xml"/><Relationship Id="rId4" Type="http://schemas.openxmlformats.org/officeDocument/2006/relationships/image" Target="../media/image104.emf"/></Relationships>
</file>

<file path=ppt/slides/_rels/slide117.x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slideLayout" Target="../slideLayouts/slideLayout2.xml"/><Relationship Id="rId4" Type="http://schemas.openxmlformats.org/officeDocument/2006/relationships/image" Target="../media/image107.emf"/></Relationships>
</file>

<file path=ppt/slides/_rels/slide118.x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slideLayout" Target="../slideLayouts/slideLayout7.xml"/><Relationship Id="rId4" Type="http://schemas.openxmlformats.org/officeDocument/2006/relationships/image" Target="../media/image111.emf"/></Relationships>
</file>

<file path=ppt/slides/_rels/slide121.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slideLayout" Target="../slideLayouts/slideLayout7.xml"/><Relationship Id="rId4" Type="http://schemas.openxmlformats.org/officeDocument/2006/relationships/image" Target="../media/image114.emf"/></Relationships>
</file>

<file path=ppt/slides/_rels/slide122.x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oleObject" Target="../embeddings/oleObject46.bin"/><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18.emf"/><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1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31.wmf"/><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0.wmf"/><Relationship Id="rId4"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image" Target="../media/image43.wmf"/><Relationship Id="rId4"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42.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47.wmf"/><Relationship Id="rId4" Type="http://schemas.openxmlformats.org/officeDocument/2006/relationships/oleObject" Target="../embeddings/oleObject17.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50.wmf"/><Relationship Id="rId7" Type="http://schemas.openxmlformats.org/officeDocument/2006/relationships/image" Target="../media/image52.w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11" Type="http://schemas.openxmlformats.org/officeDocument/2006/relationships/image" Target="../media/image54.wmf"/><Relationship Id="rId5" Type="http://schemas.openxmlformats.org/officeDocument/2006/relationships/image" Target="../media/image51.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53.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56.emf"/><Relationship Id="rId7" Type="http://schemas.openxmlformats.org/officeDocument/2006/relationships/image" Target="../media/image58.wmf"/><Relationship Id="rId2" Type="http://schemas.openxmlformats.org/officeDocument/2006/relationships/image" Target="../media/image55.emf"/><Relationship Id="rId1" Type="http://schemas.openxmlformats.org/officeDocument/2006/relationships/slideLayout" Target="../slideLayouts/slideLayout2.xml"/><Relationship Id="rId6" Type="http://schemas.openxmlformats.org/officeDocument/2006/relationships/oleObject" Target="../embeddings/oleObject26.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59.wmf"/></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66.wmf"/><Relationship Id="rId7" Type="http://schemas.openxmlformats.org/officeDocument/2006/relationships/image" Target="../media/image68.w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5" Type="http://schemas.openxmlformats.org/officeDocument/2006/relationships/image" Target="../media/image67.wmf"/><Relationship Id="rId4" Type="http://schemas.openxmlformats.org/officeDocument/2006/relationships/oleObject" Target="../embeddings/oleObject30.bin"/><Relationship Id="rId9" Type="http://schemas.openxmlformats.org/officeDocument/2006/relationships/image" Target="../media/image69.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80.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oleObject" Target="../embeddings/oleObject34.bin"/><Relationship Id="rId1" Type="http://schemas.openxmlformats.org/officeDocument/2006/relationships/slideLayout" Target="../slideLayouts/slideLayout2.xml"/><Relationship Id="rId5" Type="http://schemas.openxmlformats.org/officeDocument/2006/relationships/image" Target="../media/image75.wmf"/><Relationship Id="rId4" Type="http://schemas.openxmlformats.org/officeDocument/2006/relationships/oleObject" Target="../embeddings/oleObject35.bin"/></Relationships>
</file>

<file path=ppt/slides/_rels/slide85.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oleObject" Target="../embeddings/oleObject36.bin"/><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78.wmf"/><Relationship Id="rId7" Type="http://schemas.openxmlformats.org/officeDocument/2006/relationships/image" Target="../media/image80.wmf"/><Relationship Id="rId2" Type="http://schemas.openxmlformats.org/officeDocument/2006/relationships/oleObject" Target="../embeddings/oleObject37.bin"/><Relationship Id="rId1" Type="http://schemas.openxmlformats.org/officeDocument/2006/relationships/slideLayout" Target="../slideLayouts/slideLayout2.xml"/><Relationship Id="rId6" Type="http://schemas.openxmlformats.org/officeDocument/2006/relationships/oleObject" Target="../embeddings/oleObject39.bin"/><Relationship Id="rId5" Type="http://schemas.openxmlformats.org/officeDocument/2006/relationships/image" Target="../media/image79.wmf"/><Relationship Id="rId4" Type="http://schemas.openxmlformats.org/officeDocument/2006/relationships/oleObject" Target="../embeddings/oleObject38.bin"/><Relationship Id="rId9" Type="http://schemas.openxmlformats.org/officeDocument/2006/relationships/image" Target="../media/image81.wmf"/></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79.wmf"/><Relationship Id="rId7" Type="http://schemas.openxmlformats.org/officeDocument/2006/relationships/image" Target="../media/image82.wmf"/><Relationship Id="rId2"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oleObject" Target="../embeddings/oleObject43.bin"/><Relationship Id="rId11" Type="http://schemas.openxmlformats.org/officeDocument/2006/relationships/image" Target="../media/image84.wmf"/><Relationship Id="rId5" Type="http://schemas.openxmlformats.org/officeDocument/2006/relationships/image" Target="../media/image80.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8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en-US" dirty="0"/>
              <a:t>Nonparametric/</a:t>
            </a:r>
            <a:r>
              <a:rPr lang="en-US" dirty="0" err="1"/>
              <a:t>Blackbox</a:t>
            </a:r>
            <a:r>
              <a:rPr lang="en-US" dirty="0"/>
              <a:t> Regression and Classification  Continued</a:t>
            </a:r>
          </a:p>
        </p:txBody>
      </p:sp>
      <p:sp>
        <p:nvSpPr>
          <p:cNvPr id="2051" name="Rectangle 3"/>
          <p:cNvSpPr>
            <a:spLocks noGrp="1" noChangeArrowheads="1"/>
          </p:cNvSpPr>
          <p:nvPr>
            <p:ph type="subTitle" idx="1"/>
          </p:nvPr>
        </p:nvSpPr>
        <p:spPr>
          <a:xfrm>
            <a:off x="801974" y="3886199"/>
            <a:ext cx="7832360" cy="2664503"/>
          </a:xfrm>
        </p:spPr>
        <p:txBody>
          <a:bodyPr/>
          <a:lstStyle/>
          <a:p>
            <a:pPr marL="231775" indent="-231775" algn="l" eaLnBrk="1" hangingPunct="1"/>
            <a:r>
              <a:rPr lang="en-US" dirty="0"/>
              <a:t>See Syllabus for reference reading</a:t>
            </a:r>
          </a:p>
        </p:txBody>
      </p:sp>
    </p:spTree>
    <p:extLst>
      <p:ext uri="{BB962C8B-B14F-4D97-AF65-F5344CB8AC3E}">
        <p14:creationId xmlns:p14="http://schemas.microsoft.com/office/powerpoint/2010/main" val="424690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Versus Small K (single predictor example)</a:t>
            </a:r>
          </a:p>
        </p:txBody>
      </p:sp>
      <p:sp>
        <p:nvSpPr>
          <p:cNvPr id="4" name="Content Placeholder 3"/>
          <p:cNvSpPr>
            <a:spLocks noGrp="1"/>
          </p:cNvSpPr>
          <p:nvPr>
            <p:ph idx="1"/>
          </p:nvPr>
        </p:nvSpPr>
        <p:spPr>
          <a:xfrm>
            <a:off x="394824" y="5546361"/>
            <a:ext cx="8229600" cy="978432"/>
          </a:xfrm>
        </p:spPr>
        <p:txBody>
          <a:bodyPr/>
          <a:lstStyle/>
          <a:p>
            <a:r>
              <a:rPr lang="en-US" sz="2000" dirty="0"/>
              <a:t>Why is the predictor in the left plot high variance and low bias?</a:t>
            </a:r>
          </a:p>
          <a:p>
            <a:r>
              <a:rPr lang="en-US" sz="2000" dirty="0"/>
              <a:t>Why is the predictor in the right plot low variance and high bias?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 y="749357"/>
            <a:ext cx="4592783" cy="458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016447" y="929237"/>
            <a:ext cx="601447" cy="369332"/>
          </a:xfrm>
          <a:prstGeom prst="rect">
            <a:avLst/>
          </a:prstGeom>
          <a:noFill/>
        </p:spPr>
        <p:txBody>
          <a:bodyPr wrap="none" rtlCol="0">
            <a:spAutoFit/>
          </a:bodyPr>
          <a:lstStyle/>
          <a:p>
            <a:r>
              <a:rPr lang="en-US" dirty="0"/>
              <a:t>K=1</a:t>
            </a:r>
          </a:p>
        </p:txBody>
      </p:sp>
      <p:sp>
        <p:nvSpPr>
          <p:cNvPr id="8" name="TextBox 7"/>
          <p:cNvSpPr txBox="1"/>
          <p:nvPr/>
        </p:nvSpPr>
        <p:spPr>
          <a:xfrm>
            <a:off x="6500127" y="937104"/>
            <a:ext cx="729687" cy="369332"/>
          </a:xfrm>
          <a:prstGeom prst="rect">
            <a:avLst/>
          </a:prstGeom>
          <a:noFill/>
        </p:spPr>
        <p:txBody>
          <a:bodyPr wrap="none" rtlCol="0">
            <a:spAutoFit/>
          </a:bodyPr>
          <a:lstStyle/>
          <a:p>
            <a:r>
              <a:rPr lang="en-US" dirty="0"/>
              <a:t>K=20</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9624" y="749357"/>
            <a:ext cx="4612597" cy="4606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28529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 Results for Concrete Data</a:t>
            </a:r>
          </a:p>
        </p:txBody>
      </p:sp>
      <p:sp>
        <p:nvSpPr>
          <p:cNvPr id="3" name="Content Placeholder 2"/>
          <p:cNvSpPr>
            <a:spLocks noGrp="1"/>
          </p:cNvSpPr>
          <p:nvPr>
            <p:ph idx="1"/>
          </p:nvPr>
        </p:nvSpPr>
        <p:spPr>
          <a:xfrm>
            <a:off x="457200" y="1595730"/>
            <a:ext cx="4134241" cy="403412"/>
          </a:xfrm>
        </p:spPr>
        <p:txBody>
          <a:bodyPr/>
          <a:lstStyle/>
          <a:p>
            <a:pPr marL="0" indent="0">
              <a:buNone/>
            </a:pPr>
            <a:r>
              <a:rPr lang="en-US" sz="1800" dirty="0"/>
              <a:t>CV and Training Error vs. # Iterations</a:t>
            </a:r>
          </a:p>
        </p:txBody>
      </p:sp>
      <p:sp>
        <p:nvSpPr>
          <p:cNvPr id="6" name="Content Placeholder 2"/>
          <p:cNvSpPr txBox="1">
            <a:spLocks/>
          </p:cNvSpPr>
          <p:nvPr/>
        </p:nvSpPr>
        <p:spPr bwMode="auto">
          <a:xfrm>
            <a:off x="5871882" y="1610058"/>
            <a:ext cx="3224259" cy="403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800" kern="0" dirty="0"/>
              <a:t>Variable Importance</a:t>
            </a:r>
          </a:p>
        </p:txBody>
      </p:sp>
      <p:pic>
        <p:nvPicPr>
          <p:cNvPr id="491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84" t="11928" r="8304"/>
          <a:stretch/>
        </p:blipFill>
        <p:spPr bwMode="auto">
          <a:xfrm>
            <a:off x="4946746" y="2250827"/>
            <a:ext cx="4126918" cy="405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8772" r="8496"/>
          <a:stretch/>
        </p:blipFill>
        <p:spPr bwMode="auto">
          <a:xfrm>
            <a:off x="51491" y="2160819"/>
            <a:ext cx="4765459" cy="4627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4250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Marginal Plots for Concrete Boosted Trees</a:t>
            </a:r>
          </a:p>
        </p:txBody>
      </p:sp>
      <p:pic>
        <p:nvPicPr>
          <p:cNvPr id="501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419" r="4567"/>
          <a:stretch/>
        </p:blipFill>
        <p:spPr bwMode="auto">
          <a:xfrm>
            <a:off x="497077" y="861788"/>
            <a:ext cx="8238966" cy="5975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9429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528"/>
            <a:ext cx="8229600" cy="792162"/>
          </a:xfrm>
        </p:spPr>
        <p:txBody>
          <a:bodyPr/>
          <a:lstStyle/>
          <a:p>
            <a:r>
              <a:rPr lang="en-US" dirty="0"/>
              <a:t>Pairwise Marginal Plot for Concrete Boosted Trees for Visualizing Interactions</a:t>
            </a:r>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164" y="1350498"/>
            <a:ext cx="5912955" cy="5479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59625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The variable importance measure is simply the sum of the variable importance measures for each of the M individual trees</a:t>
            </a:r>
          </a:p>
          <a:p>
            <a:r>
              <a:rPr lang="en-US" dirty="0"/>
              <a:t>For interpreting the model and the effects of the predictors</a:t>
            </a:r>
          </a:p>
          <a:p>
            <a:pPr lvl="1"/>
            <a:r>
              <a:rPr lang="en-US" sz="2000" dirty="0"/>
              <a:t>Individual marginal plots are very useful but cannot show any interactions (and can be misleading if interactions are strong)</a:t>
            </a:r>
          </a:p>
          <a:p>
            <a:pPr lvl="1"/>
            <a:r>
              <a:rPr lang="en-US" sz="2000" dirty="0"/>
              <a:t>Pairwise marginal plots show interactions between pairs of variables</a:t>
            </a:r>
          </a:p>
          <a:p>
            <a:pPr lvl="1"/>
            <a:r>
              <a:rPr lang="en-US" sz="2000" dirty="0"/>
              <a:t>Printing out the first few trees using print(</a:t>
            </a:r>
            <a:r>
              <a:rPr lang="en-US" sz="2000" dirty="0" err="1"/>
              <a:t>pretty.gbm.tree</a:t>
            </a:r>
            <a:r>
              <a:rPr lang="en-US" sz="2000" dirty="0"/>
              <a:t>(gbm1,i)) (for i = 1, 2, . . .)  and attempting to interpret these may also help, but this is usually difficult</a:t>
            </a:r>
          </a:p>
          <a:p>
            <a:r>
              <a:rPr lang="en-US" dirty="0"/>
              <a:t>Of all the methods we have tried for the Concrete data, which did the best?</a:t>
            </a:r>
          </a:p>
        </p:txBody>
      </p:sp>
    </p:spTree>
    <p:extLst>
      <p:ext uri="{BB962C8B-B14F-4D97-AF65-F5344CB8AC3E}">
        <p14:creationId xmlns:p14="http://schemas.microsoft.com/office/powerpoint/2010/main" val="6470739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CV r^2 for Various Methods for Concrete Data</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		CV error SD    CV r^2</a:t>
            </a:r>
          </a:p>
          <a:p>
            <a:pPr marL="0" indent="0">
              <a:buNone/>
            </a:pPr>
            <a:r>
              <a:rPr lang="en-US" dirty="0"/>
              <a:t>Boosted tree		3.91	0.945</a:t>
            </a:r>
          </a:p>
          <a:p>
            <a:pPr marL="0" indent="0">
              <a:buNone/>
            </a:pPr>
            <a:r>
              <a:rPr lang="en-US" dirty="0"/>
              <a:t>PPR			5.25	0.901</a:t>
            </a:r>
          </a:p>
          <a:p>
            <a:pPr marL="0" indent="0">
              <a:buNone/>
            </a:pPr>
            <a:r>
              <a:rPr lang="en-US" dirty="0" err="1"/>
              <a:t>NNet</a:t>
            </a:r>
            <a:r>
              <a:rPr lang="en-US" dirty="0"/>
              <a:t>			5.46	0.893</a:t>
            </a:r>
          </a:p>
          <a:p>
            <a:pPr marL="0" indent="0">
              <a:buNone/>
            </a:pPr>
            <a:r>
              <a:rPr lang="en-US" dirty="0"/>
              <a:t>GAM			5.60	0.888</a:t>
            </a:r>
          </a:p>
          <a:p>
            <a:pPr marL="0" indent="0">
              <a:buNone/>
            </a:pPr>
            <a:r>
              <a:rPr lang="en-US" dirty="0"/>
              <a:t>Loc. Lin.		7.27	0.811</a:t>
            </a:r>
          </a:p>
          <a:p>
            <a:pPr marL="0" indent="0">
              <a:buNone/>
            </a:pPr>
            <a:r>
              <a:rPr lang="en-US" dirty="0"/>
              <a:t>Tree				0.793</a:t>
            </a:r>
          </a:p>
          <a:p>
            <a:pPr marL="0" indent="0">
              <a:buNone/>
            </a:pPr>
            <a:r>
              <a:rPr lang="en-US" dirty="0"/>
              <a:t>K-NN			8.60	0.735	</a:t>
            </a:r>
          </a:p>
          <a:p>
            <a:pPr marL="0" indent="0">
              <a:buNone/>
            </a:pPr>
            <a:r>
              <a:rPr lang="en-US" dirty="0"/>
              <a:t>Lin. Reg.		10.5	0.605</a:t>
            </a:r>
          </a:p>
          <a:p>
            <a:pPr marL="0" indent="0">
              <a:buNone/>
            </a:pPr>
            <a:endParaRPr lang="en-US" dirty="0"/>
          </a:p>
        </p:txBody>
      </p:sp>
    </p:spTree>
    <p:extLst>
      <p:ext uri="{BB962C8B-B14F-4D97-AF65-F5344CB8AC3E}">
        <p14:creationId xmlns:p14="http://schemas.microsoft.com/office/powerpoint/2010/main" val="21257368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Boosting Trees for CPUS data</a:t>
            </a:r>
          </a:p>
        </p:txBody>
      </p:sp>
      <p:sp>
        <p:nvSpPr>
          <p:cNvPr id="3" name="Content Placeholder 2"/>
          <p:cNvSpPr>
            <a:spLocks noGrp="1"/>
          </p:cNvSpPr>
          <p:nvPr>
            <p:ph idx="1"/>
          </p:nvPr>
        </p:nvSpPr>
        <p:spPr/>
        <p:txBody>
          <a:bodyPr/>
          <a:lstStyle/>
          <a:p>
            <a:pPr marL="0" indent="0">
              <a:buNone/>
            </a:pPr>
            <a:r>
              <a:rPr lang="en-US" sz="1600" dirty="0"/>
              <a:t>library(</a:t>
            </a:r>
            <a:r>
              <a:rPr lang="en-US" sz="1600" dirty="0" err="1"/>
              <a:t>gbm</a:t>
            </a:r>
            <a:r>
              <a:rPr lang="en-US" sz="1600" dirty="0"/>
              <a:t>)</a:t>
            </a:r>
          </a:p>
          <a:p>
            <a:pPr marL="234950" indent="-234950">
              <a:buNone/>
            </a:pPr>
            <a:r>
              <a:rPr lang="en-US" sz="1600" dirty="0"/>
              <a:t>gbm1 &lt;- </a:t>
            </a:r>
            <a:r>
              <a:rPr lang="en-US" sz="1600" dirty="0" err="1"/>
              <a:t>gbm</a:t>
            </a:r>
            <a:r>
              <a:rPr lang="en-US" sz="1600" dirty="0"/>
              <a:t>(</a:t>
            </a:r>
            <a:r>
              <a:rPr lang="en-US" sz="1600" dirty="0" err="1"/>
              <a:t>perf</a:t>
            </a:r>
            <a:r>
              <a:rPr lang="en-US" sz="1600" dirty="0"/>
              <a:t>~., data=CPUS1, </a:t>
            </a:r>
            <a:r>
              <a:rPr lang="en-US" sz="1600" dirty="0" err="1"/>
              <a:t>var.monotone</a:t>
            </a:r>
            <a:r>
              <a:rPr lang="en-US" sz="1600" dirty="0"/>
              <a:t>=c(0,0,0,0,0,0), distribution="</a:t>
            </a:r>
            <a:r>
              <a:rPr lang="en-US" sz="1600" dirty="0" err="1"/>
              <a:t>gaussian</a:t>
            </a:r>
            <a:r>
              <a:rPr lang="en-US" sz="1600" dirty="0"/>
              <a:t>", </a:t>
            </a:r>
            <a:r>
              <a:rPr lang="en-US" sz="1600" dirty="0" err="1"/>
              <a:t>n.trees</a:t>
            </a:r>
            <a:r>
              <a:rPr lang="en-US" sz="1600" dirty="0"/>
              <a:t>=1000, shrinkage=0.05, </a:t>
            </a:r>
            <a:r>
              <a:rPr lang="en-US" sz="1600" dirty="0" err="1"/>
              <a:t>interaction.depth</a:t>
            </a:r>
            <a:r>
              <a:rPr lang="en-US" sz="1600" dirty="0"/>
              <a:t>=3, </a:t>
            </a:r>
            <a:r>
              <a:rPr lang="en-US" sz="1600" dirty="0" err="1"/>
              <a:t>bag.fraction</a:t>
            </a:r>
            <a:r>
              <a:rPr lang="en-US" sz="1600" dirty="0"/>
              <a:t> = .5, </a:t>
            </a:r>
            <a:r>
              <a:rPr lang="en-US" sz="1600" dirty="0" err="1"/>
              <a:t>train.fraction</a:t>
            </a:r>
            <a:r>
              <a:rPr lang="en-US" sz="1600" dirty="0"/>
              <a:t> = 1, </a:t>
            </a:r>
            <a:r>
              <a:rPr lang="en-US" sz="1600" dirty="0" err="1"/>
              <a:t>n.minobsinnode</a:t>
            </a:r>
            <a:r>
              <a:rPr lang="en-US" sz="1600" dirty="0"/>
              <a:t> = 10, </a:t>
            </a:r>
            <a:r>
              <a:rPr lang="en-US" sz="1600" dirty="0" err="1"/>
              <a:t>cv.folds</a:t>
            </a:r>
            <a:r>
              <a:rPr lang="en-US" sz="1600" dirty="0"/>
              <a:t> = 10, </a:t>
            </a:r>
            <a:r>
              <a:rPr lang="en-US" sz="1600" dirty="0" err="1"/>
              <a:t>keep.data</a:t>
            </a:r>
            <a:r>
              <a:rPr lang="en-US" sz="1600" dirty="0"/>
              <a:t>=TRUE, verbose=FALSE)</a:t>
            </a:r>
          </a:p>
          <a:p>
            <a:pPr marL="0" indent="0">
              <a:buNone/>
            </a:pPr>
            <a:r>
              <a:rPr lang="en-US" sz="1600" dirty="0" err="1"/>
              <a:t>best.iter</a:t>
            </a:r>
            <a:r>
              <a:rPr lang="en-US" sz="1600" dirty="0"/>
              <a:t> &lt;- </a:t>
            </a:r>
            <a:r>
              <a:rPr lang="en-US" sz="1600" dirty="0" err="1"/>
              <a:t>gbm.perf</a:t>
            </a:r>
            <a:r>
              <a:rPr lang="en-US" sz="1600" dirty="0"/>
              <a:t>(gbm1,method="cv");</a:t>
            </a:r>
            <a:r>
              <a:rPr lang="en-US" sz="1600" dirty="0" err="1"/>
              <a:t>best.iter</a:t>
            </a:r>
            <a:endParaRPr lang="en-US" sz="1600" dirty="0"/>
          </a:p>
          <a:p>
            <a:pPr marL="0" indent="0">
              <a:buNone/>
            </a:pPr>
            <a:r>
              <a:rPr lang="en-US" sz="1600" dirty="0" err="1"/>
              <a:t>sqrt</a:t>
            </a:r>
            <a:r>
              <a:rPr lang="en-US" sz="1600" dirty="0"/>
              <a:t>(gbm1$cv.error[</a:t>
            </a:r>
            <a:r>
              <a:rPr lang="en-US" sz="1600" dirty="0" err="1"/>
              <a:t>best.iter</a:t>
            </a:r>
            <a:r>
              <a:rPr lang="en-US" sz="1600" dirty="0"/>
              <a:t>])</a:t>
            </a:r>
          </a:p>
          <a:p>
            <a:pPr marL="0" indent="0">
              <a:buNone/>
            </a:pPr>
            <a:r>
              <a:rPr lang="en-US" sz="1600" dirty="0"/>
              <a:t>##</a:t>
            </a:r>
          </a:p>
          <a:p>
            <a:pPr marL="0" indent="0">
              <a:buNone/>
            </a:pPr>
            <a:r>
              <a:rPr lang="en-US" sz="1600" dirty="0"/>
              <a:t>summary(gbm1,n.trees=</a:t>
            </a:r>
            <a:r>
              <a:rPr lang="en-US" sz="1600" dirty="0" err="1"/>
              <a:t>best.iter</a:t>
            </a:r>
            <a:r>
              <a:rPr lang="en-US" sz="1600" dirty="0"/>
              <a:t>)  # based on the optimal number of trees</a:t>
            </a:r>
          </a:p>
          <a:p>
            <a:pPr marL="0" indent="0">
              <a:buNone/>
            </a:pPr>
            <a:r>
              <a:rPr lang="en-US" sz="1600" dirty="0"/>
              <a:t>##</a:t>
            </a:r>
          </a:p>
          <a:p>
            <a:pPr marL="0" indent="0">
              <a:buNone/>
            </a:pPr>
            <a:r>
              <a:rPr lang="en-US" sz="1600" dirty="0"/>
              <a:t>par(</a:t>
            </a:r>
            <a:r>
              <a:rPr lang="en-US" sz="1600" dirty="0" err="1"/>
              <a:t>mfrow</a:t>
            </a:r>
            <a:r>
              <a:rPr lang="en-US" sz="1600" dirty="0"/>
              <a:t>=c(1,3))</a:t>
            </a:r>
          </a:p>
          <a:p>
            <a:pPr marL="0" indent="0">
              <a:buNone/>
            </a:pPr>
            <a:r>
              <a:rPr lang="en-US" sz="1600" dirty="0"/>
              <a:t>for (</a:t>
            </a:r>
            <a:r>
              <a:rPr lang="en-US" sz="1600" dirty="0" err="1"/>
              <a:t>i</a:t>
            </a:r>
            <a:r>
              <a:rPr lang="en-US" sz="1600" dirty="0"/>
              <a:t> in c(4,3,1)) plot(gbm1, </a:t>
            </a:r>
            <a:r>
              <a:rPr lang="en-US" sz="1600" dirty="0" err="1"/>
              <a:t>i.var</a:t>
            </a:r>
            <a:r>
              <a:rPr lang="en-US" sz="1600" dirty="0"/>
              <a:t> = </a:t>
            </a:r>
            <a:r>
              <a:rPr lang="en-US" sz="1600" dirty="0" err="1"/>
              <a:t>i</a:t>
            </a:r>
            <a:r>
              <a:rPr lang="en-US" sz="1600" dirty="0"/>
              <a:t>, </a:t>
            </a:r>
            <a:r>
              <a:rPr lang="en-US" sz="1600" dirty="0" err="1"/>
              <a:t>n.trees</a:t>
            </a:r>
            <a:r>
              <a:rPr lang="en-US" sz="1600" dirty="0"/>
              <a:t> = </a:t>
            </a:r>
            <a:r>
              <a:rPr lang="en-US" sz="1600" dirty="0" err="1"/>
              <a:t>best.iter</a:t>
            </a:r>
            <a:r>
              <a:rPr lang="en-US" sz="1600" dirty="0"/>
              <a:t>)</a:t>
            </a:r>
          </a:p>
          <a:p>
            <a:pPr marL="0" indent="0">
              <a:buNone/>
            </a:pPr>
            <a:r>
              <a:rPr lang="en-US" sz="1600" dirty="0"/>
              <a:t>##</a:t>
            </a:r>
          </a:p>
          <a:p>
            <a:pPr marL="0" indent="0">
              <a:buNone/>
            </a:pPr>
            <a:r>
              <a:rPr lang="en-US" sz="1600" dirty="0"/>
              <a:t>plot(gbm1, </a:t>
            </a:r>
            <a:r>
              <a:rPr lang="en-US" sz="1600" dirty="0" err="1"/>
              <a:t>i.var</a:t>
            </a:r>
            <a:r>
              <a:rPr lang="en-US" sz="1600" dirty="0"/>
              <a:t> = c(3,4), </a:t>
            </a:r>
            <a:r>
              <a:rPr lang="en-US" sz="1600" dirty="0" err="1"/>
              <a:t>n.trees</a:t>
            </a:r>
            <a:r>
              <a:rPr lang="en-US" sz="1600" dirty="0"/>
              <a:t> = </a:t>
            </a:r>
            <a:r>
              <a:rPr lang="en-US" sz="1600" dirty="0" err="1"/>
              <a:t>best.iter</a:t>
            </a:r>
            <a:r>
              <a:rPr lang="en-US" sz="1600" dirty="0"/>
              <a:t>)</a:t>
            </a:r>
          </a:p>
          <a:p>
            <a:pPr marL="0" indent="0">
              <a:buNone/>
            </a:pPr>
            <a:r>
              <a:rPr lang="en-US" sz="1600" dirty="0"/>
              <a:t>##</a:t>
            </a:r>
          </a:p>
          <a:p>
            <a:pPr marL="0" indent="0">
              <a:buNone/>
            </a:pPr>
            <a:r>
              <a:rPr lang="en-US" sz="1600" dirty="0"/>
              <a:t>print(</a:t>
            </a:r>
            <a:r>
              <a:rPr lang="en-US" sz="1600" dirty="0" err="1"/>
              <a:t>pretty.gbm.tree</a:t>
            </a:r>
            <a:r>
              <a:rPr lang="en-US" sz="1600" dirty="0"/>
              <a:t>(gbm1,1))  #show the first tree</a:t>
            </a:r>
          </a:p>
          <a:p>
            <a:pPr marL="0" indent="0">
              <a:buNone/>
            </a:pPr>
            <a:r>
              <a:rPr lang="en-US" sz="1600" dirty="0"/>
              <a:t>##</a:t>
            </a:r>
          </a:p>
          <a:p>
            <a:pPr marL="0" indent="0">
              <a:buNone/>
            </a:pPr>
            <a:r>
              <a:rPr lang="en-US" sz="1600" dirty="0"/>
              <a:t>print(</a:t>
            </a:r>
            <a:r>
              <a:rPr lang="en-US" sz="1600" dirty="0" err="1"/>
              <a:t>pretty.gbm.tree</a:t>
            </a:r>
            <a:r>
              <a:rPr lang="en-US" sz="1600" dirty="0"/>
              <a:t>(gbm1,best.iter))  #show the last tree</a:t>
            </a:r>
          </a:p>
        </p:txBody>
      </p:sp>
    </p:spTree>
    <p:extLst>
      <p:ext uri="{BB962C8B-B14F-4D97-AF65-F5344CB8AC3E}">
        <p14:creationId xmlns:p14="http://schemas.microsoft.com/office/powerpoint/2010/main" val="10321240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065" r="9796" b="2071"/>
          <a:stretch/>
        </p:blipFill>
        <p:spPr bwMode="auto">
          <a:xfrm>
            <a:off x="26124" y="2037813"/>
            <a:ext cx="4565317" cy="444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306" t="11700" r="9796" b="2479"/>
          <a:stretch/>
        </p:blipFill>
        <p:spPr bwMode="auto">
          <a:xfrm>
            <a:off x="4809495" y="2103120"/>
            <a:ext cx="4321443" cy="4362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Boosting Results for CPUS Data</a:t>
            </a:r>
          </a:p>
        </p:txBody>
      </p:sp>
      <p:sp>
        <p:nvSpPr>
          <p:cNvPr id="3" name="Content Placeholder 2"/>
          <p:cNvSpPr>
            <a:spLocks noGrp="1"/>
          </p:cNvSpPr>
          <p:nvPr>
            <p:ph idx="1"/>
          </p:nvPr>
        </p:nvSpPr>
        <p:spPr>
          <a:xfrm>
            <a:off x="457200" y="1595730"/>
            <a:ext cx="4134241" cy="403412"/>
          </a:xfrm>
        </p:spPr>
        <p:txBody>
          <a:bodyPr/>
          <a:lstStyle/>
          <a:p>
            <a:pPr marL="0" indent="0">
              <a:buNone/>
            </a:pPr>
            <a:r>
              <a:rPr lang="en-US" sz="1800" dirty="0"/>
              <a:t>CV and Training Error vs. # Iterations</a:t>
            </a:r>
          </a:p>
        </p:txBody>
      </p:sp>
      <p:sp>
        <p:nvSpPr>
          <p:cNvPr id="6" name="Content Placeholder 2"/>
          <p:cNvSpPr txBox="1">
            <a:spLocks/>
          </p:cNvSpPr>
          <p:nvPr/>
        </p:nvSpPr>
        <p:spPr bwMode="auto">
          <a:xfrm>
            <a:off x="5871882" y="1610058"/>
            <a:ext cx="3224259" cy="403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800" kern="0" dirty="0"/>
              <a:t>Variable Importance</a:t>
            </a:r>
          </a:p>
        </p:txBody>
      </p:sp>
    </p:spTree>
    <p:extLst>
      <p:ext uri="{BB962C8B-B14F-4D97-AF65-F5344CB8AC3E}">
        <p14:creationId xmlns:p14="http://schemas.microsoft.com/office/powerpoint/2010/main" val="23383890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Marginal Plots for CPUS Boosted Trees</a:t>
            </a:r>
          </a:p>
        </p:txBody>
      </p:sp>
      <p:pic>
        <p:nvPicPr>
          <p:cNvPr id="1536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1718" r="5228" b="3322"/>
          <a:stretch/>
        </p:blipFill>
        <p:spPr bwMode="auto">
          <a:xfrm>
            <a:off x="7842" y="1415599"/>
            <a:ext cx="9121168" cy="3681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00899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528"/>
            <a:ext cx="8229600" cy="792162"/>
          </a:xfrm>
        </p:spPr>
        <p:txBody>
          <a:bodyPr/>
          <a:lstStyle/>
          <a:p>
            <a:r>
              <a:rPr lang="en-US" dirty="0"/>
              <a:t>Pairwise Marginal Plot for CPUS Boosted Trees for Visualizing Interactions</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157" y="1327006"/>
            <a:ext cx="5795993" cy="5243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72832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The variable importance measure is simply the sum of the variable importance measures for each of the M individual trees</a:t>
            </a:r>
          </a:p>
          <a:p>
            <a:r>
              <a:rPr lang="en-US" dirty="0"/>
              <a:t>For interpreting the model and the effects of the predictors</a:t>
            </a:r>
          </a:p>
          <a:p>
            <a:pPr lvl="1"/>
            <a:r>
              <a:rPr lang="en-US" sz="2000" dirty="0"/>
              <a:t>Individual marginal plots are very useful but cannot show any interactions (and can be misleading if interactions are strong)</a:t>
            </a:r>
          </a:p>
          <a:p>
            <a:pPr lvl="1"/>
            <a:r>
              <a:rPr lang="en-US" sz="2000" dirty="0"/>
              <a:t>Pairwise marginal plots show interactions between pairs of variables</a:t>
            </a:r>
          </a:p>
          <a:p>
            <a:pPr lvl="1"/>
            <a:r>
              <a:rPr lang="en-US" sz="2000" dirty="0"/>
              <a:t>Printing out the first few trees using print(</a:t>
            </a:r>
            <a:r>
              <a:rPr lang="en-US" sz="2000" dirty="0" err="1"/>
              <a:t>pretty.gbm.tree</a:t>
            </a:r>
            <a:r>
              <a:rPr lang="en-US" sz="2000" dirty="0"/>
              <a:t>(gbm1,i)) (for i = 1, 2, . . .)  and attempting to interpret these may also help, but this is usually difficult</a:t>
            </a:r>
          </a:p>
          <a:p>
            <a:r>
              <a:rPr lang="en-US" dirty="0"/>
              <a:t>Of all the methods we have tried for the CPUS data, which did the best?</a:t>
            </a:r>
          </a:p>
        </p:txBody>
      </p:sp>
    </p:spTree>
    <p:extLst>
      <p:ext uri="{BB962C8B-B14F-4D97-AF65-F5344CB8AC3E}">
        <p14:creationId xmlns:p14="http://schemas.microsoft.com/office/powerpoint/2010/main" val="334141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and Variance in Nearest Neighbors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For </a:t>
                </a:r>
                <a14:m>
                  <m:oMath xmlns:m="http://schemas.openxmlformats.org/officeDocument/2006/math">
                    <m:r>
                      <a:rPr lang="en-US" sz="2000" b="0" i="1" dirty="0" smtClean="0">
                        <a:latin typeface="Cambria Math" panose="02040503050406030204" pitchFamily="18" charset="0"/>
                      </a:rPr>
                      <m:t>𝐾</m:t>
                    </m:r>
                  </m:oMath>
                </a14:m>
                <a:r>
                  <a:rPr lang="en-US" sz="2000" dirty="0"/>
                  <a:t> nearest neighbors (k-NN) regression with an assumed relationship </a:t>
                </a:r>
                <a14:m>
                  <m:oMath xmlns:m="http://schemas.openxmlformats.org/officeDocument/2006/math">
                    <m:r>
                      <a:rPr lang="en-US" sz="2000" i="1">
                        <a:latin typeface="Cambria Math" panose="02040503050406030204" pitchFamily="18" charset="0"/>
                      </a:rPr>
                      <m:t>𝑌</m:t>
                    </m:r>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1" i="1">
                            <a:latin typeface="Cambria Math" panose="02040503050406030204" pitchFamily="18" charset="0"/>
                          </a:rPr>
                          <m:t>𝑿</m:t>
                        </m:r>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𝜀</m:t>
                    </m:r>
                  </m:oMath>
                </a14:m>
                <a:r>
                  <a:rPr lang="en-US" sz="2000" dirty="0"/>
                  <a:t>, the nonparametric predictor is of the form </a:t>
                </a:r>
                <a14:m>
                  <m:oMath xmlns:m="http://schemas.openxmlformats.org/officeDocument/2006/math">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rPr>
                          <m:t>𝑔</m:t>
                        </m:r>
                      </m:e>
                    </m:acc>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𝐾</m:t>
                        </m:r>
                      </m:den>
                    </m:f>
                    <m:nary>
                      <m:naryPr>
                        <m:chr m:val="∑"/>
                        <m:limLoc m:val="subSup"/>
                        <m:ctrlPr>
                          <a:rPr lang="en-US" sz="2000" b="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i="1">
                                    <a:latin typeface="Cambria Math" panose="02040503050406030204" pitchFamily="18" charset="0"/>
                                  </a:rPr>
                                  <m:t>𝑘</m:t>
                                </m:r>
                              </m:sub>
                            </m:sSub>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sub>
                        </m:sSub>
                      </m:e>
                    </m:nary>
                  </m:oMath>
                </a14:m>
                <a:r>
                  <a:rPr lang="en-US" sz="2000" dirty="0"/>
                  <a:t>, 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b="0" i="1" smtClean="0">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oMath>
                </a14:m>
                <a:r>
                  <a:rPr lang="en-US" sz="2000" dirty="0"/>
                  <a:t> is the index of the </a:t>
                </a:r>
                <a14:m>
                  <m:oMath xmlns:m="http://schemas.openxmlformats.org/officeDocument/2006/math">
                    <m:r>
                      <a:rPr lang="en-US" sz="2000" b="0" i="1" smtClean="0">
                        <a:latin typeface="Cambria Math" panose="02040503050406030204" pitchFamily="18" charset="0"/>
                      </a:rPr>
                      <m:t>𝑘</m:t>
                    </m:r>
                  </m:oMath>
                </a14:m>
                <a:r>
                  <a:rPr lang="en-US" sz="2000" dirty="0" err="1"/>
                  <a:t>th</a:t>
                </a:r>
                <a:r>
                  <a:rPr lang="en-US" sz="2000" dirty="0"/>
                  <a:t> nearest neighbor to </a:t>
                </a:r>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oMath>
                </a14:m>
                <a:r>
                  <a:rPr lang="en-US" sz="2000" dirty="0"/>
                  <a:t> from among the </a:t>
                </a:r>
                <a14:m>
                  <m:oMath xmlns:m="http://schemas.openxmlformats.org/officeDocument/2006/math">
                    <m:r>
                      <a:rPr lang="en-US" sz="2000" i="1" dirty="0" smtClean="0">
                        <a:latin typeface="Cambria Math" panose="02040503050406030204" pitchFamily="18" charset="0"/>
                      </a:rPr>
                      <m:t>𝑛</m:t>
                    </m:r>
                  </m:oMath>
                </a14:m>
                <a:r>
                  <a:rPr lang="en-US" sz="2000" dirty="0"/>
                  <a:t> training observations </a:t>
                </a:r>
                <a14:m>
                  <m:oMath xmlns:m="http://schemas.openxmlformats.org/officeDocument/2006/math">
                    <m:d>
                      <m:dPr>
                        <m:begChr m:val="{"/>
                        <m:endChr m:val="}"/>
                        <m:ctrlPr>
                          <a:rPr lang="en-US" sz="200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=1,2,…,</m:t>
                        </m:r>
                        <m:r>
                          <a:rPr lang="en-US" sz="2000" b="0" i="1" smtClean="0">
                            <a:latin typeface="Cambria Math" panose="02040503050406030204" pitchFamily="18" charset="0"/>
                          </a:rPr>
                          <m:t>𝑛</m:t>
                        </m:r>
                      </m:e>
                    </m:d>
                  </m:oMath>
                </a14:m>
                <a:r>
                  <a:rPr lang="en-US" sz="2000" dirty="0"/>
                  <a:t> of </a:t>
                </a:r>
                <a14:m>
                  <m:oMath xmlns:m="http://schemas.openxmlformats.org/officeDocument/2006/math">
                    <m:r>
                      <a:rPr lang="en-US" sz="2000" b="1" i="1">
                        <a:latin typeface="Cambria Math" panose="02040503050406030204" pitchFamily="18" charset="0"/>
                      </a:rPr>
                      <m:t>𝑿</m:t>
                    </m:r>
                  </m:oMath>
                </a14:m>
                <a:r>
                  <a:rPr lang="en-US" sz="2000" dirty="0"/>
                  <a:t>. </a:t>
                </a:r>
              </a:p>
              <a:p>
                <a:r>
                  <a:rPr lang="en-US" sz="2000" dirty="0"/>
                  <a:t>Treating the predictors </a:t>
                </a:r>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𝑖</m:t>
                        </m:r>
                      </m:sub>
                    </m:sSub>
                  </m:oMath>
                </a14:m>
                <a:r>
                  <a:rPr lang="en-US" sz="2000" dirty="0"/>
                  <a:t> as fixed (for simplicity), the bias, variance, and MSE are</a:t>
                </a:r>
              </a:p>
              <a:p>
                <a:pPr marL="0" indent="0">
                  <a:buNone/>
                </a:pPr>
                <a:r>
                  <a:rPr lang="en-US" sz="2000" b="0"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𝐵𝑖𝑎𝑠</m:t>
                    </m:r>
                    <m:d>
                      <m:dPr>
                        <m:begChr m:val="["/>
                        <m:endChr m:val="]"/>
                        <m:ctrlPr>
                          <a:rPr lang="en-US" sz="2000" b="0" i="1" smtClean="0">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rPr>
                              <m:t>𝑔</m:t>
                            </m:r>
                          </m:e>
                        </m:acc>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𝐸</m:t>
                    </m:r>
                    <m:d>
                      <m:dPr>
                        <m:begChr m:val="["/>
                        <m:endChr m:val="]"/>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rPr>
                              <m:t>𝑔</m:t>
                            </m:r>
                          </m:e>
                        </m:acc>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𝑔</m:t>
                    </m:r>
                    <m:d>
                      <m:dPr>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𝐾</m:t>
                        </m:r>
                      </m:den>
                    </m:f>
                    <m:nary>
                      <m:naryPr>
                        <m:chr m:val="∑"/>
                        <m:limLoc m:val="subSup"/>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sub>
                            </m:sSub>
                          </m:e>
                        </m:d>
                      </m:e>
                    </m:nary>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oMath>
                </a14:m>
                <a:endParaRPr lang="en-US" sz="2000" dirty="0"/>
              </a:p>
              <a:p>
                <a:pPr marL="0" indent="0">
                  <a:buNone/>
                </a:pPr>
                <a:r>
                  <a:rPr lang="en-US" sz="2000"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𝑉𝑎𝑟</m:t>
                    </m:r>
                    <m:d>
                      <m:dPr>
                        <m:begChr m:val="["/>
                        <m:endChr m:val="]"/>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rPr>
                              <m:t>𝑔</m:t>
                            </m:r>
                          </m:e>
                        </m:acc>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e>
                    </m:d>
                    <m:r>
                      <a:rPr lang="en-US" sz="2000"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𝜀</m:t>
                            </m:r>
                          </m:sub>
                          <m:sup>
                            <m:r>
                              <a:rPr lang="en-US" i="1">
                                <a:latin typeface="Cambria Math" panose="02040503050406030204" pitchFamily="18" charset="0"/>
                              </a:rPr>
                              <m:t>2</m:t>
                            </m:r>
                          </m:sup>
                        </m:sSubSup>
                      </m:num>
                      <m:den>
                        <m:r>
                          <a:rPr lang="en-US" i="1">
                            <a:latin typeface="Cambria Math" panose="02040503050406030204" pitchFamily="18" charset="0"/>
                          </a:rPr>
                          <m:t>𝐾</m:t>
                        </m:r>
                      </m:den>
                    </m:f>
                  </m:oMath>
                </a14:m>
                <a:endParaRPr lang="en-US" sz="2000" dirty="0"/>
              </a:p>
              <a:p>
                <a:pPr marL="0" indent="0">
                  <a:buNone/>
                </a:pPr>
                <a:r>
                  <a:rPr lang="en-US" sz="2000"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𝑀𝑆𝐸</m:t>
                    </m:r>
                    <m:d>
                      <m:dPr>
                        <m:begChr m:val="["/>
                        <m:endChr m:val="]"/>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rPr>
                              <m:t>𝑔</m:t>
                            </m:r>
                          </m:e>
                        </m:acc>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e>
                    </m:d>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𝐾</m:t>
                                </m:r>
                              </m:den>
                            </m:f>
                            <m:nary>
                              <m:naryPr>
                                <m:chr m:val="∑"/>
                                <m:limLoc m:val="subSup"/>
                                <m:ctrlPr>
                                  <a:rPr lang="en-US" sz="2000" i="1">
                                    <a:effectLst/>
                                    <a:latin typeface="Cambria Math" panose="02040503050406030204" pitchFamily="18" charset="0"/>
                                  </a:rPr>
                                </m:ctrlPr>
                              </m:naryPr>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𝐾</m:t>
                                </m:r>
                              </m:sup>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sub>
                                    </m:sSub>
                                  </m:e>
                                </m:d>
                              </m:e>
                            </m:nary>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e>
                        </m:d>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𝜎</m:t>
                            </m:r>
                          </m:e>
                          <m:sub>
                            <m:r>
                              <a:rPr lang="en-US" sz="2000" i="1">
                                <a:latin typeface="Cambria Math" panose="02040503050406030204" pitchFamily="18" charset="0"/>
                              </a:rPr>
                              <m:t>𝜀</m:t>
                            </m:r>
                          </m:sub>
                          <m:sup>
                            <m:r>
                              <a:rPr lang="en-US" sz="2000" i="1">
                                <a:latin typeface="Cambria Math" panose="02040503050406030204" pitchFamily="18" charset="0"/>
                              </a:rPr>
                              <m:t>2</m:t>
                            </m:r>
                          </m:sup>
                        </m:sSubSup>
                      </m:num>
                      <m:den>
                        <m:r>
                          <a:rPr lang="en-US" sz="2000" i="1">
                            <a:latin typeface="Cambria Math" panose="02040503050406030204" pitchFamily="18" charset="0"/>
                          </a:rPr>
                          <m:t>𝐾</m:t>
                        </m:r>
                      </m:den>
                    </m:f>
                  </m:oMath>
                </a14:m>
                <a:endParaRPr lang="en-US" sz="2000" dirty="0"/>
              </a:p>
              <a:p>
                <a:pPr>
                  <a:spcBef>
                    <a:spcPts val="1500"/>
                  </a:spcBef>
                </a:pPr>
                <a:r>
                  <a:rPr lang="en-US" sz="2000" dirty="0"/>
                  <a:t>What is the effect of the “complexity parameter” </a:t>
                </a:r>
                <a14:m>
                  <m:oMath xmlns:m="http://schemas.openxmlformats.org/officeDocument/2006/math">
                    <m:r>
                      <a:rPr lang="en-US" sz="2000" i="1">
                        <a:latin typeface="Cambria Math" panose="02040503050406030204" pitchFamily="18" charset="0"/>
                      </a:rPr>
                      <m:t>𝐾</m:t>
                    </m:r>
                  </m:oMath>
                </a14:m>
                <a:r>
                  <a:rPr lang="en-US" sz="2000" dirty="0"/>
                  <a:t> on each?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471" r="-444"/>
                </a:stretch>
              </a:blipFill>
            </p:spPr>
            <p:txBody>
              <a:bodyPr/>
              <a:lstStyle/>
              <a:p>
                <a:r>
                  <a:rPr lang="en-US">
                    <a:noFill/>
                  </a:rPr>
                  <a:t> </a:t>
                </a:r>
              </a:p>
            </p:txBody>
          </p:sp>
        </mc:Fallback>
      </mc:AlternateContent>
    </p:spTree>
    <p:extLst>
      <p:ext uri="{BB962C8B-B14F-4D97-AF65-F5344CB8AC3E}">
        <p14:creationId xmlns:p14="http://schemas.microsoft.com/office/powerpoint/2010/main" val="19860290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CV r^2 for Various Methods for CPUS Data</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		CV error SD    CV r^2</a:t>
            </a:r>
          </a:p>
          <a:p>
            <a:pPr marL="0" indent="0">
              <a:buNone/>
            </a:pPr>
            <a:r>
              <a:rPr lang="en-US" dirty="0"/>
              <a:t>Boosted tree	     0.073	86.6%</a:t>
            </a:r>
          </a:p>
          <a:p>
            <a:pPr marL="0" indent="0">
              <a:buNone/>
            </a:pPr>
            <a:r>
              <a:rPr lang="en-US" dirty="0"/>
              <a:t>Loc. Lin.	     0.078	84.7%</a:t>
            </a:r>
          </a:p>
          <a:p>
            <a:pPr marL="0" indent="0">
              <a:buNone/>
            </a:pPr>
            <a:r>
              <a:rPr lang="en-US" dirty="0" err="1"/>
              <a:t>NNet</a:t>
            </a:r>
            <a:r>
              <a:rPr lang="en-US" dirty="0"/>
              <a:t>		     0.079	84.3%</a:t>
            </a:r>
          </a:p>
          <a:p>
            <a:pPr marL="0" indent="0">
              <a:buNone/>
            </a:pPr>
            <a:r>
              <a:rPr lang="en-US" dirty="0"/>
              <a:t>K-NN		     0.083	82.7%</a:t>
            </a:r>
          </a:p>
          <a:p>
            <a:pPr marL="0" indent="0">
              <a:buNone/>
            </a:pPr>
            <a:r>
              <a:rPr lang="en-US" dirty="0"/>
              <a:t>PPR		     0.085	81.8%</a:t>
            </a:r>
          </a:p>
          <a:p>
            <a:pPr marL="0" indent="0">
              <a:buNone/>
            </a:pPr>
            <a:r>
              <a:rPr lang="en-US" dirty="0"/>
              <a:t>Lin. Reg.	     0.086	81.4%</a:t>
            </a:r>
          </a:p>
          <a:p>
            <a:pPr marL="0" indent="0">
              <a:buNone/>
            </a:pPr>
            <a:r>
              <a:rPr lang="en-US" dirty="0"/>
              <a:t>GAM		     0.086	81.4%</a:t>
            </a:r>
          </a:p>
          <a:p>
            <a:pPr marL="0" indent="0">
              <a:buNone/>
            </a:pPr>
            <a:r>
              <a:rPr lang="en-US" dirty="0"/>
              <a:t>Tree		     0.099	75.2% </a:t>
            </a:r>
            <a:r>
              <a:rPr lang="en-US" sz="1800" dirty="0"/>
              <a:t>(this was using tree, not </a:t>
            </a:r>
            <a:r>
              <a:rPr lang="en-US" sz="1800" dirty="0" err="1"/>
              <a:t>rpart</a:t>
            </a:r>
            <a:r>
              <a:rPr lang="en-US" sz="1800" dirty="0"/>
              <a: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84447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Boosted Trees</a:t>
            </a:r>
          </a:p>
        </p:txBody>
      </p:sp>
      <p:sp>
        <p:nvSpPr>
          <p:cNvPr id="3" name="Content Placeholder 2"/>
          <p:cNvSpPr>
            <a:spLocks noGrp="1"/>
          </p:cNvSpPr>
          <p:nvPr>
            <p:ph idx="1"/>
          </p:nvPr>
        </p:nvSpPr>
        <p:spPr/>
        <p:txBody>
          <a:bodyPr/>
          <a:lstStyle/>
          <a:p>
            <a:r>
              <a:rPr lang="en-US" dirty="0"/>
              <a:t>Trees have relatively poor predictive power, but have many nice properties for data mining problems:</a:t>
            </a:r>
          </a:p>
          <a:p>
            <a:pPr lvl="1"/>
            <a:r>
              <a:rPr lang="en-US" sz="2000" dirty="0"/>
              <a:t>handles missing data</a:t>
            </a:r>
          </a:p>
          <a:p>
            <a:pPr lvl="1"/>
            <a:r>
              <a:rPr lang="en-US" sz="2000" dirty="0"/>
              <a:t>robust to outliers in predictor space</a:t>
            </a:r>
          </a:p>
          <a:p>
            <a:pPr lvl="1"/>
            <a:r>
              <a:rPr lang="en-US" sz="2000" dirty="0"/>
              <a:t>insensitive to monotone transformation of predictors</a:t>
            </a:r>
          </a:p>
          <a:p>
            <a:pPr lvl="1"/>
            <a:r>
              <a:rPr lang="en-US" sz="2000" dirty="0"/>
              <a:t>computationally scalable (to large </a:t>
            </a:r>
            <a:r>
              <a:rPr lang="en-US" sz="2000" i="1" dirty="0">
                <a:latin typeface="Times New Roman" pitchFamily="18" charset="0"/>
                <a:cs typeface="Times New Roman" pitchFamily="18" charset="0"/>
              </a:rPr>
              <a:t>n</a:t>
            </a:r>
            <a:r>
              <a:rPr lang="en-US" sz="2000" dirty="0"/>
              <a:t>)</a:t>
            </a:r>
          </a:p>
          <a:p>
            <a:pPr lvl="1"/>
            <a:r>
              <a:rPr lang="en-US" sz="2000" dirty="0"/>
              <a:t>handles mixed and categorical predictors with many categories</a:t>
            </a:r>
          </a:p>
          <a:p>
            <a:pPr lvl="1"/>
            <a:r>
              <a:rPr lang="en-US" sz="2000" dirty="0"/>
              <a:t>automatically discards irrelevant predictors</a:t>
            </a:r>
          </a:p>
          <a:p>
            <a:pPr lvl="1"/>
            <a:r>
              <a:rPr lang="en-US" sz="2000" dirty="0"/>
              <a:t>interpretable (for moderate sized trees)</a:t>
            </a:r>
          </a:p>
          <a:p>
            <a:pPr lvl="1"/>
            <a:r>
              <a:rPr lang="en-US" sz="2000" dirty="0"/>
              <a:t>convenient variable importance measure</a:t>
            </a:r>
          </a:p>
          <a:p>
            <a:r>
              <a:rPr lang="en-US" dirty="0"/>
              <a:t>Boosting trees can substantially improve predictive power, while retaining almost all the advantages (except interpretability, but this can be improved with individual and pairwise marginal plots)   </a:t>
            </a:r>
          </a:p>
        </p:txBody>
      </p:sp>
    </p:spTree>
    <p:extLst>
      <p:ext uri="{BB962C8B-B14F-4D97-AF65-F5344CB8AC3E}">
        <p14:creationId xmlns:p14="http://schemas.microsoft.com/office/powerpoint/2010/main" val="42105666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to the Income Data Example</a:t>
            </a:r>
          </a:p>
        </p:txBody>
      </p:sp>
      <p:sp>
        <p:nvSpPr>
          <p:cNvPr id="3" name="Content Placeholder 2"/>
          <p:cNvSpPr>
            <a:spLocks noGrp="1"/>
          </p:cNvSpPr>
          <p:nvPr>
            <p:ph idx="1"/>
          </p:nvPr>
        </p:nvSpPr>
        <p:spPr/>
        <p:txBody>
          <a:bodyPr/>
          <a:lstStyle/>
          <a:p>
            <a:r>
              <a:rPr lang="en-US" sz="2000" dirty="0"/>
              <a:t>Reconsider the data in adult_train.csv</a:t>
            </a:r>
          </a:p>
          <a:p>
            <a:r>
              <a:rPr lang="en-US" sz="2000" dirty="0"/>
              <a:t>Previously we tried neural network and tree model for regression (predicting the number of hours per week worked) and classification (predicting the binary income categorization &lt;= 50k vs. &gt; 50k)</a:t>
            </a:r>
          </a:p>
          <a:p>
            <a:r>
              <a:rPr lang="en-US" sz="2000" dirty="0"/>
              <a:t>Let's try boosted trees now</a:t>
            </a:r>
          </a:p>
        </p:txBody>
      </p:sp>
    </p:spTree>
    <p:extLst>
      <p:ext uri="{BB962C8B-B14F-4D97-AF65-F5344CB8AC3E}">
        <p14:creationId xmlns:p14="http://schemas.microsoft.com/office/powerpoint/2010/main" val="294383590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a Boosted Regression Tree</a:t>
            </a:r>
          </a:p>
        </p:txBody>
      </p:sp>
      <p:sp>
        <p:nvSpPr>
          <p:cNvPr id="3" name="Content Placeholder 2"/>
          <p:cNvSpPr>
            <a:spLocks noGrp="1"/>
          </p:cNvSpPr>
          <p:nvPr>
            <p:ph idx="1"/>
          </p:nvPr>
        </p:nvSpPr>
        <p:spPr/>
        <p:txBody>
          <a:bodyPr/>
          <a:lstStyle/>
          <a:p>
            <a:pPr marL="465138" indent="-465138">
              <a:buNone/>
            </a:pPr>
            <a:r>
              <a:rPr lang="en-US" sz="1600" dirty="0"/>
              <a:t>library(</a:t>
            </a:r>
            <a:r>
              <a:rPr lang="en-US" sz="1600" dirty="0" err="1"/>
              <a:t>gbm</a:t>
            </a:r>
            <a:r>
              <a:rPr lang="en-US" sz="1600" dirty="0"/>
              <a:t>)</a:t>
            </a:r>
          </a:p>
          <a:p>
            <a:pPr marL="465138" indent="-465138">
              <a:buNone/>
            </a:pPr>
            <a:r>
              <a:rPr lang="en-US" sz="1600" dirty="0"/>
              <a:t>XX&lt;-</a:t>
            </a:r>
            <a:r>
              <a:rPr lang="en-US" sz="1600" dirty="0" err="1"/>
              <a:t>read.table</a:t>
            </a:r>
            <a:r>
              <a:rPr lang="en-US" sz="1600" dirty="0"/>
              <a:t>("adult_train.csv",</a:t>
            </a:r>
            <a:r>
              <a:rPr lang="en-US" sz="1600" dirty="0" err="1"/>
              <a:t>sep</a:t>
            </a:r>
            <a:r>
              <a:rPr lang="en-US" sz="1600" dirty="0"/>
              <a:t>=",",header=</a:t>
            </a:r>
            <a:r>
              <a:rPr lang="en-US" sz="1600" dirty="0" err="1"/>
              <a:t>TRUE,strip.white</a:t>
            </a:r>
            <a:r>
              <a:rPr lang="en-US" sz="1600" dirty="0"/>
              <a:t>=</a:t>
            </a:r>
            <a:r>
              <a:rPr lang="en-US" sz="1600" dirty="0" err="1"/>
              <a:t>TRUE,na.strings</a:t>
            </a:r>
            <a:r>
              <a:rPr lang="en-US" sz="1600" dirty="0"/>
              <a:t>="?")</a:t>
            </a:r>
          </a:p>
          <a:p>
            <a:pPr marL="465138" indent="-465138">
              <a:buNone/>
            </a:pPr>
            <a:r>
              <a:rPr lang="en-US" sz="1600" dirty="0"/>
              <a:t>XX&lt;-</a:t>
            </a:r>
            <a:r>
              <a:rPr lang="en-US" sz="1600" dirty="0" err="1"/>
              <a:t>na.omit</a:t>
            </a:r>
            <a:r>
              <a:rPr lang="en-US" sz="1600" dirty="0"/>
              <a:t>(XX)</a:t>
            </a:r>
          </a:p>
          <a:p>
            <a:pPr marL="465138" indent="-465138">
              <a:buNone/>
            </a:pPr>
            <a:r>
              <a:rPr lang="en-US" sz="1600" dirty="0"/>
              <a:t>INCOME&lt;-XX  #there is no need to standardize the predictors with trees (why not)</a:t>
            </a:r>
          </a:p>
          <a:p>
            <a:pPr marL="465138" indent="-465138">
              <a:buNone/>
            </a:pPr>
            <a:r>
              <a:rPr lang="en-US" sz="1600" dirty="0"/>
              <a:t>Inc.gbm1 &lt;- </a:t>
            </a:r>
            <a:r>
              <a:rPr lang="en-US" sz="1600" dirty="0" err="1"/>
              <a:t>gbm</a:t>
            </a:r>
            <a:r>
              <a:rPr lang="en-US" sz="1600" dirty="0"/>
              <a:t>(</a:t>
            </a:r>
            <a:r>
              <a:rPr lang="en-US" sz="1600" dirty="0" err="1"/>
              <a:t>hours.per.week</a:t>
            </a:r>
            <a:r>
              <a:rPr lang="en-US" sz="1600" dirty="0"/>
              <a:t> ~ ., data=INCOME[,-c(3,4)], distribution="</a:t>
            </a:r>
            <a:r>
              <a:rPr lang="en-US" sz="1600" dirty="0" err="1"/>
              <a:t>gaussian</a:t>
            </a:r>
            <a:r>
              <a:rPr lang="en-US" sz="1600" dirty="0"/>
              <a:t>", </a:t>
            </a:r>
            <a:r>
              <a:rPr lang="en-US" sz="1600" dirty="0" err="1"/>
              <a:t>n.trees</a:t>
            </a:r>
            <a:r>
              <a:rPr lang="en-US" sz="1600" dirty="0"/>
              <a:t>=5000, shrinkage=0.05, </a:t>
            </a:r>
            <a:r>
              <a:rPr lang="en-US" sz="1600" dirty="0" err="1"/>
              <a:t>interaction.depth</a:t>
            </a:r>
            <a:r>
              <a:rPr lang="en-US" sz="1600" dirty="0"/>
              <a:t>=3, </a:t>
            </a:r>
            <a:r>
              <a:rPr lang="en-US" sz="1600" dirty="0" err="1"/>
              <a:t>bag.fraction</a:t>
            </a:r>
            <a:r>
              <a:rPr lang="en-US" sz="1600" dirty="0"/>
              <a:t> = .5, </a:t>
            </a:r>
            <a:r>
              <a:rPr lang="en-US" sz="1600" dirty="0" err="1"/>
              <a:t>train.fraction</a:t>
            </a:r>
            <a:r>
              <a:rPr lang="en-US" sz="1600" dirty="0"/>
              <a:t> = 1, </a:t>
            </a:r>
            <a:r>
              <a:rPr lang="en-US" sz="1600" dirty="0" err="1"/>
              <a:t>n.minobsinnode</a:t>
            </a:r>
            <a:r>
              <a:rPr lang="en-US" sz="1600" dirty="0"/>
              <a:t> = 10, </a:t>
            </a:r>
            <a:r>
              <a:rPr lang="en-US" sz="1600" dirty="0" err="1"/>
              <a:t>cv.folds</a:t>
            </a:r>
            <a:r>
              <a:rPr lang="en-US" sz="1600" dirty="0"/>
              <a:t> = 10, </a:t>
            </a:r>
            <a:r>
              <a:rPr lang="en-US" sz="1600" dirty="0" err="1"/>
              <a:t>keep.data</a:t>
            </a:r>
            <a:r>
              <a:rPr lang="en-US" sz="1600" dirty="0"/>
              <a:t>=TRUE, verbose=FALSE)</a:t>
            </a:r>
          </a:p>
          <a:p>
            <a:pPr marL="465138" indent="-465138">
              <a:buNone/>
            </a:pPr>
            <a:r>
              <a:rPr lang="en-US" sz="1600" dirty="0" err="1"/>
              <a:t>best.iter</a:t>
            </a:r>
            <a:r>
              <a:rPr lang="en-US" sz="1600" dirty="0"/>
              <a:t> &lt;- </a:t>
            </a:r>
            <a:r>
              <a:rPr lang="en-US" sz="1600" dirty="0" err="1"/>
              <a:t>gbm.perf</a:t>
            </a:r>
            <a:r>
              <a:rPr lang="en-US" sz="1600" dirty="0"/>
              <a:t>(Inc.gbm1,method="cv");</a:t>
            </a:r>
            <a:r>
              <a:rPr lang="en-US" sz="1600" dirty="0" err="1"/>
              <a:t>best.iter</a:t>
            </a:r>
            <a:endParaRPr lang="en-US" sz="1600" dirty="0"/>
          </a:p>
          <a:p>
            <a:pPr marL="465138" indent="-465138">
              <a:buNone/>
            </a:pPr>
            <a:r>
              <a:rPr lang="en-US" sz="1600" dirty="0" err="1"/>
              <a:t>VarCV</a:t>
            </a:r>
            <a:r>
              <a:rPr lang="en-US" sz="1600" dirty="0"/>
              <a:t>&lt;-Inc.gbm1$cv.error[</a:t>
            </a:r>
            <a:r>
              <a:rPr lang="en-US" sz="1600" dirty="0" err="1"/>
              <a:t>best.iter</a:t>
            </a:r>
            <a:r>
              <a:rPr lang="en-US" sz="1600" dirty="0"/>
              <a:t>]; 1-VarCV/</a:t>
            </a:r>
            <a:r>
              <a:rPr lang="en-US" sz="1600" dirty="0" err="1"/>
              <a:t>var</a:t>
            </a:r>
            <a:r>
              <a:rPr lang="en-US" sz="1600" dirty="0"/>
              <a:t>(</a:t>
            </a:r>
            <a:r>
              <a:rPr lang="en-US" sz="1600" dirty="0" err="1"/>
              <a:t>INCOME$hours.per.week</a:t>
            </a:r>
            <a:r>
              <a:rPr lang="en-US" sz="1600" dirty="0"/>
              <a:t>)</a:t>
            </a:r>
          </a:p>
          <a:p>
            <a:pPr marL="465138" indent="-465138">
              <a:buNone/>
            </a:pPr>
            <a:r>
              <a:rPr lang="en-US" sz="1600" dirty="0"/>
              <a:t>summary(Inc.gbm1,n.trees=</a:t>
            </a:r>
            <a:r>
              <a:rPr lang="en-US" sz="1600" dirty="0" err="1"/>
              <a:t>best.iter</a:t>
            </a:r>
            <a:r>
              <a:rPr lang="en-US" sz="1600" dirty="0"/>
              <a:t>)</a:t>
            </a:r>
          </a:p>
          <a:p>
            <a:pPr marL="465138" indent="-465138">
              <a:buNone/>
            </a:pPr>
            <a:r>
              <a:rPr lang="en-US" sz="1600" dirty="0"/>
              <a:t>Inc.gbm1$var.names</a:t>
            </a:r>
          </a:p>
        </p:txBody>
      </p:sp>
      <p:pic>
        <p:nvPicPr>
          <p:cNvPr id="5" name="Picture 4"/>
          <p:cNvPicPr>
            <a:picLocks noChangeAspect="1"/>
          </p:cNvPicPr>
          <p:nvPr/>
        </p:nvPicPr>
        <p:blipFill rotWithShape="1">
          <a:blip r:embed="rId2"/>
          <a:srcRect t="8223" r="23043" b="21235"/>
          <a:stretch/>
        </p:blipFill>
        <p:spPr>
          <a:xfrm>
            <a:off x="5426395" y="3583170"/>
            <a:ext cx="3696339" cy="3232298"/>
          </a:xfrm>
          <a:prstGeom prst="rect">
            <a:avLst/>
          </a:prstGeom>
        </p:spPr>
      </p:pic>
    </p:spTree>
    <p:extLst>
      <p:ext uri="{BB962C8B-B14F-4D97-AF65-F5344CB8AC3E}">
        <p14:creationId xmlns:p14="http://schemas.microsoft.com/office/powerpoint/2010/main" val="18561830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4420"/>
            <a:ext cx="8229600" cy="5516381"/>
          </a:xfrm>
        </p:spPr>
        <p:txBody>
          <a:bodyPr/>
          <a:lstStyle/>
          <a:p>
            <a:pPr marL="0" lvl="0" indent="0">
              <a:buNone/>
            </a:pPr>
            <a:r>
              <a:rPr lang="en-US" sz="1600" dirty="0">
                <a:solidFill>
                  <a:srgbClr val="000000"/>
                </a:solidFill>
              </a:rPr>
              <a:t>&gt; </a:t>
            </a:r>
            <a:r>
              <a:rPr lang="en-US" sz="1600" dirty="0" err="1">
                <a:solidFill>
                  <a:srgbClr val="000000"/>
                </a:solidFill>
              </a:rPr>
              <a:t>best.iter</a:t>
            </a:r>
            <a:endParaRPr lang="en-US" sz="1600" dirty="0">
              <a:solidFill>
                <a:srgbClr val="000000"/>
              </a:solidFill>
            </a:endParaRPr>
          </a:p>
          <a:p>
            <a:pPr marL="0" lvl="0" indent="0">
              <a:buNone/>
            </a:pPr>
            <a:r>
              <a:rPr lang="en-US" sz="1600" dirty="0">
                <a:solidFill>
                  <a:srgbClr val="000000"/>
                </a:solidFill>
              </a:rPr>
              <a:t>[1] 1265</a:t>
            </a:r>
          </a:p>
          <a:p>
            <a:pPr marL="0" lvl="0" indent="0">
              <a:buNone/>
            </a:pPr>
            <a:r>
              <a:rPr lang="en-US" sz="1600" dirty="0">
                <a:solidFill>
                  <a:srgbClr val="000000"/>
                </a:solidFill>
              </a:rPr>
              <a:t>&gt; </a:t>
            </a:r>
            <a:r>
              <a:rPr lang="en-US" sz="1600" dirty="0" err="1">
                <a:solidFill>
                  <a:srgbClr val="000000"/>
                </a:solidFill>
              </a:rPr>
              <a:t>VarCV</a:t>
            </a:r>
            <a:r>
              <a:rPr lang="en-US" sz="1600" dirty="0">
                <a:solidFill>
                  <a:srgbClr val="000000"/>
                </a:solidFill>
              </a:rPr>
              <a:t>&lt;-Inc.gbm1$cv.error[</a:t>
            </a:r>
            <a:r>
              <a:rPr lang="en-US" sz="1600" dirty="0" err="1">
                <a:solidFill>
                  <a:srgbClr val="000000"/>
                </a:solidFill>
              </a:rPr>
              <a:t>best.iter</a:t>
            </a:r>
            <a:r>
              <a:rPr lang="en-US" sz="1600" dirty="0">
                <a:solidFill>
                  <a:srgbClr val="000000"/>
                </a:solidFill>
              </a:rPr>
              <a:t>]; 1-VarCV/</a:t>
            </a:r>
            <a:r>
              <a:rPr lang="en-US" sz="1600" dirty="0" err="1">
                <a:solidFill>
                  <a:srgbClr val="000000"/>
                </a:solidFill>
              </a:rPr>
              <a:t>var</a:t>
            </a:r>
            <a:r>
              <a:rPr lang="en-US" sz="1600" dirty="0">
                <a:solidFill>
                  <a:srgbClr val="000000"/>
                </a:solidFill>
              </a:rPr>
              <a:t>(</a:t>
            </a:r>
            <a:r>
              <a:rPr lang="en-US" sz="1600" dirty="0" err="1">
                <a:solidFill>
                  <a:srgbClr val="000000"/>
                </a:solidFill>
              </a:rPr>
              <a:t>INCOME$hours.per.week</a:t>
            </a:r>
            <a:r>
              <a:rPr lang="en-US" sz="1600" dirty="0">
                <a:solidFill>
                  <a:srgbClr val="000000"/>
                </a:solidFill>
              </a:rPr>
              <a:t>)</a:t>
            </a:r>
          </a:p>
          <a:p>
            <a:pPr marL="0" lvl="0" indent="0">
              <a:buNone/>
            </a:pPr>
            <a:r>
              <a:rPr lang="en-US" sz="1600" dirty="0">
                <a:solidFill>
                  <a:srgbClr val="000000"/>
                </a:solidFill>
              </a:rPr>
              <a:t>[1] 0.2650076</a:t>
            </a:r>
          </a:p>
          <a:p>
            <a:pPr marL="0" lvl="0" indent="0">
              <a:buNone/>
            </a:pPr>
            <a:endParaRPr lang="en-US" sz="1600" dirty="0">
              <a:solidFill>
                <a:srgbClr val="000000"/>
              </a:solidFill>
            </a:endParaRPr>
          </a:p>
          <a:p>
            <a:pPr marL="0" lvl="0" indent="0">
              <a:buNone/>
            </a:pPr>
            <a:r>
              <a:rPr lang="en-US" sz="1600" dirty="0">
                <a:solidFill>
                  <a:srgbClr val="000000"/>
                </a:solidFill>
              </a:rPr>
              <a:t>&gt; summary(Inc.gbm1,n.trees=</a:t>
            </a:r>
            <a:r>
              <a:rPr lang="en-US" sz="1600" dirty="0" err="1">
                <a:solidFill>
                  <a:srgbClr val="000000"/>
                </a:solidFill>
              </a:rPr>
              <a:t>best.iter</a:t>
            </a:r>
            <a:r>
              <a:rPr lang="en-US" sz="1600" dirty="0">
                <a:solidFill>
                  <a:srgbClr val="000000"/>
                </a:solidFill>
              </a:rPr>
              <a:t>)</a:t>
            </a:r>
          </a:p>
          <a:p>
            <a:pPr marL="0" lvl="0" indent="0">
              <a:buNone/>
            </a:pPr>
            <a:r>
              <a:rPr lang="en-US" sz="1600" dirty="0">
                <a:solidFill>
                  <a:srgbClr val="000000"/>
                </a:solidFill>
              </a:rPr>
              <a:t>                          </a:t>
            </a:r>
            <a:r>
              <a:rPr lang="en-US" sz="1600" dirty="0" err="1">
                <a:solidFill>
                  <a:srgbClr val="000000"/>
                </a:solidFill>
              </a:rPr>
              <a:t>var</a:t>
            </a:r>
            <a:r>
              <a:rPr lang="en-US" sz="1600" dirty="0">
                <a:solidFill>
                  <a:srgbClr val="000000"/>
                </a:solidFill>
              </a:rPr>
              <a:t>    rel.inf</a:t>
            </a:r>
          </a:p>
          <a:p>
            <a:pPr marL="0" lvl="0" indent="0">
              <a:buNone/>
            </a:pPr>
            <a:r>
              <a:rPr lang="en-US" sz="1600" dirty="0">
                <a:solidFill>
                  <a:srgbClr val="000000"/>
                </a:solidFill>
              </a:rPr>
              <a:t>age                       </a:t>
            </a:r>
            <a:r>
              <a:rPr lang="en-US" sz="1600" dirty="0" err="1">
                <a:solidFill>
                  <a:srgbClr val="000000"/>
                </a:solidFill>
              </a:rPr>
              <a:t>age</a:t>
            </a:r>
            <a:r>
              <a:rPr lang="en-US" sz="1600" dirty="0">
                <a:solidFill>
                  <a:srgbClr val="000000"/>
                </a:solidFill>
              </a:rPr>
              <a:t> 34.9590262</a:t>
            </a:r>
          </a:p>
          <a:p>
            <a:pPr marL="0" lvl="0" indent="0">
              <a:buNone/>
            </a:pPr>
            <a:r>
              <a:rPr lang="en-US" sz="1600" dirty="0">
                <a:solidFill>
                  <a:srgbClr val="000000"/>
                </a:solidFill>
              </a:rPr>
              <a:t>occupation         </a:t>
            </a:r>
            <a:r>
              <a:rPr lang="en-US" sz="1600" dirty="0" err="1">
                <a:solidFill>
                  <a:srgbClr val="000000"/>
                </a:solidFill>
              </a:rPr>
              <a:t>occupation</a:t>
            </a:r>
            <a:r>
              <a:rPr lang="en-US" sz="1600" dirty="0">
                <a:solidFill>
                  <a:srgbClr val="000000"/>
                </a:solidFill>
              </a:rPr>
              <a:t> 18.5648540</a:t>
            </a:r>
          </a:p>
          <a:p>
            <a:pPr marL="0" lvl="0" indent="0">
              <a:buNone/>
            </a:pPr>
            <a:r>
              <a:rPr lang="en-US" sz="1600" dirty="0" err="1">
                <a:solidFill>
                  <a:srgbClr val="000000"/>
                </a:solidFill>
              </a:rPr>
              <a:t>native.country</a:t>
            </a:r>
            <a:r>
              <a:rPr lang="en-US" sz="1600" dirty="0">
                <a:solidFill>
                  <a:srgbClr val="000000"/>
                </a:solidFill>
              </a:rPr>
              <a:t> </a:t>
            </a:r>
            <a:r>
              <a:rPr lang="en-US" sz="1600" dirty="0" err="1">
                <a:solidFill>
                  <a:srgbClr val="000000"/>
                </a:solidFill>
              </a:rPr>
              <a:t>native.country</a:t>
            </a:r>
            <a:r>
              <a:rPr lang="en-US" sz="1600" dirty="0">
                <a:solidFill>
                  <a:srgbClr val="000000"/>
                </a:solidFill>
              </a:rPr>
              <a:t> 12.6696441</a:t>
            </a:r>
          </a:p>
          <a:p>
            <a:pPr marL="0" lvl="0" indent="0">
              <a:buNone/>
            </a:pPr>
            <a:r>
              <a:rPr lang="en-US" sz="1600" dirty="0">
                <a:solidFill>
                  <a:srgbClr val="000000"/>
                </a:solidFill>
              </a:rPr>
              <a:t>relationship     </a:t>
            </a:r>
            <a:r>
              <a:rPr lang="en-US" sz="1600" dirty="0" err="1">
                <a:solidFill>
                  <a:srgbClr val="000000"/>
                </a:solidFill>
              </a:rPr>
              <a:t>relationship</a:t>
            </a:r>
            <a:r>
              <a:rPr lang="en-US" sz="1600" dirty="0">
                <a:solidFill>
                  <a:srgbClr val="000000"/>
                </a:solidFill>
              </a:rPr>
              <a:t>  9.9231513</a:t>
            </a:r>
          </a:p>
          <a:p>
            <a:pPr marL="0" lvl="0" indent="0">
              <a:buNone/>
            </a:pPr>
            <a:r>
              <a:rPr lang="en-US" sz="1600" dirty="0" err="1">
                <a:solidFill>
                  <a:srgbClr val="000000"/>
                </a:solidFill>
              </a:rPr>
              <a:t>workclass</a:t>
            </a:r>
            <a:r>
              <a:rPr lang="en-US" sz="1600" dirty="0">
                <a:solidFill>
                  <a:srgbClr val="000000"/>
                </a:solidFill>
              </a:rPr>
              <a:t>           </a:t>
            </a:r>
            <a:r>
              <a:rPr lang="en-US" sz="1600" dirty="0" err="1">
                <a:solidFill>
                  <a:srgbClr val="000000"/>
                </a:solidFill>
              </a:rPr>
              <a:t>workclass</a:t>
            </a:r>
            <a:r>
              <a:rPr lang="en-US" sz="1600" dirty="0">
                <a:solidFill>
                  <a:srgbClr val="000000"/>
                </a:solidFill>
              </a:rPr>
              <a:t>  6.4316208</a:t>
            </a:r>
          </a:p>
          <a:p>
            <a:pPr marL="0" lvl="0" indent="0">
              <a:buNone/>
            </a:pPr>
            <a:r>
              <a:rPr lang="en-US" sz="1600" dirty="0">
                <a:solidFill>
                  <a:srgbClr val="000000"/>
                </a:solidFill>
              </a:rPr>
              <a:t>sex                       </a:t>
            </a:r>
            <a:r>
              <a:rPr lang="en-US" sz="1600" dirty="0" err="1">
                <a:solidFill>
                  <a:srgbClr val="000000"/>
                </a:solidFill>
              </a:rPr>
              <a:t>sex</a:t>
            </a:r>
            <a:r>
              <a:rPr lang="en-US" sz="1600" dirty="0">
                <a:solidFill>
                  <a:srgbClr val="000000"/>
                </a:solidFill>
              </a:rPr>
              <a:t>  5.5651013</a:t>
            </a:r>
          </a:p>
          <a:p>
            <a:pPr marL="0" lvl="0" indent="0">
              <a:buNone/>
            </a:pPr>
            <a:r>
              <a:rPr lang="en-US" sz="1600" dirty="0">
                <a:solidFill>
                  <a:srgbClr val="000000"/>
                </a:solidFill>
              </a:rPr>
              <a:t>income                 </a:t>
            </a:r>
            <a:r>
              <a:rPr lang="en-US" sz="1600" dirty="0" err="1">
                <a:solidFill>
                  <a:srgbClr val="000000"/>
                </a:solidFill>
              </a:rPr>
              <a:t>income</a:t>
            </a:r>
            <a:r>
              <a:rPr lang="en-US" sz="1600" dirty="0">
                <a:solidFill>
                  <a:srgbClr val="000000"/>
                </a:solidFill>
              </a:rPr>
              <a:t>  4.0661108</a:t>
            </a:r>
          </a:p>
          <a:p>
            <a:pPr marL="0" lvl="0" indent="0">
              <a:buNone/>
            </a:pPr>
            <a:r>
              <a:rPr lang="en-US" sz="1600" dirty="0" err="1">
                <a:solidFill>
                  <a:srgbClr val="000000"/>
                </a:solidFill>
              </a:rPr>
              <a:t>education.num</a:t>
            </a:r>
            <a:r>
              <a:rPr lang="en-US" sz="1600" dirty="0">
                <a:solidFill>
                  <a:srgbClr val="000000"/>
                </a:solidFill>
              </a:rPr>
              <a:t>   </a:t>
            </a:r>
            <a:r>
              <a:rPr lang="en-US" sz="1600" dirty="0" err="1">
                <a:solidFill>
                  <a:srgbClr val="000000"/>
                </a:solidFill>
              </a:rPr>
              <a:t>education.num</a:t>
            </a:r>
            <a:r>
              <a:rPr lang="en-US" sz="1600" dirty="0">
                <a:solidFill>
                  <a:srgbClr val="000000"/>
                </a:solidFill>
              </a:rPr>
              <a:t>  3.5632509</a:t>
            </a:r>
          </a:p>
          <a:p>
            <a:pPr marL="0" lvl="0" indent="0">
              <a:buNone/>
            </a:pPr>
            <a:r>
              <a:rPr lang="en-US" sz="1600" dirty="0" err="1">
                <a:solidFill>
                  <a:srgbClr val="000000"/>
                </a:solidFill>
              </a:rPr>
              <a:t>marital.status</a:t>
            </a:r>
            <a:r>
              <a:rPr lang="en-US" sz="1600" dirty="0">
                <a:solidFill>
                  <a:srgbClr val="000000"/>
                </a:solidFill>
              </a:rPr>
              <a:t> </a:t>
            </a:r>
            <a:r>
              <a:rPr lang="en-US" sz="1600" dirty="0" err="1">
                <a:solidFill>
                  <a:srgbClr val="000000"/>
                </a:solidFill>
              </a:rPr>
              <a:t>marital.status</a:t>
            </a:r>
            <a:r>
              <a:rPr lang="en-US" sz="1600" dirty="0">
                <a:solidFill>
                  <a:srgbClr val="000000"/>
                </a:solidFill>
              </a:rPr>
              <a:t>  2.0806690</a:t>
            </a:r>
          </a:p>
          <a:p>
            <a:pPr marL="0" lvl="0" indent="0">
              <a:buNone/>
            </a:pPr>
            <a:r>
              <a:rPr lang="en-US" sz="1600" dirty="0" err="1">
                <a:solidFill>
                  <a:srgbClr val="000000"/>
                </a:solidFill>
              </a:rPr>
              <a:t>capital.loss</a:t>
            </a:r>
            <a:r>
              <a:rPr lang="en-US" sz="1600" dirty="0">
                <a:solidFill>
                  <a:srgbClr val="000000"/>
                </a:solidFill>
              </a:rPr>
              <a:t>     </a:t>
            </a:r>
            <a:r>
              <a:rPr lang="en-US" sz="1600" dirty="0" err="1">
                <a:solidFill>
                  <a:srgbClr val="000000"/>
                </a:solidFill>
              </a:rPr>
              <a:t>capital.loss</a:t>
            </a:r>
            <a:r>
              <a:rPr lang="en-US" sz="1600" dirty="0">
                <a:solidFill>
                  <a:srgbClr val="000000"/>
                </a:solidFill>
              </a:rPr>
              <a:t>  1.0607433</a:t>
            </a:r>
          </a:p>
          <a:p>
            <a:pPr marL="0" lvl="0" indent="0">
              <a:buNone/>
            </a:pPr>
            <a:r>
              <a:rPr lang="en-US" sz="1600" dirty="0" err="1">
                <a:solidFill>
                  <a:srgbClr val="000000"/>
                </a:solidFill>
              </a:rPr>
              <a:t>capital.gain</a:t>
            </a:r>
            <a:r>
              <a:rPr lang="en-US" sz="1600" dirty="0">
                <a:solidFill>
                  <a:srgbClr val="000000"/>
                </a:solidFill>
              </a:rPr>
              <a:t>     </a:t>
            </a:r>
            <a:r>
              <a:rPr lang="en-US" sz="1600" dirty="0" err="1">
                <a:solidFill>
                  <a:srgbClr val="000000"/>
                </a:solidFill>
              </a:rPr>
              <a:t>capital.gain</a:t>
            </a:r>
            <a:r>
              <a:rPr lang="en-US" sz="1600" dirty="0">
                <a:solidFill>
                  <a:srgbClr val="000000"/>
                </a:solidFill>
              </a:rPr>
              <a:t>  0.8191883</a:t>
            </a:r>
          </a:p>
          <a:p>
            <a:pPr marL="0" lvl="0" indent="0">
              <a:buNone/>
            </a:pPr>
            <a:r>
              <a:rPr lang="en-US" sz="1600" dirty="0">
                <a:solidFill>
                  <a:srgbClr val="000000"/>
                </a:solidFill>
              </a:rPr>
              <a:t>race                     </a:t>
            </a:r>
            <a:r>
              <a:rPr lang="en-US" sz="1600" dirty="0" err="1">
                <a:solidFill>
                  <a:srgbClr val="000000"/>
                </a:solidFill>
              </a:rPr>
              <a:t>race</a:t>
            </a:r>
            <a:r>
              <a:rPr lang="en-US" sz="1600" dirty="0">
                <a:solidFill>
                  <a:srgbClr val="000000"/>
                </a:solidFill>
              </a:rPr>
              <a:t>  0.2966401</a:t>
            </a:r>
          </a:p>
        </p:txBody>
      </p:sp>
    </p:spTree>
    <p:extLst>
      <p:ext uri="{BB962C8B-B14F-4D97-AF65-F5344CB8AC3E}">
        <p14:creationId xmlns:p14="http://schemas.microsoft.com/office/powerpoint/2010/main" val="8725008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912"/>
            <a:ext cx="8229600" cy="6265890"/>
          </a:xfrm>
        </p:spPr>
        <p:txBody>
          <a:bodyPr/>
          <a:lstStyle/>
          <a:p>
            <a:pPr marL="0" lvl="0" indent="0">
              <a:buNone/>
            </a:pPr>
            <a:r>
              <a:rPr lang="en-US" sz="1600" dirty="0">
                <a:solidFill>
                  <a:srgbClr val="000000"/>
                </a:solidFill>
              </a:rPr>
              <a:t>plot(Inc.gbm1, </a:t>
            </a:r>
            <a:r>
              <a:rPr lang="en-US" sz="1600" dirty="0" err="1">
                <a:solidFill>
                  <a:srgbClr val="000000"/>
                </a:solidFill>
              </a:rPr>
              <a:t>i.var</a:t>
            </a:r>
            <a:r>
              <a:rPr lang="en-US" sz="1600" dirty="0">
                <a:solidFill>
                  <a:srgbClr val="000000"/>
                </a:solidFill>
              </a:rPr>
              <a:t> = 1,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a:t>
            </a:r>
          </a:p>
          <a:p>
            <a:pPr marL="0" lvl="0" indent="0">
              <a:buNone/>
            </a:pPr>
            <a:r>
              <a:rPr lang="en-US" sz="1600" dirty="0">
                <a:solidFill>
                  <a:srgbClr val="000000"/>
                </a:solidFill>
              </a:rPr>
              <a:t>plot(Inc.gbm1, </a:t>
            </a:r>
            <a:r>
              <a:rPr lang="en-US" sz="1600" dirty="0" err="1">
                <a:solidFill>
                  <a:srgbClr val="000000"/>
                </a:solidFill>
              </a:rPr>
              <a:t>i.var</a:t>
            </a:r>
            <a:r>
              <a:rPr lang="en-US" sz="1600" dirty="0">
                <a:solidFill>
                  <a:srgbClr val="000000"/>
                </a:solidFill>
              </a:rPr>
              <a:t> = 5,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 </a:t>
            </a:r>
            <a:r>
              <a:rPr lang="en-US" sz="1600" dirty="0" err="1">
                <a:solidFill>
                  <a:srgbClr val="000000"/>
                </a:solidFill>
              </a:rPr>
              <a:t>cex.axis</a:t>
            </a:r>
            <a:r>
              <a:rPr lang="en-US" sz="1600" dirty="0">
                <a:solidFill>
                  <a:srgbClr val="000000"/>
                </a:solidFill>
              </a:rPr>
              <a:t>=.7)</a:t>
            </a:r>
          </a:p>
          <a:p>
            <a:pPr marL="0" lvl="0" indent="0">
              <a:buNone/>
            </a:pPr>
            <a:r>
              <a:rPr lang="en-US" sz="1600" dirty="0">
                <a:solidFill>
                  <a:srgbClr val="000000"/>
                </a:solidFill>
              </a:rPr>
              <a:t>plot(Inc.gbm1, </a:t>
            </a:r>
            <a:r>
              <a:rPr lang="en-US" sz="1600" dirty="0" err="1">
                <a:solidFill>
                  <a:srgbClr val="000000"/>
                </a:solidFill>
              </a:rPr>
              <a:t>i.var</a:t>
            </a:r>
            <a:r>
              <a:rPr lang="en-US" sz="1600" dirty="0">
                <a:solidFill>
                  <a:srgbClr val="000000"/>
                </a:solidFill>
              </a:rPr>
              <a:t> = 6,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 </a:t>
            </a:r>
            <a:r>
              <a:rPr lang="en-US" sz="1600" dirty="0" err="1">
                <a:solidFill>
                  <a:srgbClr val="000000"/>
                </a:solidFill>
              </a:rPr>
              <a:t>cex.axis</a:t>
            </a:r>
            <a:r>
              <a:rPr lang="en-US" sz="1600" dirty="0">
                <a:solidFill>
                  <a:srgbClr val="000000"/>
                </a:solidFill>
              </a:rPr>
              <a:t>=1)</a:t>
            </a:r>
          </a:p>
        </p:txBody>
      </p:sp>
      <p:pic>
        <p:nvPicPr>
          <p:cNvPr id="3277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7881" r="4618" b="2945"/>
          <a:stretch/>
        </p:blipFill>
        <p:spPr bwMode="auto">
          <a:xfrm>
            <a:off x="119933" y="4958302"/>
            <a:ext cx="8857887" cy="1890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10582" r="2359"/>
          <a:stretch/>
        </p:blipFill>
        <p:spPr bwMode="auto">
          <a:xfrm>
            <a:off x="119933" y="2923089"/>
            <a:ext cx="9067675" cy="2134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4"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t="17531" r="4383"/>
          <a:stretch/>
        </p:blipFill>
        <p:spPr bwMode="auto">
          <a:xfrm>
            <a:off x="104932" y="1249805"/>
            <a:ext cx="8879711" cy="1969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20342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912"/>
            <a:ext cx="8229600" cy="6265890"/>
          </a:xfrm>
        </p:spPr>
        <p:txBody>
          <a:bodyPr/>
          <a:lstStyle/>
          <a:p>
            <a:pPr marL="0" lvl="0" indent="0">
              <a:buNone/>
            </a:pPr>
            <a:r>
              <a:rPr lang="en-US" sz="1600" dirty="0">
                <a:solidFill>
                  <a:srgbClr val="000000"/>
                </a:solidFill>
              </a:rPr>
              <a:t>plot(Inc.gbm1, </a:t>
            </a:r>
            <a:r>
              <a:rPr lang="en-US" sz="1600" dirty="0" err="1">
                <a:solidFill>
                  <a:srgbClr val="000000"/>
                </a:solidFill>
              </a:rPr>
              <a:t>i.var</a:t>
            </a:r>
            <a:r>
              <a:rPr lang="en-US" sz="1600" dirty="0">
                <a:solidFill>
                  <a:srgbClr val="000000"/>
                </a:solidFill>
              </a:rPr>
              <a:t> = 11,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 </a:t>
            </a:r>
            <a:r>
              <a:rPr lang="en-US" sz="1600" dirty="0" err="1">
                <a:solidFill>
                  <a:srgbClr val="000000"/>
                </a:solidFill>
              </a:rPr>
              <a:t>cex.axis</a:t>
            </a:r>
            <a:r>
              <a:rPr lang="en-US" sz="1600" dirty="0">
                <a:solidFill>
                  <a:srgbClr val="000000"/>
                </a:solidFill>
              </a:rPr>
              <a:t>=.5)</a:t>
            </a:r>
          </a:p>
          <a:p>
            <a:pPr marL="0" lvl="0" indent="0">
              <a:buNone/>
            </a:pPr>
            <a:r>
              <a:rPr lang="en-US" sz="1600" dirty="0">
                <a:solidFill>
                  <a:srgbClr val="000000"/>
                </a:solidFill>
              </a:rPr>
              <a:t>plot(Inc.gbm1, </a:t>
            </a:r>
            <a:r>
              <a:rPr lang="en-US" sz="1600" dirty="0" err="1">
                <a:solidFill>
                  <a:srgbClr val="000000"/>
                </a:solidFill>
              </a:rPr>
              <a:t>i.var</a:t>
            </a:r>
            <a:r>
              <a:rPr lang="en-US" sz="1600" dirty="0">
                <a:solidFill>
                  <a:srgbClr val="000000"/>
                </a:solidFill>
              </a:rPr>
              <a:t> = 2,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 </a:t>
            </a:r>
            <a:r>
              <a:rPr lang="en-US" sz="1600" dirty="0" err="1">
                <a:solidFill>
                  <a:srgbClr val="000000"/>
                </a:solidFill>
              </a:rPr>
              <a:t>cex.axis</a:t>
            </a:r>
            <a:r>
              <a:rPr lang="en-US" sz="1600" dirty="0">
                <a:solidFill>
                  <a:srgbClr val="000000"/>
                </a:solidFill>
              </a:rPr>
              <a:t>=1)</a:t>
            </a:r>
          </a:p>
          <a:p>
            <a:pPr marL="0" lvl="0" indent="0">
              <a:buNone/>
            </a:pPr>
            <a:r>
              <a:rPr lang="en-US" sz="1600" dirty="0">
                <a:solidFill>
                  <a:srgbClr val="000000"/>
                </a:solidFill>
              </a:rPr>
              <a:t>plot(Inc.gbm1, </a:t>
            </a:r>
            <a:r>
              <a:rPr lang="en-US" sz="1600" dirty="0" err="1">
                <a:solidFill>
                  <a:srgbClr val="000000"/>
                </a:solidFill>
              </a:rPr>
              <a:t>i.var</a:t>
            </a:r>
            <a:r>
              <a:rPr lang="en-US" sz="1600" dirty="0">
                <a:solidFill>
                  <a:srgbClr val="000000"/>
                </a:solidFill>
              </a:rPr>
              <a:t> = 8,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 </a:t>
            </a:r>
            <a:r>
              <a:rPr lang="en-US" sz="1600" dirty="0" err="1">
                <a:solidFill>
                  <a:srgbClr val="000000"/>
                </a:solidFill>
              </a:rPr>
              <a:t>cex.axis</a:t>
            </a:r>
            <a:r>
              <a:rPr lang="en-US" sz="1600" dirty="0">
                <a:solidFill>
                  <a:srgbClr val="000000"/>
                </a:solidFill>
              </a:rPr>
              <a:t>=1)</a:t>
            </a:r>
          </a:p>
        </p:txBody>
      </p:sp>
      <p:pic>
        <p:nvPicPr>
          <p:cNvPr id="337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889" r="4556"/>
          <a:stretch/>
        </p:blipFill>
        <p:spPr bwMode="auto">
          <a:xfrm>
            <a:off x="164892" y="1246680"/>
            <a:ext cx="8863645" cy="196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8528" r="5027"/>
          <a:stretch/>
        </p:blipFill>
        <p:spPr bwMode="auto">
          <a:xfrm>
            <a:off x="164892" y="3005845"/>
            <a:ext cx="8819904" cy="194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5636" r="4661"/>
          <a:stretch/>
        </p:blipFill>
        <p:spPr bwMode="auto">
          <a:xfrm>
            <a:off x="74954" y="4859935"/>
            <a:ext cx="8853894" cy="201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5986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912"/>
            <a:ext cx="8229600" cy="6265890"/>
          </a:xfrm>
        </p:spPr>
        <p:txBody>
          <a:bodyPr/>
          <a:lstStyle/>
          <a:p>
            <a:pPr marL="0" lvl="0" indent="0">
              <a:buNone/>
            </a:pPr>
            <a:r>
              <a:rPr lang="en-US" sz="1600" dirty="0">
                <a:solidFill>
                  <a:srgbClr val="000000"/>
                </a:solidFill>
              </a:rPr>
              <a:t>plot(Inc.gbm1, </a:t>
            </a:r>
            <a:r>
              <a:rPr lang="en-US" sz="1600" dirty="0" err="1">
                <a:solidFill>
                  <a:srgbClr val="000000"/>
                </a:solidFill>
              </a:rPr>
              <a:t>i.var</a:t>
            </a:r>
            <a:r>
              <a:rPr lang="en-US" sz="1600" dirty="0">
                <a:solidFill>
                  <a:srgbClr val="000000"/>
                </a:solidFill>
              </a:rPr>
              <a:t> = 12,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 </a:t>
            </a:r>
            <a:r>
              <a:rPr lang="en-US" sz="1600" dirty="0" err="1">
                <a:solidFill>
                  <a:srgbClr val="000000"/>
                </a:solidFill>
              </a:rPr>
              <a:t>cex.axis</a:t>
            </a:r>
            <a:r>
              <a:rPr lang="en-US" sz="1600" dirty="0">
                <a:solidFill>
                  <a:srgbClr val="000000"/>
                </a:solidFill>
              </a:rPr>
              <a:t>=1)</a:t>
            </a:r>
          </a:p>
          <a:p>
            <a:pPr marL="0" lvl="0" indent="0">
              <a:buNone/>
            </a:pPr>
            <a:r>
              <a:rPr lang="en-US" sz="1600" dirty="0">
                <a:solidFill>
                  <a:srgbClr val="000000"/>
                </a:solidFill>
              </a:rPr>
              <a:t>plot(Inc.gbm1, </a:t>
            </a:r>
            <a:r>
              <a:rPr lang="en-US" sz="1600" dirty="0" err="1">
                <a:solidFill>
                  <a:srgbClr val="000000"/>
                </a:solidFill>
              </a:rPr>
              <a:t>i.var</a:t>
            </a:r>
            <a:r>
              <a:rPr lang="en-US" sz="1600" dirty="0">
                <a:solidFill>
                  <a:srgbClr val="000000"/>
                </a:solidFill>
              </a:rPr>
              <a:t> = 3,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 </a:t>
            </a:r>
            <a:r>
              <a:rPr lang="en-US" sz="1600" dirty="0" err="1">
                <a:solidFill>
                  <a:srgbClr val="000000"/>
                </a:solidFill>
              </a:rPr>
              <a:t>cex.axis</a:t>
            </a:r>
            <a:r>
              <a:rPr lang="en-US" sz="1600" dirty="0">
                <a:solidFill>
                  <a:srgbClr val="000000"/>
                </a:solidFill>
              </a:rPr>
              <a:t>=1)</a:t>
            </a:r>
          </a:p>
          <a:p>
            <a:pPr marL="0" lvl="0" indent="0">
              <a:buNone/>
            </a:pPr>
            <a:r>
              <a:rPr lang="en-US" sz="1600" dirty="0">
                <a:solidFill>
                  <a:srgbClr val="000000"/>
                </a:solidFill>
              </a:rPr>
              <a:t>plot(Inc.gbm1, </a:t>
            </a:r>
            <a:r>
              <a:rPr lang="en-US" sz="1600" dirty="0" err="1">
                <a:solidFill>
                  <a:srgbClr val="000000"/>
                </a:solidFill>
              </a:rPr>
              <a:t>i.var</a:t>
            </a:r>
            <a:r>
              <a:rPr lang="en-US" sz="1600" dirty="0">
                <a:solidFill>
                  <a:srgbClr val="000000"/>
                </a:solidFill>
              </a:rPr>
              <a:t> = 4,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 </a:t>
            </a:r>
            <a:r>
              <a:rPr lang="en-US" sz="1600" dirty="0" err="1">
                <a:solidFill>
                  <a:srgbClr val="000000"/>
                </a:solidFill>
              </a:rPr>
              <a:t>cex.axis</a:t>
            </a:r>
            <a:r>
              <a:rPr lang="en-US" sz="1600" dirty="0">
                <a:solidFill>
                  <a:srgbClr val="000000"/>
                </a:solidFill>
              </a:rPr>
              <a:t>=1)</a:t>
            </a:r>
          </a:p>
        </p:txBody>
      </p:sp>
      <p:pic>
        <p:nvPicPr>
          <p:cNvPr id="348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532" r="4800"/>
          <a:stretch/>
        </p:blipFill>
        <p:spPr bwMode="auto">
          <a:xfrm>
            <a:off x="79409" y="1229192"/>
            <a:ext cx="8840985" cy="1945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9372" r="4692"/>
          <a:stretch/>
        </p:blipFill>
        <p:spPr bwMode="auto">
          <a:xfrm>
            <a:off x="79409" y="3043002"/>
            <a:ext cx="8851015" cy="192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8532" r="4584"/>
          <a:stretch/>
        </p:blipFill>
        <p:spPr bwMode="auto">
          <a:xfrm>
            <a:off x="74950" y="4871799"/>
            <a:ext cx="8861045" cy="1945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07237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a Boosted Classification Tree</a:t>
            </a:r>
          </a:p>
        </p:txBody>
      </p:sp>
      <p:sp>
        <p:nvSpPr>
          <p:cNvPr id="3" name="Content Placeholder 2"/>
          <p:cNvSpPr>
            <a:spLocks noGrp="1"/>
          </p:cNvSpPr>
          <p:nvPr>
            <p:ph idx="1"/>
          </p:nvPr>
        </p:nvSpPr>
        <p:spPr/>
        <p:txBody>
          <a:bodyPr/>
          <a:lstStyle/>
          <a:p>
            <a:pPr marL="465138" indent="-465138">
              <a:buNone/>
            </a:pPr>
            <a:r>
              <a:rPr lang="en-US" sz="1600" dirty="0"/>
              <a:t>Inc.gbm2 &lt;- </a:t>
            </a:r>
            <a:r>
              <a:rPr lang="en-US" sz="1600" dirty="0" err="1"/>
              <a:t>gbm</a:t>
            </a:r>
            <a:r>
              <a:rPr lang="en-US" sz="1600" dirty="0"/>
              <a:t>(income=="&gt;50K" ~ ., data=INCOME[,-c(3,4)], distribution="</a:t>
            </a:r>
            <a:r>
              <a:rPr lang="en-US" sz="1600" dirty="0" err="1"/>
              <a:t>bernoulli</a:t>
            </a:r>
            <a:r>
              <a:rPr lang="en-US" sz="1600" dirty="0"/>
              <a:t>", </a:t>
            </a:r>
            <a:r>
              <a:rPr lang="en-US" sz="1600" dirty="0" err="1"/>
              <a:t>n.trees</a:t>
            </a:r>
            <a:r>
              <a:rPr lang="en-US" sz="1600" dirty="0"/>
              <a:t>=5000, shrinkage=0.05, </a:t>
            </a:r>
            <a:r>
              <a:rPr lang="en-US" sz="1600" dirty="0" err="1"/>
              <a:t>interaction.depth</a:t>
            </a:r>
            <a:r>
              <a:rPr lang="en-US" sz="1600" dirty="0"/>
              <a:t>=3, </a:t>
            </a:r>
            <a:r>
              <a:rPr lang="en-US" sz="1600" dirty="0" err="1"/>
              <a:t>bag.fraction</a:t>
            </a:r>
            <a:r>
              <a:rPr lang="en-US" sz="1600" dirty="0"/>
              <a:t> = .5, </a:t>
            </a:r>
            <a:r>
              <a:rPr lang="en-US" sz="1600" dirty="0" err="1"/>
              <a:t>train.fraction</a:t>
            </a:r>
            <a:r>
              <a:rPr lang="en-US" sz="1600" dirty="0"/>
              <a:t> = 1, </a:t>
            </a:r>
            <a:r>
              <a:rPr lang="en-US" sz="1600" dirty="0" err="1"/>
              <a:t>n.minobsinnode</a:t>
            </a:r>
            <a:r>
              <a:rPr lang="en-US" sz="1600" dirty="0"/>
              <a:t> = 10, </a:t>
            </a:r>
            <a:r>
              <a:rPr lang="en-US" sz="1600" dirty="0" err="1"/>
              <a:t>cv.folds</a:t>
            </a:r>
            <a:r>
              <a:rPr lang="en-US" sz="1600" dirty="0"/>
              <a:t> = 10, </a:t>
            </a:r>
            <a:r>
              <a:rPr lang="en-US" sz="1600" dirty="0" err="1"/>
              <a:t>keep.data</a:t>
            </a:r>
            <a:r>
              <a:rPr lang="en-US" sz="1600" dirty="0"/>
              <a:t>=TRUE, verbose=FALSE)</a:t>
            </a:r>
          </a:p>
          <a:p>
            <a:pPr marL="465138" indent="-465138">
              <a:buNone/>
            </a:pPr>
            <a:r>
              <a:rPr lang="en-US" sz="1600" dirty="0" err="1"/>
              <a:t>best.iter</a:t>
            </a:r>
            <a:r>
              <a:rPr lang="en-US" sz="1600" dirty="0"/>
              <a:t> &lt;- </a:t>
            </a:r>
            <a:r>
              <a:rPr lang="en-US" sz="1600" dirty="0" err="1"/>
              <a:t>gbm.perf</a:t>
            </a:r>
            <a:r>
              <a:rPr lang="en-US" sz="1600" dirty="0"/>
              <a:t>(Inc.gbm2,method="cv");</a:t>
            </a:r>
            <a:r>
              <a:rPr lang="en-US" sz="1600" dirty="0" err="1"/>
              <a:t>best.iter</a:t>
            </a:r>
            <a:endParaRPr lang="en-US" sz="1600" dirty="0"/>
          </a:p>
          <a:p>
            <a:pPr marL="465138" indent="-465138">
              <a:buNone/>
            </a:pPr>
            <a:r>
              <a:rPr lang="en-US" sz="1600" dirty="0"/>
              <a:t>Inc.gbm2$cv.error[</a:t>
            </a:r>
            <a:r>
              <a:rPr lang="en-US" sz="1600" dirty="0" err="1"/>
              <a:t>best.iter</a:t>
            </a:r>
            <a:r>
              <a:rPr lang="en-US" sz="1600" dirty="0"/>
              <a:t>]</a:t>
            </a:r>
          </a:p>
          <a:p>
            <a:pPr marL="465138" indent="-465138">
              <a:buNone/>
            </a:pPr>
            <a:r>
              <a:rPr lang="en-US" sz="1600" dirty="0"/>
              <a:t>summary(Inc.gbm2,n.trees=</a:t>
            </a:r>
            <a:r>
              <a:rPr lang="en-US" sz="1600" dirty="0" err="1"/>
              <a:t>best.iter</a:t>
            </a:r>
            <a:r>
              <a:rPr lang="en-US" sz="1600" dirty="0"/>
              <a:t>)</a:t>
            </a:r>
          </a:p>
          <a:p>
            <a:pPr marL="465138" indent="-465138">
              <a:buNone/>
            </a:pPr>
            <a:r>
              <a:rPr lang="en-US" sz="1600" dirty="0"/>
              <a:t>Inc.gbm2$var.names</a:t>
            </a:r>
          </a:p>
          <a:p>
            <a:pPr marL="465138" indent="-465138">
              <a:buNone/>
            </a:pPr>
            <a:endParaRPr lang="en-US" sz="1600" dirty="0"/>
          </a:p>
        </p:txBody>
      </p:sp>
      <p:pic>
        <p:nvPicPr>
          <p:cNvPr id="6" name="Picture 5"/>
          <p:cNvPicPr>
            <a:picLocks noChangeAspect="1"/>
          </p:cNvPicPr>
          <p:nvPr/>
        </p:nvPicPr>
        <p:blipFill rotWithShape="1">
          <a:blip r:embed="rId2"/>
          <a:srcRect t="7370" r="23086" b="21308"/>
          <a:stretch/>
        </p:blipFill>
        <p:spPr>
          <a:xfrm>
            <a:off x="5184770" y="3444949"/>
            <a:ext cx="3948597" cy="3402418"/>
          </a:xfrm>
          <a:prstGeom prst="rect">
            <a:avLst/>
          </a:prstGeom>
        </p:spPr>
      </p:pic>
    </p:spTree>
    <p:extLst>
      <p:ext uri="{BB962C8B-B14F-4D97-AF65-F5344CB8AC3E}">
        <p14:creationId xmlns:p14="http://schemas.microsoft.com/office/powerpoint/2010/main" val="280035865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4420"/>
            <a:ext cx="8229600" cy="5516381"/>
          </a:xfrm>
        </p:spPr>
        <p:txBody>
          <a:bodyPr/>
          <a:lstStyle/>
          <a:p>
            <a:pPr marL="0" lvl="0" indent="0">
              <a:buNone/>
            </a:pPr>
            <a:r>
              <a:rPr lang="en-US" sz="1600" dirty="0">
                <a:solidFill>
                  <a:srgbClr val="000000"/>
                </a:solidFill>
              </a:rPr>
              <a:t>&gt; </a:t>
            </a:r>
            <a:r>
              <a:rPr lang="en-US" sz="1600" dirty="0" err="1">
                <a:solidFill>
                  <a:srgbClr val="000000"/>
                </a:solidFill>
              </a:rPr>
              <a:t>best.iter</a:t>
            </a:r>
            <a:r>
              <a:rPr lang="en-US" sz="1600" dirty="0">
                <a:solidFill>
                  <a:srgbClr val="000000"/>
                </a:solidFill>
              </a:rPr>
              <a:t> &lt;- </a:t>
            </a:r>
            <a:r>
              <a:rPr lang="en-US" sz="1600" dirty="0" err="1">
                <a:solidFill>
                  <a:srgbClr val="000000"/>
                </a:solidFill>
              </a:rPr>
              <a:t>gbm.perf</a:t>
            </a:r>
            <a:r>
              <a:rPr lang="en-US" sz="1600" dirty="0">
                <a:solidFill>
                  <a:srgbClr val="000000"/>
                </a:solidFill>
              </a:rPr>
              <a:t>(Inc.gbm2,method="cv");</a:t>
            </a:r>
            <a:r>
              <a:rPr lang="en-US" sz="1600" dirty="0" err="1">
                <a:solidFill>
                  <a:srgbClr val="000000"/>
                </a:solidFill>
              </a:rPr>
              <a:t>best.iter</a:t>
            </a:r>
            <a:endParaRPr lang="en-US" sz="1600" dirty="0">
              <a:solidFill>
                <a:srgbClr val="000000"/>
              </a:solidFill>
            </a:endParaRPr>
          </a:p>
          <a:p>
            <a:pPr marL="0" lvl="0" indent="0">
              <a:buNone/>
            </a:pPr>
            <a:r>
              <a:rPr lang="en-US" sz="1600" dirty="0">
                <a:solidFill>
                  <a:srgbClr val="000000"/>
                </a:solidFill>
              </a:rPr>
              <a:t>[1] 1831</a:t>
            </a:r>
          </a:p>
          <a:p>
            <a:pPr marL="0" lvl="0" indent="0">
              <a:buNone/>
            </a:pPr>
            <a:r>
              <a:rPr lang="en-US" sz="1600" dirty="0">
                <a:solidFill>
                  <a:srgbClr val="000000"/>
                </a:solidFill>
              </a:rPr>
              <a:t>&gt; Inc.gbm2$cv.error[</a:t>
            </a:r>
            <a:r>
              <a:rPr lang="en-US" sz="1600" dirty="0" err="1">
                <a:solidFill>
                  <a:srgbClr val="000000"/>
                </a:solidFill>
              </a:rPr>
              <a:t>best.iter</a:t>
            </a:r>
            <a:r>
              <a:rPr lang="en-US" sz="1600" dirty="0">
                <a:solidFill>
                  <a:srgbClr val="000000"/>
                </a:solidFill>
              </a:rPr>
              <a:t>]</a:t>
            </a:r>
          </a:p>
          <a:p>
            <a:pPr marL="0" lvl="0" indent="0">
              <a:buNone/>
            </a:pPr>
            <a:r>
              <a:rPr lang="en-US" sz="1600" dirty="0">
                <a:solidFill>
                  <a:srgbClr val="000000"/>
                </a:solidFill>
              </a:rPr>
              <a:t>[1] 0.5919548</a:t>
            </a:r>
          </a:p>
          <a:p>
            <a:pPr marL="0" lvl="0" indent="0">
              <a:buNone/>
            </a:pPr>
            <a:r>
              <a:rPr lang="en-US" sz="1600" dirty="0">
                <a:solidFill>
                  <a:srgbClr val="000000"/>
                </a:solidFill>
              </a:rPr>
              <a:t>&gt; summary(Inc.gbm2,n.trees=</a:t>
            </a:r>
            <a:r>
              <a:rPr lang="en-US" sz="1600" dirty="0" err="1">
                <a:solidFill>
                  <a:srgbClr val="000000"/>
                </a:solidFill>
              </a:rPr>
              <a:t>best.iter</a:t>
            </a:r>
            <a:r>
              <a:rPr lang="en-US" sz="1600" dirty="0">
                <a:solidFill>
                  <a:srgbClr val="000000"/>
                </a:solidFill>
              </a:rPr>
              <a:t>)</a:t>
            </a:r>
          </a:p>
          <a:p>
            <a:pPr marL="0" lvl="0" indent="0">
              <a:buNone/>
            </a:pPr>
            <a:r>
              <a:rPr lang="en-US" sz="1600" dirty="0">
                <a:solidFill>
                  <a:srgbClr val="000000"/>
                </a:solidFill>
              </a:rPr>
              <a:t>                          </a:t>
            </a:r>
            <a:r>
              <a:rPr lang="en-US" sz="1600" dirty="0" err="1">
                <a:solidFill>
                  <a:srgbClr val="000000"/>
                </a:solidFill>
              </a:rPr>
              <a:t>var</a:t>
            </a:r>
            <a:r>
              <a:rPr lang="en-US" sz="1600" dirty="0">
                <a:solidFill>
                  <a:srgbClr val="000000"/>
                </a:solidFill>
              </a:rPr>
              <a:t>    rel.inf</a:t>
            </a:r>
          </a:p>
          <a:p>
            <a:pPr marL="0" lvl="0" indent="0">
              <a:buNone/>
            </a:pPr>
            <a:r>
              <a:rPr lang="en-US" sz="1600" dirty="0">
                <a:solidFill>
                  <a:srgbClr val="000000"/>
                </a:solidFill>
              </a:rPr>
              <a:t>relationship     </a:t>
            </a:r>
            <a:r>
              <a:rPr lang="en-US" sz="1600" dirty="0" err="1">
                <a:solidFill>
                  <a:srgbClr val="000000"/>
                </a:solidFill>
              </a:rPr>
              <a:t>relationship</a:t>
            </a:r>
            <a:r>
              <a:rPr lang="en-US" sz="1600" dirty="0">
                <a:solidFill>
                  <a:srgbClr val="000000"/>
                </a:solidFill>
              </a:rPr>
              <a:t> 27.8029637</a:t>
            </a:r>
          </a:p>
          <a:p>
            <a:pPr marL="0" lvl="0" indent="0">
              <a:buNone/>
            </a:pPr>
            <a:r>
              <a:rPr lang="en-US" sz="1600" dirty="0" err="1">
                <a:solidFill>
                  <a:srgbClr val="000000"/>
                </a:solidFill>
              </a:rPr>
              <a:t>capital.gain</a:t>
            </a:r>
            <a:r>
              <a:rPr lang="en-US" sz="1600" dirty="0">
                <a:solidFill>
                  <a:srgbClr val="000000"/>
                </a:solidFill>
              </a:rPr>
              <a:t>     </a:t>
            </a:r>
            <a:r>
              <a:rPr lang="en-US" sz="1600" dirty="0" err="1">
                <a:solidFill>
                  <a:srgbClr val="000000"/>
                </a:solidFill>
              </a:rPr>
              <a:t>capital.gain</a:t>
            </a:r>
            <a:r>
              <a:rPr lang="en-US" sz="1600" dirty="0">
                <a:solidFill>
                  <a:srgbClr val="000000"/>
                </a:solidFill>
              </a:rPr>
              <a:t> 19.7517894</a:t>
            </a:r>
          </a:p>
          <a:p>
            <a:pPr marL="0" lvl="0" indent="0">
              <a:buNone/>
            </a:pPr>
            <a:r>
              <a:rPr lang="en-US" sz="1600" dirty="0" err="1">
                <a:solidFill>
                  <a:srgbClr val="000000"/>
                </a:solidFill>
              </a:rPr>
              <a:t>education.num</a:t>
            </a:r>
            <a:r>
              <a:rPr lang="en-US" sz="1600" dirty="0">
                <a:solidFill>
                  <a:srgbClr val="000000"/>
                </a:solidFill>
              </a:rPr>
              <a:t>   </a:t>
            </a:r>
            <a:r>
              <a:rPr lang="en-US" sz="1600" dirty="0" err="1">
                <a:solidFill>
                  <a:srgbClr val="000000"/>
                </a:solidFill>
              </a:rPr>
              <a:t>education.num</a:t>
            </a:r>
            <a:r>
              <a:rPr lang="en-US" sz="1600" dirty="0">
                <a:solidFill>
                  <a:srgbClr val="000000"/>
                </a:solidFill>
              </a:rPr>
              <a:t> 12.6580751</a:t>
            </a:r>
          </a:p>
          <a:p>
            <a:pPr marL="0" lvl="0" indent="0">
              <a:buNone/>
            </a:pPr>
            <a:r>
              <a:rPr lang="en-US" sz="1600" dirty="0">
                <a:solidFill>
                  <a:srgbClr val="000000"/>
                </a:solidFill>
              </a:rPr>
              <a:t>occupation         </a:t>
            </a:r>
            <a:r>
              <a:rPr lang="en-US" sz="1600" dirty="0" err="1">
                <a:solidFill>
                  <a:srgbClr val="000000"/>
                </a:solidFill>
              </a:rPr>
              <a:t>occupation</a:t>
            </a:r>
            <a:r>
              <a:rPr lang="en-US" sz="1600" dirty="0">
                <a:solidFill>
                  <a:srgbClr val="000000"/>
                </a:solidFill>
              </a:rPr>
              <a:t> 12.0258575</a:t>
            </a:r>
          </a:p>
          <a:p>
            <a:pPr marL="0" lvl="0" indent="0">
              <a:buNone/>
            </a:pPr>
            <a:r>
              <a:rPr lang="en-US" sz="1600" dirty="0">
                <a:solidFill>
                  <a:srgbClr val="000000"/>
                </a:solidFill>
              </a:rPr>
              <a:t>age                       </a:t>
            </a:r>
            <a:r>
              <a:rPr lang="en-US" sz="1600" dirty="0" err="1">
                <a:solidFill>
                  <a:srgbClr val="000000"/>
                </a:solidFill>
              </a:rPr>
              <a:t>age</a:t>
            </a:r>
            <a:r>
              <a:rPr lang="en-US" sz="1600" dirty="0">
                <a:solidFill>
                  <a:srgbClr val="000000"/>
                </a:solidFill>
              </a:rPr>
              <a:t>  6.1660624</a:t>
            </a:r>
          </a:p>
          <a:p>
            <a:pPr marL="0" lvl="0" indent="0">
              <a:buNone/>
            </a:pPr>
            <a:r>
              <a:rPr lang="en-US" sz="1600" dirty="0" err="1">
                <a:solidFill>
                  <a:srgbClr val="000000"/>
                </a:solidFill>
              </a:rPr>
              <a:t>marital.status</a:t>
            </a:r>
            <a:r>
              <a:rPr lang="en-US" sz="1600" dirty="0">
                <a:solidFill>
                  <a:srgbClr val="000000"/>
                </a:solidFill>
              </a:rPr>
              <a:t> </a:t>
            </a:r>
            <a:r>
              <a:rPr lang="en-US" sz="1600" dirty="0" err="1">
                <a:solidFill>
                  <a:srgbClr val="000000"/>
                </a:solidFill>
              </a:rPr>
              <a:t>marital.status</a:t>
            </a:r>
            <a:r>
              <a:rPr lang="en-US" sz="1600" dirty="0">
                <a:solidFill>
                  <a:srgbClr val="000000"/>
                </a:solidFill>
              </a:rPr>
              <a:t>  5.8939557</a:t>
            </a:r>
          </a:p>
          <a:p>
            <a:pPr marL="0" lvl="0" indent="0">
              <a:buNone/>
            </a:pPr>
            <a:r>
              <a:rPr lang="en-US" sz="1600" dirty="0" err="1">
                <a:solidFill>
                  <a:srgbClr val="000000"/>
                </a:solidFill>
              </a:rPr>
              <a:t>capital.loss</a:t>
            </a:r>
            <a:r>
              <a:rPr lang="en-US" sz="1600" dirty="0">
                <a:solidFill>
                  <a:srgbClr val="000000"/>
                </a:solidFill>
              </a:rPr>
              <a:t>     </a:t>
            </a:r>
            <a:r>
              <a:rPr lang="en-US" sz="1600" dirty="0" err="1">
                <a:solidFill>
                  <a:srgbClr val="000000"/>
                </a:solidFill>
              </a:rPr>
              <a:t>capital.loss</a:t>
            </a:r>
            <a:r>
              <a:rPr lang="en-US" sz="1600" dirty="0">
                <a:solidFill>
                  <a:srgbClr val="000000"/>
                </a:solidFill>
              </a:rPr>
              <a:t>  5.7317558</a:t>
            </a:r>
          </a:p>
          <a:p>
            <a:pPr marL="0" lvl="0" indent="0">
              <a:buNone/>
            </a:pPr>
            <a:r>
              <a:rPr lang="en-US" sz="1600" dirty="0" err="1">
                <a:solidFill>
                  <a:srgbClr val="000000"/>
                </a:solidFill>
              </a:rPr>
              <a:t>native.country</a:t>
            </a:r>
            <a:r>
              <a:rPr lang="en-US" sz="1600" dirty="0">
                <a:solidFill>
                  <a:srgbClr val="000000"/>
                </a:solidFill>
              </a:rPr>
              <a:t> </a:t>
            </a:r>
            <a:r>
              <a:rPr lang="en-US" sz="1600" dirty="0" err="1">
                <a:solidFill>
                  <a:srgbClr val="000000"/>
                </a:solidFill>
              </a:rPr>
              <a:t>native.country</a:t>
            </a:r>
            <a:r>
              <a:rPr lang="en-US" sz="1600" dirty="0">
                <a:solidFill>
                  <a:srgbClr val="000000"/>
                </a:solidFill>
              </a:rPr>
              <a:t>  4.3856221</a:t>
            </a:r>
          </a:p>
          <a:p>
            <a:pPr marL="0" lvl="0" indent="0">
              <a:buNone/>
            </a:pPr>
            <a:r>
              <a:rPr lang="en-US" sz="1600" dirty="0" err="1">
                <a:solidFill>
                  <a:srgbClr val="000000"/>
                </a:solidFill>
              </a:rPr>
              <a:t>hours.per.week</a:t>
            </a:r>
            <a:r>
              <a:rPr lang="en-US" sz="1600" dirty="0">
                <a:solidFill>
                  <a:srgbClr val="000000"/>
                </a:solidFill>
              </a:rPr>
              <a:t> </a:t>
            </a:r>
            <a:r>
              <a:rPr lang="en-US" sz="1600" dirty="0" err="1">
                <a:solidFill>
                  <a:srgbClr val="000000"/>
                </a:solidFill>
              </a:rPr>
              <a:t>hours.per.week</a:t>
            </a:r>
            <a:r>
              <a:rPr lang="en-US" sz="1600" dirty="0">
                <a:solidFill>
                  <a:srgbClr val="000000"/>
                </a:solidFill>
              </a:rPr>
              <a:t>  3.5760496</a:t>
            </a:r>
          </a:p>
          <a:p>
            <a:pPr marL="0" lvl="0" indent="0">
              <a:buNone/>
            </a:pPr>
            <a:r>
              <a:rPr lang="en-US" sz="1600" dirty="0" err="1">
                <a:solidFill>
                  <a:srgbClr val="000000"/>
                </a:solidFill>
              </a:rPr>
              <a:t>workclass</a:t>
            </a:r>
            <a:r>
              <a:rPr lang="en-US" sz="1600" dirty="0">
                <a:solidFill>
                  <a:srgbClr val="000000"/>
                </a:solidFill>
              </a:rPr>
              <a:t>           </a:t>
            </a:r>
            <a:r>
              <a:rPr lang="en-US" sz="1600" dirty="0" err="1">
                <a:solidFill>
                  <a:srgbClr val="000000"/>
                </a:solidFill>
              </a:rPr>
              <a:t>workclass</a:t>
            </a:r>
            <a:r>
              <a:rPr lang="en-US" sz="1600" dirty="0">
                <a:solidFill>
                  <a:srgbClr val="000000"/>
                </a:solidFill>
              </a:rPr>
              <a:t>  1.5492630</a:t>
            </a:r>
          </a:p>
          <a:p>
            <a:pPr marL="0" lvl="0" indent="0">
              <a:buNone/>
            </a:pPr>
            <a:r>
              <a:rPr lang="en-US" sz="1600" dirty="0">
                <a:solidFill>
                  <a:srgbClr val="000000"/>
                </a:solidFill>
              </a:rPr>
              <a:t>sex                       </a:t>
            </a:r>
            <a:r>
              <a:rPr lang="en-US" sz="1600" dirty="0" err="1">
                <a:solidFill>
                  <a:srgbClr val="000000"/>
                </a:solidFill>
              </a:rPr>
              <a:t>sex</a:t>
            </a:r>
            <a:r>
              <a:rPr lang="en-US" sz="1600" dirty="0">
                <a:solidFill>
                  <a:srgbClr val="000000"/>
                </a:solidFill>
              </a:rPr>
              <a:t>  0.3552002</a:t>
            </a:r>
          </a:p>
          <a:p>
            <a:pPr marL="0" lvl="0" indent="0">
              <a:buNone/>
            </a:pPr>
            <a:r>
              <a:rPr lang="en-US" sz="1600" dirty="0">
                <a:solidFill>
                  <a:srgbClr val="000000"/>
                </a:solidFill>
              </a:rPr>
              <a:t>race                     </a:t>
            </a:r>
            <a:r>
              <a:rPr lang="en-US" sz="1600" dirty="0" err="1">
                <a:solidFill>
                  <a:srgbClr val="000000"/>
                </a:solidFill>
              </a:rPr>
              <a:t>race</a:t>
            </a:r>
            <a:r>
              <a:rPr lang="en-US" sz="1600" dirty="0">
                <a:solidFill>
                  <a:srgbClr val="000000"/>
                </a:solidFill>
              </a:rPr>
              <a:t>  0.1034056</a:t>
            </a:r>
          </a:p>
        </p:txBody>
      </p:sp>
    </p:spTree>
    <p:extLst>
      <p:ext uri="{BB962C8B-B14F-4D97-AF65-F5344CB8AC3E}">
        <p14:creationId xmlns:p14="http://schemas.microsoft.com/office/powerpoint/2010/main" val="164200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of Large Vs. Small K</a:t>
            </a:r>
          </a:p>
        </p:txBody>
      </p:sp>
      <p:sp>
        <p:nvSpPr>
          <p:cNvPr id="3" name="Content Placeholder 2"/>
          <p:cNvSpPr>
            <a:spLocks noGrp="1"/>
          </p:cNvSpPr>
          <p:nvPr>
            <p:ph idx="1"/>
          </p:nvPr>
        </p:nvSpPr>
        <p:spPr/>
        <p:txBody>
          <a:bodyPr/>
          <a:lstStyle/>
          <a:p>
            <a:pPr marL="0" indent="0">
              <a:buNone/>
            </a:pPr>
            <a:r>
              <a:rPr lang="en-US" sz="2000" dirty="0"/>
              <a:t>This is a classification example from HTF with two response categories (blue or orange in the figures) and two predictors. The following scatterplots are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1</a:t>
            </a:r>
            <a:r>
              <a:rPr lang="en-US" sz="2000" dirty="0"/>
              <a:t> vs.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2</a:t>
            </a:r>
            <a:r>
              <a:rPr lang="en-US" sz="2000" dirty="0"/>
              <a:t> also showing the decision boundaries for the K-nearest neighbors classifiers with K = 15 and K = 1</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5701"/>
            <a:ext cx="4691525" cy="4192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308" y="2651452"/>
            <a:ext cx="4696691" cy="4206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83155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478" r="5030"/>
          <a:stretch/>
        </p:blipFill>
        <p:spPr bwMode="auto">
          <a:xfrm>
            <a:off x="265366" y="942865"/>
            <a:ext cx="8535122" cy="1885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9477" r="5030"/>
          <a:stretch/>
        </p:blipFill>
        <p:spPr bwMode="auto">
          <a:xfrm>
            <a:off x="256223" y="2935224"/>
            <a:ext cx="8535122" cy="1885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8435" r="5030"/>
          <a:stretch/>
        </p:blipFill>
        <p:spPr bwMode="auto">
          <a:xfrm>
            <a:off x="265366" y="4910329"/>
            <a:ext cx="8535122" cy="1910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bwMode="auto">
          <a:xfrm>
            <a:off x="256223" y="233080"/>
            <a:ext cx="8278177"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65138" indent="-465138">
              <a:buFontTx/>
              <a:buNone/>
            </a:pPr>
            <a:r>
              <a:rPr lang="en-US" sz="1600" kern="0" dirty="0"/>
              <a:t>for (i in c(6,9,3,5,1,4)) {plot(Inc.gbm2, </a:t>
            </a:r>
            <a:r>
              <a:rPr lang="en-US" sz="1600" kern="0" dirty="0" err="1"/>
              <a:t>i.var</a:t>
            </a:r>
            <a:r>
              <a:rPr lang="en-US" sz="1600" kern="0" dirty="0"/>
              <a:t> = i, type="response",</a:t>
            </a:r>
            <a:r>
              <a:rPr lang="en-US" sz="1600" kern="0" dirty="0" err="1"/>
              <a:t>n.trees</a:t>
            </a:r>
            <a:r>
              <a:rPr lang="en-US" sz="1600" kern="0" dirty="0"/>
              <a:t> = </a:t>
            </a:r>
            <a:r>
              <a:rPr lang="en-US" sz="1600" kern="0" dirty="0" err="1"/>
              <a:t>best.iter</a:t>
            </a:r>
            <a:r>
              <a:rPr lang="en-US" sz="1600" kern="0" dirty="0"/>
              <a:t>); </a:t>
            </a:r>
            <a:r>
              <a:rPr lang="en-US" sz="1600" kern="0" dirty="0" err="1"/>
              <a:t>readline</a:t>
            </a:r>
            <a:r>
              <a:rPr lang="en-US" sz="1600" kern="0" dirty="0"/>
              <a:t>()}</a:t>
            </a:r>
          </a:p>
          <a:p>
            <a:pPr marL="465138" indent="-465138">
              <a:buFontTx/>
              <a:buNone/>
            </a:pPr>
            <a:endParaRPr lang="en-US" sz="1600" kern="0" dirty="0"/>
          </a:p>
        </p:txBody>
      </p:sp>
    </p:spTree>
    <p:extLst>
      <p:ext uri="{BB962C8B-B14F-4D97-AF65-F5344CB8AC3E}">
        <p14:creationId xmlns:p14="http://schemas.microsoft.com/office/powerpoint/2010/main" val="21111854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739" r="5098"/>
          <a:stretch/>
        </p:blipFill>
        <p:spPr bwMode="auto">
          <a:xfrm>
            <a:off x="119063" y="949955"/>
            <a:ext cx="8529010" cy="1879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9478" r="5098"/>
          <a:stretch/>
        </p:blipFill>
        <p:spPr bwMode="auto">
          <a:xfrm>
            <a:off x="137351" y="3034787"/>
            <a:ext cx="8529010" cy="1885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9913" r="5233"/>
          <a:stretch/>
        </p:blipFill>
        <p:spPr bwMode="auto">
          <a:xfrm>
            <a:off x="137351" y="4927594"/>
            <a:ext cx="8516878" cy="187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8535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For classification, </a:t>
            </a:r>
            <a:r>
              <a:rPr lang="en-US" dirty="0" err="1"/>
              <a:t>gbm</a:t>
            </a:r>
            <a:r>
              <a:rPr lang="en-US" dirty="0"/>
              <a:t>() calculates the CV deviance, not the misclassification rate. How can we interpret this to assess how good the overall predictive power is?</a:t>
            </a:r>
          </a:p>
          <a:p>
            <a:pPr marL="457200" lvl="1" indent="0">
              <a:buNone/>
            </a:pPr>
            <a:r>
              <a:rPr lang="en-US" sz="2000" dirty="0"/>
              <a:t>the best CV deviance was 0.592</a:t>
            </a:r>
          </a:p>
          <a:p>
            <a:pPr marL="457200" lvl="1" indent="0">
              <a:buNone/>
            </a:pPr>
            <a:r>
              <a:rPr lang="en-US" sz="2000" dirty="0"/>
              <a:t>deviance </a:t>
            </a:r>
            <a:r>
              <a:rPr lang="en-US" sz="2000" dirty="0">
                <a:latin typeface="Times New Roman" panose="02020603050405020304" pitchFamily="18" charset="0"/>
                <a:cs typeface="Times New Roman" panose="02020603050405020304" pitchFamily="18" charset="0"/>
              </a:rPr>
              <a:t>= </a:t>
            </a:r>
            <a:r>
              <a:rPr lang="en-US" sz="2000" dirty="0">
                <a:latin typeface="Symbol" panose="05050102010706020507" pitchFamily="18" charset="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2×ave{log-</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y</a:t>
            </a:r>
            <a:r>
              <a:rPr lang="en-US" sz="2000" i="1" baseline="-25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marL="457200" lvl="1" indent="0">
              <a:buNone/>
            </a:pPr>
            <a:r>
              <a:rPr lang="en-US" sz="2000" dirty="0">
                <a:latin typeface="Times New Roman" panose="02020603050405020304" pitchFamily="18" charset="0"/>
                <a:cs typeface="Times New Roman" panose="02020603050405020304" pitchFamily="18" charset="0"/>
              </a:rPr>
              <a:t>		   = </a:t>
            </a:r>
            <a:r>
              <a:rPr lang="en-US" sz="2000" dirty="0">
                <a:latin typeface="Symbol" panose="05050102010706020507" pitchFamily="18" charset="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2×ave{log[</a:t>
            </a:r>
            <a:r>
              <a:rPr lang="en-US" sz="2000" i="1" dirty="0" err="1">
                <a:latin typeface="Times New Roman" panose="02020603050405020304" pitchFamily="18" charset="0"/>
                <a:cs typeface="Times New Roman" panose="02020603050405020304" pitchFamily="18" charset="0"/>
              </a:rPr>
              <a:t>p</a:t>
            </a:r>
            <a:r>
              <a:rPr lang="en-US" sz="2000" i="1" baseline="-25000" dirty="0" err="1">
                <a:latin typeface="Times New Roman" panose="02020603050405020304" pitchFamily="18" charset="0"/>
                <a:cs typeface="Times New Roman" panose="02020603050405020304" pitchFamily="18" charset="0"/>
              </a:rPr>
              <a:t>i</a:t>
            </a:r>
            <a:r>
              <a:rPr lang="en-US" sz="2000" i="1" baseline="30000" dirty="0" err="1">
                <a:latin typeface="Times New Roman" panose="02020603050405020304" pitchFamily="18" charset="0"/>
                <a:cs typeface="Times New Roman" panose="02020603050405020304" pitchFamily="18" charset="0"/>
              </a:rPr>
              <a:t>y</a:t>
            </a:r>
            <a:r>
              <a:rPr lang="en-US" sz="2000" i="1" baseline="10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a:t>
            </a:r>
            <a:r>
              <a:rPr lang="en-US" sz="2000" dirty="0">
                <a:latin typeface="Symbol" panose="05050102010706020507" pitchFamily="18" charset="2"/>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p</a:t>
            </a:r>
            <a:r>
              <a:rPr lang="en-US" sz="2000" i="1" baseline="-25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r>
              <a:rPr lang="en-US" sz="2000" baseline="30000" dirty="0">
                <a:latin typeface="Times New Roman" panose="02020603050405020304" pitchFamily="18" charset="0"/>
                <a:cs typeface="Times New Roman" panose="02020603050405020304" pitchFamily="18" charset="0"/>
              </a:rPr>
              <a:t>(1</a:t>
            </a:r>
            <a:r>
              <a:rPr lang="en-US" sz="2000" baseline="30000" dirty="0">
                <a:latin typeface="Symbol" panose="05050102010706020507" pitchFamily="18" charset="2"/>
                <a:cs typeface="Times New Roman" panose="02020603050405020304" pitchFamily="18" charset="0"/>
              </a:rPr>
              <a:t>-</a:t>
            </a:r>
            <a:r>
              <a:rPr lang="en-US" sz="2000" i="1" baseline="30000" dirty="0">
                <a:latin typeface="Times New Roman" panose="02020603050405020304" pitchFamily="18" charset="0"/>
                <a:cs typeface="Times New Roman" panose="02020603050405020304" pitchFamily="18" charset="0"/>
              </a:rPr>
              <a:t>y</a:t>
            </a:r>
            <a:r>
              <a:rPr lang="en-US" sz="2000" i="1" baseline="10000" dirty="0">
                <a:latin typeface="Times New Roman" panose="02020603050405020304" pitchFamily="18" charset="0"/>
                <a:cs typeface="Times New Roman" panose="02020603050405020304" pitchFamily="18" charset="0"/>
              </a:rPr>
              <a:t>i</a:t>
            </a:r>
            <a:r>
              <a:rPr lang="en-US" sz="2000"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p>
          <a:p>
            <a:pPr marL="457200" lvl="1" indent="0">
              <a:buNone/>
            </a:pPr>
            <a:r>
              <a:rPr lang="en-US" sz="2000" dirty="0">
                <a:latin typeface="Times New Roman" panose="02020603050405020304" pitchFamily="18" charset="0"/>
                <a:cs typeface="Times New Roman" panose="02020603050405020304" pitchFamily="18" charset="0"/>
              </a:rPr>
              <a:t>		   = </a:t>
            </a:r>
            <a:r>
              <a:rPr lang="en-US" sz="2000" dirty="0">
                <a:latin typeface="Symbol" panose="05050102010706020507" pitchFamily="18" charset="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2×ave{</a:t>
            </a:r>
            <a:r>
              <a:rPr lang="en-US" sz="2000" i="1" dirty="0" err="1">
                <a:latin typeface="Times New Roman" panose="02020603050405020304" pitchFamily="18" charset="0"/>
                <a:cs typeface="Times New Roman" panose="02020603050405020304" pitchFamily="18" charset="0"/>
              </a:rPr>
              <a:t>y</a:t>
            </a:r>
            <a:r>
              <a:rPr lang="en-US" sz="2000" i="1" baseline="-25000" dirty="0" err="1">
                <a:latin typeface="Times New Roman" panose="02020603050405020304" pitchFamily="18" charset="0"/>
                <a:cs typeface="Times New Roman" panose="02020603050405020304" pitchFamily="18" charset="0"/>
              </a:rPr>
              <a:t>i</a:t>
            </a:r>
            <a:r>
              <a:rPr lang="en-US" sz="2000" dirty="0" err="1">
                <a:latin typeface="Times New Roman" panose="02020603050405020304" pitchFamily="18" charset="0"/>
                <a:cs typeface="Times New Roman" panose="02020603050405020304" pitchFamily="18" charset="0"/>
              </a:rPr>
              <a:t>log</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p</a:t>
            </a:r>
            <a:r>
              <a:rPr lang="en-US" sz="2000" i="1" baseline="-25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r>
              <a:rPr lang="en-US" sz="2000" i="1" baseline="30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a:t>
            </a:r>
            <a:r>
              <a:rPr lang="en-US" sz="2000" dirty="0">
                <a:latin typeface="Symbol" panose="05050102010706020507" pitchFamily="18" charset="2"/>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y</a:t>
            </a:r>
            <a:r>
              <a:rPr lang="en-US" sz="2000" i="1" baseline="-25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)log(1</a:t>
            </a:r>
            <a:r>
              <a:rPr lang="en-US" sz="2000" dirty="0">
                <a:latin typeface="Symbol" panose="05050102010706020507" pitchFamily="18" charset="2"/>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p</a:t>
            </a:r>
            <a:r>
              <a:rPr lang="en-US" sz="2000" i="1" baseline="-25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pPr marL="457200" lvl="1" indent="0">
              <a:buNone/>
            </a:pPr>
            <a:r>
              <a:rPr lang="en-US" sz="2000" dirty="0">
                <a:latin typeface="Times New Roman" panose="02020603050405020304" pitchFamily="18" charset="0"/>
                <a:cs typeface="Times New Roman" panose="02020603050405020304" pitchFamily="18" charset="0"/>
              </a:rPr>
              <a:t>		   = </a:t>
            </a:r>
            <a:r>
              <a:rPr lang="en-US" sz="2000" dirty="0">
                <a:latin typeface="Symbol" panose="05050102010706020507" pitchFamily="18" charset="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2×ave{log(</a:t>
            </a:r>
            <a:r>
              <a:rPr lang="en-US" sz="2000" i="1" dirty="0" err="1">
                <a:latin typeface="Symbol" panose="05050102010706020507" pitchFamily="18" charset="2"/>
                <a:cs typeface="Times New Roman" panose="02020603050405020304" pitchFamily="18" charset="0"/>
              </a:rPr>
              <a:t>a</a:t>
            </a:r>
            <a:r>
              <a:rPr lang="en-US" sz="2000" i="1" baseline="-25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pPr marL="457200" lvl="1" indent="0">
              <a:buNone/>
            </a:pPr>
            <a:endParaRPr lang="en-US" sz="2000" dirty="0"/>
          </a:p>
          <a:p>
            <a:pPr marL="4687888" lvl="1" indent="-3943350">
              <a:buNone/>
            </a:pPr>
            <a:r>
              <a:rPr lang="en-US" sz="2000" dirty="0"/>
              <a:t>where                                           = predicted probability for correct class of </a:t>
            </a:r>
            <a:r>
              <a:rPr lang="en-US" sz="2000" i="1" dirty="0" err="1">
                <a:latin typeface="Times New Roman" panose="02020603050405020304" pitchFamily="18" charset="0"/>
                <a:cs typeface="Times New Roman" panose="02020603050405020304" pitchFamily="18" charset="0"/>
              </a:rPr>
              <a:t>y</a:t>
            </a:r>
            <a:r>
              <a:rPr lang="en-US" sz="2000" i="1" baseline="-25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t>thus, </a:t>
            </a:r>
            <a:r>
              <a:rPr lang="en-US" sz="2000" dirty="0" err="1">
                <a:latin typeface="Times New Roman" panose="02020603050405020304" pitchFamily="18" charset="0"/>
                <a:cs typeface="Times New Roman" panose="02020603050405020304" pitchFamily="18" charset="0"/>
              </a:rPr>
              <a:t>ave</a:t>
            </a:r>
            <a:r>
              <a:rPr lang="en-US" sz="2000" dirty="0">
                <a:latin typeface="Times New Roman" panose="02020603050405020304" pitchFamily="18" charset="0"/>
                <a:cs typeface="Times New Roman" panose="02020603050405020304" pitchFamily="18" charset="0"/>
              </a:rPr>
              <a:t>{log(</a:t>
            </a:r>
            <a:r>
              <a:rPr lang="en-US" sz="2000" i="1" dirty="0" err="1">
                <a:latin typeface="Symbol" panose="05050102010706020507" pitchFamily="18" charset="2"/>
                <a:cs typeface="Times New Roman" panose="02020603050405020304" pitchFamily="18" charset="0"/>
              </a:rPr>
              <a:t>a</a:t>
            </a:r>
            <a:r>
              <a:rPr lang="en-US" sz="2000" i="1" baseline="-25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a:t>
            </a:r>
            <a:r>
              <a:rPr lang="en-US" sz="2000" dirty="0">
                <a:latin typeface="Symbol" panose="05050102010706020507" pitchFamily="18" charset="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deviance/2</a:t>
            </a:r>
            <a:r>
              <a:rPr lang="en-US" sz="2000" dirty="0"/>
              <a:t>, so that (very approximately)</a:t>
            </a:r>
          </a:p>
          <a:p>
            <a:pPr marL="457200" lvl="1" indent="0">
              <a:spcBef>
                <a:spcPts val="1500"/>
              </a:spcBef>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ave</a:t>
            </a:r>
            <a:r>
              <a:rPr lang="en-US" sz="2000" dirty="0">
                <a:latin typeface="Times New Roman" panose="02020603050405020304" pitchFamily="18" charset="0"/>
                <a:cs typeface="Times New Roman" panose="02020603050405020304" pitchFamily="18" charset="0"/>
              </a:rPr>
              <a:t>{</a:t>
            </a:r>
            <a:r>
              <a:rPr lang="en-US" sz="2000" i="1" dirty="0" err="1">
                <a:latin typeface="Symbol" panose="05050102010706020507" pitchFamily="18" charset="2"/>
                <a:cs typeface="Times New Roman" panose="02020603050405020304" pitchFamily="18" charset="0"/>
              </a:rPr>
              <a:t>a</a:t>
            </a:r>
            <a:r>
              <a:rPr lang="en-US" sz="2000" i="1" baseline="-25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a:rPr>
              <a:t> </a:t>
            </a:r>
            <a:r>
              <a:rPr lang="en-US" sz="2000" dirty="0" err="1">
                <a:latin typeface="Times New Roman" panose="02020603050405020304" pitchFamily="18" charset="0"/>
                <a:cs typeface="Times New Roman" panose="02020603050405020304" pitchFamily="18" charset="0"/>
              </a:rPr>
              <a:t>exp</a:t>
            </a:r>
            <a:r>
              <a:rPr lang="en-US" sz="2000" dirty="0">
                <a:latin typeface="Times New Roman" panose="02020603050405020304" pitchFamily="18" charset="0"/>
                <a:cs typeface="Times New Roman" panose="02020603050405020304" pitchFamily="18" charset="0"/>
              </a:rPr>
              <a:t>{</a:t>
            </a:r>
            <a:r>
              <a:rPr lang="en-US" sz="2000" dirty="0">
                <a:latin typeface="Symbol" panose="05050102010706020507" pitchFamily="18" charset="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deviance/2} = </a:t>
            </a:r>
            <a:r>
              <a:rPr lang="en-US" sz="2000" dirty="0" err="1">
                <a:latin typeface="Times New Roman" panose="02020603050405020304" pitchFamily="18" charset="0"/>
                <a:cs typeface="Times New Roman" panose="02020603050405020304" pitchFamily="18" charset="0"/>
              </a:rPr>
              <a:t>exp</a:t>
            </a:r>
            <a:r>
              <a:rPr lang="en-US" sz="2000" dirty="0">
                <a:latin typeface="Times New Roman" panose="02020603050405020304" pitchFamily="18" charset="0"/>
                <a:cs typeface="Times New Roman" panose="02020603050405020304" pitchFamily="18" charset="0"/>
              </a:rPr>
              <a:t>{</a:t>
            </a:r>
            <a:r>
              <a:rPr lang="en-US" sz="2000" dirty="0">
                <a:latin typeface="Symbol" panose="05050102010706020507" pitchFamily="18" charset="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0.592/2} = 0.74</a:t>
            </a:r>
          </a:p>
        </p:txBody>
      </p:sp>
      <p:graphicFrame>
        <p:nvGraphicFramePr>
          <p:cNvPr id="4" name="Object 3"/>
          <p:cNvGraphicFramePr>
            <a:graphicFrameLocks noChangeAspect="1"/>
          </p:cNvGraphicFramePr>
          <p:nvPr>
            <p:extLst>
              <p:ext uri="{D42A27DB-BD31-4B8C-83A1-F6EECF244321}">
                <p14:modId xmlns:p14="http://schemas.microsoft.com/office/powerpoint/2010/main" val="845175631"/>
              </p:ext>
            </p:extLst>
          </p:nvPr>
        </p:nvGraphicFramePr>
        <p:xfrm>
          <a:off x="2064871" y="4267200"/>
          <a:ext cx="2590800" cy="965200"/>
        </p:xfrm>
        <a:graphic>
          <a:graphicData uri="http://schemas.openxmlformats.org/presentationml/2006/ole">
            <mc:AlternateContent xmlns:mc="http://schemas.openxmlformats.org/markup-compatibility/2006">
              <mc:Choice xmlns:v="urn:schemas-microsoft-com:vml" Requires="v">
                <p:oleObj name="Equation" r:id="rId2" imgW="1295280" imgH="482400" progId="Equation.3">
                  <p:embed/>
                </p:oleObj>
              </mc:Choice>
              <mc:Fallback>
                <p:oleObj name="Equation" r:id="rId2" imgW="1295280" imgH="482400" progId="Equation.3">
                  <p:embed/>
                  <p:pic>
                    <p:nvPicPr>
                      <p:cNvPr id="0" name="Object 12"/>
                      <p:cNvPicPr>
                        <a:picLocks noChangeAspect="1" noChangeArrowheads="1"/>
                      </p:cNvPicPr>
                      <p:nvPr/>
                    </p:nvPicPr>
                    <p:blipFill>
                      <a:blip r:embed="rId3"/>
                      <a:srcRect/>
                      <a:stretch>
                        <a:fillRect/>
                      </a:stretch>
                    </p:blipFill>
                    <p:spPr bwMode="auto">
                      <a:xfrm>
                        <a:off x="2064871" y="4267200"/>
                        <a:ext cx="2590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624510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a:t>
            </a:r>
          </a:p>
        </p:txBody>
      </p:sp>
      <p:sp>
        <p:nvSpPr>
          <p:cNvPr id="3" name="Content Placeholder 2"/>
          <p:cNvSpPr>
            <a:spLocks noGrp="1"/>
          </p:cNvSpPr>
          <p:nvPr>
            <p:ph idx="1"/>
          </p:nvPr>
        </p:nvSpPr>
        <p:spPr/>
        <p:txBody>
          <a:bodyPr/>
          <a:lstStyle/>
          <a:p>
            <a:r>
              <a:rPr lang="en-US" dirty="0"/>
              <a:t>This is an application of bagging, but with some twists that are tailored to the specific case </a:t>
            </a:r>
            <a:r>
              <a:rPr lang="en-US"/>
              <a:t>of bagging </a:t>
            </a:r>
            <a:r>
              <a:rPr lang="en-US" dirty="0"/>
              <a:t>trees</a:t>
            </a:r>
          </a:p>
          <a:p>
            <a:r>
              <a:rPr lang="en-US" dirty="0"/>
              <a:t>They share all the desirable characteristics of boosted trees, and also have much better predictive performance than trees by themselves (sometimes better, sometimes worse than boosted trees)</a:t>
            </a:r>
          </a:p>
          <a:p>
            <a:r>
              <a:rPr lang="en-US" dirty="0"/>
              <a:t>They may (arguably) be somewhat easier to tune than tree boosting, but with good software and CV, it is not difficult to tune (select </a:t>
            </a:r>
            <a:r>
              <a:rPr lang="en-US" i="1" dirty="0">
                <a:latin typeface="Times New Roman" pitchFamily="18" charset="0"/>
                <a:cs typeface="Times New Roman" pitchFamily="18" charset="0"/>
              </a:rPr>
              <a:t>M</a:t>
            </a:r>
            <a:r>
              <a:rPr lang="en-US" dirty="0"/>
              <a:t>, </a:t>
            </a:r>
            <a:r>
              <a:rPr lang="en-US" i="1" dirty="0">
                <a:latin typeface="Times New Roman" pitchFamily="18" charset="0"/>
                <a:cs typeface="Times New Roman" pitchFamily="18" charset="0"/>
              </a:rPr>
              <a:t>J</a:t>
            </a:r>
            <a:r>
              <a:rPr lang="en-US" dirty="0"/>
              <a:t> and shrinkage parameter) a tree boosting algorithm</a:t>
            </a:r>
          </a:p>
          <a:p>
            <a:r>
              <a:rPr lang="en-US" dirty="0"/>
              <a:t>See </a:t>
            </a:r>
            <a:r>
              <a:rPr lang="en-US" dirty="0" err="1"/>
              <a:t>randomForest</a:t>
            </a:r>
            <a:r>
              <a:rPr lang="en-US" dirty="0"/>
              <a:t> package in R</a:t>
            </a:r>
          </a:p>
        </p:txBody>
      </p:sp>
    </p:spTree>
    <p:extLst>
      <p:ext uri="{BB962C8B-B14F-4D97-AF65-F5344CB8AC3E}">
        <p14:creationId xmlns:p14="http://schemas.microsoft.com/office/powerpoint/2010/main" val="84934541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167"/>
            <a:ext cx="8229600" cy="792162"/>
          </a:xfrm>
        </p:spPr>
        <p:txBody>
          <a:bodyPr/>
          <a:lstStyle/>
          <a:p>
            <a:r>
              <a:rPr lang="en-US" dirty="0"/>
              <a:t>Random Forest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70965"/>
                <a:ext cx="8229600" cy="5629835"/>
              </a:xfrm>
            </p:spPr>
            <p:txBody>
              <a:bodyPr/>
              <a:lstStyle/>
              <a:p>
                <a:pPr marL="457200" indent="-457200">
                  <a:buFont typeface="+mj-lt"/>
                  <a:buAutoNum type="arabicParenR"/>
                </a:pPr>
                <a:r>
                  <a:rPr lang="en-US" sz="1800" dirty="0"/>
                  <a:t>For </a:t>
                </a:r>
                <a14:m>
                  <m:oMath xmlns:m="http://schemas.openxmlformats.org/officeDocument/2006/math">
                    <m:r>
                      <a:rPr lang="en-US" sz="1800" b="0" i="1" smtClean="0">
                        <a:latin typeface="Cambria Math" panose="02040503050406030204" pitchFamily="18" charset="0"/>
                      </a:rPr>
                      <m:t>𝑏</m:t>
                    </m:r>
                    <m:r>
                      <a:rPr lang="en-US" sz="1800" b="0" i="1" smtClean="0">
                        <a:latin typeface="Cambria Math" panose="02040503050406030204" pitchFamily="18" charset="0"/>
                      </a:rPr>
                      <m:t>=1,2,…,</m:t>
                    </m:r>
                    <m:r>
                      <a:rPr lang="en-US" sz="1800" b="0" i="1" smtClean="0">
                        <a:latin typeface="Cambria Math" panose="02040503050406030204" pitchFamily="18" charset="0"/>
                      </a:rPr>
                      <m:t>𝐵</m:t>
                    </m:r>
                  </m:oMath>
                </a14:m>
                <a:r>
                  <a:rPr lang="en-US" sz="1800" dirty="0"/>
                  <a:t>:</a:t>
                </a:r>
              </a:p>
              <a:p>
                <a:pPr marL="857250" lvl="1" indent="-457200">
                  <a:buFont typeface="+mj-lt"/>
                  <a:buAutoNum type="alphaLcParenR"/>
                </a:pPr>
                <a:r>
                  <a:rPr lang="en-US" sz="1800" dirty="0"/>
                  <a:t>Draw a bootstrap sample </a:t>
                </a:r>
                <a14:m>
                  <m:oMath xmlns:m="http://schemas.openxmlformats.org/officeDocument/2006/math">
                    <m:d>
                      <m:dPr>
                        <m:begChr m:val="{"/>
                        <m:endChr m:val="}"/>
                        <m:ctrlPr>
                          <a:rPr lang="en-US" sz="1800" i="1" smtClean="0">
                            <a:latin typeface="Cambria Math" panose="02040503050406030204" pitchFamily="18" charset="0"/>
                          </a:rPr>
                        </m:ctrlPr>
                      </m:dPr>
                      <m:e>
                        <m:sSup>
                          <m:sSupPr>
                            <m:ctrlPr>
                              <a:rPr lang="en-US" sz="1800" i="1" smtClean="0">
                                <a:latin typeface="Cambria Math" panose="02040503050406030204" pitchFamily="18" charset="0"/>
                              </a:rPr>
                            </m:ctrlPr>
                          </m:sSupPr>
                          <m:e>
                            <m:r>
                              <a:rPr lang="en-US" sz="1800" b="1" i="0" smtClean="0">
                                <a:latin typeface="Cambria Math" panose="02040503050406030204" pitchFamily="18" charset="0"/>
                              </a:rPr>
                              <m:t>𝐘</m:t>
                            </m:r>
                          </m:e>
                          <m:sup>
                            <m:r>
                              <a:rPr lang="en-US" sz="1800" b="0" i="1" smtClean="0">
                                <a:latin typeface="Cambria Math" panose="02040503050406030204" pitchFamily="18" charset="0"/>
                              </a:rPr>
                              <m:t>𝑏</m:t>
                            </m:r>
                          </m:sup>
                        </m:sSup>
                        <m:r>
                          <a:rPr lang="en-US" sz="1800" b="0" i="1" smtClean="0">
                            <a:latin typeface="Cambria Math" panose="02040503050406030204" pitchFamily="18" charset="0"/>
                          </a:rPr>
                          <m:t>,</m:t>
                        </m:r>
                        <m:sSup>
                          <m:sSupPr>
                            <m:ctrlPr>
                              <a:rPr lang="en-US" sz="1800" i="1">
                                <a:latin typeface="Cambria Math" panose="02040503050406030204" pitchFamily="18" charset="0"/>
                              </a:rPr>
                            </m:ctrlPr>
                          </m:sSupPr>
                          <m:e>
                            <m:r>
                              <a:rPr lang="en-US" sz="1800" b="1" i="0" smtClean="0">
                                <a:latin typeface="Cambria Math" panose="02040503050406030204" pitchFamily="18" charset="0"/>
                              </a:rPr>
                              <m:t>𝐗</m:t>
                            </m:r>
                          </m:e>
                          <m:sup>
                            <m:r>
                              <a:rPr lang="en-US" sz="1800" i="1">
                                <a:latin typeface="Cambria Math" panose="02040503050406030204" pitchFamily="18" charset="0"/>
                              </a:rPr>
                              <m:t>𝑏</m:t>
                            </m:r>
                          </m:sup>
                        </m:sSup>
                      </m:e>
                    </m:d>
                  </m:oMath>
                </a14:m>
                <a:r>
                  <a:rPr lang="en-US" sz="1800" dirty="0"/>
                  <a:t> of size </a:t>
                </a:r>
                <a14:m>
                  <m:oMath xmlns:m="http://schemas.openxmlformats.org/officeDocument/2006/math">
                    <m:r>
                      <a:rPr lang="en-US" sz="1800" b="0" i="1" smtClean="0">
                        <a:latin typeface="Cambria Math" panose="02040503050406030204" pitchFamily="18" charset="0"/>
                      </a:rPr>
                      <m:t>𝑛</m:t>
                    </m:r>
                  </m:oMath>
                </a14:m>
                <a:r>
                  <a:rPr lang="en-US" sz="1800" dirty="0"/>
                  <a:t> rows</a:t>
                </a:r>
              </a:p>
              <a:p>
                <a:pPr marL="857250" lvl="1" indent="-457200">
                  <a:buFont typeface="+mj-lt"/>
                  <a:buAutoNum type="alphaLcParenR"/>
                </a:pPr>
                <a:r>
                  <a:rPr lang="en-US" sz="1800" dirty="0"/>
                  <a:t>Grow an individual tree </a:t>
                </a:r>
                <a14:m>
                  <m:oMath xmlns:m="http://schemas.openxmlformats.org/officeDocument/2006/math">
                    <m:sSup>
                      <m:sSupPr>
                        <m:ctrlPr>
                          <a:rPr lang="en-US" sz="1800" i="1">
                            <a:latin typeface="Cambria Math" panose="02040503050406030204" pitchFamily="18" charset="0"/>
                          </a:rPr>
                        </m:ctrlPr>
                      </m:sSupPr>
                      <m:e>
                        <m:r>
                          <a:rPr lang="en-US" sz="1800" b="0" i="1" smtClean="0">
                            <a:latin typeface="Cambria Math" panose="02040503050406030204" pitchFamily="18" charset="0"/>
                          </a:rPr>
                          <m:t>𝑇</m:t>
                        </m:r>
                      </m:e>
                      <m:sup>
                        <m:r>
                          <a:rPr lang="en-US" sz="1800" i="1">
                            <a:latin typeface="Cambria Math" panose="02040503050406030204" pitchFamily="18" charset="0"/>
                          </a:rPr>
                          <m:t>𝑏</m:t>
                        </m:r>
                      </m:sup>
                    </m:sSup>
                  </m:oMath>
                </a14:m>
                <a:r>
                  <a:rPr lang="en-US" sz="1800" dirty="0"/>
                  <a:t> to the bootstrapped sample by iteratively repeating the following steps for each terminal node of the tree at the current iteration, until the minimum node size (an important tuning parameter specified by the user) is reached:</a:t>
                </a:r>
              </a:p>
              <a:p>
                <a:pPr marL="1314450" lvl="2" indent="-514350">
                  <a:buFont typeface="+mj-lt"/>
                  <a:buAutoNum type="romanLcPeriod"/>
                </a:pPr>
                <a:r>
                  <a:rPr lang="en-US" sz="1600" dirty="0"/>
                  <a:t>Select </a:t>
                </a:r>
                <a14:m>
                  <m:oMath xmlns:m="http://schemas.openxmlformats.org/officeDocument/2006/math">
                    <m:r>
                      <a:rPr lang="en-US" sz="1600" b="0" i="1" smtClean="0">
                        <a:latin typeface="Cambria Math" panose="02040503050406030204" pitchFamily="18" charset="0"/>
                      </a:rPr>
                      <m:t>𝑚</m:t>
                    </m:r>
                  </m:oMath>
                </a14:m>
                <a:r>
                  <a:rPr lang="en-US" sz="1600" dirty="0"/>
                  <a:t> (another tuning parameter) predictor variables randomly from among the full set of </a:t>
                </a:r>
                <a14:m>
                  <m:oMath xmlns:m="http://schemas.openxmlformats.org/officeDocument/2006/math">
                    <m:r>
                      <a:rPr lang="en-US" sz="1600" b="0" i="1" smtClean="0">
                        <a:latin typeface="Cambria Math" panose="02040503050406030204" pitchFamily="18" charset="0"/>
                      </a:rPr>
                      <m:t>𝑘</m:t>
                    </m:r>
                  </m:oMath>
                </a14:m>
                <a:r>
                  <a:rPr lang="en-US" sz="1600" dirty="0"/>
                  <a:t> predictors</a:t>
                </a:r>
              </a:p>
              <a:p>
                <a:pPr marL="1314450" lvl="2" indent="-514350">
                  <a:buFont typeface="+mj-lt"/>
                  <a:buAutoNum type="romanLcPeriod"/>
                </a:pPr>
                <a:r>
                  <a:rPr lang="en-US" sz="1600" dirty="0"/>
                  <a:t>From among these </a:t>
                </a:r>
                <a14:m>
                  <m:oMath xmlns:m="http://schemas.openxmlformats.org/officeDocument/2006/math">
                    <m:r>
                      <a:rPr lang="en-US" sz="1600" b="0" i="1" smtClean="0">
                        <a:latin typeface="Cambria Math" panose="02040503050406030204" pitchFamily="18" charset="0"/>
                      </a:rPr>
                      <m:t>𝑚</m:t>
                    </m:r>
                  </m:oMath>
                </a14:m>
                <a:r>
                  <a:rPr lang="en-US" sz="1600" dirty="0"/>
                  <a:t> predictors, choose the best predictor and split point the same way you do for regular trees</a:t>
                </a:r>
              </a:p>
              <a:p>
                <a:pPr marL="1314450" lvl="2" indent="-514350">
                  <a:buFont typeface="+mj-lt"/>
                  <a:buAutoNum type="romanLcPeriod"/>
                </a:pPr>
                <a:r>
                  <a:rPr lang="en-US" sz="1600" dirty="0"/>
                  <a:t>Spit the node into two child nodes according to ii </a:t>
                </a:r>
              </a:p>
              <a:p>
                <a:pPr marL="457200" indent="-457200">
                  <a:buFont typeface="+mj-lt"/>
                  <a:buAutoNum type="arabicParenR"/>
                </a:pPr>
                <a:r>
                  <a:rPr lang="en-US" sz="1800" dirty="0"/>
                  <a:t>Output the ensemble of trees </a:t>
                </a:r>
                <a14:m>
                  <m:oMath xmlns:m="http://schemas.openxmlformats.org/officeDocument/2006/math">
                    <m:d>
                      <m:dPr>
                        <m:begChr m:val="{"/>
                        <m:endChr m:val="}"/>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𝑇</m:t>
                            </m:r>
                          </m:e>
                          <m:sup>
                            <m:r>
                              <a:rPr lang="en-US" sz="1800" i="1">
                                <a:latin typeface="Cambria Math" panose="02040503050406030204" pitchFamily="18" charset="0"/>
                              </a:rPr>
                              <m:t>𝑏</m:t>
                            </m:r>
                          </m:sup>
                        </m:sSup>
                        <m:r>
                          <a:rPr lang="en-US" sz="1800" b="0" i="1" smtClean="0">
                            <a:latin typeface="Cambria Math" panose="02040503050406030204" pitchFamily="18" charset="0"/>
                          </a:rPr>
                          <m:t>:</m:t>
                        </m:r>
                        <m:r>
                          <a:rPr lang="en-US" sz="1800" b="0" i="1" smtClean="0">
                            <a:latin typeface="Cambria Math" panose="02040503050406030204" pitchFamily="18" charset="0"/>
                          </a:rPr>
                          <m:t>𝑏</m:t>
                        </m:r>
                        <m:r>
                          <a:rPr lang="en-US" sz="1800" b="0" i="1" smtClean="0">
                            <a:latin typeface="Cambria Math" panose="02040503050406030204" pitchFamily="18" charset="0"/>
                          </a:rPr>
                          <m:t>=1,2,….</m:t>
                        </m:r>
                        <m:r>
                          <a:rPr lang="en-US" sz="1800" b="0" i="1" smtClean="0">
                            <a:latin typeface="Cambria Math" panose="02040503050406030204" pitchFamily="18" charset="0"/>
                          </a:rPr>
                          <m:t>𝐵</m:t>
                        </m:r>
                      </m:e>
                    </m:d>
                  </m:oMath>
                </a14:m>
                <a:endParaRPr lang="en-US" sz="1800" dirty="0"/>
              </a:p>
              <a:p>
                <a:pPr marL="0" indent="0">
                  <a:spcBef>
                    <a:spcPts val="2000"/>
                  </a:spcBef>
                  <a:buNone/>
                </a:pPr>
                <a:r>
                  <a:rPr lang="en-US" sz="1800" dirty="0"/>
                  <a:t>To predict the response </a:t>
                </a:r>
                <a14:m>
                  <m:oMath xmlns:m="http://schemas.openxmlformats.org/officeDocument/2006/math">
                    <m:r>
                      <a:rPr lang="en-US" sz="1800" b="0" i="1" smtClean="0">
                        <a:latin typeface="Cambria Math" panose="02040503050406030204" pitchFamily="18" charset="0"/>
                      </a:rPr>
                      <m:t>𝑌</m:t>
                    </m:r>
                  </m:oMath>
                </a14:m>
                <a:r>
                  <a:rPr lang="en-US" sz="1800" dirty="0"/>
                  <a:t> at any new </a:t>
                </a:r>
                <a14:m>
                  <m:oMath xmlns:m="http://schemas.openxmlformats.org/officeDocument/2006/math">
                    <m:r>
                      <a:rPr lang="en-US" sz="1800" b="1" i="1" smtClean="0">
                        <a:latin typeface="Cambria Math" panose="02040503050406030204" pitchFamily="18" charset="0"/>
                      </a:rPr>
                      <m:t>𝒙</m:t>
                    </m:r>
                  </m:oMath>
                </a14:m>
                <a:r>
                  <a:rPr lang="en-US" sz="1800" dirty="0"/>
                  <a:t>:</a:t>
                </a:r>
              </a:p>
              <a:p>
                <a:pPr marL="457200" indent="0">
                  <a:spcBef>
                    <a:spcPts val="1000"/>
                  </a:spcBef>
                  <a:buNone/>
                </a:pPr>
                <a:r>
                  <a:rPr lang="en-US" sz="1800" i="1" u="sng" dirty="0"/>
                  <a:t>For regression</a:t>
                </a:r>
                <a:r>
                  <a:rPr lang="en-US" sz="1800" dirty="0"/>
                  <a:t>:  </a:t>
                </a:r>
                <a14:m>
                  <m:oMath xmlns:m="http://schemas.openxmlformats.org/officeDocument/2006/math">
                    <m:acc>
                      <m:accPr>
                        <m:chr m:val="̂"/>
                        <m:ctrlPr>
                          <a:rPr lang="en-US" sz="1800" i="1" smtClean="0">
                            <a:latin typeface="Cambria Math" panose="02040503050406030204" pitchFamily="18" charset="0"/>
                          </a:rPr>
                        </m:ctrlPr>
                      </m:accPr>
                      <m:e>
                        <m:r>
                          <a:rPr lang="en-US" sz="1800" i="1">
                            <a:latin typeface="Cambria Math" panose="02040503050406030204" pitchFamily="18" charset="0"/>
                          </a:rPr>
                          <m:t>𝑌</m:t>
                        </m:r>
                      </m:e>
                    </m:acc>
                    <m:d>
                      <m:dPr>
                        <m:ctrlPr>
                          <a:rPr lang="en-US" sz="1800" b="0" i="1" smtClean="0">
                            <a:latin typeface="Cambria Math" panose="02040503050406030204" pitchFamily="18" charset="0"/>
                          </a:rPr>
                        </m:ctrlPr>
                      </m:dPr>
                      <m:e>
                        <m:r>
                          <a:rPr lang="en-US" sz="1800" b="1" i="1">
                            <a:latin typeface="Cambria Math" panose="02040503050406030204" pitchFamily="18" charset="0"/>
                          </a:rPr>
                          <m:t>𝒙</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𝐵</m:t>
                        </m:r>
                      </m:den>
                    </m:f>
                    <m:nary>
                      <m:naryPr>
                        <m:chr m:val="∑"/>
                        <m:limLoc m:val="subSup"/>
                        <m:ctrlPr>
                          <a:rPr lang="en-US" sz="1800" b="0" i="1" smtClean="0">
                            <a:latin typeface="Cambria Math" panose="02040503050406030204" pitchFamily="18" charset="0"/>
                          </a:rPr>
                        </m:ctrlPr>
                      </m:naryPr>
                      <m:sub>
                        <m:r>
                          <m:rPr>
                            <m:brk m:alnAt="25"/>
                          </m:rPr>
                          <a:rPr lang="en-US" sz="1800" b="0" i="1" smtClean="0">
                            <a:latin typeface="Cambria Math" panose="02040503050406030204" pitchFamily="18" charset="0"/>
                          </a:rPr>
                          <m:t>𝑏</m:t>
                        </m:r>
                        <m:r>
                          <a:rPr lang="en-US" sz="1800" b="0" i="1" smtClean="0">
                            <a:latin typeface="Cambria Math" panose="02040503050406030204" pitchFamily="18" charset="0"/>
                          </a:rPr>
                          <m:t>=1</m:t>
                        </m:r>
                      </m:sub>
                      <m:sup>
                        <m:r>
                          <a:rPr lang="en-US" sz="1800" b="0" i="1" smtClean="0">
                            <a:latin typeface="Cambria Math" panose="02040503050406030204" pitchFamily="18" charset="0"/>
                          </a:rPr>
                          <m:t>𝐵</m:t>
                        </m:r>
                      </m:sup>
                      <m:e>
                        <m:sSup>
                          <m:sSupPr>
                            <m:ctrlPr>
                              <a:rPr lang="en-US" sz="1800" i="1">
                                <a:latin typeface="Cambria Math" panose="02040503050406030204" pitchFamily="18" charset="0"/>
                              </a:rPr>
                            </m:ctrlPr>
                          </m:sSupPr>
                          <m:e>
                            <m:r>
                              <a:rPr lang="en-US" sz="1800" i="1">
                                <a:latin typeface="Cambria Math" panose="02040503050406030204" pitchFamily="18" charset="0"/>
                              </a:rPr>
                              <m:t>𝑇</m:t>
                            </m:r>
                          </m:e>
                          <m:sup>
                            <m:r>
                              <a:rPr lang="en-US" sz="1800" i="1">
                                <a:latin typeface="Cambria Math" panose="02040503050406030204" pitchFamily="18" charset="0"/>
                              </a:rPr>
                              <m:t>𝑏</m:t>
                            </m:r>
                          </m:sup>
                        </m:sSup>
                        <m:d>
                          <m:dPr>
                            <m:ctrlPr>
                              <a:rPr lang="en-US" sz="1800" i="1">
                                <a:latin typeface="Cambria Math" panose="02040503050406030204" pitchFamily="18" charset="0"/>
                              </a:rPr>
                            </m:ctrlPr>
                          </m:dPr>
                          <m:e>
                            <m:r>
                              <a:rPr lang="en-US" sz="1800" b="1" i="1">
                                <a:latin typeface="Cambria Math" panose="02040503050406030204" pitchFamily="18" charset="0"/>
                              </a:rPr>
                              <m:t>𝒙</m:t>
                            </m:r>
                          </m:e>
                        </m:d>
                      </m:e>
                    </m:nary>
                  </m:oMath>
                </a14:m>
                <a:r>
                  <a:rPr lang="en-US" sz="1800" dirty="0"/>
                  <a:t> (</a:t>
                </a:r>
                <a:r>
                  <a:rPr lang="en-US" sz="1800" dirty="0" err="1"/>
                  <a:t>ave.</a:t>
                </a:r>
                <a:r>
                  <a:rPr lang="en-US" sz="1800" dirty="0"/>
                  <a:t> predicted </a:t>
                </a:r>
                <a14:m>
                  <m:oMath xmlns:m="http://schemas.openxmlformats.org/officeDocument/2006/math">
                    <m:r>
                      <a:rPr lang="en-US" sz="1800" i="1">
                        <a:latin typeface="Cambria Math" panose="02040503050406030204" pitchFamily="18" charset="0"/>
                      </a:rPr>
                      <m:t>𝑌</m:t>
                    </m:r>
                  </m:oMath>
                </a14:m>
                <a:r>
                  <a:rPr lang="en-US" sz="1800" dirty="0"/>
                  <a:t> from all </a:t>
                </a:r>
                <a14:m>
                  <m:oMath xmlns:m="http://schemas.openxmlformats.org/officeDocument/2006/math">
                    <m:r>
                      <a:rPr lang="en-US" sz="1800" i="1">
                        <a:latin typeface="Cambria Math" panose="02040503050406030204" pitchFamily="18" charset="0"/>
                      </a:rPr>
                      <m:t>𝐵</m:t>
                    </m:r>
                  </m:oMath>
                </a14:m>
                <a:r>
                  <a:rPr lang="en-US" sz="1800" dirty="0"/>
                  <a:t> trees)</a:t>
                </a:r>
              </a:p>
              <a:p>
                <a:pPr marL="3084513" indent="-2627313">
                  <a:spcBef>
                    <a:spcPts val="1000"/>
                  </a:spcBef>
                  <a:buNone/>
                </a:pPr>
                <a:r>
                  <a:rPr lang="en-US" sz="1800" i="1" u="sng" dirty="0"/>
                  <a:t>For classification</a:t>
                </a:r>
                <a:r>
                  <a:rPr lang="en-US" sz="1800" dirty="0"/>
                  <a:t>: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𝑌</m:t>
                        </m:r>
                      </m:e>
                    </m:acc>
                    <m:d>
                      <m:dPr>
                        <m:ctrlPr>
                          <a:rPr lang="en-US" sz="1800" i="1">
                            <a:latin typeface="Cambria Math" panose="02040503050406030204" pitchFamily="18" charset="0"/>
                          </a:rPr>
                        </m:ctrlPr>
                      </m:dPr>
                      <m:e>
                        <m:r>
                          <a:rPr lang="en-US" sz="1800" b="1" i="1">
                            <a:latin typeface="Cambria Math" panose="02040503050406030204" pitchFamily="18" charset="0"/>
                          </a:rPr>
                          <m:t>𝒙</m:t>
                        </m:r>
                      </m:e>
                    </m:d>
                    <m:r>
                      <a:rPr lang="en-US" sz="1800" i="1">
                        <a:latin typeface="Cambria Math" panose="02040503050406030204" pitchFamily="18" charset="0"/>
                      </a:rPr>
                      <m:t>=</m:t>
                    </m:r>
                  </m:oMath>
                </a14:m>
                <a:r>
                  <a:rPr lang="en-US" sz="1800" dirty="0"/>
                  <a:t> majority vote among predicted class </a:t>
                </a:r>
                <a14:m>
                  <m:oMath xmlns:m="http://schemas.openxmlformats.org/officeDocument/2006/math">
                    <m:r>
                      <a:rPr lang="en-US" sz="1800" i="1">
                        <a:latin typeface="Cambria Math" panose="02040503050406030204" pitchFamily="18" charset="0"/>
                      </a:rPr>
                      <m:t>𝑌</m:t>
                    </m:r>
                  </m:oMath>
                </a14:m>
                <a:r>
                  <a:rPr lang="en-US" sz="1800" dirty="0"/>
                  <a:t> class from all </a:t>
                </a:r>
                <a14:m>
                  <m:oMath xmlns:m="http://schemas.openxmlformats.org/officeDocument/2006/math">
                    <m:r>
                      <a:rPr lang="en-US" sz="1800" i="1">
                        <a:latin typeface="Cambria Math" panose="02040503050406030204" pitchFamily="18" charset="0"/>
                      </a:rPr>
                      <m:t>𝐵</m:t>
                    </m:r>
                  </m:oMath>
                </a14:m>
                <a:r>
                  <a:rPr lang="en-US" sz="1800" dirty="0"/>
                  <a:t> trees, and</a:t>
                </a:r>
              </a:p>
              <a:p>
                <a:pPr marL="3084513" indent="-852488">
                  <a:spcBef>
                    <a:spcPts val="500"/>
                  </a:spcBef>
                  <a:buNone/>
                </a:pPr>
                <a:r>
                  <a:rPr lang="en-US" sz="1800" dirty="0"/>
                  <a:t>  </a:t>
                </a:r>
                <a14:m>
                  <m:oMath xmlns:m="http://schemas.openxmlformats.org/officeDocument/2006/math">
                    <m:acc>
                      <m:accPr>
                        <m:chr m:val="̂"/>
                        <m:ctrlPr>
                          <a:rPr lang="en-US" sz="1800" b="0" i="1" smtClean="0">
                            <a:latin typeface="Cambria Math" panose="02040503050406030204" pitchFamily="18" charset="0"/>
                          </a:rPr>
                        </m:ctrlPr>
                      </m:accPr>
                      <m:e>
                        <m:r>
                          <a:rPr lang="en-US" sz="1800" i="1">
                            <a:latin typeface="Cambria Math" panose="02040503050406030204" pitchFamily="18" charset="0"/>
                          </a:rPr>
                          <m:t>𝑃𝑟</m:t>
                        </m:r>
                      </m:e>
                    </m:acc>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 </m:t>
                    </m:r>
                    <m:r>
                      <m:rPr>
                        <m:sty m:val="p"/>
                      </m:rPr>
                      <a:rPr lang="en-US" sz="1800" b="0" i="0" smtClean="0">
                        <a:latin typeface="Cambria Math" panose="02040503050406030204" pitchFamily="18" charset="0"/>
                      </a:rPr>
                      <m:t>in</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class</m:t>
                    </m:r>
                    <m:r>
                      <a:rPr lang="en-US" sz="1800" b="0" i="1" smtClean="0">
                        <a:latin typeface="Cambria Math" panose="02040503050406030204" pitchFamily="18" charset="0"/>
                      </a:rPr>
                      <m:t> </m:t>
                    </m:r>
                    <m:r>
                      <a:rPr lang="en-US" sz="1800" b="0" i="1" smtClean="0">
                        <a:latin typeface="Cambria Math" panose="02040503050406030204" pitchFamily="18" charset="0"/>
                      </a:rPr>
                      <m:t>𝑗</m:t>
                    </m:r>
                    <m:r>
                      <a:rPr lang="en-US" sz="1800" b="0" i="1" smtClean="0">
                        <a:latin typeface="Cambria Math" panose="02040503050406030204" pitchFamily="18" charset="0"/>
                      </a:rPr>
                      <m:t>|</m:t>
                    </m:r>
                    <m:r>
                      <a:rPr lang="en-US" sz="1800" b="1" i="1">
                        <a:latin typeface="Cambria Math" panose="02040503050406030204" pitchFamily="18" charset="0"/>
                      </a:rPr>
                      <m:t>𝒙</m:t>
                    </m:r>
                    <m:r>
                      <a:rPr lang="en-US" sz="1800" b="0" i="1" smtClean="0">
                        <a:latin typeface="Cambria Math" panose="02040503050406030204" pitchFamily="18" charset="0"/>
                      </a:rPr>
                      <m:t>]</m:t>
                    </m:r>
                    <m:r>
                      <a:rPr lang="en-US" sz="1800" i="1">
                        <a:latin typeface="Cambria Math" panose="02040503050406030204" pitchFamily="18" charset="0"/>
                      </a:rPr>
                      <m:t>=</m:t>
                    </m:r>
                  </m:oMath>
                </a14:m>
                <a:r>
                  <a:rPr lang="en-US" sz="1800" dirty="0"/>
                  <a:t> average predicted probability for class </a:t>
                </a:r>
                <a14:m>
                  <m:oMath xmlns:m="http://schemas.openxmlformats.org/officeDocument/2006/math">
                    <m:r>
                      <a:rPr lang="en-US" sz="1800" i="1">
                        <a:latin typeface="Cambria Math" panose="02040503050406030204" pitchFamily="18" charset="0"/>
                      </a:rPr>
                      <m:t>𝑗</m:t>
                    </m:r>
                  </m:oMath>
                </a14:m>
                <a:r>
                  <a:rPr lang="en-US" sz="1800" dirty="0"/>
                  <a:t> from all </a:t>
                </a:r>
                <a14:m>
                  <m:oMath xmlns:m="http://schemas.openxmlformats.org/officeDocument/2006/math">
                    <m:r>
                      <a:rPr lang="en-US" sz="1800" i="1">
                        <a:latin typeface="Cambria Math" panose="02040503050406030204" pitchFamily="18" charset="0"/>
                      </a:rPr>
                      <m:t>𝐵</m:t>
                    </m:r>
                  </m:oMath>
                </a14:m>
                <a:r>
                  <a:rPr lang="en-US" sz="1800" dirty="0"/>
                  <a:t> trees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70965"/>
                <a:ext cx="8229600" cy="5629835"/>
              </a:xfrm>
              <a:blipFill>
                <a:blip r:embed="rId2"/>
                <a:stretch>
                  <a:fillRect l="-593" t="-541" b="-6602"/>
                </a:stretch>
              </a:blipFill>
            </p:spPr>
            <p:txBody>
              <a:bodyPr/>
              <a:lstStyle/>
              <a:p>
                <a:r>
                  <a:rPr lang="en-US">
                    <a:noFill/>
                  </a:rPr>
                  <a:t> </a:t>
                </a:r>
              </a:p>
            </p:txBody>
          </p:sp>
        </mc:Fallback>
      </mc:AlternateContent>
    </p:spTree>
    <p:extLst>
      <p:ext uri="{BB962C8B-B14F-4D97-AF65-F5344CB8AC3E}">
        <p14:creationId xmlns:p14="http://schemas.microsoft.com/office/powerpoint/2010/main" val="41431203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for Concrete data</a:t>
            </a:r>
          </a:p>
        </p:txBody>
      </p:sp>
      <p:sp>
        <p:nvSpPr>
          <p:cNvPr id="3" name="Content Placeholder 2"/>
          <p:cNvSpPr>
            <a:spLocks noGrp="1"/>
          </p:cNvSpPr>
          <p:nvPr>
            <p:ph idx="1"/>
          </p:nvPr>
        </p:nvSpPr>
        <p:spPr>
          <a:xfrm>
            <a:off x="457200" y="998806"/>
            <a:ext cx="8229600" cy="5401994"/>
          </a:xfrm>
        </p:spPr>
        <p:txBody>
          <a:bodyPr/>
          <a:lstStyle/>
          <a:p>
            <a:pPr marL="0" indent="0">
              <a:buNone/>
            </a:pPr>
            <a:r>
              <a:rPr lang="en-US" sz="1600" dirty="0"/>
              <a:t>library(</a:t>
            </a:r>
            <a:r>
              <a:rPr lang="en-US" sz="1600" dirty="0" err="1"/>
              <a:t>randomForest</a:t>
            </a:r>
            <a:r>
              <a:rPr lang="en-US" sz="1600" dirty="0"/>
              <a:t>)</a:t>
            </a:r>
          </a:p>
          <a:p>
            <a:pPr marL="338138" indent="-338138">
              <a:buNone/>
            </a:pPr>
            <a:r>
              <a:rPr lang="en-US" sz="1600" dirty="0"/>
              <a:t>rForest1 &lt;- </a:t>
            </a:r>
            <a:r>
              <a:rPr lang="en-US" sz="1600" dirty="0" err="1"/>
              <a:t>randomForest</a:t>
            </a:r>
            <a:r>
              <a:rPr lang="en-US" sz="1600" dirty="0"/>
              <a:t>(Strength~., data=CRT1, </a:t>
            </a:r>
            <a:r>
              <a:rPr lang="en-US" sz="1600" dirty="0" err="1"/>
              <a:t>mtry</a:t>
            </a:r>
            <a:r>
              <a:rPr lang="en-US" sz="1600" dirty="0"/>
              <a:t>=3, </a:t>
            </a:r>
            <a:r>
              <a:rPr lang="en-US" sz="1600" dirty="0" err="1"/>
              <a:t>ntree</a:t>
            </a:r>
            <a:r>
              <a:rPr lang="en-US" sz="1600" dirty="0"/>
              <a:t> = 500, </a:t>
            </a:r>
            <a:r>
              <a:rPr lang="en-US" sz="1600" dirty="0" err="1"/>
              <a:t>nodesize</a:t>
            </a:r>
            <a:r>
              <a:rPr lang="en-US" sz="1600" dirty="0"/>
              <a:t> = 3, importance = TRUE)</a:t>
            </a:r>
          </a:p>
          <a:p>
            <a:pPr marL="338138" indent="-338138">
              <a:buNone/>
            </a:pPr>
            <a:r>
              <a:rPr lang="en-US" sz="1600" dirty="0"/>
              <a:t>plot(rForest1)  #plots OOB </a:t>
            </a:r>
            <a:r>
              <a:rPr lang="en-US" sz="1600" dirty="0" err="1"/>
              <a:t>mse</a:t>
            </a:r>
            <a:r>
              <a:rPr lang="en-US" sz="1600" dirty="0"/>
              <a:t> vs # trees</a:t>
            </a:r>
          </a:p>
          <a:p>
            <a:pPr marL="338138" indent="-338138">
              <a:buNone/>
            </a:pPr>
            <a:r>
              <a:rPr lang="en-US" sz="1600" dirty="0"/>
              <a:t>rForest1 #check the OOB </a:t>
            </a:r>
            <a:r>
              <a:rPr lang="en-US" sz="1600" dirty="0" err="1"/>
              <a:t>mse</a:t>
            </a:r>
            <a:r>
              <a:rPr lang="en-US" sz="1600" dirty="0"/>
              <a:t> and r^2</a:t>
            </a:r>
          </a:p>
          <a:p>
            <a:pPr marL="338138" indent="-338138">
              <a:buNone/>
            </a:pPr>
            <a:r>
              <a:rPr lang="en-US" sz="1600" dirty="0"/>
              <a:t>importance(rForest1); </a:t>
            </a:r>
            <a:r>
              <a:rPr lang="en-US" sz="1600" dirty="0" err="1"/>
              <a:t>varImpPlot</a:t>
            </a:r>
            <a:r>
              <a:rPr lang="en-US" sz="1600" dirty="0"/>
              <a:t>(rForest1)</a:t>
            </a:r>
          </a:p>
          <a:p>
            <a:pPr marL="338138" indent="-338138">
              <a:buNone/>
            </a:pPr>
            <a:r>
              <a:rPr lang="en-US" sz="1600" dirty="0"/>
              <a:t>par(</a:t>
            </a:r>
            <a:r>
              <a:rPr lang="en-US" sz="1600" dirty="0" err="1"/>
              <a:t>mfrow</a:t>
            </a:r>
            <a:r>
              <a:rPr lang="en-US" sz="1600" dirty="0"/>
              <a:t>=c(2,4))</a:t>
            </a:r>
          </a:p>
          <a:p>
            <a:pPr marL="338138" indent="-338138">
              <a:buNone/>
            </a:pPr>
            <a:r>
              <a:rPr lang="en-US" sz="1600" dirty="0"/>
              <a:t>for (i in c(8,1,4,2,7,5,6,3)) </a:t>
            </a:r>
            <a:r>
              <a:rPr lang="en-US" sz="1600" dirty="0" err="1"/>
              <a:t>partialPlot</a:t>
            </a:r>
            <a:r>
              <a:rPr lang="en-US" sz="1600" dirty="0"/>
              <a:t>(rForest1, </a:t>
            </a:r>
            <a:r>
              <a:rPr lang="en-US" sz="1600" dirty="0" err="1"/>
              <a:t>pred.data</a:t>
            </a:r>
            <a:r>
              <a:rPr lang="en-US" sz="1600" dirty="0"/>
              <a:t>=CRT1, </a:t>
            </a:r>
            <a:r>
              <a:rPr lang="en-US" sz="1600" dirty="0" err="1"/>
              <a:t>x.var</a:t>
            </a:r>
            <a:r>
              <a:rPr lang="en-US" sz="1600" dirty="0"/>
              <a:t> = names(CRT1)[i], </a:t>
            </a:r>
            <a:r>
              <a:rPr lang="en-US" sz="1600" dirty="0" err="1"/>
              <a:t>xlab</a:t>
            </a:r>
            <a:r>
              <a:rPr lang="en-US" sz="1600" dirty="0"/>
              <a:t> = names(CRT1)[i], main=NULL) #creates "partial dependence" plots </a:t>
            </a:r>
          </a:p>
          <a:p>
            <a:pPr marL="338138" indent="-338138">
              <a:buNone/>
            </a:pPr>
            <a:r>
              <a:rPr lang="en-US" sz="1600" dirty="0"/>
              <a:t>par(</a:t>
            </a:r>
            <a:r>
              <a:rPr lang="en-US" sz="1600" dirty="0" err="1"/>
              <a:t>mfrow</a:t>
            </a:r>
            <a:r>
              <a:rPr lang="en-US" sz="1600" dirty="0"/>
              <a:t>=c(1,1))</a:t>
            </a:r>
          </a:p>
          <a:p>
            <a:pPr marL="338138" indent="-338138">
              <a:buNone/>
            </a:pPr>
            <a:r>
              <a:rPr lang="en-US" sz="1600" dirty="0"/>
              <a:t>c(rForest1$mse[rForest1$ntree], sum((rForest1$predicted - CRT1$Strength)^2)/</a:t>
            </a:r>
            <a:r>
              <a:rPr lang="en-US" sz="1600" dirty="0" err="1"/>
              <a:t>nrow</a:t>
            </a:r>
            <a:r>
              <a:rPr lang="en-US" sz="1600" dirty="0"/>
              <a:t>(CRT1)) #both give the OOB MSE</a:t>
            </a:r>
          </a:p>
        </p:txBody>
      </p:sp>
    </p:spTree>
    <p:extLst>
      <p:ext uri="{BB962C8B-B14F-4D97-AF65-F5344CB8AC3E}">
        <p14:creationId xmlns:p14="http://schemas.microsoft.com/office/powerpoint/2010/main" val="21149940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Results for Concrete Data</a:t>
            </a:r>
          </a:p>
        </p:txBody>
      </p:sp>
      <p:sp>
        <p:nvSpPr>
          <p:cNvPr id="3" name="Content Placeholder 2"/>
          <p:cNvSpPr>
            <a:spLocks noGrp="1"/>
          </p:cNvSpPr>
          <p:nvPr>
            <p:ph idx="1"/>
          </p:nvPr>
        </p:nvSpPr>
        <p:spPr>
          <a:xfrm>
            <a:off x="1351128" y="1610058"/>
            <a:ext cx="3240313" cy="389084"/>
          </a:xfrm>
        </p:spPr>
        <p:txBody>
          <a:bodyPr/>
          <a:lstStyle/>
          <a:p>
            <a:pPr marL="0" indent="0">
              <a:buNone/>
            </a:pPr>
            <a:r>
              <a:rPr lang="en-US" sz="1800" dirty="0"/>
              <a:t>OOB MSE vs. # trees</a:t>
            </a:r>
          </a:p>
        </p:txBody>
      </p:sp>
      <p:sp>
        <p:nvSpPr>
          <p:cNvPr id="6" name="Content Placeholder 2"/>
          <p:cNvSpPr txBox="1">
            <a:spLocks/>
          </p:cNvSpPr>
          <p:nvPr/>
        </p:nvSpPr>
        <p:spPr bwMode="auto">
          <a:xfrm>
            <a:off x="5871882" y="1610058"/>
            <a:ext cx="3224259" cy="403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800" kern="0" dirty="0"/>
              <a:t>Variable Importance</a:t>
            </a:r>
          </a:p>
        </p:txBody>
      </p:sp>
      <p:pic>
        <p:nvPicPr>
          <p:cNvPr id="4" name="Picture 3"/>
          <p:cNvPicPr>
            <a:picLocks noChangeAspect="1"/>
          </p:cNvPicPr>
          <p:nvPr/>
        </p:nvPicPr>
        <p:blipFill rotWithShape="1">
          <a:blip r:embed="rId2"/>
          <a:srcRect t="7202" r="22639" b="21604"/>
          <a:stretch/>
        </p:blipFill>
        <p:spPr>
          <a:xfrm>
            <a:off x="192738" y="2033516"/>
            <a:ext cx="4515739" cy="4185826"/>
          </a:xfrm>
          <a:prstGeom prst="rect">
            <a:avLst/>
          </a:prstGeom>
        </p:spPr>
      </p:pic>
      <p:pic>
        <p:nvPicPr>
          <p:cNvPr id="5" name="Picture 4"/>
          <p:cNvPicPr>
            <a:picLocks noChangeAspect="1"/>
          </p:cNvPicPr>
          <p:nvPr/>
        </p:nvPicPr>
        <p:blipFill rotWithShape="1">
          <a:blip r:embed="rId3"/>
          <a:srcRect t="12169" r="20207" b="21344"/>
          <a:stretch/>
        </p:blipFill>
        <p:spPr>
          <a:xfrm>
            <a:off x="4858605" y="2201886"/>
            <a:ext cx="4179055" cy="3507475"/>
          </a:xfrm>
          <a:prstGeom prst="rect">
            <a:avLst/>
          </a:prstGeom>
        </p:spPr>
      </p:pic>
    </p:spTree>
    <p:extLst>
      <p:ext uri="{BB962C8B-B14F-4D97-AF65-F5344CB8AC3E}">
        <p14:creationId xmlns:p14="http://schemas.microsoft.com/office/powerpoint/2010/main" val="7215771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3" y="220046"/>
            <a:ext cx="8884692" cy="792162"/>
          </a:xfrm>
        </p:spPr>
        <p:txBody>
          <a:bodyPr/>
          <a:lstStyle/>
          <a:p>
            <a:r>
              <a:rPr lang="en-US" dirty="0"/>
              <a:t>Partial Dependence (Marginal) Plots for Concrete RF</a:t>
            </a:r>
          </a:p>
        </p:txBody>
      </p:sp>
      <p:pic>
        <p:nvPicPr>
          <p:cNvPr id="4" name="Picture 3"/>
          <p:cNvPicPr>
            <a:picLocks noChangeAspect="1"/>
          </p:cNvPicPr>
          <p:nvPr/>
        </p:nvPicPr>
        <p:blipFill rotWithShape="1">
          <a:blip r:embed="rId2"/>
          <a:srcRect r="21154" b="20311"/>
          <a:stretch/>
        </p:blipFill>
        <p:spPr>
          <a:xfrm>
            <a:off x="389359" y="469666"/>
            <a:ext cx="8438079" cy="6388334"/>
          </a:xfrm>
          <a:prstGeom prst="rect">
            <a:avLst/>
          </a:prstGeom>
        </p:spPr>
      </p:pic>
    </p:spTree>
    <p:extLst>
      <p:ext uri="{BB962C8B-B14F-4D97-AF65-F5344CB8AC3E}">
        <p14:creationId xmlns:p14="http://schemas.microsoft.com/office/powerpoint/2010/main" val="11238618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sz="2000" dirty="0"/>
              <a:t>The out-of-bag (OOB) </a:t>
            </a:r>
            <a:r>
              <a:rPr lang="en-US" sz="2000" dirty="0" err="1"/>
              <a:t>mse</a:t>
            </a:r>
            <a:r>
              <a:rPr lang="en-US" sz="2000" dirty="0"/>
              <a:t> plotted vs. # trees replaces the CV </a:t>
            </a:r>
            <a:r>
              <a:rPr lang="en-US" sz="2000" dirty="0" err="1"/>
              <a:t>mse</a:t>
            </a:r>
            <a:r>
              <a:rPr lang="en-US" sz="2000" dirty="0"/>
              <a:t> for evaluating the model and is interpreted similarly. </a:t>
            </a:r>
          </a:p>
          <a:p>
            <a:r>
              <a:rPr lang="en-US" sz="2000" dirty="0"/>
              <a:t>The individual trees in a random forest are generally much larger (controlled by </a:t>
            </a:r>
            <a:r>
              <a:rPr lang="en-US" sz="2000" dirty="0" err="1">
                <a:latin typeface="Courier New" panose="02070309020205020404" pitchFamily="49" charset="0"/>
                <a:cs typeface="Courier New" panose="02070309020205020404" pitchFamily="49" charset="0"/>
              </a:rPr>
              <a:t>nodesize</a:t>
            </a:r>
            <a:r>
              <a:rPr lang="en-US" sz="2000" dirty="0"/>
              <a:t> and </a:t>
            </a:r>
            <a:r>
              <a:rPr lang="en-US" sz="2000" dirty="0" err="1">
                <a:latin typeface="Courier New" panose="02070309020205020404" pitchFamily="49" charset="0"/>
                <a:cs typeface="Courier New" panose="02070309020205020404" pitchFamily="49" charset="0"/>
              </a:rPr>
              <a:t>maxnodes</a:t>
            </a:r>
            <a:r>
              <a:rPr lang="en-US" sz="2000" dirty="0"/>
              <a:t>) than the individual trees in a boosted tree. Choosing the right size for the individual trees in a random forest is important. You should try different values and use the OOB </a:t>
            </a:r>
            <a:r>
              <a:rPr lang="en-US" sz="2000" dirty="0" err="1"/>
              <a:t>mse</a:t>
            </a:r>
            <a:r>
              <a:rPr lang="en-US" sz="2000" dirty="0"/>
              <a:t> to select the best size. </a:t>
            </a:r>
          </a:p>
          <a:p>
            <a:r>
              <a:rPr lang="en-US" sz="2000" dirty="0"/>
              <a:t>Random forests can </a:t>
            </a:r>
            <a:r>
              <a:rPr lang="en-US" sz="2000" dirty="0" err="1"/>
              <a:t>overfit</a:t>
            </a:r>
            <a:r>
              <a:rPr lang="en-US" sz="2000" dirty="0"/>
              <a:t> if the individual trees are chosen too large, but as the # trees increases they do not increasingly </a:t>
            </a:r>
            <a:r>
              <a:rPr lang="en-US" sz="2000" dirty="0" err="1"/>
              <a:t>overfit</a:t>
            </a:r>
            <a:r>
              <a:rPr lang="en-US" sz="2000" dirty="0"/>
              <a:t>, unlike boosted trees (why?), so you do not have to worry about choosing </a:t>
            </a:r>
            <a:r>
              <a:rPr lang="en-US" sz="2000" dirty="0" err="1"/>
              <a:t>ntrees</a:t>
            </a:r>
            <a:r>
              <a:rPr lang="en-US" sz="2000" dirty="0"/>
              <a:t> too large</a:t>
            </a:r>
          </a:p>
          <a:p>
            <a:r>
              <a:rPr lang="en-US" sz="2000" dirty="0"/>
              <a:t>There are two built-in variable importance measures (permutation-based measure and the usual tree-based measure). It's good to look at both</a:t>
            </a:r>
          </a:p>
          <a:p>
            <a:r>
              <a:rPr lang="en-US" sz="2000" dirty="0"/>
              <a:t>The partial dependence plots are the same as what is called "marginal" plots in the </a:t>
            </a:r>
            <a:r>
              <a:rPr lang="en-US" sz="2000" dirty="0" err="1"/>
              <a:t>gbm</a:t>
            </a:r>
            <a:r>
              <a:rPr lang="en-US" sz="2000" dirty="0"/>
              <a:t> package</a:t>
            </a:r>
          </a:p>
        </p:txBody>
      </p:sp>
    </p:spTree>
    <p:extLst>
      <p:ext uri="{BB962C8B-B14F-4D97-AF65-F5344CB8AC3E}">
        <p14:creationId xmlns:p14="http://schemas.microsoft.com/office/powerpoint/2010/main" val="13743356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General Permutation-Based Variable Importance Measure (VIM)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The split-by-split reduction in deviance as a VIM applies only to tree-based models. The permutation-based VIM was originally proposed in </a:t>
                </a:r>
                <a:r>
                  <a:rPr lang="en-US" sz="2000" dirty="0" err="1"/>
                  <a:t>Breiman</a:t>
                </a:r>
                <a:r>
                  <a:rPr lang="en-US" sz="2000" dirty="0"/>
                  <a:t> (2001, “Random Forests,” Machine Learning) for random forests, but the concept is general and applies to any model. </a:t>
                </a:r>
              </a:p>
              <a:p>
                <a:r>
                  <a:rPr lang="en-US" sz="2000" dirty="0"/>
                  <a:t>For the general approach, to find the VIM of each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oMath>
                </a14:m>
                <a:r>
                  <a:rPr lang="en-US" sz="2000" dirty="0"/>
                  <a:t>:</a:t>
                </a:r>
              </a:p>
              <a:p>
                <a:pPr lvl="1"/>
                <a:r>
                  <a:rPr lang="en-US" sz="1800" dirty="0"/>
                  <a:t>Predict the response as usual in CV (or replace the CV predictions by the OOB predictions if using bagging). Call these predictions </a:t>
                </a:r>
                <a14:m>
                  <m:oMath xmlns:m="http://schemas.openxmlformats.org/officeDocument/2006/math">
                    <m:d>
                      <m:dPr>
                        <m:begChr m:val="{"/>
                        <m:endChr m:val="}"/>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acc>
                              <m:accPr>
                                <m:chr m:val="̂"/>
                                <m:ctrlPr>
                                  <a:rPr lang="en-US" sz="1800" i="1" smtClean="0">
                                    <a:latin typeface="Cambria Math" panose="02040503050406030204" pitchFamily="18" charset="0"/>
                                  </a:rPr>
                                </m:ctrlPr>
                              </m:accPr>
                              <m:e>
                                <m:r>
                                  <a:rPr lang="en-US" sz="1800" i="1">
                                    <a:latin typeface="Cambria Math" panose="02040503050406030204" pitchFamily="18" charset="0"/>
                                  </a:rPr>
                                  <m:t>𝑦</m:t>
                                </m:r>
                              </m:e>
                            </m:acc>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𝐶𝑉</m:t>
                            </m:r>
                          </m:sub>
                        </m:sSub>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=1,2,…,</m:t>
                        </m:r>
                        <m:r>
                          <a:rPr lang="en-US" sz="1800" b="0" i="1" smtClean="0">
                            <a:latin typeface="Cambria Math" panose="02040503050406030204" pitchFamily="18" charset="0"/>
                          </a:rPr>
                          <m:t>𝑛</m:t>
                        </m:r>
                      </m:e>
                    </m:d>
                  </m:oMath>
                </a14:m>
                <a:r>
                  <a:rPr lang="en-US" sz="1800" dirty="0"/>
                  <a:t>.</a:t>
                </a:r>
              </a:p>
              <a:p>
                <a:pPr lvl="1"/>
                <a:r>
                  <a:rPr lang="en-US" sz="1800" dirty="0"/>
                  <a:t>Repeat, but before plugging the training data array of predictors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1" i="1" smtClean="0">
                                <a:latin typeface="Cambria Math" panose="02040503050406030204" pitchFamily="18" charset="0"/>
                              </a:rPr>
                              <m:t>𝒙</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=1,2,…,</m:t>
                        </m:r>
                        <m:r>
                          <a:rPr lang="en-US" sz="1800" i="1">
                            <a:latin typeface="Cambria Math" panose="02040503050406030204" pitchFamily="18" charset="0"/>
                          </a:rPr>
                          <m:t>𝑛</m:t>
                        </m:r>
                      </m:e>
                    </m:d>
                  </m:oMath>
                </a14:m>
                <a:r>
                  <a:rPr lang="en-US" sz="1800" dirty="0"/>
                  <a:t> into the model, randomly permute the column for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oMath>
                </a14:m>
                <a:r>
                  <a:rPr lang="en-US" sz="1800" dirty="0"/>
                  <a:t>. That is, randomly permute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0" i="1" smtClean="0">
                                <a:latin typeface="Cambria Math" panose="02040503050406030204" pitchFamily="18" charset="0"/>
                              </a:rPr>
                              <m:t>𝑥</m:t>
                            </m:r>
                          </m:e>
                          <m:sub>
                            <m:r>
                              <a:rPr lang="en-US" sz="1800" i="1">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Sub>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=1,2,…,</m:t>
                        </m:r>
                        <m:r>
                          <a:rPr lang="en-US" sz="1800" i="1">
                            <a:latin typeface="Cambria Math" panose="02040503050406030204" pitchFamily="18" charset="0"/>
                          </a:rPr>
                          <m:t>𝑛</m:t>
                        </m:r>
                      </m:e>
                    </m:d>
                  </m:oMath>
                </a14:m>
                <a:r>
                  <a:rPr lang="en-US" sz="1800" dirty="0"/>
                  <a:t>, while leaving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r>
                              <a:rPr lang="en-US" sz="1800" i="1">
                                <a:latin typeface="Cambria Math" panose="02040503050406030204" pitchFamily="18" charset="0"/>
                              </a:rPr>
                              <m:t>,</m:t>
                            </m:r>
                            <m:r>
                              <a:rPr lang="en-US" sz="1800" b="0" i="1" smtClean="0">
                                <a:latin typeface="Cambria Math" panose="02040503050406030204" pitchFamily="18" charset="0"/>
                              </a:rPr>
                              <m:t>𝑙</m:t>
                            </m:r>
                          </m:sub>
                        </m:sSub>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=1,2,…,</m:t>
                        </m:r>
                        <m:r>
                          <a:rPr lang="en-US" sz="1800" i="1">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𝑙</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𝑗</m:t>
                        </m:r>
                      </m:e>
                    </m:d>
                  </m:oMath>
                </a14:m>
                <a:r>
                  <a:rPr lang="en-US" sz="1800" dirty="0"/>
                  <a:t> unchanged. Call these predictions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e>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𝐶𝑉</m:t>
                            </m:r>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𝜋</m:t>
                            </m:r>
                          </m:sub>
                        </m:sSub>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=1,2,…,</m:t>
                        </m:r>
                        <m:r>
                          <a:rPr lang="en-US" sz="1800" i="1">
                            <a:latin typeface="Cambria Math" panose="02040503050406030204" pitchFamily="18" charset="0"/>
                          </a:rPr>
                          <m:t>𝑛</m:t>
                        </m:r>
                      </m:e>
                    </m:d>
                  </m:oMath>
                </a14:m>
                <a:r>
                  <a:rPr lang="en-US" sz="1800" dirty="0"/>
                  <a:t>, where </a:t>
                </a:r>
                <a14:m>
                  <m:oMath xmlns:m="http://schemas.openxmlformats.org/officeDocument/2006/math">
                    <m:r>
                      <a:rPr lang="en-US" sz="1800" i="1">
                        <a:latin typeface="Cambria Math" panose="02040503050406030204" pitchFamily="18" charset="0"/>
                        <a:ea typeface="Cambria Math" panose="02040503050406030204" pitchFamily="18" charset="0"/>
                      </a:rPr>
                      <m:t>𝜋</m:t>
                    </m:r>
                  </m:oMath>
                </a14:m>
                <a:r>
                  <a:rPr lang="en-US" sz="1800" dirty="0"/>
                  <a:t> is for “permutation”. </a:t>
                </a:r>
              </a:p>
              <a:p>
                <a:pPr lvl="1"/>
                <a:r>
                  <a:rPr lang="en-US" sz="1800" dirty="0"/>
                  <a:t>The VIM for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oMath>
                </a14:m>
                <a:r>
                  <a:rPr lang="en-US" sz="1800" dirty="0"/>
                  <a:t> is the difference between the prediction accuracy for the regular predictions vs. the permuted predictions, using your favorite measure of prediction accuracy (e.g.,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𝑀</m:t>
                        </m:r>
                        <m:r>
                          <a:rPr lang="en-US" sz="1800" i="1">
                            <a:latin typeface="Cambria Math" panose="02040503050406030204" pitchFamily="18" charset="0"/>
                          </a:rPr>
                          <m:t>𝑆𝐸</m:t>
                        </m:r>
                      </m:e>
                      <m:sub>
                        <m:r>
                          <a:rPr lang="en-US" sz="1800" i="1">
                            <a:latin typeface="Cambria Math" panose="02040503050406030204" pitchFamily="18" charset="0"/>
                          </a:rPr>
                          <m:t>𝐶𝑉</m:t>
                        </m:r>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𝜋</m:t>
                        </m:r>
                      </m:sub>
                    </m:sSub>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𝑀</m:t>
                        </m:r>
                        <m:r>
                          <a:rPr lang="en-US" sz="1800" i="1">
                            <a:latin typeface="Cambria Math" panose="02040503050406030204" pitchFamily="18" charset="0"/>
                          </a:rPr>
                          <m:t>𝑆𝐸</m:t>
                        </m:r>
                      </m:e>
                      <m:sub>
                        <m:r>
                          <a:rPr lang="en-US" sz="1800" i="1">
                            <a:latin typeface="Cambria Math" panose="02040503050406030204" pitchFamily="18" charset="0"/>
                          </a:rPr>
                          <m:t>𝐶𝑉</m:t>
                        </m:r>
                      </m:sub>
                    </m:sSub>
                  </m:oMath>
                </a14:m>
                <a:r>
                  <a:rPr lang="en-US" sz="18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471" r="-963"/>
                </a:stretch>
              </a:blipFill>
            </p:spPr>
            <p:txBody>
              <a:bodyPr/>
              <a:lstStyle/>
              <a:p>
                <a:r>
                  <a:rPr lang="en-US">
                    <a:noFill/>
                  </a:rPr>
                  <a:t> </a:t>
                </a:r>
              </a:p>
            </p:txBody>
          </p:sp>
        </mc:Fallback>
      </mc:AlternateContent>
    </p:spTree>
    <p:extLst>
      <p:ext uri="{BB962C8B-B14F-4D97-AF65-F5344CB8AC3E}">
        <p14:creationId xmlns:p14="http://schemas.microsoft.com/office/powerpoint/2010/main" val="20231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for Concrete data</a:t>
            </a:r>
          </a:p>
        </p:txBody>
      </p:sp>
      <p:sp>
        <p:nvSpPr>
          <p:cNvPr id="3" name="Content Placeholder 2"/>
          <p:cNvSpPr>
            <a:spLocks noGrp="1"/>
          </p:cNvSpPr>
          <p:nvPr>
            <p:ph idx="1"/>
          </p:nvPr>
        </p:nvSpPr>
        <p:spPr/>
        <p:txBody>
          <a:bodyPr/>
          <a:lstStyle/>
          <a:p>
            <a:pPr marL="465138" indent="-465138">
              <a:buNone/>
            </a:pPr>
            <a:r>
              <a:rPr lang="en-US" sz="1600" dirty="0"/>
              <a:t>library(</a:t>
            </a:r>
            <a:r>
              <a:rPr lang="en-US" sz="1600" dirty="0" err="1"/>
              <a:t>yaImpute</a:t>
            </a:r>
            <a:r>
              <a:rPr lang="en-US" sz="1600" dirty="0"/>
              <a:t>)</a:t>
            </a:r>
          </a:p>
          <a:p>
            <a:pPr marL="465138" indent="-465138">
              <a:buNone/>
            </a:pPr>
            <a:r>
              <a:rPr lang="en-US" sz="1600" dirty="0"/>
              <a:t>CRT&lt;-read.csv("concrete.csv", header=TRUE)</a:t>
            </a:r>
          </a:p>
          <a:p>
            <a:pPr marL="465138" indent="-465138">
              <a:buNone/>
            </a:pPr>
            <a:r>
              <a:rPr lang="en-US" sz="1600" dirty="0"/>
              <a:t>CRT1&lt;-CRT</a:t>
            </a:r>
          </a:p>
          <a:p>
            <a:pPr marL="465138" indent="-465138">
              <a:buNone/>
            </a:pPr>
            <a:r>
              <a:rPr lang="en-US" sz="1600" dirty="0"/>
              <a:t>CRT1[1:8]&lt;-</a:t>
            </a:r>
            <a:r>
              <a:rPr lang="en-US" sz="1600" dirty="0" err="1"/>
              <a:t>sapply</a:t>
            </a:r>
            <a:r>
              <a:rPr lang="en-US" sz="1600" dirty="0"/>
              <a:t>(CRT1[1:8], function(x) (x-mean(x))/</a:t>
            </a:r>
            <a:r>
              <a:rPr lang="en-US" sz="1600" dirty="0" err="1"/>
              <a:t>sd</a:t>
            </a:r>
            <a:r>
              <a:rPr lang="en-US" sz="1600" dirty="0"/>
              <a:t>(x)) #standardize predictors</a:t>
            </a:r>
          </a:p>
          <a:p>
            <a:pPr marL="465138" indent="-465138">
              <a:buNone/>
            </a:pPr>
            <a:r>
              <a:rPr lang="en-US" sz="1600" dirty="0"/>
              <a:t>CRT1[9]&lt;-(CRT1[9]-min(CRT1[9]))/(max(CRT1[9])-min(CRT1[9]))</a:t>
            </a:r>
          </a:p>
          <a:p>
            <a:pPr marL="465138" indent="-465138">
              <a:buNone/>
            </a:pPr>
            <a:r>
              <a:rPr lang="en-US" sz="1600" dirty="0"/>
              <a:t>train&lt;-</a:t>
            </a:r>
            <a:r>
              <a:rPr lang="en-US" sz="1600" dirty="0" err="1"/>
              <a:t>as.matrix</a:t>
            </a:r>
            <a:r>
              <a:rPr lang="en-US" sz="1600" dirty="0"/>
              <a:t>(CRT1[,1:8])</a:t>
            </a:r>
          </a:p>
          <a:p>
            <a:pPr marL="465138" indent="-465138">
              <a:buNone/>
            </a:pPr>
            <a:r>
              <a:rPr lang="en-US" sz="1600" dirty="0"/>
              <a:t>test&lt;-</a:t>
            </a:r>
            <a:r>
              <a:rPr lang="en-US" sz="1600" dirty="0" err="1"/>
              <a:t>as.matrix</a:t>
            </a:r>
            <a:r>
              <a:rPr lang="en-US" sz="1600" dirty="0"/>
              <a:t>(CRT1[,1:8])</a:t>
            </a:r>
          </a:p>
          <a:p>
            <a:pPr marL="465138" indent="-465138">
              <a:buNone/>
            </a:pPr>
            <a:r>
              <a:rPr lang="en-US" sz="1600" dirty="0" err="1"/>
              <a:t>ytrain</a:t>
            </a:r>
            <a:r>
              <a:rPr lang="en-US" sz="1600" dirty="0"/>
              <a:t>&lt;-CRT1[,9]</a:t>
            </a:r>
          </a:p>
          <a:p>
            <a:pPr marL="465138" indent="-465138">
              <a:buNone/>
            </a:pPr>
            <a:r>
              <a:rPr lang="en-US" sz="1600" dirty="0" err="1"/>
              <a:t>ytest</a:t>
            </a:r>
            <a:r>
              <a:rPr lang="en-US" sz="1600" dirty="0"/>
              <a:t>&lt;-CRT1[,9]</a:t>
            </a:r>
          </a:p>
          <a:p>
            <a:pPr marL="465138" indent="-465138">
              <a:buNone/>
            </a:pPr>
            <a:r>
              <a:rPr lang="en-US" sz="1600" dirty="0"/>
              <a:t>K=3</a:t>
            </a:r>
          </a:p>
          <a:p>
            <a:pPr marL="465138" indent="-465138">
              <a:buNone/>
            </a:pPr>
            <a:r>
              <a:rPr lang="en-US" sz="1600" dirty="0"/>
              <a:t>out&lt;-</a:t>
            </a:r>
            <a:r>
              <a:rPr lang="en-US" sz="1600" dirty="0" err="1"/>
              <a:t>ann</a:t>
            </a:r>
            <a:r>
              <a:rPr lang="en-US" sz="1600" dirty="0"/>
              <a:t>(</a:t>
            </a:r>
            <a:r>
              <a:rPr lang="en-US" sz="1600" dirty="0" err="1"/>
              <a:t>train,test,K</a:t>
            </a:r>
            <a:r>
              <a:rPr lang="en-US" sz="1600" dirty="0"/>
              <a:t>)</a:t>
            </a:r>
          </a:p>
          <a:p>
            <a:pPr marL="465138" indent="-465138">
              <a:buNone/>
            </a:pPr>
            <a:r>
              <a:rPr lang="en-US" sz="1600" dirty="0" err="1"/>
              <a:t>ind</a:t>
            </a:r>
            <a:r>
              <a:rPr lang="en-US" sz="1600" dirty="0"/>
              <a:t>&lt;-</a:t>
            </a:r>
            <a:r>
              <a:rPr lang="en-US" sz="1600" dirty="0" err="1"/>
              <a:t>as.matrix</a:t>
            </a:r>
            <a:r>
              <a:rPr lang="en-US" sz="1600" dirty="0"/>
              <a:t>(</a:t>
            </a:r>
            <a:r>
              <a:rPr lang="en-US" sz="1600" dirty="0" err="1"/>
              <a:t>out$knnIndexDist</a:t>
            </a:r>
            <a:r>
              <a:rPr lang="en-US" sz="1600" dirty="0"/>
              <a:t>[,1:K])</a:t>
            </a:r>
          </a:p>
          <a:p>
            <a:pPr marL="465138" indent="-465138">
              <a:buNone/>
            </a:pPr>
            <a:r>
              <a:rPr lang="en-US" sz="1600" dirty="0"/>
              <a:t>D&lt;-</a:t>
            </a:r>
            <a:r>
              <a:rPr lang="en-US" sz="1600" dirty="0" err="1"/>
              <a:t>as.matrix</a:t>
            </a:r>
            <a:r>
              <a:rPr lang="en-US" sz="1600" dirty="0"/>
              <a:t>(</a:t>
            </a:r>
            <a:r>
              <a:rPr lang="en-US" sz="1600" dirty="0" err="1"/>
              <a:t>out$knnIndexDist</a:t>
            </a:r>
            <a:r>
              <a:rPr lang="en-US" sz="1600" dirty="0"/>
              <a:t>[,(1+K):(2*K)])</a:t>
            </a:r>
          </a:p>
          <a:p>
            <a:pPr marL="465138" indent="-465138">
              <a:buNone/>
            </a:pPr>
            <a:r>
              <a:rPr lang="en-US" sz="1600" dirty="0"/>
              <a:t>fit&lt;-apply(ind,1,function(x) mean(</a:t>
            </a:r>
            <a:r>
              <a:rPr lang="en-US" sz="1600" dirty="0" err="1"/>
              <a:t>ytrain</a:t>
            </a:r>
            <a:r>
              <a:rPr lang="en-US" sz="1600" dirty="0"/>
              <a:t>[x]))</a:t>
            </a:r>
          </a:p>
          <a:p>
            <a:pPr marL="465138" indent="-465138">
              <a:buNone/>
            </a:pPr>
            <a:r>
              <a:rPr lang="en-US" sz="1600" dirty="0"/>
              <a:t>plot(</a:t>
            </a:r>
            <a:r>
              <a:rPr lang="en-US" sz="1600" dirty="0" err="1"/>
              <a:t>fit,ytest</a:t>
            </a:r>
            <a:r>
              <a:rPr lang="en-US" sz="1600" dirty="0"/>
              <a:t>)</a:t>
            </a:r>
          </a:p>
          <a:p>
            <a:pPr marL="465138" indent="-465138">
              <a:buNone/>
            </a:pPr>
            <a:r>
              <a:rPr lang="en-US" sz="1600" dirty="0"/>
              <a:t>1-var(</a:t>
            </a:r>
            <a:r>
              <a:rPr lang="en-US" sz="1600" dirty="0" err="1"/>
              <a:t>ytest</a:t>
            </a:r>
            <a:r>
              <a:rPr lang="en-US" sz="1600" dirty="0"/>
              <a:t>-fit)/</a:t>
            </a:r>
            <a:r>
              <a:rPr lang="en-US" sz="1600" dirty="0" err="1"/>
              <a:t>var</a:t>
            </a:r>
            <a:r>
              <a:rPr lang="en-US" sz="1600" dirty="0"/>
              <a:t>(</a:t>
            </a:r>
            <a:r>
              <a:rPr lang="en-US" sz="1600" dirty="0" err="1"/>
              <a:t>ytest</a:t>
            </a:r>
            <a:r>
              <a:rPr lang="en-US" sz="1600" dirty="0"/>
              <a:t>)</a:t>
            </a:r>
          </a:p>
        </p:txBody>
      </p:sp>
    </p:spTree>
    <p:extLst>
      <p:ext uri="{BB962C8B-B14F-4D97-AF65-F5344CB8AC3E}">
        <p14:creationId xmlns:p14="http://schemas.microsoft.com/office/powerpoint/2010/main" val="3996681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Permutation-Based VIM in the </a:t>
            </a:r>
            <a:r>
              <a:rPr lang="en-US" dirty="0" err="1"/>
              <a:t>randomForest</a:t>
            </a:r>
            <a:r>
              <a:rPr lang="en-US" dirty="0"/>
              <a:t> Package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As the accuracy measure, it uses </a:t>
                </a:r>
                <a14:m>
                  <m:oMath xmlns:m="http://schemas.openxmlformats.org/officeDocument/2006/math">
                    <m:r>
                      <a:rPr lang="en-US" i="1">
                        <a:latin typeface="Cambria Math" panose="02040503050406030204" pitchFamily="18" charset="0"/>
                      </a:rPr>
                      <m:t>𝑀𝑆𝐸</m:t>
                    </m:r>
                  </m:oMath>
                </a14:m>
                <a:r>
                  <a:rPr lang="en-US" dirty="0"/>
                  <a:t> for regression and </a:t>
                </a:r>
                <a:r>
                  <a:rPr lang="en-US" dirty="0" err="1"/>
                  <a:t>misclass</a:t>
                </a:r>
                <a:r>
                  <a:rPr lang="en-US" dirty="0"/>
                  <a:t> rate for classification. </a:t>
                </a:r>
              </a:p>
              <a:p>
                <a:r>
                  <a:rPr lang="en-US" dirty="0"/>
                  <a:t>For computational reasons:</a:t>
                </a:r>
              </a:p>
              <a:p>
                <a:pPr lvl="1"/>
                <a:r>
                  <a:rPr lang="en-US" sz="2000" dirty="0"/>
                  <a:t>It uses OOB predictions, instead of CV predictions</a:t>
                </a:r>
              </a:p>
              <a:p>
                <a:pPr lvl="1"/>
                <a:r>
                  <a:rPr lang="en-US" sz="2000" dirty="0"/>
                  <a:t>The accuracy difference is calculated for each individual tree in the random forest, and then this is averaged across all </a:t>
                </a:r>
                <a:r>
                  <a:rPr lang="en-US" sz="2000" i="1" dirty="0" err="1"/>
                  <a:t>ntree</a:t>
                </a:r>
                <a:r>
                  <a:rPr lang="en-US" sz="2000" dirty="0"/>
                  <a:t> trees</a:t>
                </a:r>
              </a:p>
              <a:p>
                <a:pPr lvl="1"/>
                <a:r>
                  <a:rPr lang="en-US" sz="2000" dirty="0"/>
                  <a:t>The average difference is then normalized by the standard deviation of the differences</a:t>
                </a:r>
              </a:p>
              <a:p>
                <a:r>
                  <a:rPr lang="en-US" dirty="0"/>
                  <a:t>In general, when the predictor variables are highly correlated, the permutation-based VIM is subject to the same “extrapolation” problem as partial dependence plots (why?)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824"/>
                </a:stretch>
              </a:blipFill>
            </p:spPr>
            <p:txBody>
              <a:bodyPr/>
              <a:lstStyle/>
              <a:p>
                <a:r>
                  <a:rPr lang="en-US">
                    <a:noFill/>
                  </a:rPr>
                  <a:t> </a:t>
                </a:r>
              </a:p>
            </p:txBody>
          </p:sp>
        </mc:Fallback>
      </mc:AlternateContent>
    </p:spTree>
    <p:extLst>
      <p:ext uri="{BB962C8B-B14F-4D97-AF65-F5344CB8AC3E}">
        <p14:creationId xmlns:p14="http://schemas.microsoft.com/office/powerpoint/2010/main" val="30059146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CV r^2 for Various Methods for Concrete Data</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		CV error SD    CV r^2</a:t>
            </a:r>
          </a:p>
          <a:p>
            <a:pPr marL="0" indent="0">
              <a:buNone/>
            </a:pPr>
            <a:r>
              <a:rPr lang="en-US" dirty="0"/>
              <a:t>Boosted tree		3.91</a:t>
            </a:r>
            <a:r>
              <a:rPr lang="en-US"/>
              <a:t>	0.945</a:t>
            </a:r>
            <a:endParaRPr lang="en-US" dirty="0"/>
          </a:p>
          <a:p>
            <a:pPr marL="0" indent="0">
              <a:buNone/>
            </a:pPr>
            <a:r>
              <a:rPr lang="en-US" dirty="0"/>
              <a:t>Random Forest		0.921 (OOB r^2)</a:t>
            </a:r>
          </a:p>
          <a:p>
            <a:pPr marL="0" indent="0">
              <a:buNone/>
            </a:pPr>
            <a:r>
              <a:rPr lang="en-US" dirty="0"/>
              <a:t>PPR			5.25	0.901</a:t>
            </a:r>
          </a:p>
          <a:p>
            <a:pPr marL="0" indent="0">
              <a:buNone/>
            </a:pPr>
            <a:r>
              <a:rPr lang="en-US" dirty="0" err="1"/>
              <a:t>NNet</a:t>
            </a:r>
            <a:r>
              <a:rPr lang="en-US" dirty="0"/>
              <a:t>			5.46	0.893</a:t>
            </a:r>
          </a:p>
          <a:p>
            <a:pPr marL="0" indent="0">
              <a:buNone/>
            </a:pPr>
            <a:r>
              <a:rPr lang="en-US" dirty="0"/>
              <a:t>GAM			5.60	0.888</a:t>
            </a:r>
          </a:p>
          <a:p>
            <a:pPr marL="0" indent="0">
              <a:buNone/>
            </a:pPr>
            <a:r>
              <a:rPr lang="en-US" dirty="0"/>
              <a:t>Loc. Lin.		7.27	0.811</a:t>
            </a:r>
          </a:p>
          <a:p>
            <a:pPr marL="0" indent="0">
              <a:buNone/>
            </a:pPr>
            <a:r>
              <a:rPr lang="en-US" dirty="0"/>
              <a:t>Tree				0.793</a:t>
            </a:r>
          </a:p>
          <a:p>
            <a:pPr marL="0" indent="0">
              <a:buNone/>
            </a:pPr>
            <a:r>
              <a:rPr lang="en-US" dirty="0"/>
              <a:t>K-NN			8.60	0.735	</a:t>
            </a:r>
          </a:p>
          <a:p>
            <a:pPr marL="0" indent="0">
              <a:buNone/>
            </a:pPr>
            <a:r>
              <a:rPr lang="en-US" dirty="0"/>
              <a:t>Lin. Reg.		10.5	0.605</a:t>
            </a:r>
          </a:p>
          <a:p>
            <a:pPr marL="0" indent="0">
              <a:buNone/>
            </a:pPr>
            <a:endParaRPr lang="en-US" dirty="0"/>
          </a:p>
        </p:txBody>
      </p:sp>
    </p:spTree>
    <p:extLst>
      <p:ext uri="{BB962C8B-B14F-4D97-AF65-F5344CB8AC3E}">
        <p14:creationId xmlns:p14="http://schemas.microsoft.com/office/powerpoint/2010/main" val="18452430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 Vs. Boosted Trees</a:t>
            </a:r>
          </a:p>
        </p:txBody>
      </p:sp>
      <p:sp>
        <p:nvSpPr>
          <p:cNvPr id="3" name="Content Placeholder 2"/>
          <p:cNvSpPr>
            <a:spLocks noGrp="1"/>
          </p:cNvSpPr>
          <p:nvPr>
            <p:ph idx="1"/>
          </p:nvPr>
        </p:nvSpPr>
        <p:spPr/>
        <p:txBody>
          <a:bodyPr/>
          <a:lstStyle/>
          <a:p>
            <a:r>
              <a:rPr lang="en-US" dirty="0"/>
              <a:t>Random forests have virtually all the same many advantages of boosted trees (see earlier slide on boosted tree advantages)</a:t>
            </a:r>
          </a:p>
          <a:p>
            <a:r>
              <a:rPr lang="en-US" dirty="0"/>
              <a:t>They inherit almost all the advantages of trees, but, like boosted trees, usually have excellent predictive power</a:t>
            </a:r>
          </a:p>
          <a:p>
            <a:r>
              <a:rPr lang="en-US" dirty="0"/>
              <a:t>Unlike trees, they lose interpretability. But this can be improved with the built-in partial dependence (aka marginal) plots and the variable importance measures</a:t>
            </a:r>
          </a:p>
          <a:p>
            <a:r>
              <a:rPr lang="en-US" dirty="0"/>
              <a:t>Overall:  random forests may usually give a little smoother model than boosted trees, whereas boosted trees may be a little better at capturing more complex nonlinearities</a:t>
            </a:r>
          </a:p>
        </p:txBody>
      </p:sp>
    </p:spTree>
    <p:extLst>
      <p:ext uri="{BB962C8B-B14F-4D97-AF65-F5344CB8AC3E}">
        <p14:creationId xmlns:p14="http://schemas.microsoft.com/office/powerpoint/2010/main" val="18349627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(regression) for the Income Data</a:t>
            </a:r>
          </a:p>
        </p:txBody>
      </p:sp>
      <p:sp>
        <p:nvSpPr>
          <p:cNvPr id="3" name="Content Placeholder 2"/>
          <p:cNvSpPr>
            <a:spLocks noGrp="1"/>
          </p:cNvSpPr>
          <p:nvPr>
            <p:ph idx="1"/>
          </p:nvPr>
        </p:nvSpPr>
        <p:spPr/>
        <p:txBody>
          <a:bodyPr/>
          <a:lstStyle/>
          <a:p>
            <a:pPr marL="0" indent="0">
              <a:buNone/>
            </a:pPr>
            <a:r>
              <a:rPr lang="en-US" sz="1600" dirty="0"/>
              <a:t>library(</a:t>
            </a:r>
            <a:r>
              <a:rPr lang="en-US" sz="1600" dirty="0" err="1"/>
              <a:t>randomForest</a:t>
            </a:r>
            <a:r>
              <a:rPr lang="en-US" sz="1600" dirty="0"/>
              <a:t>)</a:t>
            </a:r>
          </a:p>
          <a:p>
            <a:pPr marL="465138" indent="-465138">
              <a:buNone/>
            </a:pPr>
            <a:r>
              <a:rPr lang="en-US" sz="1600" dirty="0"/>
              <a:t>XX&lt;-</a:t>
            </a:r>
            <a:r>
              <a:rPr lang="en-US" sz="1600" dirty="0" err="1"/>
              <a:t>read.table</a:t>
            </a:r>
            <a:r>
              <a:rPr lang="en-US" sz="1600" dirty="0"/>
              <a:t>("adult_train.csv",</a:t>
            </a:r>
            <a:r>
              <a:rPr lang="en-US" sz="1600" dirty="0" err="1"/>
              <a:t>sep</a:t>
            </a:r>
            <a:r>
              <a:rPr lang="en-US" sz="1600" dirty="0"/>
              <a:t>=",",header=</a:t>
            </a:r>
            <a:r>
              <a:rPr lang="en-US" sz="1600" dirty="0" err="1"/>
              <a:t>TRUE,strip.white</a:t>
            </a:r>
            <a:r>
              <a:rPr lang="en-US" sz="1600" dirty="0"/>
              <a:t>=</a:t>
            </a:r>
            <a:r>
              <a:rPr lang="en-US" sz="1600" dirty="0" err="1"/>
              <a:t>TRUE,na.strings</a:t>
            </a:r>
            <a:r>
              <a:rPr lang="en-US" sz="1600" dirty="0"/>
              <a:t>="?")</a:t>
            </a:r>
          </a:p>
          <a:p>
            <a:pPr marL="465138" indent="-465138">
              <a:buNone/>
            </a:pPr>
            <a:r>
              <a:rPr lang="en-US" sz="1600" dirty="0"/>
              <a:t>XX&lt;-</a:t>
            </a:r>
            <a:r>
              <a:rPr lang="en-US" sz="1600" dirty="0" err="1"/>
              <a:t>na.omit</a:t>
            </a:r>
            <a:r>
              <a:rPr lang="en-US" sz="1600" dirty="0"/>
              <a:t>(XX)</a:t>
            </a:r>
          </a:p>
          <a:p>
            <a:pPr marL="465138" indent="-465138">
              <a:buNone/>
            </a:pPr>
            <a:r>
              <a:rPr lang="en-US" sz="1600" dirty="0"/>
              <a:t>INCOME&lt;-XX  #there is no need to standardize the predictors with trees (why not)</a:t>
            </a:r>
          </a:p>
          <a:p>
            <a:pPr marL="465138" indent="-465138">
              <a:buNone/>
            </a:pPr>
            <a:endParaRPr lang="en-US" sz="1600" dirty="0"/>
          </a:p>
          <a:p>
            <a:pPr marL="338138" indent="-338138">
              <a:buNone/>
            </a:pPr>
            <a:r>
              <a:rPr lang="en-US" sz="1600" dirty="0" err="1"/>
              <a:t>rForest</a:t>
            </a:r>
            <a:r>
              <a:rPr lang="en-US" sz="1600" dirty="0"/>
              <a:t> &lt;- </a:t>
            </a:r>
            <a:r>
              <a:rPr lang="en-US" sz="1600" dirty="0" err="1"/>
              <a:t>randomForest</a:t>
            </a:r>
            <a:r>
              <a:rPr lang="en-US" sz="1600" dirty="0"/>
              <a:t>(x=INCOME[,-c(3,4,13)], y=</a:t>
            </a:r>
            <a:r>
              <a:rPr lang="en-US" sz="1600" dirty="0" err="1"/>
              <a:t>INCOME$hours.per.week</a:t>
            </a:r>
            <a:r>
              <a:rPr lang="en-US" sz="1600" dirty="0"/>
              <a:t>, data=XX, </a:t>
            </a:r>
            <a:r>
              <a:rPr lang="en-US" sz="1600" dirty="0" err="1"/>
              <a:t>mtry</a:t>
            </a:r>
            <a:r>
              <a:rPr lang="en-US" sz="1600" dirty="0"/>
              <a:t>=4, </a:t>
            </a:r>
            <a:r>
              <a:rPr lang="en-US" sz="1600" dirty="0" err="1"/>
              <a:t>ntree</a:t>
            </a:r>
            <a:r>
              <a:rPr lang="en-US" sz="1600" dirty="0"/>
              <a:t> = 100, </a:t>
            </a:r>
            <a:r>
              <a:rPr lang="en-US" sz="1600" dirty="0" err="1"/>
              <a:t>nodesize</a:t>
            </a:r>
            <a:r>
              <a:rPr lang="en-US" sz="1600" dirty="0"/>
              <a:t> = 50, importance = TRUE)</a:t>
            </a:r>
          </a:p>
          <a:p>
            <a:pPr marL="338138" indent="-338138">
              <a:buNone/>
            </a:pPr>
            <a:r>
              <a:rPr lang="en-US" sz="1600" dirty="0"/>
              <a:t>plot(</a:t>
            </a:r>
            <a:r>
              <a:rPr lang="en-US" sz="1600" dirty="0" err="1"/>
              <a:t>rForest</a:t>
            </a:r>
            <a:r>
              <a:rPr lang="en-US" sz="1600" dirty="0"/>
              <a:t>)  #plots OOB </a:t>
            </a:r>
            <a:r>
              <a:rPr lang="en-US" sz="1600" dirty="0" err="1"/>
              <a:t>mse</a:t>
            </a:r>
            <a:r>
              <a:rPr lang="en-US" sz="1600" dirty="0"/>
              <a:t> vs # trees</a:t>
            </a:r>
          </a:p>
          <a:p>
            <a:pPr marL="338138" indent="-338138">
              <a:buNone/>
            </a:pPr>
            <a:r>
              <a:rPr lang="en-US" sz="1600" dirty="0" err="1"/>
              <a:t>rForest</a:t>
            </a:r>
            <a:r>
              <a:rPr lang="en-US" sz="1600" dirty="0"/>
              <a:t> #check the OOB </a:t>
            </a:r>
            <a:r>
              <a:rPr lang="en-US" sz="1600" dirty="0" err="1"/>
              <a:t>mse</a:t>
            </a:r>
            <a:r>
              <a:rPr lang="en-US" sz="1600" dirty="0"/>
              <a:t> and r^2</a:t>
            </a:r>
          </a:p>
          <a:p>
            <a:pPr marL="338138" indent="-338138">
              <a:buNone/>
            </a:pPr>
            <a:r>
              <a:rPr lang="en-US" sz="1600" dirty="0"/>
              <a:t>importance(</a:t>
            </a:r>
            <a:r>
              <a:rPr lang="en-US" sz="1600" dirty="0" err="1"/>
              <a:t>rForest</a:t>
            </a:r>
            <a:r>
              <a:rPr lang="en-US" sz="1600" dirty="0"/>
              <a:t>); </a:t>
            </a:r>
            <a:r>
              <a:rPr lang="en-US" sz="1600" dirty="0" err="1"/>
              <a:t>varImpPlot</a:t>
            </a:r>
            <a:r>
              <a:rPr lang="en-US" sz="1600" dirty="0"/>
              <a:t>(</a:t>
            </a:r>
            <a:r>
              <a:rPr lang="en-US" sz="1600" dirty="0" err="1"/>
              <a:t>rForest</a:t>
            </a:r>
            <a:r>
              <a:rPr lang="en-US" sz="1600" dirty="0"/>
              <a:t>)</a:t>
            </a:r>
          </a:p>
          <a:p>
            <a:pPr marL="338138" indent="-338138">
              <a:buNone/>
            </a:pPr>
            <a:endParaRPr lang="en-US" sz="1600" dirty="0"/>
          </a:p>
          <a:p>
            <a:pPr marL="338138" indent="-338138">
              <a:buNone/>
            </a:pPr>
            <a:r>
              <a:rPr lang="en-US" sz="1600" dirty="0"/>
              <a:t>i=1; </a:t>
            </a:r>
            <a:r>
              <a:rPr lang="en-US" sz="1600" dirty="0" err="1"/>
              <a:t>partialPlot</a:t>
            </a:r>
            <a:r>
              <a:rPr lang="en-US" sz="1600" dirty="0"/>
              <a:t>(</a:t>
            </a:r>
            <a:r>
              <a:rPr lang="en-US" sz="1600" dirty="0" err="1"/>
              <a:t>rForest</a:t>
            </a:r>
            <a:r>
              <a:rPr lang="en-US" sz="1600" dirty="0"/>
              <a:t>, </a:t>
            </a:r>
            <a:r>
              <a:rPr lang="en-US" sz="1600" dirty="0" err="1"/>
              <a:t>pred.data</a:t>
            </a:r>
            <a:r>
              <a:rPr lang="en-US" sz="1600" dirty="0"/>
              <a:t>=XX, </a:t>
            </a:r>
            <a:r>
              <a:rPr lang="en-US" sz="1600" dirty="0" err="1"/>
              <a:t>x.var</a:t>
            </a:r>
            <a:r>
              <a:rPr lang="en-US" sz="1600" dirty="0"/>
              <a:t> = names(XX)[i], </a:t>
            </a:r>
            <a:r>
              <a:rPr lang="en-US" sz="1600" dirty="0" err="1"/>
              <a:t>xlab</a:t>
            </a:r>
            <a:r>
              <a:rPr lang="en-US" sz="1600" dirty="0"/>
              <a:t> = names(XX)[i], main=NULL) #a partial dependence plot for age</a:t>
            </a:r>
          </a:p>
          <a:p>
            <a:pPr marL="338138" indent="-338138">
              <a:buNone/>
            </a:pPr>
            <a:endParaRPr lang="en-US" sz="1600" dirty="0"/>
          </a:p>
          <a:p>
            <a:pPr marL="338138" indent="-338138">
              <a:buNone/>
            </a:pPr>
            <a:r>
              <a:rPr lang="en-US" sz="1600" dirty="0"/>
              <a:t>#For the above parameters, the OOB r^2 was about 26.9%, which is about the same as the CV r^2 for the boosted tree</a:t>
            </a:r>
          </a:p>
          <a:p>
            <a:pPr marL="338138" indent="-338138">
              <a:buNone/>
            </a:pPr>
            <a:r>
              <a:rPr lang="en-US" sz="1600" dirty="0"/>
              <a:t>#using smaller </a:t>
            </a:r>
            <a:r>
              <a:rPr lang="en-US" sz="1600" dirty="0" err="1"/>
              <a:t>nodesize</a:t>
            </a:r>
            <a:r>
              <a:rPr lang="en-US" sz="1600" dirty="0"/>
              <a:t> and/or larger </a:t>
            </a:r>
            <a:r>
              <a:rPr lang="en-US" sz="1600" dirty="0" err="1"/>
              <a:t>ntree</a:t>
            </a:r>
            <a:r>
              <a:rPr lang="en-US" sz="1600" dirty="0"/>
              <a:t> in the above will take longer. Specifying the predictors "x =" and response "y = " as </a:t>
            </a:r>
            <a:r>
              <a:rPr lang="en-US" sz="1600" dirty="0" err="1"/>
              <a:t>random.Forest</a:t>
            </a:r>
            <a:r>
              <a:rPr lang="en-US" sz="1600" dirty="0"/>
              <a:t> arguments is a little faster than specifying the formula and </a:t>
            </a:r>
            <a:r>
              <a:rPr lang="en-US" sz="1600" dirty="0" err="1"/>
              <a:t>data.frame</a:t>
            </a:r>
            <a:r>
              <a:rPr lang="en-US" sz="1600" dirty="0"/>
              <a:t>. </a:t>
            </a:r>
          </a:p>
        </p:txBody>
      </p:sp>
    </p:spTree>
    <p:extLst>
      <p:ext uri="{BB962C8B-B14F-4D97-AF65-F5344CB8AC3E}">
        <p14:creationId xmlns:p14="http://schemas.microsoft.com/office/powerpoint/2010/main" val="226843203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Other Supervised Learning Methods</a:t>
            </a:r>
          </a:p>
        </p:txBody>
      </p:sp>
      <p:sp>
        <p:nvSpPr>
          <p:cNvPr id="3" name="Content Placeholder 2"/>
          <p:cNvSpPr>
            <a:spLocks noGrp="1"/>
          </p:cNvSpPr>
          <p:nvPr>
            <p:ph idx="1"/>
          </p:nvPr>
        </p:nvSpPr>
        <p:spPr/>
        <p:txBody>
          <a:bodyPr/>
          <a:lstStyle/>
          <a:p>
            <a:r>
              <a:rPr lang="en-US" dirty="0"/>
              <a:t>Supervised learning models within proportional hazards models</a:t>
            </a:r>
          </a:p>
          <a:p>
            <a:r>
              <a:rPr lang="en-US" dirty="0"/>
              <a:t>Quantile regression</a:t>
            </a:r>
          </a:p>
          <a:p>
            <a:r>
              <a:rPr lang="en-US" dirty="0"/>
              <a:t>Support vector machines (SVM)</a:t>
            </a:r>
          </a:p>
          <a:p>
            <a:r>
              <a:rPr lang="en-US" dirty="0"/>
              <a:t>Multivariate adaptive regression splines (MARS)</a:t>
            </a:r>
          </a:p>
          <a:p>
            <a:r>
              <a:rPr lang="en-US" dirty="0"/>
              <a:t>Naive Bayes</a:t>
            </a:r>
          </a:p>
          <a:p>
            <a:r>
              <a:rPr lang="en-US" dirty="0"/>
              <a:t>Gaussian process regression</a:t>
            </a:r>
          </a:p>
          <a:p>
            <a:endParaRPr lang="en-US" dirty="0"/>
          </a:p>
          <a:p>
            <a:r>
              <a:rPr lang="en-US" dirty="0"/>
              <a:t>In light of the supervised learning methods that you have already learned, it should be relatively easy for you to learn any additional methods on your own (HTF discusses a number of such)</a:t>
            </a:r>
          </a:p>
        </p:txBody>
      </p:sp>
    </p:spTree>
    <p:extLst>
      <p:ext uri="{BB962C8B-B14F-4D97-AF65-F5344CB8AC3E}">
        <p14:creationId xmlns:p14="http://schemas.microsoft.com/office/powerpoint/2010/main" val="32263128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Proportional Hazards (PH) Survival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Survival models are used to model time-to-event data in reliability (event = failure of a product), credit risk scoring (event = default on loan), healthcare (event = mortality), etc. </a:t>
                </a:r>
              </a:p>
              <a:p>
                <a:r>
                  <a:rPr lang="en-US" dirty="0"/>
                  <a:t>The simplest case is where you just have a single variable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oMath>
                </a14:m>
                <a:r>
                  <a:rPr lang="en-US" dirty="0"/>
                  <a:t> time-to-failure, in which case you just use some appropriate failure time distribution like exponential, gamma, Weibull, log-normal.</a:t>
                </a:r>
              </a:p>
              <a:p>
                <a:r>
                  <a:rPr lang="en-US" dirty="0"/>
                  <a:t>A “Cox proportional hazards” (PH) survival model is used when you also have a vector of predictor variables </a:t>
                </a:r>
                <a14:m>
                  <m:oMath xmlns:m="http://schemas.openxmlformats.org/officeDocument/2006/math">
                    <m:r>
                      <a:rPr lang="en-US" b="1" i="1">
                        <a:latin typeface="Cambria Math" panose="02040503050406030204" pitchFamily="18" charset="0"/>
                      </a:rPr>
                      <m:t>𝐗</m:t>
                    </m:r>
                  </m:oMath>
                </a14:m>
                <a:r>
                  <a:rPr lang="en-US" dirty="0"/>
                  <a:t> and you want to model the failure-time distribution of </a:t>
                </a:r>
                <a14:m>
                  <m:oMath xmlns:m="http://schemas.openxmlformats.org/officeDocument/2006/math">
                    <m:r>
                      <a:rPr lang="en-US" i="1">
                        <a:latin typeface="Cambria Math" panose="02040503050406030204" pitchFamily="18" charset="0"/>
                      </a:rPr>
                      <m:t>𝑌</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𝑇</m:t>
                    </m:r>
                    <m:r>
                      <a:rPr lang="en-US" b="0" i="1" smtClean="0">
                        <a:latin typeface="Cambria Math" panose="02040503050406030204" pitchFamily="18" charset="0"/>
                      </a:rPr>
                      <m:t>)</m:t>
                    </m:r>
                  </m:oMath>
                </a14:m>
                <a:r>
                  <a:rPr lang="en-US" dirty="0"/>
                  <a:t> as a function of </a:t>
                </a:r>
                <a14:m>
                  <m:oMath xmlns:m="http://schemas.openxmlformats.org/officeDocument/2006/math">
                    <m:r>
                      <a:rPr lang="en-US" b="1" i="1">
                        <a:latin typeface="Cambria Math" panose="02040503050406030204" pitchFamily="18" charset="0"/>
                      </a:rPr>
                      <m:t>𝐗</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63" t="-824" r="-2074"/>
                </a:stretch>
              </a:blipFill>
            </p:spPr>
            <p:txBody>
              <a:bodyPr/>
              <a:lstStyle/>
              <a:p>
                <a:r>
                  <a:rPr lang="en-US">
                    <a:noFill/>
                  </a:rPr>
                  <a:t> </a:t>
                </a:r>
              </a:p>
            </p:txBody>
          </p:sp>
        </mc:Fallback>
      </mc:AlternateContent>
    </p:spTree>
    <p:extLst>
      <p:ext uri="{BB962C8B-B14F-4D97-AF65-F5344CB8AC3E}">
        <p14:creationId xmlns:p14="http://schemas.microsoft.com/office/powerpoint/2010/main" val="107742954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Idea Behind PH Survival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dirty="0"/>
                  <a:t>For response </a:t>
                </a:r>
                <a14:m>
                  <m:oMath xmlns:m="http://schemas.openxmlformats.org/officeDocument/2006/math">
                    <m:r>
                      <a:rPr lang="en-US" sz="2000" i="1">
                        <a:latin typeface="Cambria Math" panose="02040503050406030204" pitchFamily="18" charset="0"/>
                      </a:rPr>
                      <m:t>𝑌</m:t>
                    </m:r>
                    <m:r>
                      <a:rPr lang="en-US" sz="2000" i="1">
                        <a:latin typeface="Cambria Math" panose="02040503050406030204" pitchFamily="18" charset="0"/>
                      </a:rPr>
                      <m:t>=</m:t>
                    </m:r>
                    <m:r>
                      <a:rPr lang="en-US" sz="2000" i="1">
                        <a:latin typeface="Cambria Math" panose="02040503050406030204" pitchFamily="18" charset="0"/>
                      </a:rPr>
                      <m:t>𝑇</m:t>
                    </m:r>
                    <m:r>
                      <a:rPr lang="en-US" sz="2000" i="1">
                        <a:latin typeface="Cambria Math" panose="02040503050406030204" pitchFamily="18" charset="0"/>
                      </a:rPr>
                      <m:t>=</m:t>
                    </m:r>
                  </m:oMath>
                </a14:m>
                <a:r>
                  <a:rPr lang="en-US" sz="2000" dirty="0"/>
                  <a:t> time to failure and </a:t>
                </a:r>
                <a14:m>
                  <m:oMath xmlns:m="http://schemas.openxmlformats.org/officeDocument/2006/math">
                    <m:r>
                      <a:rPr lang="en-US" sz="2000" b="1" i="1">
                        <a:latin typeface="Cambria Math" panose="02040503050406030204" pitchFamily="18" charset="0"/>
                      </a:rPr>
                      <m:t>𝐗</m:t>
                    </m:r>
                    <m:r>
                      <a:rPr lang="en-US" sz="2000" b="1">
                        <a:latin typeface="Cambria Math" panose="02040503050406030204" pitchFamily="18" charset="0"/>
                      </a:rPr>
                      <m:t>=</m:t>
                    </m:r>
                  </m:oMath>
                </a14:m>
                <a:r>
                  <a:rPr lang="en-US" sz="2000" dirty="0"/>
                  <a:t> vector of predictors</a:t>
                </a:r>
              </a:p>
              <a:p>
                <a:pPr marL="0" indent="0">
                  <a:buNone/>
                </a:pPr>
                <a:r>
                  <a:rPr lang="en-US" sz="2000" dirty="0"/>
                  <a:t>pdf of </a:t>
                </a:r>
                <a14:m>
                  <m:oMath xmlns:m="http://schemas.openxmlformats.org/officeDocument/2006/math">
                    <m:r>
                      <a:rPr lang="en-US" sz="2000" i="1">
                        <a:latin typeface="Cambria Math" panose="02040503050406030204" pitchFamily="18" charset="0"/>
                      </a:rPr>
                      <m:t>𝑇</m:t>
                    </m:r>
                  </m:oMath>
                </a14:m>
                <a:r>
                  <a:rPr lang="en-US" sz="2000" dirty="0"/>
                  <a:t>:  </a:t>
                </a:r>
                <a14:m>
                  <m:oMath xmlns:m="http://schemas.openxmlformats.org/officeDocument/2006/math">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endParaRPr lang="en-US" sz="2000" dirty="0"/>
              </a:p>
              <a:p>
                <a:pPr marL="0" indent="0">
                  <a:buNone/>
                </a:pPr>
                <a:r>
                  <a:rPr lang="en-US" sz="2000" dirty="0" err="1"/>
                  <a:t>cdf</a:t>
                </a:r>
                <a:r>
                  <a:rPr lang="en-US" sz="2000" dirty="0"/>
                  <a:t> of </a:t>
                </a:r>
                <a14:m>
                  <m:oMath xmlns:m="http://schemas.openxmlformats.org/officeDocument/2006/math">
                    <m:r>
                      <a:rPr lang="en-US" sz="2000" i="1">
                        <a:latin typeface="Cambria Math" panose="02040503050406030204" pitchFamily="18" charset="0"/>
                      </a:rPr>
                      <m:t>𝑇</m:t>
                    </m:r>
                  </m:oMath>
                </a14:m>
                <a:r>
                  <a:rPr lang="en-US" sz="2000" dirty="0"/>
                  <a:t>:  </a:t>
                </a:r>
                <a14:m>
                  <m:oMath xmlns:m="http://schemas.openxmlformats.org/officeDocument/2006/math">
                    <m:r>
                      <a:rPr lang="en-US" sz="2000" i="1">
                        <a:latin typeface="Cambria Math" panose="02040503050406030204" pitchFamily="18" charset="0"/>
                      </a:rPr>
                      <m:t>𝐹</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endParaRPr lang="en-US" sz="2000" dirty="0"/>
              </a:p>
              <a:p>
                <a:pPr marL="0" indent="0">
                  <a:buNone/>
                </a:pPr>
                <a:r>
                  <a:rPr lang="en-US" sz="2000" dirty="0"/>
                  <a:t>survival function: </a:t>
                </a:r>
                <a14:m>
                  <m:oMath xmlns:m="http://schemas.openxmlformats.org/officeDocument/2006/math">
                    <m:r>
                      <a:rPr lang="en-US" sz="2000" i="1">
                        <a:latin typeface="Cambria Math" panose="02040503050406030204" pitchFamily="18" charset="0"/>
                      </a:rPr>
                      <m:t>𝑆</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=1−</m:t>
                    </m:r>
                    <m:r>
                      <a:rPr lang="en-US" sz="2000" i="1">
                        <a:latin typeface="Cambria Math" panose="02040503050406030204" pitchFamily="18" charset="0"/>
                      </a:rPr>
                      <m:t>𝐹</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endParaRPr lang="en-US" sz="2000" dirty="0"/>
              </a:p>
              <a:p>
                <a:pPr marL="0" indent="0">
                  <a:buNone/>
                </a:pPr>
                <a:r>
                  <a:rPr lang="en-US" sz="2000" dirty="0"/>
                  <a:t>hazard function: </a:t>
                </a:r>
                <a14:m>
                  <m:oMath xmlns:m="http://schemas.openxmlformats.org/officeDocument/2006/math">
                    <m:r>
                      <a:rPr lang="en-US" sz="2000" i="1">
                        <a:latin typeface="Cambria Math" panose="02040503050406030204" pitchFamily="18" charset="0"/>
                      </a:rPr>
                      <m:t>h</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um>
                      <m:den>
                        <m:r>
                          <a:rPr lang="en-US" sz="2000" i="1">
                            <a:latin typeface="Cambria Math" panose="02040503050406030204" pitchFamily="18" charset="0"/>
                          </a:rPr>
                          <m:t>1−</m:t>
                        </m:r>
                        <m:r>
                          <a:rPr lang="en-US" sz="2000" i="1">
                            <a:latin typeface="Cambria Math" panose="02040503050406030204" pitchFamily="18" charset="0"/>
                          </a:rPr>
                          <m:t>𝐹</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den>
                    </m:f>
                  </m:oMath>
                </a14:m>
                <a:endParaRPr lang="en-US" sz="2000" dirty="0"/>
              </a:p>
              <a:p>
                <a:pPr marL="0" indent="0">
                  <a:buNone/>
                </a:pPr>
                <a:r>
                  <a:rPr lang="en-US" sz="2000" dirty="0"/>
                  <a:t>Cox PH model:   </a:t>
                </a:r>
                <a14:m>
                  <m:oMath xmlns:m="http://schemas.openxmlformats.org/officeDocument/2006/math">
                    <m:r>
                      <a:rPr lang="en-US" sz="2000" i="1">
                        <a:latin typeface="Cambria Math" panose="02040503050406030204" pitchFamily="18" charset="0"/>
                      </a:rPr>
                      <m:t>h</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r>
                      <m:rPr>
                        <m:sty m:val="p"/>
                      </m:rPr>
                      <a:rPr lang="en-US" sz="2000">
                        <a:latin typeface="Cambria Math" panose="02040503050406030204" pitchFamily="18" charset="0"/>
                      </a:rPr>
                      <m:t>exp</m:t>
                    </m:r>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1" i="1">
                            <a:latin typeface="Cambria Math" panose="02040503050406030204" pitchFamily="18" charset="0"/>
                          </a:rPr>
                          <m:t>𝐗</m:t>
                        </m:r>
                        <m:r>
                          <a:rPr lang="en-US" sz="2000" i="1">
                            <a:latin typeface="Cambria Math" panose="02040503050406030204" pitchFamily="18" charset="0"/>
                          </a:rPr>
                          <m:t>;</m:t>
                        </m:r>
                        <m:r>
                          <a:rPr lang="en-US" sz="2000" b="1" i="1">
                            <a:latin typeface="Cambria Math" panose="02040503050406030204" pitchFamily="18" charset="0"/>
                          </a:rPr>
                          <m:t>𝛉</m:t>
                        </m:r>
                      </m:e>
                    </m:d>
                    <m:r>
                      <a:rPr lang="en-US" sz="2000" i="1">
                        <a:latin typeface="Cambria Math" panose="02040503050406030204" pitchFamily="18" charset="0"/>
                      </a:rPr>
                      <m:t>}</m:t>
                    </m:r>
                  </m:oMath>
                </a14:m>
                <a:r>
                  <a:rPr lang="en-US" sz="2000" dirty="0"/>
                  <a:t>  where</a:t>
                </a:r>
              </a:p>
              <a:p>
                <a:pPr marL="862013" indent="-457200">
                  <a:buNone/>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dirty="0"/>
                  <a:t> = some baseline hazard function (e.g., Weibull, gamma, </a:t>
                </a:r>
                <a:r>
                  <a:rPr lang="en-US" sz="2000" dirty="0" err="1"/>
                  <a:t>etc</a:t>
                </a:r>
                <a:r>
                  <a:rPr lang="en-US" sz="2000" dirty="0"/>
                  <a:t>)</a:t>
                </a:r>
              </a:p>
              <a:p>
                <a:pPr marL="862013" indent="-457200">
                  <a:buNone/>
                </a:pPr>
                <a:r>
                  <a:rPr lang="en-US" sz="2000" dirty="0"/>
                  <a:t>Classic linear model: </a:t>
                </a:r>
                <a14:m>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1" i="1">
                            <a:latin typeface="Cambria Math" panose="02040503050406030204" pitchFamily="18" charset="0"/>
                          </a:rPr>
                          <m:t>𝐗</m:t>
                        </m:r>
                        <m:r>
                          <a:rPr lang="en-US" sz="2000" i="1">
                            <a:latin typeface="Cambria Math" panose="02040503050406030204" pitchFamily="18" charset="0"/>
                          </a:rPr>
                          <m:t>;</m:t>
                        </m:r>
                        <m:r>
                          <a:rPr lang="en-US" sz="2000" b="1" i="1">
                            <a:latin typeface="Cambria Math" panose="02040503050406030204" pitchFamily="18" charset="0"/>
                          </a:rPr>
                          <m:t>𝛉</m:t>
                        </m:r>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b="1" i="1">
                            <a:latin typeface="Cambria Math" panose="02040503050406030204" pitchFamily="18" charset="0"/>
                          </a:rPr>
                          <m:t>𝐗</m:t>
                        </m:r>
                      </m:e>
                      <m:sup>
                        <m:r>
                          <a:rPr lang="en-US" sz="2000" i="1">
                            <a:latin typeface="Cambria Math" panose="02040503050406030204" pitchFamily="18" charset="0"/>
                          </a:rPr>
                          <m:t>𝑇</m:t>
                        </m:r>
                      </m:sup>
                    </m:sSup>
                    <m:r>
                      <a:rPr lang="en-US" sz="2000" b="1" i="1">
                        <a:latin typeface="Cambria Math" panose="02040503050406030204" pitchFamily="18" charset="0"/>
                      </a:rPr>
                      <m:t>𝛉</m:t>
                    </m:r>
                  </m:oMath>
                </a14:m>
                <a:endParaRPr lang="en-US" sz="2000" dirty="0"/>
              </a:p>
              <a:p>
                <a:pPr marL="862013" indent="-457200">
                  <a:buNone/>
                </a:pPr>
                <a:r>
                  <a:rPr lang="en-US" sz="2000" dirty="0"/>
                  <a:t>Or can use any nonparametric </a:t>
                </a:r>
                <a14:m>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1" i="1">
                            <a:latin typeface="Cambria Math" panose="02040503050406030204" pitchFamily="18" charset="0"/>
                          </a:rPr>
                          <m:t>𝐗</m:t>
                        </m:r>
                        <m:r>
                          <a:rPr lang="en-US" sz="2000" i="1">
                            <a:latin typeface="Cambria Math" panose="02040503050406030204" pitchFamily="18" charset="0"/>
                          </a:rPr>
                          <m:t>;</m:t>
                        </m:r>
                        <m:r>
                          <a:rPr lang="en-US" sz="2000" b="1" i="1">
                            <a:latin typeface="Cambria Math" panose="02040503050406030204" pitchFamily="18" charset="0"/>
                          </a:rPr>
                          <m:t>𝛉</m:t>
                        </m:r>
                      </m:e>
                    </m:d>
                  </m:oMath>
                </a14:m>
                <a:r>
                  <a:rPr lang="en-US" sz="2000" dirty="0"/>
                  <a:t> like a boosted tree (in </a:t>
                </a:r>
                <a:r>
                  <a:rPr lang="en-US" sz="2000" dirty="0" err="1"/>
                  <a:t>gbm</a:t>
                </a:r>
                <a:r>
                  <a:rPr lang="en-US" sz="2000" dirty="0"/>
                  <a:t>)</a:t>
                </a:r>
              </a:p>
              <a:p>
                <a:pPr marL="233363" indent="-233363">
                  <a:spcBef>
                    <a:spcPts val="1500"/>
                  </a:spcBef>
                  <a:buFont typeface="Arial" panose="020B0604020202020204" pitchFamily="34" charset="0"/>
                  <a:buChar char="•"/>
                </a:pPr>
                <a:r>
                  <a:rPr lang="en-US" sz="2000" dirty="0"/>
                  <a:t>In </a:t>
                </a:r>
                <a:r>
                  <a:rPr lang="en-US" sz="2000" dirty="0" err="1"/>
                  <a:t>rpart</a:t>
                </a:r>
                <a:r>
                  <a:rPr lang="en-US" sz="2000" dirty="0"/>
                  <a:t>, use "method=</a:t>
                </a:r>
                <a:r>
                  <a:rPr lang="en-US" sz="2000" dirty="0" err="1"/>
                  <a:t>exp</a:t>
                </a:r>
                <a:r>
                  <a:rPr lang="en-US" sz="2000" dirty="0"/>
                  <a:t>" with the response a survival object</a:t>
                </a:r>
              </a:p>
              <a:p>
                <a:pPr marL="233363" indent="-233363">
                  <a:buFont typeface="Arial" panose="020B0604020202020204" pitchFamily="34" charset="0"/>
                  <a:buChar char="•"/>
                </a:pPr>
                <a:r>
                  <a:rPr lang="en-US" sz="2000" dirty="0"/>
                  <a:t>In </a:t>
                </a:r>
                <a:r>
                  <a:rPr lang="en-US" sz="2000" dirty="0" err="1"/>
                  <a:t>gbm</a:t>
                </a:r>
                <a:r>
                  <a:rPr lang="en-US" sz="2000" dirty="0"/>
                  <a:t>, use “distribution=</a:t>
                </a:r>
                <a:r>
                  <a:rPr lang="en-US" sz="2000" dirty="0" err="1"/>
                  <a:t>coxph</a:t>
                </a:r>
                <a:r>
                  <a:rPr lang="en-US" sz="2000" dirty="0"/>
                  <a:t>" with the response a survival object</a:t>
                </a:r>
              </a:p>
              <a:p>
                <a:pPr marL="233363" indent="-233363">
                  <a:buFont typeface="Arial" panose="020B0604020202020204" pitchFamily="34" charset="0"/>
                  <a:buChar char="•"/>
                </a:pPr>
                <a:r>
                  <a:rPr lang="en-US" sz="2000" dirty="0"/>
                  <a:t>Censored observations are typical in survival data, so most PH survival packages will handle at </a:t>
                </a:r>
                <a:r>
                  <a:rPr lang="en-US" sz="2000"/>
                  <a:t>least right-censored data</a:t>
                </a:r>
                <a:endParaRPr lang="en-US" sz="2000" dirty="0"/>
              </a:p>
              <a:p>
                <a:pPr marL="233363" indent="-233363">
                  <a:buFont typeface="Arial" panose="020B0604020202020204" pitchFamily="34" charset="0"/>
                  <a:buChar char="•"/>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41" t="-471" b="-118"/>
                </a:stretch>
              </a:blipFill>
            </p:spPr>
            <p:txBody>
              <a:bodyPr/>
              <a:lstStyle/>
              <a:p>
                <a:r>
                  <a:rPr lang="en-US">
                    <a:noFill/>
                  </a:rPr>
                  <a:t> </a:t>
                </a:r>
              </a:p>
            </p:txBody>
          </p:sp>
        </mc:Fallback>
      </mc:AlternateContent>
    </p:spTree>
    <p:extLst>
      <p:ext uri="{BB962C8B-B14F-4D97-AF65-F5344CB8AC3E}">
        <p14:creationId xmlns:p14="http://schemas.microsoft.com/office/powerpoint/2010/main" val="12683603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Quantile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Regression models predict the conditional mean </a:t>
                </a:r>
                <a14:m>
                  <m:oMath xmlns:m="http://schemas.openxmlformats.org/officeDocument/2006/math">
                    <m:r>
                      <m:rPr>
                        <m:sty m:val="p"/>
                      </m:rPr>
                      <a:rPr lang="en-US" dirty="0">
                        <a:latin typeface="Cambria Math" panose="02040503050406030204" pitchFamily="18" charset="0"/>
                      </a:rPr>
                      <m:t>E</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𝑌</m:t>
                        </m:r>
                        <m:r>
                          <a:rPr lang="en-US" b="0" i="1" dirty="0" smtClean="0">
                            <a:latin typeface="Cambria Math" panose="02040503050406030204" pitchFamily="18" charset="0"/>
                          </a:rPr>
                          <m:t>|</m:t>
                        </m:r>
                        <m:r>
                          <a:rPr lang="en-US" b="1" i="1">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e>
                    </m:d>
                    <m:r>
                      <a:rPr lang="en-US" b="0" i="0" dirty="0" smtClean="0">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r>
                          <a:rPr lang="en-US" b="1" i="1">
                            <a:latin typeface="Cambria Math" panose="02040503050406030204" pitchFamily="18" charset="0"/>
                          </a:rPr>
                          <m:t>𝛉</m:t>
                        </m:r>
                      </m:e>
                    </m:d>
                  </m:oMath>
                </a14:m>
                <a:r>
                  <a:rPr lang="en-US" dirty="0"/>
                  <a:t> as a function of </a:t>
                </a:r>
                <a14:m>
                  <m:oMath xmlns:m="http://schemas.openxmlformats.org/officeDocument/2006/math">
                    <m:r>
                      <a:rPr lang="en-US" b="1" i="1">
                        <a:latin typeface="Cambria Math" panose="02040503050406030204" pitchFamily="18" charset="0"/>
                      </a:rPr>
                      <m:t>𝒙</m:t>
                    </m:r>
                  </m:oMath>
                </a14:m>
                <a:endParaRPr lang="en-US" dirty="0"/>
              </a:p>
              <a:p>
                <a:r>
                  <a:rPr lang="en-US" dirty="0"/>
                  <a:t>Under the classic regression assumption that </a:t>
                </a:r>
                <a14:m>
                  <m:oMath xmlns:m="http://schemas.openxmlformats.org/officeDocument/2006/math">
                    <m:r>
                      <a:rPr lang="en-US" i="1" dirty="0">
                        <a:latin typeface="Cambria Math" panose="02040503050406030204" pitchFamily="18" charset="0"/>
                      </a:rPr>
                      <m:t>𝑌</m:t>
                    </m:r>
                    <m:r>
                      <a:rPr lang="en-US" b="0" i="1" dirty="0" smtClean="0">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1" i="1">
                            <a:latin typeface="Cambria Math" panose="02040503050406030204" pitchFamily="18" charset="0"/>
                          </a:rPr>
                          <m:t>𝑿</m:t>
                        </m:r>
                        <m:r>
                          <a:rPr lang="en-US" i="1">
                            <a:latin typeface="Cambria Math" panose="02040503050406030204" pitchFamily="18" charset="0"/>
                          </a:rPr>
                          <m:t>;</m:t>
                        </m:r>
                        <m:r>
                          <a:rPr lang="en-US" b="1" i="1">
                            <a:latin typeface="Cambria Math" panose="02040503050406030204" pitchFamily="18" charset="0"/>
                          </a:rPr>
                          <m:t>𝛉</m:t>
                        </m:r>
                      </m:e>
                    </m:d>
                    <m:r>
                      <a:rPr lang="en-US" b="1"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oMath>
                </a14:m>
                <a:r>
                  <a:rPr lang="en-US" dirty="0"/>
                  <a:t> with </a:t>
                </a:r>
                <a:r>
                  <a:rPr lang="en-US" dirty="0" err="1"/>
                  <a:t>iid</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𝜖</m:t>
                    </m:r>
                  </m:oMath>
                </a14:m>
                <a:r>
                  <a:rPr lang="en-US" dirty="0"/>
                  <a:t>, this essentially gives us the entire conditional distribution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dirty="0">
                            <a:latin typeface="Cambria Math" panose="02040503050406030204" pitchFamily="18" charset="0"/>
                          </a:rPr>
                          <m:t>𝑌</m:t>
                        </m:r>
                        <m:r>
                          <a:rPr lang="en-US" i="1" dirty="0">
                            <a:latin typeface="Cambria Math" panose="02040503050406030204" pitchFamily="18" charset="0"/>
                          </a:rPr>
                          <m:t>|</m:t>
                        </m:r>
                        <m:r>
                          <a:rPr lang="en-US" b="1" i="1">
                            <a:latin typeface="Cambria Math" panose="02040503050406030204" pitchFamily="18" charset="0"/>
                          </a:rPr>
                          <m:t>𝑿</m:t>
                        </m:r>
                      </m:sub>
                    </m:sSub>
                    <m:d>
                      <m:dPr>
                        <m:ctrlPr>
                          <a:rPr lang="en-US" i="1">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rPr>
                          <m:t>𝑦</m:t>
                        </m:r>
                      </m:e>
                      <m:e>
                        <m:r>
                          <a:rPr lang="en-US" b="1" i="1" smtClean="0">
                            <a:latin typeface="Cambria Math" panose="02040503050406030204" pitchFamily="18" charset="0"/>
                          </a:rPr>
                          <m:t>𝒙</m:t>
                        </m:r>
                      </m:e>
                    </m:d>
                  </m:oMath>
                </a14:m>
                <a:r>
                  <a:rPr lang="en-US" dirty="0"/>
                  <a:t>:</a:t>
                </a:r>
              </a:p>
              <a:p>
                <a:pPr lvl="1"/>
                <a:r>
                  <a:rPr lang="en-US" sz="2000" dirty="0"/>
                  <a:t>Estimate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ea typeface="Cambria Math" panose="02040503050406030204" pitchFamily="18" charset="0"/>
                          </a:rPr>
                          <m:t>𝜖</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𝜖</m:t>
                    </m:r>
                    <m:r>
                      <a:rPr lang="en-US" sz="2000" i="1">
                        <a:latin typeface="Cambria Math" panose="02040503050406030204" pitchFamily="18" charset="0"/>
                      </a:rPr>
                      <m:t>)</m:t>
                    </m:r>
                  </m:oMath>
                </a14:m>
                <a:r>
                  <a:rPr lang="en-US" sz="2000" dirty="0"/>
                  <a:t> as the marginal distribution of the regression errors </a:t>
                </a:r>
                <a14:m>
                  <m:oMath xmlns:m="http://schemas.openxmlformats.org/officeDocument/2006/math">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i="1">
                            <a:latin typeface="Cambria Math" panose="02040503050406030204" pitchFamily="18" charset="0"/>
                          </a:rPr>
                          <m:t>;</m:t>
                        </m:r>
                        <m:acc>
                          <m:accPr>
                            <m:chr m:val="̂"/>
                            <m:ctrlPr>
                              <a:rPr lang="en-US" sz="2000" i="1" smtClean="0">
                                <a:latin typeface="Cambria Math" panose="02040503050406030204" pitchFamily="18" charset="0"/>
                              </a:rPr>
                            </m:ctrlPr>
                          </m:accPr>
                          <m:e>
                            <m:r>
                              <a:rPr lang="en-US" sz="2000" b="1" i="1">
                                <a:latin typeface="Cambria Math" panose="02040503050406030204" pitchFamily="18" charset="0"/>
                              </a:rPr>
                              <m:t>𝛉</m:t>
                            </m:r>
                          </m:e>
                        </m:acc>
                      </m:e>
                    </m:d>
                    <m:r>
                      <a:rPr lang="en-US" sz="2000" i="1">
                        <a:latin typeface="Cambria Math" panose="02040503050406030204" pitchFamily="18" charset="0"/>
                      </a:rPr>
                      <m:t>:</m:t>
                    </m:r>
                    <m:r>
                      <a:rPr lang="en-US" sz="2000" i="1">
                        <a:latin typeface="Cambria Math" panose="02040503050406030204" pitchFamily="18" charset="0"/>
                      </a:rPr>
                      <m:t>𝑖</m:t>
                    </m:r>
                    <m:r>
                      <a:rPr lang="en-US" sz="2000" b="0" i="1" smtClean="0">
                        <a:latin typeface="Cambria Math" panose="02040503050406030204" pitchFamily="18" charset="0"/>
                      </a:rPr>
                      <m:t>=1,2,…,</m:t>
                    </m:r>
                    <m:r>
                      <a:rPr lang="en-US" sz="2000" b="0" i="1" smtClean="0">
                        <a:latin typeface="Cambria Math" panose="02040503050406030204" pitchFamily="18" charset="0"/>
                      </a:rPr>
                      <m:t>𝑛</m:t>
                    </m:r>
                    <m:r>
                      <a:rPr lang="en-US" sz="2000" i="1">
                        <a:latin typeface="Cambria Math" panose="02040503050406030204" pitchFamily="18" charset="0"/>
                      </a:rPr>
                      <m:t>}</m:t>
                    </m:r>
                  </m:oMath>
                </a14:m>
                <a:endParaRPr lang="en-US" sz="2000" dirty="0"/>
              </a:p>
              <a:p>
                <a:pPr lvl="1"/>
                <a:r>
                  <a:rPr lang="en-US" sz="2000" dirty="0"/>
                  <a:t>Take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dirty="0">
                            <a:latin typeface="Cambria Math" panose="02040503050406030204" pitchFamily="18" charset="0"/>
                          </a:rPr>
                          <m:t>𝑌</m:t>
                        </m:r>
                        <m:r>
                          <a:rPr lang="en-US" sz="2000" i="1" dirty="0">
                            <a:latin typeface="Cambria Math" panose="02040503050406030204" pitchFamily="18" charset="0"/>
                          </a:rPr>
                          <m:t>|</m:t>
                        </m:r>
                        <m:r>
                          <a:rPr lang="en-US" sz="2000" b="1" i="1">
                            <a:latin typeface="Cambria Math" panose="02040503050406030204" pitchFamily="18" charset="0"/>
                          </a:rPr>
                          <m:t>𝑿</m:t>
                        </m:r>
                      </m:sub>
                    </m:sSub>
                    <m:d>
                      <m:dPr>
                        <m:ctrlPr>
                          <a:rPr lang="en-US" sz="2000" i="1">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rPr>
                          <m:t>𝑦</m:t>
                        </m:r>
                      </m:e>
                      <m:e>
                        <m:r>
                          <a:rPr lang="en-US" sz="2000" b="1" i="1">
                            <a:latin typeface="Cambria Math" panose="02040503050406030204" pitchFamily="18" charset="0"/>
                          </a:rPr>
                          <m:t>𝒙</m:t>
                        </m:r>
                      </m:e>
                    </m:d>
                    <m:r>
                      <a:rPr lang="en-US" sz="2000" b="1"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ea typeface="Cambria Math" panose="02040503050406030204" pitchFamily="18" charset="0"/>
                          </a:rPr>
                          <m:t>𝜖</m:t>
                        </m:r>
                      </m:sub>
                    </m:sSub>
                    <m:r>
                      <a:rPr lang="en-US" sz="2000" i="1" smtClean="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rPr>
                      <m:t>𝑦</m:t>
                    </m:r>
                    <m:r>
                      <a:rPr lang="en-US" sz="2000" i="1" dirty="0">
                        <a:latin typeface="Cambria Math" panose="02040503050406030204" pitchFamily="18" charset="0"/>
                      </a:rPr>
                      <m:t>−</m:t>
                    </m:r>
                    <m:r>
                      <a:rPr lang="en-US" sz="2000" i="1">
                        <a:latin typeface="Cambria Math" panose="02040503050406030204" pitchFamily="18" charset="0"/>
                      </a:rPr>
                      <m:t>𝑔</m:t>
                    </m:r>
                    <m:r>
                      <a:rPr lang="en-US" sz="2000" b="0" i="1" smtClean="0">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b="1" i="1">
                            <a:latin typeface="Cambria Math" panose="02040503050406030204" pitchFamily="18" charset="0"/>
                          </a:rPr>
                          <m:t>𝛉</m:t>
                        </m:r>
                      </m:e>
                    </m:acc>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oMath>
                </a14:m>
                <a:r>
                  <a:rPr lang="en-US" sz="2000" dirty="0"/>
                  <a:t> </a:t>
                </a:r>
              </a:p>
              <a:p>
                <a:r>
                  <a:rPr lang="en-US" dirty="0"/>
                  <a:t>But what if the distribution of </a:t>
                </a:r>
                <a14:m>
                  <m:oMath xmlns:m="http://schemas.openxmlformats.org/officeDocument/2006/math">
                    <m:r>
                      <a:rPr lang="en-US" i="1">
                        <a:latin typeface="Cambria Math" panose="02040503050406030204" pitchFamily="18" charset="0"/>
                        <a:ea typeface="Cambria Math" panose="02040503050406030204" pitchFamily="18" charset="0"/>
                      </a:rPr>
                      <m:t>𝜖</m:t>
                    </m:r>
                  </m:oMath>
                </a14:m>
                <a:r>
                  <a:rPr lang="en-US" dirty="0"/>
                  <a:t> depends on </a:t>
                </a:r>
                <a14:m>
                  <m:oMath xmlns:m="http://schemas.openxmlformats.org/officeDocument/2006/math">
                    <m:r>
                      <a:rPr lang="en-US" b="1" i="1">
                        <a:latin typeface="Cambria Math" panose="02040503050406030204" pitchFamily="18" charset="0"/>
                      </a:rPr>
                      <m:t>𝑿</m:t>
                    </m:r>
                  </m:oMath>
                </a14:m>
                <a:r>
                  <a:rPr lang="en-US" dirty="0"/>
                  <a:t>?</a:t>
                </a:r>
              </a:p>
              <a:p>
                <a:pPr lvl="1"/>
                <a:r>
                  <a:rPr lang="en-US" sz="2000" dirty="0"/>
                  <a:t>If we are confident </a:t>
                </a:r>
                <a14:m>
                  <m:oMath xmlns:m="http://schemas.openxmlformats.org/officeDocument/2006/math">
                    <m:r>
                      <a:rPr lang="en-US" sz="2000" i="1">
                        <a:latin typeface="Cambria Math" panose="02040503050406030204" pitchFamily="18" charset="0"/>
                        <a:ea typeface="Cambria Math" panose="02040503050406030204" pitchFamily="18" charset="0"/>
                      </a:rPr>
                      <m:t>𝜖</m:t>
                    </m:r>
                  </m:oMath>
                </a14:m>
                <a:r>
                  <a:rPr lang="en-US" sz="2000" dirty="0"/>
                  <a:t> is zero-mean (which is always reasonable) and Gaussian with </a:t>
                </a:r>
                <a14:m>
                  <m:oMath xmlns:m="http://schemas.openxmlformats.org/officeDocument/2006/math">
                    <m:r>
                      <m:rPr>
                        <m:sty m:val="p"/>
                      </m:rPr>
                      <a:rPr lang="en-US" sz="2000" b="0" i="0" dirty="0" smtClean="0">
                        <a:latin typeface="Cambria Math" panose="02040503050406030204" pitchFamily="18" charset="0"/>
                      </a:rPr>
                      <m:t>Var</m:t>
                    </m:r>
                    <m:d>
                      <m:dPr>
                        <m:begChr m:val="["/>
                        <m:endChr m:val="]"/>
                        <m:ctrlPr>
                          <a:rPr lang="en-US" sz="2000" i="1" dirty="0">
                            <a:latin typeface="Cambria Math" panose="02040503050406030204" pitchFamily="18" charset="0"/>
                          </a:rPr>
                        </m:ctrlPr>
                      </m:dPr>
                      <m:e>
                        <m:r>
                          <a:rPr lang="en-US" sz="2000" i="1" dirty="0">
                            <a:latin typeface="Cambria Math" panose="02040503050406030204" pitchFamily="18" charset="0"/>
                          </a:rPr>
                          <m:t>𝑌</m:t>
                        </m:r>
                        <m:r>
                          <a:rPr lang="en-US" sz="2000" i="1" dirty="0">
                            <a:latin typeface="Cambria Math" panose="02040503050406030204" pitchFamily="18" charset="0"/>
                          </a:rPr>
                          <m:t>|</m:t>
                        </m:r>
                        <m:r>
                          <a:rPr lang="en-US" sz="2000" b="1" i="1">
                            <a:latin typeface="Cambria Math" panose="02040503050406030204" pitchFamily="18" charset="0"/>
                          </a:rPr>
                          <m:t>𝑿</m:t>
                        </m:r>
                        <m:r>
                          <a:rPr lang="en-US" sz="2000" i="1">
                            <a:latin typeface="Cambria Math" panose="02040503050406030204" pitchFamily="18" charset="0"/>
                          </a:rPr>
                          <m:t>=</m:t>
                        </m:r>
                        <m:r>
                          <a:rPr lang="en-US" sz="2000" b="1" i="1">
                            <a:latin typeface="Cambria Math" panose="02040503050406030204" pitchFamily="18" charset="0"/>
                          </a:rPr>
                          <m:t>𝒙</m:t>
                        </m:r>
                      </m:e>
                    </m:d>
                    <m:r>
                      <a:rPr lang="en-US" sz="2000" b="0" i="1" smtClean="0">
                        <a:latin typeface="Cambria Math" panose="02040503050406030204" pitchFamily="18" charset="0"/>
                      </a:rPr>
                      <m:t>=</m:t>
                    </m:r>
                    <m:sSup>
                      <m:sSupPr>
                        <m:ctrlPr>
                          <a:rPr lang="el-GR" sz="2000" i="1">
                            <a:latin typeface="Cambria Math" panose="02040503050406030204" pitchFamily="18" charset="0"/>
                            <a:ea typeface="Cambria Math" panose="02040503050406030204" pitchFamily="18" charset="0"/>
                          </a:rPr>
                        </m:ctrlPr>
                      </m:sSupPr>
                      <m:e>
                        <m:r>
                          <a:rPr lang="el-GR"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rPr>
                      <m:t>(</m:t>
                    </m:r>
                    <m:r>
                      <a:rPr lang="en-US" sz="2000" b="1" i="1">
                        <a:latin typeface="Cambria Math" panose="02040503050406030204" pitchFamily="18" charset="0"/>
                      </a:rPr>
                      <m:t>𝒙</m:t>
                    </m:r>
                    <m:r>
                      <a:rPr lang="en-US" sz="2000" b="0" i="1" smtClean="0">
                        <a:latin typeface="Cambria Math" panose="02040503050406030204" pitchFamily="18" charset="0"/>
                      </a:rPr>
                      <m:t>)</m:t>
                    </m:r>
                  </m:oMath>
                </a14:m>
                <a:r>
                  <a:rPr lang="en-US" sz="2000" dirty="0"/>
                  <a:t> a function of </a:t>
                </a:r>
                <a14:m>
                  <m:oMath xmlns:m="http://schemas.openxmlformats.org/officeDocument/2006/math">
                    <m:r>
                      <a:rPr lang="en-US" sz="2000" b="1" i="1">
                        <a:latin typeface="Cambria Math" panose="02040503050406030204" pitchFamily="18" charset="0"/>
                      </a:rPr>
                      <m:t>𝒙</m:t>
                    </m:r>
                  </m:oMath>
                </a14:m>
                <a:r>
                  <a:rPr lang="en-US" sz="2000" dirty="0"/>
                  <a:t>, then we can try to estimate </a:t>
                </a:r>
                <a14:m>
                  <m:oMath xmlns:m="http://schemas.openxmlformats.org/officeDocument/2006/math">
                    <m:sSup>
                      <m:sSupPr>
                        <m:ctrlPr>
                          <a:rPr lang="el-GR" sz="2000" i="1">
                            <a:latin typeface="Cambria Math" panose="02040503050406030204" pitchFamily="18" charset="0"/>
                            <a:ea typeface="Cambria Math" panose="02040503050406030204" pitchFamily="18" charset="0"/>
                          </a:rPr>
                        </m:ctrlPr>
                      </m:sSupPr>
                      <m:e>
                        <m:r>
                          <a:rPr lang="el-GR"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oMath>
                </a14:m>
                <a:r>
                  <a:rPr lang="en-US" sz="2000" dirty="0"/>
                  <a:t> along with </a:t>
                </a:r>
                <a14:m>
                  <m:oMath xmlns:m="http://schemas.openxmlformats.org/officeDocument/2006/math">
                    <m:r>
                      <m:rPr>
                        <m:sty m:val="p"/>
                      </m:rPr>
                      <a:rPr lang="en-US" sz="2000" dirty="0">
                        <a:latin typeface="Cambria Math" panose="02040503050406030204" pitchFamily="18" charset="0"/>
                      </a:rPr>
                      <m:t>E</m:t>
                    </m:r>
                    <m:d>
                      <m:dPr>
                        <m:begChr m:val="["/>
                        <m:endChr m:val="]"/>
                        <m:ctrlPr>
                          <a:rPr lang="en-US" sz="2000" i="1" dirty="0">
                            <a:latin typeface="Cambria Math" panose="02040503050406030204" pitchFamily="18" charset="0"/>
                          </a:rPr>
                        </m:ctrlPr>
                      </m:dPr>
                      <m:e>
                        <m:r>
                          <a:rPr lang="en-US" sz="2000" i="1" dirty="0">
                            <a:latin typeface="Cambria Math" panose="02040503050406030204" pitchFamily="18" charset="0"/>
                          </a:rPr>
                          <m:t>𝑌</m:t>
                        </m:r>
                        <m:r>
                          <a:rPr lang="en-US" sz="2000" i="1" dirty="0">
                            <a:latin typeface="Cambria Math" panose="02040503050406030204" pitchFamily="18" charset="0"/>
                          </a:rPr>
                          <m:t>|</m:t>
                        </m:r>
                        <m:r>
                          <a:rPr lang="en-US" sz="2000" b="1" i="1">
                            <a:latin typeface="Cambria Math" panose="02040503050406030204" pitchFamily="18" charset="0"/>
                          </a:rPr>
                          <m:t>𝑿</m:t>
                        </m:r>
                        <m:r>
                          <a:rPr lang="en-US" sz="2000" i="1">
                            <a:latin typeface="Cambria Math" panose="02040503050406030204" pitchFamily="18" charset="0"/>
                          </a:rPr>
                          <m:t>=</m:t>
                        </m:r>
                        <m:r>
                          <a:rPr lang="en-US" sz="2000" b="1" i="1">
                            <a:latin typeface="Cambria Math" panose="02040503050406030204" pitchFamily="18" charset="0"/>
                          </a:rPr>
                          <m:t>𝒙</m:t>
                        </m:r>
                      </m:e>
                    </m:d>
                    <m:r>
                      <a:rPr lang="en-US" sz="2000" dirty="0">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r>
                          <a:rPr lang="en-US" sz="2000" b="1" i="1">
                            <a:latin typeface="Cambria Math" panose="02040503050406030204" pitchFamily="18" charset="0"/>
                          </a:rPr>
                          <m:t>𝛉</m:t>
                        </m:r>
                      </m:e>
                    </m:d>
                  </m:oMath>
                </a14:m>
                <a:r>
                  <a:rPr lang="en-US" sz="2000" dirty="0"/>
                  <a:t> and use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dirty="0">
                            <a:latin typeface="Cambria Math" panose="02040503050406030204" pitchFamily="18" charset="0"/>
                          </a:rPr>
                          <m:t>𝑌</m:t>
                        </m:r>
                        <m:r>
                          <a:rPr lang="en-US" sz="2000" i="1" dirty="0">
                            <a:latin typeface="Cambria Math" panose="02040503050406030204" pitchFamily="18" charset="0"/>
                          </a:rPr>
                          <m:t>|</m:t>
                        </m:r>
                        <m:r>
                          <a:rPr lang="en-US" sz="2000" b="1" i="1">
                            <a:latin typeface="Cambria Math" panose="02040503050406030204" pitchFamily="18" charset="0"/>
                          </a:rPr>
                          <m:t>𝑿</m:t>
                        </m:r>
                      </m:sub>
                    </m:sSub>
                    <m:d>
                      <m:dPr>
                        <m:ctrlPr>
                          <a:rPr lang="en-US" sz="2000" i="1">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rPr>
                          <m:t>𝑦</m:t>
                        </m:r>
                      </m:e>
                      <m:e>
                        <m:r>
                          <a:rPr lang="en-US" sz="2000" b="1" i="1">
                            <a:latin typeface="Cambria Math" panose="02040503050406030204" pitchFamily="18" charset="0"/>
                          </a:rPr>
                          <m:t>𝒙</m:t>
                        </m:r>
                      </m:e>
                    </m:d>
                    <m:r>
                      <a:rPr lang="en-US" sz="2000" b="1" i="1">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r>
                      <a:rPr lang="en-US" sz="2000" i="1">
                        <a:latin typeface="Cambria Math" panose="02040503050406030204" pitchFamily="18" charset="0"/>
                      </a:rPr>
                      <m:t>𝑔</m:t>
                    </m:r>
                    <m:r>
                      <a:rPr lang="en-US" sz="2000" i="1">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b="1" i="1">
                            <a:latin typeface="Cambria Math" panose="02040503050406030204" pitchFamily="18" charset="0"/>
                          </a:rPr>
                          <m:t>𝛉</m:t>
                        </m:r>
                      </m:e>
                    </m:acc>
                    <m:r>
                      <a:rPr lang="en-US" sz="2000" i="1">
                        <a:latin typeface="Cambria Math" panose="02040503050406030204" pitchFamily="18" charset="0"/>
                      </a:rPr>
                      <m:t>)</m:t>
                    </m:r>
                    <m:r>
                      <a:rPr lang="en-US" sz="2000" b="0" i="1" smtClean="0">
                        <a:latin typeface="Cambria Math" panose="02040503050406030204" pitchFamily="18" charset="0"/>
                      </a:rPr>
                      <m:t>,</m:t>
                    </m:r>
                    <m:sSup>
                      <m:sSupPr>
                        <m:ctrlPr>
                          <a:rPr lang="el-GR" sz="2000" i="1" smtClean="0">
                            <a:latin typeface="Cambria Math" panose="02040503050406030204" pitchFamily="18" charset="0"/>
                            <a:ea typeface="Cambria Math" panose="02040503050406030204" pitchFamily="18" charset="0"/>
                          </a:rPr>
                        </m:ctrlPr>
                      </m:sSupPr>
                      <m:e>
                        <m:acc>
                          <m:accPr>
                            <m:chr m:val="̂"/>
                            <m:ctrlPr>
                              <a:rPr lang="el-GR" sz="2000" i="1" smtClean="0">
                                <a:latin typeface="Cambria Math" panose="02040503050406030204" pitchFamily="18" charset="0"/>
                                <a:ea typeface="Cambria Math" panose="02040503050406030204" pitchFamily="18" charset="0"/>
                              </a:rPr>
                            </m:ctrlPr>
                          </m:accPr>
                          <m:e>
                            <m:r>
                              <a:rPr lang="el-GR" sz="2000" i="1">
                                <a:latin typeface="Cambria Math" panose="02040503050406030204" pitchFamily="18" charset="0"/>
                                <a:ea typeface="Cambria Math" panose="02040503050406030204" pitchFamily="18" charset="0"/>
                              </a:rPr>
                              <m:t>𝜎</m:t>
                            </m:r>
                          </m:e>
                        </m:acc>
                      </m:e>
                      <m:sup>
                        <m:r>
                          <a:rPr lang="en-US" sz="2000" b="0" i="1" smtClean="0">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r>
                      <a:rPr lang="en-US" sz="2000" b="0" i="1" smtClean="0">
                        <a:latin typeface="Cambria Math" panose="02040503050406030204" pitchFamily="18" charset="0"/>
                      </a:rPr>
                      <m:t>)</m:t>
                    </m:r>
                  </m:oMath>
                </a14:m>
                <a:endParaRPr lang="en-US" sz="2000" dirty="0"/>
              </a:p>
              <a:p>
                <a:pPr lvl="1"/>
                <a:r>
                  <a:rPr lang="en-US" sz="2000" dirty="0"/>
                  <a:t>Quantile regression is more general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63" t="-824" r="-1333" b="-4235"/>
                </a:stretch>
              </a:blipFill>
            </p:spPr>
            <p:txBody>
              <a:bodyPr/>
              <a:lstStyle/>
              <a:p>
                <a:r>
                  <a:rPr lang="en-US">
                    <a:noFill/>
                  </a:rPr>
                  <a:t> </a:t>
                </a:r>
              </a:p>
            </p:txBody>
          </p:sp>
        </mc:Fallback>
      </mc:AlternateContent>
    </p:spTree>
    <p:extLst>
      <p:ext uri="{BB962C8B-B14F-4D97-AF65-F5344CB8AC3E}">
        <p14:creationId xmlns:p14="http://schemas.microsoft.com/office/powerpoint/2010/main" val="157956658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Idea Behind Quantile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If we have a sample of univariate observations </a:t>
                </a:r>
                <a14:m>
                  <m:oMath xmlns:m="http://schemas.openxmlformats.org/officeDocument/2006/math">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=1,2,…,</m:t>
                    </m:r>
                    <m:r>
                      <a:rPr lang="en-US" sz="2000" i="1">
                        <a:latin typeface="Cambria Math" panose="02040503050406030204" pitchFamily="18" charset="0"/>
                      </a:rPr>
                      <m:t>𝑛</m:t>
                    </m:r>
                    <m:r>
                      <a:rPr lang="en-US" sz="2000" i="1">
                        <a:latin typeface="Cambria Math" panose="02040503050406030204" pitchFamily="18" charset="0"/>
                      </a:rPr>
                      <m:t>}</m:t>
                    </m:r>
                  </m:oMath>
                </a14:m>
                <a:r>
                  <a:rPr lang="en-US" sz="2000" dirty="0"/>
                  <a:t>, the 0.5 sample quantile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0.5</m:t>
                        </m:r>
                      </m:sub>
                    </m:sSub>
                  </m:oMath>
                </a14:m>
                <a:r>
                  <a:rPr lang="en-US" sz="2000" dirty="0"/>
                  <a:t> (i.e., the median) satisfies</a:t>
                </a:r>
              </a:p>
              <a:p>
                <a:pPr marL="1143000" indent="-685800">
                  <a:buNone/>
                  <a:tabLst>
                    <a:tab pos="514350" algn="l"/>
                  </a:tabLst>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0.5</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𝑎𝑟𝑔𝑚𝑖𝑛</m:t>
                        </m:r>
                      </m:e>
                      <m:sub>
                        <m:r>
                          <a:rPr lang="en-US" sz="2000" b="0" i="1" smtClean="0">
                            <a:latin typeface="Cambria Math" panose="02040503050406030204" pitchFamily="18" charset="0"/>
                          </a:rPr>
                          <m:t>𝑞</m:t>
                        </m:r>
                      </m:sub>
                    </m:sSub>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𝑞</m:t>
                        </m:r>
                        <m:r>
                          <a:rPr lang="en-US" sz="2000" i="1">
                            <a:latin typeface="Cambria Math" panose="02040503050406030204" pitchFamily="18" charset="0"/>
                          </a:rPr>
                          <m:t>|</m:t>
                        </m:r>
                      </m:e>
                    </m:nary>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𝑎𝑟𝑔𝑚𝑖𝑛</m:t>
                        </m:r>
                      </m:e>
                      <m:sub>
                        <m:r>
                          <a:rPr lang="en-US" sz="2000" i="1">
                            <a:latin typeface="Cambria Math" panose="02040503050406030204" pitchFamily="18" charset="0"/>
                          </a:rPr>
                          <m:t>𝑞</m:t>
                        </m:r>
                      </m:sub>
                    </m:sSub>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𝜌</m:t>
                            </m:r>
                          </m:e>
                          <m:sub>
                            <m:r>
                              <a:rPr lang="en-US" sz="2000" b="0" i="1" smtClean="0">
                                <a:latin typeface="Cambria Math" panose="02040503050406030204" pitchFamily="18" charset="0"/>
                              </a:rPr>
                              <m:t>0.5</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𝑞</m:t>
                        </m:r>
                        <m:r>
                          <a:rPr lang="en-US" sz="2000" b="0" i="1" smtClean="0">
                            <a:latin typeface="Cambria Math" panose="02040503050406030204" pitchFamily="18" charset="0"/>
                          </a:rPr>
                          <m:t>)</m:t>
                        </m:r>
                      </m:e>
                    </m:nary>
                  </m:oMath>
                </a14:m>
                <a:endParaRPr lang="en-US" sz="2000" dirty="0"/>
              </a:p>
              <a:p>
                <a:pPr marL="1143000" indent="-685800">
                  <a:buNone/>
                </a:pPr>
                <a:r>
                  <a:rPr lang="en-US" sz="2000" dirty="0"/>
                  <a:t> 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rPr>
                          <m:t>0.5</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𝑢</m:t>
                        </m:r>
                      </m:e>
                    </m:d>
                    <m:r>
                      <a:rPr lang="en-US" sz="2000" b="0" i="1" smtClean="0">
                        <a:latin typeface="Cambria Math" panose="02040503050406030204" pitchFamily="18" charset="0"/>
                      </a:rPr>
                      <m:t>=0.5</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𝑢</m:t>
                        </m:r>
                      </m:e>
                    </m:d>
                    <m:r>
                      <a:rPr lang="en-US" sz="2000" b="0" i="1" smtClean="0">
                        <a:latin typeface="Cambria Math" panose="02040503050406030204" pitchFamily="18" charset="0"/>
                      </a:rPr>
                      <m:t>=</m:t>
                    </m:r>
                    <m:r>
                      <a:rPr lang="en-US" sz="2000" b="0" i="1" smtClean="0">
                        <a:latin typeface="Cambria Math" panose="02040503050406030204" pitchFamily="18" charset="0"/>
                      </a:rPr>
                      <m:t>𝑢</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0.5−</m:t>
                        </m:r>
                        <m:r>
                          <a:rPr lang="en-US" sz="2000" b="0" i="1" smtClean="0">
                            <a:latin typeface="Cambria Math" panose="02040503050406030204" pitchFamily="18" charset="0"/>
                          </a:rPr>
                          <m:t>𝐼</m:t>
                        </m:r>
                        <m:r>
                          <a:rPr lang="en-US" sz="2000" b="0" i="1" smtClean="0">
                            <a:latin typeface="Cambria Math" panose="02040503050406030204" pitchFamily="18" charset="0"/>
                          </a:rPr>
                          <m:t>(</m:t>
                        </m:r>
                        <m:r>
                          <a:rPr lang="en-US" sz="2000" b="0" i="1" smtClean="0">
                            <a:latin typeface="Cambria Math" panose="02040503050406030204" pitchFamily="18" charset="0"/>
                          </a:rPr>
                          <m:t>𝑢</m:t>
                        </m:r>
                        <m:r>
                          <a:rPr lang="en-US" sz="2000" b="0" i="1" smtClean="0">
                            <a:latin typeface="Cambria Math" panose="02040503050406030204" pitchFamily="18" charset="0"/>
                          </a:rPr>
                          <m:t>&lt;0)</m:t>
                        </m:r>
                      </m:e>
                    </m:d>
                  </m:oMath>
                </a14:m>
                <a:r>
                  <a:rPr lang="en-US" sz="2000" dirty="0"/>
                  <a:t> is the absolute value function (scaled by 0.5)</a:t>
                </a:r>
              </a:p>
              <a:p>
                <a:pPr>
                  <a:spcBef>
                    <a:spcPts val="1500"/>
                  </a:spcBef>
                </a:pPr>
                <a:r>
                  <a:rPr lang="en-US" sz="2000" dirty="0"/>
                  <a:t>More generally, for </a:t>
                </a:r>
                <a14:m>
                  <m:oMath xmlns:m="http://schemas.openxmlformats.org/officeDocument/2006/math">
                    <m:r>
                      <a:rPr lang="en-US" sz="2000" i="1">
                        <a:latin typeface="Cambria Math" panose="02040503050406030204" pitchFamily="18" charset="0"/>
                        <a:ea typeface="Cambria Math" panose="02040503050406030204" pitchFamily="18" charset="0"/>
                      </a:rPr>
                      <m:t>𝜏</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(0,1)</m:t>
                    </m:r>
                  </m:oMath>
                </a14:m>
                <a:r>
                  <a:rPr lang="en-US" sz="2000" dirty="0"/>
                  <a:t>, the </a:t>
                </a:r>
                <a14:m>
                  <m:oMath xmlns:m="http://schemas.openxmlformats.org/officeDocument/2006/math">
                    <m:r>
                      <a:rPr lang="en-US" sz="2000" i="1">
                        <a:latin typeface="Cambria Math" panose="02040503050406030204" pitchFamily="18" charset="0"/>
                        <a:ea typeface="Cambria Math" panose="02040503050406030204" pitchFamily="18" charset="0"/>
                      </a:rPr>
                      <m:t>𝜏</m:t>
                    </m:r>
                  </m:oMath>
                </a14:m>
                <a:r>
                  <a:rPr lang="en-US" sz="2000" dirty="0"/>
                  <a:t> sample quantile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smtClean="0">
                            <a:latin typeface="Cambria Math" panose="02040503050406030204" pitchFamily="18" charset="0"/>
                            <a:ea typeface="Cambria Math" panose="02040503050406030204" pitchFamily="18" charset="0"/>
                          </a:rPr>
                          <m:t>𝜏</m:t>
                        </m:r>
                      </m:sub>
                    </m:sSub>
                  </m:oMath>
                </a14:m>
                <a:r>
                  <a:rPr lang="en-US" sz="2000" dirty="0"/>
                  <a:t> satisfies</a:t>
                </a:r>
              </a:p>
              <a:p>
                <a:pPr marL="1143000" indent="-685800">
                  <a:buNone/>
                  <a:tabLst>
                    <a:tab pos="514350" algn="l"/>
                  </a:tabLst>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ea typeface="Cambria Math" panose="02040503050406030204" pitchFamily="18" charset="0"/>
                          </a:rPr>
                          <m:t>𝜏</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𝑎𝑟𝑔𝑚𝑖𝑛</m:t>
                        </m:r>
                      </m:e>
                      <m:sub>
                        <m:r>
                          <a:rPr lang="en-US" sz="2000" i="1">
                            <a:latin typeface="Cambria Math" panose="02040503050406030204" pitchFamily="18" charset="0"/>
                          </a:rPr>
                          <m:t>𝑞</m:t>
                        </m:r>
                      </m:sub>
                    </m:sSub>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𝜏</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𝑞</m:t>
                        </m:r>
                        <m:r>
                          <a:rPr lang="en-US" sz="2000" i="1">
                            <a:latin typeface="Cambria Math" panose="02040503050406030204" pitchFamily="18" charset="0"/>
                          </a:rPr>
                          <m:t>)</m:t>
                        </m:r>
                      </m:e>
                    </m:nary>
                  </m:oMath>
                </a14:m>
                <a:endParaRPr lang="en-US" sz="2000" dirty="0"/>
              </a:p>
              <a:p>
                <a:pPr marL="1143000" indent="-685800">
                  <a:spcBef>
                    <a:spcPts val="0"/>
                  </a:spcBef>
                  <a:buNone/>
                </a:pPr>
                <a:r>
                  <a:rPr lang="en-US" sz="2000" dirty="0"/>
                  <a:t> 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𝜏</m:t>
                        </m:r>
                      </m:sub>
                    </m:sSub>
                    <m:d>
                      <m:dPr>
                        <m:ctrlPr>
                          <a:rPr lang="en-US" sz="2000" i="1">
                            <a:latin typeface="Cambria Math" panose="02040503050406030204" pitchFamily="18" charset="0"/>
                          </a:rPr>
                        </m:ctrlPr>
                      </m:dPr>
                      <m:e>
                        <m:r>
                          <a:rPr lang="en-US" sz="2000" i="1">
                            <a:latin typeface="Cambria Math" panose="02040503050406030204" pitchFamily="18" charset="0"/>
                          </a:rPr>
                          <m:t>𝑢</m:t>
                        </m:r>
                      </m:e>
                    </m:d>
                    <m:r>
                      <a:rPr lang="en-US" sz="2000" i="1">
                        <a:latin typeface="Cambria Math" panose="02040503050406030204" pitchFamily="18" charset="0"/>
                      </a:rPr>
                      <m:t>=</m:t>
                    </m:r>
                    <m:r>
                      <a:rPr lang="en-US" sz="2000" i="1">
                        <a:latin typeface="Cambria Math" panose="02040503050406030204" pitchFamily="18" charset="0"/>
                      </a:rPr>
                      <m:t>𝑢</m:t>
                    </m:r>
                    <m:d>
                      <m:dPr>
                        <m:begChr m:val="["/>
                        <m:endChr m:val="]"/>
                        <m:ctrlPr>
                          <a:rPr lang="en-US" sz="2000" i="1">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𝜏</m:t>
                        </m:r>
                        <m:r>
                          <a:rPr lang="en-US" sz="2000" i="1">
                            <a:latin typeface="Cambria Math" panose="02040503050406030204" pitchFamily="18" charset="0"/>
                          </a:rPr>
                          <m:t>−</m:t>
                        </m:r>
                        <m:r>
                          <a:rPr lang="en-US" sz="2000" i="1">
                            <a:latin typeface="Cambria Math" panose="02040503050406030204" pitchFamily="18" charset="0"/>
                          </a:rPr>
                          <m:t>𝐼</m:t>
                        </m:r>
                        <m:r>
                          <a:rPr lang="en-US" sz="2000" i="1">
                            <a:latin typeface="Cambria Math" panose="02040503050406030204" pitchFamily="18" charset="0"/>
                          </a:rPr>
                          <m:t>(</m:t>
                        </m:r>
                        <m:r>
                          <a:rPr lang="en-US" sz="2000" i="1">
                            <a:latin typeface="Cambria Math" panose="02040503050406030204" pitchFamily="18" charset="0"/>
                          </a:rPr>
                          <m:t>𝑢</m:t>
                        </m:r>
                        <m:r>
                          <a:rPr lang="en-US" sz="2000" i="1">
                            <a:latin typeface="Cambria Math" panose="02040503050406030204" pitchFamily="18" charset="0"/>
                          </a:rPr>
                          <m:t>&lt;0)</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𝜏</m:t>
                                  </m:r>
                                </m:e>
                              </m:d>
                              <m:d>
                                <m:dPr>
                                  <m:begChr m:val="|"/>
                                  <m:endChr m:val="|"/>
                                  <m:ctrlPr>
                                    <a:rPr lang="en-US" sz="2000" b="0" i="1" smtClean="0">
                                      <a:latin typeface="Cambria Math" panose="02040503050406030204" pitchFamily="18" charset="0"/>
                                    </a:rPr>
                                  </m:ctrlPr>
                                </m:dPr>
                                <m:e>
                                  <m:r>
                                    <m:rPr>
                                      <m:brk m:alnAt="7"/>
                                    </m:rPr>
                                    <a:rPr lang="en-US" sz="2000" b="0" i="1" smtClean="0">
                                      <a:latin typeface="Cambria Math" panose="02040503050406030204" pitchFamily="18" charset="0"/>
                                    </a:rPr>
                                    <m:t>𝑢</m:t>
                                  </m:r>
                                </m:e>
                              </m:d>
                              <m:r>
                                <m:rPr>
                                  <m:brk m:alnAt="7"/>
                                </m:rPr>
                                <a:rPr lang="en-US" sz="2000" b="0" i="1" smtClean="0">
                                  <a:latin typeface="Cambria Math" panose="02040503050406030204" pitchFamily="18" charset="0"/>
                                </a:rPr>
                                <m:t>:</m:t>
                              </m:r>
                              <m:r>
                                <a:rPr lang="en-US" sz="2000" b="0" i="1" smtClean="0">
                                  <a:latin typeface="Cambria Math" panose="02040503050406030204" pitchFamily="18" charset="0"/>
                                </a:rPr>
                                <m:t>  </m:t>
                              </m:r>
                              <m:r>
                                <a:rPr lang="en-US" sz="2000" b="0" i="1" smtClean="0">
                                  <a:latin typeface="Cambria Math" panose="02040503050406030204" pitchFamily="18" charset="0"/>
                                </a:rPr>
                                <m:t>𝑢</m:t>
                              </m:r>
                              <m:r>
                                <a:rPr lang="en-US" sz="2000" b="0" i="1" smtClean="0">
                                  <a:latin typeface="Cambria Math" panose="02040503050406030204" pitchFamily="18" charset="0"/>
                                </a:rPr>
                                <m:t>&lt;0</m:t>
                              </m:r>
                            </m:e>
                          </m:mr>
                          <m:mr>
                            <m:e>
                              <m:r>
                                <a:rPr lang="en-US" sz="2000" i="1">
                                  <a:latin typeface="Cambria Math" panose="02040503050406030204" pitchFamily="18" charset="0"/>
                                  <a:ea typeface="Cambria Math" panose="02040503050406030204" pitchFamily="18" charset="0"/>
                                </a:rPr>
                                <m:t>𝜏</m:t>
                              </m:r>
                              <m:d>
                                <m:dPr>
                                  <m:begChr m:val="|"/>
                                  <m:endChr m:val="|"/>
                                  <m:ctrlPr>
                                    <a:rPr lang="en-US" sz="2000" i="1">
                                      <a:latin typeface="Cambria Math" panose="02040503050406030204" pitchFamily="18" charset="0"/>
                                    </a:rPr>
                                  </m:ctrlPr>
                                </m:dPr>
                                <m:e>
                                  <m:r>
                                    <m:rPr>
                                      <m:brk m:alnAt="7"/>
                                    </m:rPr>
                                    <a:rPr lang="en-US" sz="2000" i="1">
                                      <a:latin typeface="Cambria Math" panose="02040503050406030204" pitchFamily="18" charset="0"/>
                                    </a:rPr>
                                    <m:t>𝑢</m:t>
                                  </m:r>
                                </m:e>
                              </m:d>
                              <m:r>
                                <m:rPr>
                                  <m:brk m:alnAt="7"/>
                                </m:rPr>
                                <a:rPr lang="en-US" sz="2000" i="1">
                                  <a:latin typeface="Cambria Math" panose="02040503050406030204" pitchFamily="18" charset="0"/>
                                </a:rPr>
                                <m:t>:</m:t>
                              </m:r>
                              <m:r>
                                <a:rPr lang="en-US" sz="2000" b="0" i="1" smtClean="0">
                                  <a:latin typeface="Cambria Math" panose="02040503050406030204" pitchFamily="18" charset="0"/>
                                </a:rPr>
                                <m:t>  </m:t>
                              </m:r>
                              <m:r>
                                <a:rPr lang="en-US" sz="2000" i="1">
                                  <a:latin typeface="Cambria Math" panose="02040503050406030204" pitchFamily="18" charset="0"/>
                                </a:rPr>
                                <m:t>𝑢</m:t>
                              </m:r>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0</m:t>
                              </m:r>
                              <m:r>
                                <a:rPr lang="en-US" sz="2000" b="0" i="1" smtClean="0">
                                  <a:latin typeface="Cambria Math" panose="02040503050406030204" pitchFamily="18" charset="0"/>
                                </a:rPr>
                                <m:t>           </m:t>
                              </m:r>
                            </m:e>
                          </m:mr>
                        </m:m>
                      </m:e>
                    </m:d>
                  </m:oMath>
                </a14:m>
                <a:r>
                  <a:rPr lang="en-US" sz="2000" dirty="0"/>
                  <a:t> </a:t>
                </a:r>
                <a:br>
                  <a:rPr lang="en-US" sz="2000" dirty="0"/>
                </a:br>
                <a:r>
                  <a:rPr lang="en-US" sz="2000" dirty="0"/>
                  <a:t>is the “tilted absolute value function” </a:t>
                </a:r>
              </a:p>
              <a:p>
                <a:pPr>
                  <a:spcBef>
                    <a:spcPts val="1500"/>
                  </a:spcBef>
                </a:pPr>
                <a:r>
                  <a:rPr lang="en-US" sz="2000" dirty="0"/>
                  <a:t>For a specified </a:t>
                </a:r>
                <a14:m>
                  <m:oMath xmlns:m="http://schemas.openxmlformats.org/officeDocument/2006/math">
                    <m:r>
                      <a:rPr lang="en-US" sz="2000" i="1">
                        <a:latin typeface="Cambria Math" panose="02040503050406030204" pitchFamily="18" charset="0"/>
                        <a:ea typeface="Cambria Math" panose="02040503050406030204" pitchFamily="18" charset="0"/>
                      </a:rPr>
                      <m:t>𝜏</m:t>
                    </m:r>
                    <m:r>
                      <a:rPr lang="en-US" sz="2000" i="1">
                        <a:latin typeface="Cambria Math" panose="02040503050406030204" pitchFamily="18" charset="0"/>
                        <a:ea typeface="Cambria Math" panose="02040503050406030204" pitchFamily="18" charset="0"/>
                      </a:rPr>
                      <m:t>∈(0,1)</m:t>
                    </m:r>
                  </m:oMath>
                </a14:m>
                <a:r>
                  <a:rPr lang="en-US" sz="2000" dirty="0"/>
                  <a:t>, quantile regression estimates the </a:t>
                </a:r>
                <a14:m>
                  <m:oMath xmlns:m="http://schemas.openxmlformats.org/officeDocument/2006/math">
                    <m:r>
                      <a:rPr lang="en-US" sz="2000" i="1">
                        <a:latin typeface="Cambria Math" panose="02040503050406030204" pitchFamily="18" charset="0"/>
                        <a:ea typeface="Cambria Math" panose="02040503050406030204" pitchFamily="18" charset="0"/>
                      </a:rPr>
                      <m:t>𝜏</m:t>
                    </m:r>
                  </m:oMath>
                </a14:m>
                <a:r>
                  <a:rPr lang="en-US" sz="2000" dirty="0"/>
                  <a:t> quantile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dirty="0">
                            <a:latin typeface="Cambria Math" panose="02040503050406030204" pitchFamily="18" charset="0"/>
                          </a:rPr>
                          <m:t>𝑌</m:t>
                        </m:r>
                        <m:r>
                          <a:rPr lang="en-US" sz="2000" i="1" dirty="0">
                            <a:latin typeface="Cambria Math" panose="02040503050406030204" pitchFamily="18" charset="0"/>
                          </a:rPr>
                          <m:t>|</m:t>
                        </m:r>
                        <m:r>
                          <a:rPr lang="en-US" sz="2000" b="1" i="1">
                            <a:latin typeface="Cambria Math" panose="02040503050406030204" pitchFamily="18" charset="0"/>
                          </a:rPr>
                          <m:t>𝑿</m:t>
                        </m:r>
                      </m:sub>
                    </m:sSub>
                    <m:d>
                      <m:dPr>
                        <m:ctrlPr>
                          <a:rPr lang="en-US" sz="2000" i="1">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rPr>
                          <m:t>𝑦</m:t>
                        </m:r>
                      </m:e>
                      <m:e>
                        <m:r>
                          <a:rPr lang="en-US" sz="2000" b="1" i="1">
                            <a:latin typeface="Cambria Math" panose="02040503050406030204" pitchFamily="18" charset="0"/>
                          </a:rPr>
                          <m:t>𝒙</m:t>
                        </m:r>
                      </m:e>
                    </m:d>
                  </m:oMath>
                </a14:m>
                <a:r>
                  <a:rPr lang="en-US" sz="2000" dirty="0"/>
                  <a:t> (as a function of </a:t>
                </a:r>
                <a14:m>
                  <m:oMath xmlns:m="http://schemas.openxmlformats.org/officeDocument/2006/math">
                    <m:r>
                      <a:rPr lang="en-US" sz="2000" b="1" i="1">
                        <a:latin typeface="Cambria Math" panose="02040503050406030204" pitchFamily="18" charset="0"/>
                      </a:rPr>
                      <m:t>𝒙</m:t>
                    </m:r>
                  </m:oMath>
                </a14:m>
                <a:r>
                  <a:rPr lang="en-US" sz="2000" dirty="0"/>
                  <a:t>) as</a:t>
                </a:r>
              </a:p>
              <a:p>
                <a:pPr marL="400050" indent="0">
                  <a:buNone/>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𝑞</m:t>
                        </m:r>
                      </m:e>
                      <m:sub>
                        <m:r>
                          <a:rPr lang="en-US" sz="2000" i="1">
                            <a:latin typeface="Cambria Math" panose="02040503050406030204" pitchFamily="18" charset="0"/>
                            <a:ea typeface="Cambria Math" panose="02040503050406030204" pitchFamily="18" charset="0"/>
                          </a:rPr>
                          <m:t>𝜏</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acc>
                          <m:accPr>
                            <m:chr m:val="̂"/>
                            <m:ctrlPr>
                              <a:rPr lang="en-US" sz="2000" i="1" smtClean="0">
                                <a:latin typeface="Cambria Math" panose="02040503050406030204" pitchFamily="18" charset="0"/>
                              </a:rPr>
                            </m:ctrlPr>
                          </m:accPr>
                          <m:e>
                            <m:r>
                              <a:rPr lang="en-US" sz="2000" b="1" i="1">
                                <a:latin typeface="Cambria Math" panose="02040503050406030204" pitchFamily="18" charset="0"/>
                              </a:rPr>
                              <m:t>𝛉</m:t>
                            </m:r>
                          </m:e>
                        </m:acc>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𝑎𝑟𝑔𝑚𝑖𝑛</m:t>
                        </m:r>
                      </m:e>
                      <m:sub>
                        <m:r>
                          <a:rPr lang="en-US" sz="2000" b="1" i="1">
                            <a:latin typeface="Cambria Math" panose="02040503050406030204" pitchFamily="18" charset="0"/>
                          </a:rPr>
                          <m:t>𝛉</m:t>
                        </m:r>
                      </m:sub>
                    </m:sSub>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𝜏</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ea typeface="Cambria Math" panose="02040503050406030204" pitchFamily="18" charset="0"/>
                              </a:rPr>
                              <m:t>𝜏</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r>
                              <a:rPr lang="en-US" sz="2000" b="1" i="1">
                                <a:latin typeface="Cambria Math" panose="02040503050406030204" pitchFamily="18" charset="0"/>
                              </a:rPr>
                              <m:t>𝛉</m:t>
                            </m:r>
                          </m:e>
                        </m:d>
                        <m:r>
                          <a:rPr lang="en-US" sz="2000" i="1">
                            <a:latin typeface="Cambria Math" panose="02040503050406030204" pitchFamily="18" charset="0"/>
                          </a:rPr>
                          <m:t>)</m:t>
                        </m:r>
                      </m:e>
                    </m:nary>
                  </m:oMath>
                </a14:m>
                <a:endParaRPr lang="en-US" sz="2000" dirty="0"/>
              </a:p>
              <a:p>
                <a:pPr marL="400050" indent="0">
                  <a:buNone/>
                </a:pPr>
                <a:r>
                  <a:rPr lang="en-US" sz="2000" dirty="0"/>
                  <a:t> 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ea typeface="Cambria Math" panose="02040503050406030204" pitchFamily="18" charset="0"/>
                          </a:rPr>
                          <m:t>𝜏</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r>
                          <a:rPr lang="en-US" sz="2000" b="1" i="1">
                            <a:latin typeface="Cambria Math" panose="02040503050406030204" pitchFamily="18" charset="0"/>
                          </a:rPr>
                          <m:t>𝛉</m:t>
                        </m:r>
                      </m:e>
                    </m:d>
                  </m:oMath>
                </a14:m>
                <a:r>
                  <a:rPr lang="en-US" sz="2000" dirty="0"/>
                  <a:t> is some parametric (or nonparametric) function of </a:t>
                </a:r>
                <a14:m>
                  <m:oMath xmlns:m="http://schemas.openxmlformats.org/officeDocument/2006/math">
                    <m:r>
                      <a:rPr lang="en-US" sz="2000" b="1" i="1">
                        <a:latin typeface="Cambria Math" panose="02040503050406030204" pitchFamily="18" charset="0"/>
                      </a:rPr>
                      <m:t>𝒙</m:t>
                    </m:r>
                  </m:oMath>
                </a14:m>
                <a:r>
                  <a:rPr lang="en-US" sz="2000" dirty="0"/>
                  <a:t> </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67" t="-471" r="-741" b="-8118"/>
                </a:stretch>
              </a:blipFill>
            </p:spPr>
            <p:txBody>
              <a:bodyPr/>
              <a:lstStyle/>
              <a:p>
                <a:r>
                  <a:rPr lang="en-US">
                    <a:noFill/>
                  </a:rPr>
                  <a:t> </a:t>
                </a:r>
              </a:p>
            </p:txBody>
          </p:sp>
        </mc:Fallback>
      </mc:AlternateContent>
    </p:spTree>
    <p:extLst>
      <p:ext uri="{BB962C8B-B14F-4D97-AF65-F5344CB8AC3E}">
        <p14:creationId xmlns:p14="http://schemas.microsoft.com/office/powerpoint/2010/main" val="40069609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Support Vector Classifier Concepts</a:t>
            </a:r>
          </a:p>
        </p:txBody>
      </p:sp>
      <p:pic>
        <p:nvPicPr>
          <p:cNvPr id="4" name="Picture 3"/>
          <p:cNvPicPr>
            <a:picLocks noChangeAspect="1"/>
          </p:cNvPicPr>
          <p:nvPr/>
        </p:nvPicPr>
        <p:blipFill>
          <a:blip r:embed="rId2"/>
          <a:stretch>
            <a:fillRect/>
          </a:stretch>
        </p:blipFill>
        <p:spPr>
          <a:xfrm>
            <a:off x="769298" y="1257240"/>
            <a:ext cx="7605403" cy="5377240"/>
          </a:xfrm>
          <a:prstGeom prst="rect">
            <a:avLst/>
          </a:prstGeom>
        </p:spPr>
      </p:pic>
    </p:spTree>
    <p:extLst>
      <p:ext uri="{BB962C8B-B14F-4D97-AF65-F5344CB8AC3E}">
        <p14:creationId xmlns:p14="http://schemas.microsoft.com/office/powerpoint/2010/main" val="31999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 versus </a:t>
            </a:r>
            <a:r>
              <a:rPr lang="en-US" dirty="0" err="1"/>
              <a:t>yhat</a:t>
            </a:r>
            <a:r>
              <a:rPr lang="en-US" dirty="0"/>
              <a:t> for training data with different K</a:t>
            </a:r>
          </a:p>
        </p:txBody>
      </p:sp>
      <p:sp>
        <p:nvSpPr>
          <p:cNvPr id="5" name="TextBox 4"/>
          <p:cNvSpPr txBox="1"/>
          <p:nvPr/>
        </p:nvSpPr>
        <p:spPr>
          <a:xfrm>
            <a:off x="1548852" y="2339742"/>
            <a:ext cx="1729961" cy="369332"/>
          </a:xfrm>
          <a:prstGeom prst="rect">
            <a:avLst/>
          </a:prstGeom>
          <a:noFill/>
        </p:spPr>
        <p:txBody>
          <a:bodyPr wrap="none" rtlCol="0">
            <a:spAutoFit/>
          </a:bodyPr>
          <a:lstStyle/>
          <a:p>
            <a:r>
              <a:rPr lang="en-US" dirty="0"/>
              <a:t>K=2, training fit</a:t>
            </a:r>
          </a:p>
        </p:txBody>
      </p:sp>
      <p:sp>
        <p:nvSpPr>
          <p:cNvPr id="6" name="TextBox 5"/>
          <p:cNvSpPr txBox="1"/>
          <p:nvPr/>
        </p:nvSpPr>
        <p:spPr>
          <a:xfrm>
            <a:off x="6067111" y="2311837"/>
            <a:ext cx="1729961" cy="369332"/>
          </a:xfrm>
          <a:prstGeom prst="rect">
            <a:avLst/>
          </a:prstGeom>
          <a:noFill/>
        </p:spPr>
        <p:txBody>
          <a:bodyPr wrap="none" rtlCol="0">
            <a:spAutoFit/>
          </a:bodyPr>
          <a:lstStyle/>
          <a:p>
            <a:r>
              <a:rPr lang="en-US" dirty="0"/>
              <a:t>K=3, training fit</a:t>
            </a:r>
          </a:p>
        </p:txBody>
      </p:sp>
      <p:pic>
        <p:nvPicPr>
          <p:cNvPr id="409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409" r="4208" b="2890"/>
          <a:stretch/>
        </p:blipFill>
        <p:spPr bwMode="auto">
          <a:xfrm>
            <a:off x="140680" y="2736196"/>
            <a:ext cx="4299634" cy="3699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0848" r="4626" b="3002"/>
          <a:stretch/>
        </p:blipFill>
        <p:spPr bwMode="auto">
          <a:xfrm>
            <a:off x="4753150" y="2799437"/>
            <a:ext cx="4280872" cy="3676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87924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Naive Bayes 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Consider the ideal Bayes classifier (see last few slides of Notes 1), which is based on the posterior class probabilities</a:t>
                </a:r>
              </a:p>
              <a:p>
                <a:pPr marL="741363" indent="0">
                  <a:buNone/>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𝑌</m:t>
                          </m:r>
                          <m:r>
                            <a:rPr lang="en-US" sz="2000" b="0" i="1" smtClean="0">
                              <a:latin typeface="Cambria Math" panose="02040503050406030204" pitchFamily="18" charset="0"/>
                            </a:rPr>
                            <m:t>|</m:t>
                          </m:r>
                          <m:r>
                            <a:rPr lang="en-US" sz="2000" b="1" i="0" smtClean="0">
                              <a:latin typeface="Cambria Math" panose="02040503050406030204" pitchFamily="18" charset="0"/>
                            </a:rPr>
                            <m:t>𝐗</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𝑦</m:t>
                          </m:r>
                          <m:r>
                            <a:rPr lang="en-US" sz="2000" i="1">
                              <a:latin typeface="Cambria Math" panose="02040503050406030204" pitchFamily="18" charset="0"/>
                            </a:rPr>
                            <m:t>|</m:t>
                          </m:r>
                          <m:r>
                            <a:rPr lang="en-US" sz="2000" b="1">
                              <a:latin typeface="Cambria Math" panose="02040503050406030204" pitchFamily="18" charset="0"/>
                            </a:rPr>
                            <m:t>𝐱</m:t>
                          </m:r>
                        </m:e>
                      </m:d>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𝑦</m:t>
                              </m:r>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b="1">
                                  <a:latin typeface="Cambria Math" panose="02040503050406030204" pitchFamily="18" charset="0"/>
                                </a:rPr>
                                <m:t>𝐱</m:t>
                              </m:r>
                            </m:e>
                          </m:d>
                        </m:den>
                      </m:f>
                      <m:r>
                        <a:rPr lang="en-US" sz="2000" b="1"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𝑦</m:t>
                              </m:r>
                            </m:e>
                          </m:d>
                        </m:num>
                        <m:den>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b="0" i="1" smtClean="0">
                                      <a:latin typeface="Cambria Math" panose="02040503050406030204" pitchFamily="18" charset="0"/>
                                    </a:rPr>
                                    <m:t>𝑗</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𝑗</m:t>
                                  </m:r>
                                </m:e>
                              </m:d>
                            </m:e>
                          </m:nary>
                        </m:den>
                      </m:f>
                    </m:oMath>
                  </m:oMathPara>
                </a14:m>
                <a:endParaRPr lang="en-US" sz="2000" dirty="0"/>
              </a:p>
              <a:p>
                <a:r>
                  <a:rPr lang="en-US" sz="2000" dirty="0"/>
                  <a:t>The biggest problem with using the ideal Bayes classifier is that it is virtually impossible to reliably and </a:t>
                </a:r>
                <a:r>
                  <a:rPr lang="en-US" sz="2000" dirty="0" err="1"/>
                  <a:t>nonparametrically</a:t>
                </a:r>
                <a:r>
                  <a:rPr lang="en-US" sz="2000" dirty="0"/>
                  <a:t> estimate the within-class predictor distributions </a:t>
                </a:r>
                <a14:m>
                  <m:oMath xmlns:m="http://schemas.openxmlformats.org/officeDocument/2006/math">
                    <m:d>
                      <m:dPr>
                        <m:begChr m:val="{"/>
                        <m:endChr m:val="}"/>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=1, 2, . . ., </m:t>
                        </m:r>
                        <m:r>
                          <a:rPr lang="en-US" sz="2000" i="1">
                            <a:latin typeface="Cambria Math" panose="02040503050406030204" pitchFamily="18" charset="0"/>
                          </a:rPr>
                          <m:t>𝐾</m:t>
                        </m:r>
                      </m:e>
                    </m:d>
                  </m:oMath>
                </a14:m>
                <a:r>
                  <a:rPr lang="en-US" sz="2000" dirty="0"/>
                  <a:t>, because of the curse of dimensionality </a:t>
                </a:r>
              </a:p>
              <a:p>
                <a:r>
                  <a:rPr lang="en-US" sz="2000" dirty="0"/>
                  <a:t>Linear and quadratic discriminant analysis assume (parametric) multivariate normal distributions for </a:t>
                </a:r>
                <a14:m>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=1, 2, . . ., </m:t>
                        </m:r>
                        <m:r>
                          <a:rPr lang="en-US" sz="2000" i="1">
                            <a:latin typeface="Cambria Math" panose="02040503050406030204" pitchFamily="18" charset="0"/>
                          </a:rPr>
                          <m:t>𝐾</m:t>
                        </m:r>
                      </m:e>
                    </m:d>
                  </m:oMath>
                </a14:m>
                <a:r>
                  <a:rPr lang="en-US" sz="2000" dirty="0"/>
                  <a:t> </a:t>
                </a:r>
              </a:p>
              <a:p>
                <a:r>
                  <a:rPr lang="en-US" sz="2000" dirty="0"/>
                  <a:t>In contrast, the naive Bayes classifier assumes the predictors are conditionally independent within-class, i.e., that </a:t>
                </a:r>
              </a:p>
              <a:p>
                <a:pPr marL="0" indent="0">
                  <a:buNone/>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sup>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i="1">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𝑦</m:t>
                            </m:r>
                          </m:e>
                        </m:d>
                      </m:e>
                    </m:nary>
                  </m:oMath>
                </a14:m>
                <a:r>
                  <a:rPr lang="en-US" sz="2000" dirty="0"/>
                  <a:t> </a:t>
                </a:r>
              </a:p>
              <a:p>
                <a:pPr marL="346075" indent="0">
                  <a:buNone/>
                </a:pPr>
                <a:r>
                  <a:rPr lang="en-US" sz="2000" dirty="0"/>
                  <a:t>and uses nonparametric </a:t>
                </a:r>
                <a:r>
                  <a:rPr lang="en-US" sz="2000" i="1" u="sng" dirty="0"/>
                  <a:t>univariate</a:t>
                </a:r>
                <a:r>
                  <a:rPr lang="en-US" sz="2000" dirty="0"/>
                  <a:t> density estimators for </a:t>
                </a:r>
                <a14:m>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𝑦</m:t>
                            </m:r>
                          </m:e>
                        </m:d>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𝑦</m:t>
                            </m:r>
                          </m:e>
                        </m:d>
                        <m:r>
                          <a:rPr lang="en-US" sz="2000" b="0" i="1" smtClean="0">
                            <a:latin typeface="Cambria Math" panose="02040503050406030204" pitchFamily="18" charset="0"/>
                          </a:rPr>
                          <m:t>, . . ., </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𝑘</m:t>
                                </m:r>
                              </m:sub>
                            </m:sSub>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𝑘</m:t>
                                </m:r>
                              </m:sub>
                            </m:sSub>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=1, 2, . . ., </m:t>
                        </m:r>
                        <m:r>
                          <a:rPr lang="en-US" sz="2000" i="1">
                            <a:latin typeface="Cambria Math" panose="02040503050406030204" pitchFamily="18" charset="0"/>
                          </a:rPr>
                          <m:t>𝐾</m:t>
                        </m:r>
                      </m:e>
                    </m:d>
                  </m:oMath>
                </a14:m>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471" b="-3647"/>
                </a:stretch>
              </a:blipFill>
            </p:spPr>
            <p:txBody>
              <a:bodyPr/>
              <a:lstStyle/>
              <a:p>
                <a:r>
                  <a:rPr lang="en-US">
                    <a:noFill/>
                  </a:rPr>
                  <a:t> </a:t>
                </a:r>
              </a:p>
            </p:txBody>
          </p:sp>
        </mc:Fallback>
      </mc:AlternateContent>
    </p:spTree>
    <p:extLst>
      <p:ext uri="{BB962C8B-B14F-4D97-AF65-F5344CB8AC3E}">
        <p14:creationId xmlns:p14="http://schemas.microsoft.com/office/powerpoint/2010/main" val="2399965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778"/>
            <a:ext cx="8229600" cy="609779"/>
          </a:xfrm>
        </p:spPr>
        <p:txBody>
          <a:bodyPr/>
          <a:lstStyle/>
          <a:p>
            <a:r>
              <a:rPr lang="en-US" dirty="0"/>
              <a:t>CV to Choose the Best K</a:t>
            </a:r>
          </a:p>
        </p:txBody>
      </p:sp>
      <p:sp>
        <p:nvSpPr>
          <p:cNvPr id="3" name="Content Placeholder 2"/>
          <p:cNvSpPr>
            <a:spLocks noGrp="1"/>
          </p:cNvSpPr>
          <p:nvPr>
            <p:ph idx="1"/>
          </p:nvPr>
        </p:nvSpPr>
        <p:spPr>
          <a:xfrm>
            <a:off x="457200" y="809469"/>
            <a:ext cx="8229600" cy="5591331"/>
          </a:xfrm>
        </p:spPr>
        <p:txBody>
          <a:bodyPr/>
          <a:lstStyle/>
          <a:p>
            <a:pPr marL="0" indent="0">
              <a:buNone/>
            </a:pPr>
            <a:r>
              <a:rPr lang="en-US" sz="1200" dirty="0" err="1"/>
              <a:t>Nrep</a:t>
            </a:r>
            <a:r>
              <a:rPr lang="en-US" sz="1200" dirty="0"/>
              <a:t>&lt;-50 #number of replicates of CV</a:t>
            </a:r>
          </a:p>
          <a:p>
            <a:pPr marL="0" indent="0">
              <a:buNone/>
            </a:pPr>
            <a:r>
              <a:rPr lang="en-US" sz="1200" dirty="0"/>
              <a:t>K&lt;-10  #K-fold CV on each replicate</a:t>
            </a:r>
          </a:p>
          <a:p>
            <a:pPr marL="0" indent="0">
              <a:buNone/>
            </a:pPr>
            <a:r>
              <a:rPr lang="en-US" sz="1200" dirty="0" err="1"/>
              <a:t>n.models</a:t>
            </a:r>
            <a:r>
              <a:rPr lang="en-US" sz="1200" dirty="0"/>
              <a:t> = 2 #number of different models to fit</a:t>
            </a:r>
          </a:p>
          <a:p>
            <a:pPr marL="0" indent="0">
              <a:buNone/>
            </a:pPr>
            <a:r>
              <a:rPr lang="en-US" sz="1200" dirty="0"/>
              <a:t>n=</a:t>
            </a:r>
            <a:r>
              <a:rPr lang="en-US" sz="1200" dirty="0" err="1"/>
              <a:t>nrow</a:t>
            </a:r>
            <a:r>
              <a:rPr lang="en-US" sz="1200" dirty="0"/>
              <a:t>(CRT1)</a:t>
            </a:r>
          </a:p>
          <a:p>
            <a:pPr marL="0" indent="0">
              <a:buNone/>
            </a:pPr>
            <a:r>
              <a:rPr lang="en-US" sz="1200" dirty="0"/>
              <a:t>y&lt;-CRT1$Strength</a:t>
            </a:r>
          </a:p>
          <a:p>
            <a:pPr marL="0" indent="0">
              <a:buNone/>
            </a:pPr>
            <a:r>
              <a:rPr lang="en-US" sz="1200" dirty="0" err="1"/>
              <a:t>yhat</a:t>
            </a:r>
            <a:r>
              <a:rPr lang="en-US" sz="1200" dirty="0"/>
              <a:t>=matrix(0,n,n.models) </a:t>
            </a:r>
          </a:p>
          <a:p>
            <a:pPr marL="0" indent="0">
              <a:buNone/>
            </a:pPr>
            <a:r>
              <a:rPr lang="en-US" sz="1200" dirty="0"/>
              <a:t>MSE&lt;-matrix(0,Nrep,n.models)</a:t>
            </a:r>
          </a:p>
          <a:p>
            <a:pPr marL="0" indent="0">
              <a:buNone/>
            </a:pPr>
            <a:r>
              <a:rPr lang="en-US" sz="1200" dirty="0"/>
              <a:t>for (j in 1:Nrep) {</a:t>
            </a:r>
          </a:p>
          <a:p>
            <a:pPr marL="0" indent="0">
              <a:buNone/>
            </a:pPr>
            <a:r>
              <a:rPr lang="en-US" sz="1200" dirty="0"/>
              <a:t>  </a:t>
            </a:r>
            <a:r>
              <a:rPr lang="en-US" sz="1200" dirty="0" err="1"/>
              <a:t>Ind</a:t>
            </a:r>
            <a:r>
              <a:rPr lang="en-US" sz="1200" dirty="0"/>
              <a:t>&lt;-</a:t>
            </a:r>
            <a:r>
              <a:rPr lang="en-US" sz="1200" dirty="0" err="1"/>
              <a:t>CVInd</a:t>
            </a:r>
            <a:r>
              <a:rPr lang="en-US" sz="1200" dirty="0"/>
              <a:t>(</a:t>
            </a:r>
            <a:r>
              <a:rPr lang="en-US" sz="1200" dirty="0" err="1"/>
              <a:t>n,K</a:t>
            </a:r>
            <a:r>
              <a:rPr lang="en-US" sz="1200" dirty="0"/>
              <a:t>)</a:t>
            </a:r>
          </a:p>
          <a:p>
            <a:pPr marL="0" indent="0">
              <a:buNone/>
            </a:pPr>
            <a:r>
              <a:rPr lang="en-US" sz="1200" dirty="0"/>
              <a:t>  for (k in 1:K) {</a:t>
            </a:r>
          </a:p>
          <a:p>
            <a:pPr marL="0" indent="0">
              <a:buNone/>
            </a:pPr>
            <a:r>
              <a:rPr lang="en-US" sz="1200" dirty="0"/>
              <a:t>     train&lt;-</a:t>
            </a:r>
            <a:r>
              <a:rPr lang="en-US" sz="1200" dirty="0" err="1"/>
              <a:t>as.matrix</a:t>
            </a:r>
            <a:r>
              <a:rPr lang="en-US" sz="1200" dirty="0"/>
              <a:t>(CRT1[-</a:t>
            </a:r>
            <a:r>
              <a:rPr lang="en-US" sz="1200" dirty="0" err="1"/>
              <a:t>Ind</a:t>
            </a:r>
            <a:r>
              <a:rPr lang="en-US" sz="1200" dirty="0"/>
              <a:t>[[k]],1:8])</a:t>
            </a:r>
          </a:p>
          <a:p>
            <a:pPr marL="0" indent="0">
              <a:buNone/>
            </a:pPr>
            <a:r>
              <a:rPr lang="en-US" sz="1200" dirty="0"/>
              <a:t>     test&lt;-</a:t>
            </a:r>
            <a:r>
              <a:rPr lang="en-US" sz="1200" dirty="0" err="1"/>
              <a:t>as.matrix</a:t>
            </a:r>
            <a:r>
              <a:rPr lang="en-US" sz="1200" dirty="0"/>
              <a:t>(CRT1[</a:t>
            </a:r>
            <a:r>
              <a:rPr lang="en-US" sz="1200" dirty="0" err="1"/>
              <a:t>Ind</a:t>
            </a:r>
            <a:r>
              <a:rPr lang="en-US" sz="1200" dirty="0"/>
              <a:t>[[k]],1:8])</a:t>
            </a:r>
          </a:p>
          <a:p>
            <a:pPr marL="0" indent="0">
              <a:buNone/>
            </a:pPr>
            <a:r>
              <a:rPr lang="en-US" sz="1200" dirty="0"/>
              <a:t>     </a:t>
            </a:r>
            <a:r>
              <a:rPr lang="en-US" sz="1200" dirty="0" err="1"/>
              <a:t>ytrain</a:t>
            </a:r>
            <a:r>
              <a:rPr lang="en-US" sz="1200" dirty="0"/>
              <a:t>&lt;-CRT1[-</a:t>
            </a:r>
            <a:r>
              <a:rPr lang="en-US" sz="1200" dirty="0" err="1"/>
              <a:t>Ind</a:t>
            </a:r>
            <a:r>
              <a:rPr lang="en-US" sz="1200" dirty="0"/>
              <a:t>[[k]],9]</a:t>
            </a:r>
          </a:p>
          <a:p>
            <a:pPr marL="0" indent="0">
              <a:buNone/>
            </a:pPr>
            <a:r>
              <a:rPr lang="en-US" sz="1200" dirty="0"/>
              <a:t>     K1=3;K2=2</a:t>
            </a:r>
          </a:p>
          <a:p>
            <a:pPr marL="0" indent="0">
              <a:buNone/>
            </a:pPr>
            <a:r>
              <a:rPr lang="en-US" sz="1200" dirty="0"/>
              <a:t>     out&lt;-</a:t>
            </a:r>
            <a:r>
              <a:rPr lang="en-US" sz="1200" dirty="0" err="1"/>
              <a:t>ann</a:t>
            </a:r>
            <a:r>
              <a:rPr lang="en-US" sz="1200" dirty="0"/>
              <a:t>(train,test,K1,verbose=F)</a:t>
            </a:r>
          </a:p>
          <a:p>
            <a:pPr marL="0" indent="0">
              <a:buNone/>
            </a:pPr>
            <a:r>
              <a:rPr lang="en-US" sz="1200" dirty="0"/>
              <a:t>     </a:t>
            </a:r>
            <a:r>
              <a:rPr lang="en-US" sz="1200" dirty="0" err="1"/>
              <a:t>ind</a:t>
            </a:r>
            <a:r>
              <a:rPr lang="en-US" sz="1200" dirty="0"/>
              <a:t>&lt;-</a:t>
            </a:r>
            <a:r>
              <a:rPr lang="en-US" sz="1200" dirty="0" err="1"/>
              <a:t>as.matrix</a:t>
            </a:r>
            <a:r>
              <a:rPr lang="en-US" sz="1200" dirty="0"/>
              <a:t>(</a:t>
            </a:r>
            <a:r>
              <a:rPr lang="en-US" sz="1200" dirty="0" err="1"/>
              <a:t>out$knnIndexDist</a:t>
            </a:r>
            <a:r>
              <a:rPr lang="en-US" sz="1200" dirty="0"/>
              <a:t>[,1:K1])</a:t>
            </a:r>
          </a:p>
          <a:p>
            <a:pPr marL="0" indent="0">
              <a:buNone/>
            </a:pPr>
            <a:r>
              <a:rPr lang="en-US" sz="1200" dirty="0"/>
              <a:t>     </a:t>
            </a:r>
            <a:r>
              <a:rPr lang="en-US" sz="1200" dirty="0" err="1"/>
              <a:t>yhat</a:t>
            </a:r>
            <a:r>
              <a:rPr lang="en-US" sz="1200" dirty="0"/>
              <a:t>[</a:t>
            </a:r>
            <a:r>
              <a:rPr lang="en-US" sz="1200" dirty="0" err="1"/>
              <a:t>Ind</a:t>
            </a:r>
            <a:r>
              <a:rPr lang="en-US" sz="1200" dirty="0"/>
              <a:t>[[k]],1]&lt;-apply(ind,1,function(x) mean(</a:t>
            </a:r>
            <a:r>
              <a:rPr lang="en-US" sz="1200" dirty="0" err="1"/>
              <a:t>ytrain</a:t>
            </a:r>
            <a:r>
              <a:rPr lang="en-US" sz="1200" dirty="0"/>
              <a:t>[x]))</a:t>
            </a:r>
          </a:p>
          <a:p>
            <a:pPr marL="0" indent="0">
              <a:buNone/>
            </a:pPr>
            <a:r>
              <a:rPr lang="en-US" sz="1200" dirty="0"/>
              <a:t>     out&lt;-</a:t>
            </a:r>
            <a:r>
              <a:rPr lang="en-US" sz="1200" dirty="0" err="1"/>
              <a:t>ann</a:t>
            </a:r>
            <a:r>
              <a:rPr lang="en-US" sz="1200" dirty="0"/>
              <a:t>(train,test,K2,verbose=F)</a:t>
            </a:r>
          </a:p>
          <a:p>
            <a:pPr marL="0" indent="0">
              <a:buNone/>
            </a:pPr>
            <a:r>
              <a:rPr lang="en-US" sz="1200" dirty="0"/>
              <a:t>     </a:t>
            </a:r>
            <a:r>
              <a:rPr lang="en-US" sz="1200" dirty="0" err="1"/>
              <a:t>ind</a:t>
            </a:r>
            <a:r>
              <a:rPr lang="en-US" sz="1200" dirty="0"/>
              <a:t>&lt;-</a:t>
            </a:r>
            <a:r>
              <a:rPr lang="en-US" sz="1200" dirty="0" err="1"/>
              <a:t>as.matrix</a:t>
            </a:r>
            <a:r>
              <a:rPr lang="en-US" sz="1200" dirty="0"/>
              <a:t>(</a:t>
            </a:r>
            <a:r>
              <a:rPr lang="en-US" sz="1200" dirty="0" err="1"/>
              <a:t>out$knnIndexDist</a:t>
            </a:r>
            <a:r>
              <a:rPr lang="en-US" sz="1200" dirty="0"/>
              <a:t>[,1:K2])</a:t>
            </a:r>
          </a:p>
          <a:p>
            <a:pPr marL="0" indent="0">
              <a:buNone/>
            </a:pPr>
            <a:r>
              <a:rPr lang="en-US" sz="1200" dirty="0"/>
              <a:t>     </a:t>
            </a:r>
            <a:r>
              <a:rPr lang="en-US" sz="1200" dirty="0" err="1"/>
              <a:t>yhat</a:t>
            </a:r>
            <a:r>
              <a:rPr lang="en-US" sz="1200" dirty="0"/>
              <a:t>[</a:t>
            </a:r>
            <a:r>
              <a:rPr lang="en-US" sz="1200" dirty="0" err="1"/>
              <a:t>Ind</a:t>
            </a:r>
            <a:r>
              <a:rPr lang="en-US" sz="1200" dirty="0"/>
              <a:t>[[k]],2]&lt;-apply(ind,1,function(x) mean(</a:t>
            </a:r>
            <a:r>
              <a:rPr lang="en-US" sz="1200" dirty="0" err="1"/>
              <a:t>ytrain</a:t>
            </a:r>
            <a:r>
              <a:rPr lang="en-US" sz="1200" dirty="0"/>
              <a:t>[x]))</a:t>
            </a:r>
          </a:p>
          <a:p>
            <a:pPr marL="0" indent="0">
              <a:buNone/>
            </a:pPr>
            <a:r>
              <a:rPr lang="en-US" sz="1200" dirty="0"/>
              <a:t>  } #end of k loop</a:t>
            </a:r>
          </a:p>
          <a:p>
            <a:pPr marL="0" indent="0">
              <a:buNone/>
            </a:pPr>
            <a:r>
              <a:rPr lang="en-US" sz="1200" dirty="0"/>
              <a:t>  MSE[j,]=apply(yhat,2,function(x) sum((y-x)^2))/n</a:t>
            </a:r>
          </a:p>
          <a:p>
            <a:pPr marL="0" indent="0">
              <a:buNone/>
            </a:pPr>
            <a:r>
              <a:rPr lang="en-US" sz="1200" dirty="0"/>
              <a:t>} #end of j loop</a:t>
            </a:r>
          </a:p>
          <a:p>
            <a:pPr marL="0" indent="0">
              <a:buNone/>
            </a:pPr>
            <a:r>
              <a:rPr lang="en-US" sz="1200" dirty="0" err="1"/>
              <a:t>MSEAve</a:t>
            </a:r>
            <a:r>
              <a:rPr lang="en-US" sz="1200" dirty="0"/>
              <a:t>&lt;- apply(MSE,2,mean); </a:t>
            </a:r>
            <a:r>
              <a:rPr lang="en-US" sz="1200" dirty="0" err="1"/>
              <a:t>MSEAve</a:t>
            </a:r>
            <a:r>
              <a:rPr lang="en-US" sz="1200" dirty="0"/>
              <a:t> #averaged mean square CV error</a:t>
            </a:r>
          </a:p>
          <a:p>
            <a:pPr marL="0" indent="0">
              <a:buNone/>
            </a:pPr>
            <a:r>
              <a:rPr lang="en-US" sz="1200" dirty="0" err="1"/>
              <a:t>MSEsd</a:t>
            </a:r>
            <a:r>
              <a:rPr lang="en-US" sz="1200" dirty="0"/>
              <a:t> &lt;- apply(MSE,2,sd); </a:t>
            </a:r>
            <a:r>
              <a:rPr lang="en-US" sz="1200" dirty="0" err="1"/>
              <a:t>MSEsd</a:t>
            </a:r>
            <a:r>
              <a:rPr lang="en-US" sz="1200" dirty="0"/>
              <a:t>   #SD of mean square CV error</a:t>
            </a:r>
          </a:p>
          <a:p>
            <a:pPr marL="0" indent="0">
              <a:buNone/>
            </a:pPr>
            <a:r>
              <a:rPr lang="en-US" sz="1200" dirty="0"/>
              <a:t>r2&lt;-1-MSEAve/</a:t>
            </a:r>
            <a:r>
              <a:rPr lang="en-US" sz="1200" dirty="0" err="1"/>
              <a:t>var</a:t>
            </a:r>
            <a:r>
              <a:rPr lang="en-US" sz="1200" dirty="0"/>
              <a:t>(y); r2  #CV r^2</a:t>
            </a:r>
          </a:p>
          <a:p>
            <a:pPr marL="0" indent="0">
              <a:buNone/>
            </a:pPr>
            <a:r>
              <a:rPr lang="en-US" sz="1200" dirty="0"/>
              <a:t>plot(</a:t>
            </a:r>
            <a:r>
              <a:rPr lang="en-US" sz="1200" dirty="0" err="1"/>
              <a:t>yhat</a:t>
            </a:r>
            <a:r>
              <a:rPr lang="en-US" sz="1200" dirty="0"/>
              <a:t>[,2],y)</a:t>
            </a:r>
          </a:p>
        </p:txBody>
      </p:sp>
    </p:spTree>
    <p:extLst>
      <p:ext uri="{BB962C8B-B14F-4D97-AF65-F5344CB8AC3E}">
        <p14:creationId xmlns:p14="http://schemas.microsoft.com/office/powerpoint/2010/main" val="216656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 versus </a:t>
            </a:r>
            <a:r>
              <a:rPr lang="en-US" dirty="0" err="1"/>
              <a:t>yhat</a:t>
            </a:r>
            <a:r>
              <a:rPr lang="en-US" dirty="0"/>
              <a:t> for CV with different K</a:t>
            </a:r>
          </a:p>
        </p:txBody>
      </p:sp>
      <p:sp>
        <p:nvSpPr>
          <p:cNvPr id="5" name="TextBox 4"/>
          <p:cNvSpPr txBox="1"/>
          <p:nvPr/>
        </p:nvSpPr>
        <p:spPr>
          <a:xfrm>
            <a:off x="1548852" y="2099902"/>
            <a:ext cx="1819729" cy="369332"/>
          </a:xfrm>
          <a:prstGeom prst="rect">
            <a:avLst/>
          </a:prstGeom>
          <a:noFill/>
        </p:spPr>
        <p:txBody>
          <a:bodyPr wrap="none" rtlCol="0">
            <a:spAutoFit/>
          </a:bodyPr>
          <a:lstStyle/>
          <a:p>
            <a:r>
              <a:rPr lang="en-US" dirty="0"/>
              <a:t>K=2, 10-fold CV</a:t>
            </a:r>
          </a:p>
        </p:txBody>
      </p:sp>
      <p:sp>
        <p:nvSpPr>
          <p:cNvPr id="6" name="TextBox 5"/>
          <p:cNvSpPr txBox="1"/>
          <p:nvPr/>
        </p:nvSpPr>
        <p:spPr>
          <a:xfrm>
            <a:off x="6022141" y="2086987"/>
            <a:ext cx="1819729" cy="369332"/>
          </a:xfrm>
          <a:prstGeom prst="rect">
            <a:avLst/>
          </a:prstGeom>
          <a:noFill/>
        </p:spPr>
        <p:txBody>
          <a:bodyPr wrap="none" rtlCol="0">
            <a:spAutoFit/>
          </a:bodyPr>
          <a:lstStyle/>
          <a:p>
            <a:r>
              <a:rPr lang="en-US" dirty="0"/>
              <a:t>K=3, 10-fold CV</a:t>
            </a:r>
          </a:p>
        </p:txBody>
      </p:sp>
      <p:pic>
        <p:nvPicPr>
          <p:cNvPr id="419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628" r="4835" b="2231"/>
          <a:stretch/>
        </p:blipFill>
        <p:spPr bwMode="auto">
          <a:xfrm>
            <a:off x="230714" y="2780013"/>
            <a:ext cx="4271491" cy="3718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0848" r="4835" b="2023"/>
          <a:stretch/>
        </p:blipFill>
        <p:spPr bwMode="auto">
          <a:xfrm>
            <a:off x="4704003" y="2801522"/>
            <a:ext cx="4271491" cy="371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24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Did the 3-nearest neighbors method do better than the best neural network model or the linear regression model?</a:t>
            </a:r>
          </a:p>
          <a:p>
            <a:r>
              <a:rPr lang="en-US" dirty="0"/>
              <a:t>How can you tell which predictors have the largest effect on the response in the K-nearest neighbors model?</a:t>
            </a:r>
          </a:p>
          <a:p>
            <a:r>
              <a:rPr lang="en-US" dirty="0"/>
              <a:t>What are the parameters of the fitted model?</a:t>
            </a:r>
          </a:p>
        </p:txBody>
      </p:sp>
    </p:spTree>
    <p:extLst>
      <p:ext uri="{BB962C8B-B14F-4D97-AF65-F5344CB8AC3E}">
        <p14:creationId xmlns:p14="http://schemas.microsoft.com/office/powerpoint/2010/main" val="409525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for CPUS data</a:t>
            </a:r>
          </a:p>
        </p:txBody>
      </p:sp>
      <p:sp>
        <p:nvSpPr>
          <p:cNvPr id="3" name="Content Placeholder 2"/>
          <p:cNvSpPr>
            <a:spLocks noGrp="1"/>
          </p:cNvSpPr>
          <p:nvPr>
            <p:ph idx="1"/>
          </p:nvPr>
        </p:nvSpPr>
        <p:spPr/>
        <p:txBody>
          <a:bodyPr/>
          <a:lstStyle/>
          <a:p>
            <a:pPr marL="465138" indent="-465138">
              <a:buNone/>
            </a:pPr>
            <a:r>
              <a:rPr lang="en-US" sz="1600" dirty="0"/>
              <a:t>library(</a:t>
            </a:r>
            <a:r>
              <a:rPr lang="en-US" sz="1600" dirty="0" err="1"/>
              <a:t>yaImpute</a:t>
            </a:r>
            <a:r>
              <a:rPr lang="en-US" sz="1600" dirty="0"/>
              <a:t>)</a:t>
            </a:r>
          </a:p>
          <a:p>
            <a:pPr marL="465138" indent="-465138">
              <a:buNone/>
            </a:pPr>
            <a:r>
              <a:rPr lang="en-US" sz="1600" dirty="0"/>
              <a:t>CPUS&lt;-</a:t>
            </a:r>
            <a:r>
              <a:rPr lang="en-US" sz="1600" dirty="0" err="1"/>
              <a:t>read.table</a:t>
            </a:r>
            <a:r>
              <a:rPr lang="en-US" sz="1600" dirty="0"/>
              <a:t>("cpus.txt",</a:t>
            </a:r>
            <a:r>
              <a:rPr lang="en-US" sz="1600" dirty="0" err="1"/>
              <a:t>sep</a:t>
            </a:r>
            <a:r>
              <a:rPr lang="en-US" sz="1600" dirty="0"/>
              <a:t>="\t")</a:t>
            </a:r>
          </a:p>
          <a:p>
            <a:pPr marL="465138" indent="-465138">
              <a:buNone/>
            </a:pPr>
            <a:r>
              <a:rPr lang="en-US" sz="1600" dirty="0"/>
              <a:t>CPUS1&lt;-CPUS[2:8]</a:t>
            </a:r>
          </a:p>
          <a:p>
            <a:pPr marL="465138" indent="-465138">
              <a:buNone/>
            </a:pPr>
            <a:r>
              <a:rPr lang="en-US" sz="1600" dirty="0"/>
              <a:t>CPUS1[c(1:3,7)]&lt;-</a:t>
            </a:r>
            <a:r>
              <a:rPr lang="en-US" sz="1600" dirty="0" err="1"/>
              <a:t>sapply</a:t>
            </a:r>
            <a:r>
              <a:rPr lang="en-US" sz="1600" dirty="0"/>
              <a:t>(CPUS1[c(1:3,7)], log10)  #take log of first three predictors and response</a:t>
            </a:r>
          </a:p>
          <a:p>
            <a:pPr marL="465138" indent="-465138">
              <a:buNone/>
            </a:pPr>
            <a:r>
              <a:rPr lang="en-US" sz="1600" dirty="0"/>
              <a:t>CPUS1[1:6]&lt;-</a:t>
            </a:r>
            <a:r>
              <a:rPr lang="en-US" sz="1600" dirty="0" err="1"/>
              <a:t>sapply</a:t>
            </a:r>
            <a:r>
              <a:rPr lang="en-US" sz="1600" dirty="0"/>
              <a:t>(CPUS1[1:6], function(x) (x-mean(x))/</a:t>
            </a:r>
            <a:r>
              <a:rPr lang="en-US" sz="1600" dirty="0" err="1"/>
              <a:t>sd</a:t>
            </a:r>
            <a:r>
              <a:rPr lang="en-US" sz="1600" dirty="0"/>
              <a:t>(x)) #standardize predictors</a:t>
            </a:r>
          </a:p>
          <a:p>
            <a:pPr marL="465138" indent="-465138">
              <a:buNone/>
            </a:pPr>
            <a:r>
              <a:rPr lang="en-US" sz="1600" dirty="0"/>
              <a:t>CPUS1[7]&lt;-(CPUS1[7]-min(CPUS1[7]))/(max(CPUS1[7])-min(CPUS1[7]))</a:t>
            </a:r>
          </a:p>
          <a:p>
            <a:pPr marL="465138" indent="-465138">
              <a:buNone/>
            </a:pPr>
            <a:r>
              <a:rPr lang="en-US" sz="1600" dirty="0"/>
              <a:t>train&lt;-</a:t>
            </a:r>
            <a:r>
              <a:rPr lang="en-US" sz="1600" dirty="0" err="1"/>
              <a:t>as.matrix</a:t>
            </a:r>
            <a:r>
              <a:rPr lang="en-US" sz="1600" dirty="0"/>
              <a:t>(CPUS1[,1:6])</a:t>
            </a:r>
          </a:p>
          <a:p>
            <a:pPr marL="465138" indent="-465138">
              <a:buNone/>
            </a:pPr>
            <a:r>
              <a:rPr lang="en-US" sz="1600" dirty="0"/>
              <a:t>test&lt;-</a:t>
            </a:r>
            <a:r>
              <a:rPr lang="en-US" sz="1600" dirty="0" err="1"/>
              <a:t>as.matrix</a:t>
            </a:r>
            <a:r>
              <a:rPr lang="en-US" sz="1600" dirty="0"/>
              <a:t>(CPUS1[,1:6])</a:t>
            </a:r>
          </a:p>
          <a:p>
            <a:pPr marL="465138" indent="-465138">
              <a:buNone/>
            </a:pPr>
            <a:r>
              <a:rPr lang="en-US" sz="1600" dirty="0" err="1"/>
              <a:t>ytrain</a:t>
            </a:r>
            <a:r>
              <a:rPr lang="en-US" sz="1600" dirty="0"/>
              <a:t>&lt;-CPUS1[,7]</a:t>
            </a:r>
          </a:p>
          <a:p>
            <a:pPr marL="465138" indent="-465138">
              <a:buNone/>
            </a:pPr>
            <a:r>
              <a:rPr lang="en-US" sz="1600" dirty="0" err="1"/>
              <a:t>ytest</a:t>
            </a:r>
            <a:r>
              <a:rPr lang="en-US" sz="1600" dirty="0"/>
              <a:t>&lt;-CPUS1[,7]</a:t>
            </a:r>
          </a:p>
          <a:p>
            <a:pPr marL="465138" indent="-465138">
              <a:buNone/>
            </a:pPr>
            <a:r>
              <a:rPr lang="en-US" sz="1600" dirty="0"/>
              <a:t>K=6</a:t>
            </a:r>
          </a:p>
          <a:p>
            <a:pPr marL="465138" indent="-465138">
              <a:buNone/>
            </a:pPr>
            <a:r>
              <a:rPr lang="en-US" sz="1600" dirty="0"/>
              <a:t>out&lt;-</a:t>
            </a:r>
            <a:r>
              <a:rPr lang="en-US" sz="1600" dirty="0" err="1"/>
              <a:t>ann</a:t>
            </a:r>
            <a:r>
              <a:rPr lang="en-US" sz="1600" dirty="0"/>
              <a:t>(</a:t>
            </a:r>
            <a:r>
              <a:rPr lang="en-US" sz="1600" dirty="0" err="1"/>
              <a:t>train,test,K</a:t>
            </a:r>
            <a:r>
              <a:rPr lang="en-US" sz="1600" dirty="0"/>
              <a:t>)</a:t>
            </a:r>
          </a:p>
          <a:p>
            <a:pPr marL="465138" indent="-465138">
              <a:buNone/>
            </a:pPr>
            <a:r>
              <a:rPr lang="en-US" sz="1600" dirty="0" err="1"/>
              <a:t>ind</a:t>
            </a:r>
            <a:r>
              <a:rPr lang="en-US" sz="1600" dirty="0"/>
              <a:t>&lt;-</a:t>
            </a:r>
            <a:r>
              <a:rPr lang="en-US" sz="1600" dirty="0" err="1"/>
              <a:t>as.matrix</a:t>
            </a:r>
            <a:r>
              <a:rPr lang="en-US" sz="1600" dirty="0"/>
              <a:t>(</a:t>
            </a:r>
            <a:r>
              <a:rPr lang="en-US" sz="1600" dirty="0" err="1"/>
              <a:t>out$knnIndexDist</a:t>
            </a:r>
            <a:r>
              <a:rPr lang="en-US" sz="1600" dirty="0"/>
              <a:t>[,1:K])</a:t>
            </a:r>
          </a:p>
          <a:p>
            <a:pPr marL="465138" indent="-465138">
              <a:buNone/>
            </a:pPr>
            <a:r>
              <a:rPr lang="en-US" sz="1600" dirty="0"/>
              <a:t>D&lt;-</a:t>
            </a:r>
            <a:r>
              <a:rPr lang="en-US" sz="1600" dirty="0" err="1"/>
              <a:t>as.matrix</a:t>
            </a:r>
            <a:r>
              <a:rPr lang="en-US" sz="1600" dirty="0"/>
              <a:t>(</a:t>
            </a:r>
            <a:r>
              <a:rPr lang="en-US" sz="1600" dirty="0" err="1"/>
              <a:t>out$knnIndexDist</a:t>
            </a:r>
            <a:r>
              <a:rPr lang="en-US" sz="1600" dirty="0"/>
              <a:t>[,(1+K):(2*K)])</a:t>
            </a:r>
          </a:p>
          <a:p>
            <a:pPr marL="465138" indent="-465138">
              <a:buNone/>
            </a:pPr>
            <a:r>
              <a:rPr lang="en-US" sz="1600" dirty="0"/>
              <a:t>fit&lt;-apply(ind,1,function(x) mean(</a:t>
            </a:r>
            <a:r>
              <a:rPr lang="en-US" sz="1600" dirty="0" err="1"/>
              <a:t>ytrain</a:t>
            </a:r>
            <a:r>
              <a:rPr lang="en-US" sz="1600" dirty="0"/>
              <a:t>[x]))</a:t>
            </a:r>
          </a:p>
          <a:p>
            <a:pPr marL="465138" indent="-465138">
              <a:buNone/>
            </a:pPr>
            <a:r>
              <a:rPr lang="en-US" sz="1600" dirty="0"/>
              <a:t>plot(</a:t>
            </a:r>
            <a:r>
              <a:rPr lang="en-US" sz="1600" dirty="0" err="1"/>
              <a:t>fit,ytest</a:t>
            </a:r>
            <a:r>
              <a:rPr lang="en-US" sz="1600" dirty="0"/>
              <a:t>)</a:t>
            </a:r>
          </a:p>
          <a:p>
            <a:pPr marL="465138" indent="-465138">
              <a:buNone/>
            </a:pPr>
            <a:r>
              <a:rPr lang="en-US" sz="1600" dirty="0"/>
              <a:t>1-var(</a:t>
            </a:r>
            <a:r>
              <a:rPr lang="en-US" sz="1600" dirty="0" err="1"/>
              <a:t>ytest</a:t>
            </a:r>
            <a:r>
              <a:rPr lang="en-US" sz="1600" dirty="0"/>
              <a:t>-fit)/</a:t>
            </a:r>
            <a:r>
              <a:rPr lang="en-US" sz="1600" dirty="0" err="1"/>
              <a:t>var</a:t>
            </a:r>
            <a:r>
              <a:rPr lang="en-US" sz="1600" dirty="0"/>
              <a:t>(</a:t>
            </a:r>
            <a:r>
              <a:rPr lang="en-US" sz="1600" dirty="0" err="1"/>
              <a:t>ytest</a:t>
            </a:r>
            <a:r>
              <a:rPr lang="en-US" sz="1600" dirty="0"/>
              <a:t>)</a:t>
            </a:r>
          </a:p>
        </p:txBody>
      </p:sp>
    </p:spTree>
    <p:extLst>
      <p:ext uri="{BB962C8B-B14F-4D97-AF65-F5344CB8AC3E}">
        <p14:creationId xmlns:p14="http://schemas.microsoft.com/office/powerpoint/2010/main" val="4066393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 versus </a:t>
            </a:r>
            <a:r>
              <a:rPr lang="en-US" dirty="0" err="1"/>
              <a:t>yhat</a:t>
            </a:r>
            <a:r>
              <a:rPr lang="en-US" dirty="0"/>
              <a:t> for training data with different K</a:t>
            </a:r>
          </a:p>
        </p:txBody>
      </p:sp>
      <p:sp>
        <p:nvSpPr>
          <p:cNvPr id="5" name="TextBox 4"/>
          <p:cNvSpPr txBox="1"/>
          <p:nvPr/>
        </p:nvSpPr>
        <p:spPr>
          <a:xfrm>
            <a:off x="1548852" y="2339742"/>
            <a:ext cx="1729961" cy="369332"/>
          </a:xfrm>
          <a:prstGeom prst="rect">
            <a:avLst/>
          </a:prstGeom>
          <a:noFill/>
        </p:spPr>
        <p:txBody>
          <a:bodyPr wrap="none" rtlCol="0">
            <a:spAutoFit/>
          </a:bodyPr>
          <a:lstStyle/>
          <a:p>
            <a:r>
              <a:rPr lang="en-US" dirty="0"/>
              <a:t>K=2, training fit</a:t>
            </a:r>
          </a:p>
        </p:txBody>
      </p:sp>
      <p:sp>
        <p:nvSpPr>
          <p:cNvPr id="6" name="TextBox 5"/>
          <p:cNvSpPr txBox="1"/>
          <p:nvPr/>
        </p:nvSpPr>
        <p:spPr>
          <a:xfrm>
            <a:off x="6067111" y="2311837"/>
            <a:ext cx="1729961" cy="369332"/>
          </a:xfrm>
          <a:prstGeom prst="rect">
            <a:avLst/>
          </a:prstGeom>
          <a:noFill/>
        </p:spPr>
        <p:txBody>
          <a:bodyPr wrap="none" rtlCol="0">
            <a:spAutoFit/>
          </a:bodyPr>
          <a:lstStyle/>
          <a:p>
            <a:r>
              <a:rPr lang="en-US" dirty="0"/>
              <a:t>K=6, training fit</a:t>
            </a:r>
          </a:p>
        </p:txBody>
      </p:sp>
      <p:pic>
        <p:nvPicPr>
          <p:cNvPr id="266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628" r="4269" b="2881"/>
          <a:stretch/>
        </p:blipFill>
        <p:spPr bwMode="auto">
          <a:xfrm>
            <a:off x="0" y="2781953"/>
            <a:ext cx="4600386" cy="407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1628" r="4524" b="2881"/>
          <a:stretch/>
        </p:blipFill>
        <p:spPr bwMode="auto">
          <a:xfrm>
            <a:off x="4555893" y="2781953"/>
            <a:ext cx="4588107" cy="407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808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K-Nearest Neighbors</a:t>
            </a:r>
          </a:p>
        </p:txBody>
      </p:sp>
      <p:sp>
        <p:nvSpPr>
          <p:cNvPr id="3" name="Content Placeholder 2"/>
          <p:cNvSpPr>
            <a:spLocks noGrp="1"/>
          </p:cNvSpPr>
          <p:nvPr>
            <p:ph idx="1"/>
          </p:nvPr>
        </p:nvSpPr>
        <p:spPr/>
        <p:txBody>
          <a:bodyPr/>
          <a:lstStyle/>
          <a:p>
            <a:r>
              <a:rPr lang="en-US" dirty="0"/>
              <a:t>A generic nonlinear modeling tool that is extremely flexible</a:t>
            </a:r>
          </a:p>
          <a:p>
            <a:r>
              <a:rPr lang="en-US" dirty="0"/>
              <a:t>Perhaps the simplest modeling idea of all</a:t>
            </a:r>
          </a:p>
          <a:p>
            <a:r>
              <a:rPr lang="en-US" dirty="0"/>
              <a:t>Can be effective for data sets with large </a:t>
            </a:r>
            <a:r>
              <a:rPr lang="en-US" i="1" dirty="0">
                <a:latin typeface="Times New Roman" panose="02020603050405020304" pitchFamily="18" charset="0"/>
                <a:cs typeface="Times New Roman" panose="02020603050405020304" pitchFamily="18" charset="0"/>
              </a:rPr>
              <a:t>n</a:t>
            </a:r>
            <a:r>
              <a:rPr lang="en-US" dirty="0"/>
              <a:t>, small </a:t>
            </a:r>
            <a:r>
              <a:rPr lang="en-US" i="1" dirty="0">
                <a:latin typeface="Times New Roman" panose="02020603050405020304" pitchFamily="18" charset="0"/>
                <a:cs typeface="Times New Roman" panose="02020603050405020304" pitchFamily="18" charset="0"/>
              </a:rPr>
              <a:t>k</a:t>
            </a:r>
            <a:r>
              <a:rPr lang="en-US" dirty="0"/>
              <a:t> (or large </a:t>
            </a:r>
            <a:r>
              <a:rPr lang="en-US" i="1" dirty="0">
                <a:latin typeface="Times New Roman" panose="02020603050405020304" pitchFamily="18" charset="0"/>
                <a:cs typeface="Times New Roman" panose="02020603050405020304" pitchFamily="18" charset="0"/>
              </a:rPr>
              <a:t>k</a:t>
            </a:r>
            <a:r>
              <a:rPr lang="en-US" dirty="0"/>
              <a:t> but with predictors on a low-dimensional manifold), high SNR, and no categorical predictors with &gt; 2 categories</a:t>
            </a:r>
          </a:p>
          <a:p>
            <a:r>
              <a:rPr lang="en-US" dirty="0"/>
              <a:t>Based on the name, can you guess how K-nearest neighbors works?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778"/>
            <a:ext cx="8229600" cy="609779"/>
          </a:xfrm>
        </p:spPr>
        <p:txBody>
          <a:bodyPr/>
          <a:lstStyle/>
          <a:p>
            <a:r>
              <a:rPr lang="en-US" dirty="0"/>
              <a:t>CV to Choose the Best K</a:t>
            </a:r>
          </a:p>
        </p:txBody>
      </p:sp>
      <p:sp>
        <p:nvSpPr>
          <p:cNvPr id="3" name="Content Placeholder 2"/>
          <p:cNvSpPr>
            <a:spLocks noGrp="1"/>
          </p:cNvSpPr>
          <p:nvPr>
            <p:ph idx="1"/>
          </p:nvPr>
        </p:nvSpPr>
        <p:spPr>
          <a:xfrm>
            <a:off x="457200" y="809469"/>
            <a:ext cx="8229600" cy="5591331"/>
          </a:xfrm>
        </p:spPr>
        <p:txBody>
          <a:bodyPr/>
          <a:lstStyle/>
          <a:p>
            <a:pPr marL="0" indent="0">
              <a:buNone/>
            </a:pPr>
            <a:r>
              <a:rPr lang="en-US" sz="1200" dirty="0" err="1"/>
              <a:t>Nrep</a:t>
            </a:r>
            <a:r>
              <a:rPr lang="en-US" sz="1200" dirty="0"/>
              <a:t>&lt;-10 #number of replicates of CV</a:t>
            </a:r>
          </a:p>
          <a:p>
            <a:pPr marL="0" indent="0">
              <a:buNone/>
            </a:pPr>
            <a:r>
              <a:rPr lang="en-US" sz="1200" dirty="0"/>
              <a:t>K&lt;-10  #K-fold CV on each replicate</a:t>
            </a:r>
          </a:p>
          <a:p>
            <a:pPr marL="0" indent="0">
              <a:buNone/>
            </a:pPr>
            <a:r>
              <a:rPr lang="en-US" sz="1200" dirty="0"/>
              <a:t>n=</a:t>
            </a:r>
            <a:r>
              <a:rPr lang="en-US" sz="1200" dirty="0" err="1"/>
              <a:t>nrow</a:t>
            </a:r>
            <a:r>
              <a:rPr lang="en-US" sz="1200" dirty="0"/>
              <a:t>(CPUS1)</a:t>
            </a:r>
          </a:p>
          <a:p>
            <a:pPr marL="0" indent="0">
              <a:buNone/>
            </a:pPr>
            <a:r>
              <a:rPr lang="en-US" sz="1200" dirty="0"/>
              <a:t>y&lt;-CPUS1$perf</a:t>
            </a:r>
          </a:p>
          <a:p>
            <a:pPr marL="0" indent="0">
              <a:buNone/>
            </a:pPr>
            <a:r>
              <a:rPr lang="en-US" sz="1200" dirty="0"/>
              <a:t>SSE&lt;-matrix(0,Nrep,2)</a:t>
            </a:r>
          </a:p>
          <a:p>
            <a:pPr marL="0" indent="0">
              <a:buNone/>
            </a:pPr>
            <a:r>
              <a:rPr lang="en-US" sz="1200" dirty="0"/>
              <a:t>for (j in 1:Nrep) {</a:t>
            </a:r>
          </a:p>
          <a:p>
            <a:pPr marL="0" indent="0">
              <a:buNone/>
            </a:pPr>
            <a:r>
              <a:rPr lang="en-US" sz="1200" dirty="0"/>
              <a:t>  </a:t>
            </a:r>
            <a:r>
              <a:rPr lang="en-US" sz="1200" dirty="0" err="1"/>
              <a:t>Ind</a:t>
            </a:r>
            <a:r>
              <a:rPr lang="en-US" sz="1200" dirty="0"/>
              <a:t>&lt;-</a:t>
            </a:r>
            <a:r>
              <a:rPr lang="en-US" sz="1200" dirty="0" err="1"/>
              <a:t>CVInd</a:t>
            </a:r>
            <a:r>
              <a:rPr lang="en-US" sz="1200" dirty="0"/>
              <a:t>(</a:t>
            </a:r>
            <a:r>
              <a:rPr lang="en-US" sz="1200" dirty="0" err="1"/>
              <a:t>n,K</a:t>
            </a:r>
            <a:r>
              <a:rPr lang="en-US" sz="1200" dirty="0"/>
              <a:t>)</a:t>
            </a:r>
          </a:p>
          <a:p>
            <a:pPr marL="0" indent="0">
              <a:buNone/>
            </a:pPr>
            <a:r>
              <a:rPr lang="en-US" sz="1200" dirty="0"/>
              <a:t>  yhat1&lt;-y;</a:t>
            </a:r>
          </a:p>
          <a:p>
            <a:pPr marL="0" indent="0">
              <a:buNone/>
            </a:pPr>
            <a:r>
              <a:rPr lang="en-US" sz="1200" dirty="0"/>
              <a:t>  yhat2&lt;-y;</a:t>
            </a:r>
          </a:p>
          <a:p>
            <a:pPr marL="0" indent="0">
              <a:buNone/>
            </a:pPr>
            <a:r>
              <a:rPr lang="en-US" sz="1200" dirty="0"/>
              <a:t>  for (k in 1:K) {</a:t>
            </a:r>
          </a:p>
          <a:p>
            <a:pPr marL="0" indent="0">
              <a:buNone/>
            </a:pPr>
            <a:r>
              <a:rPr lang="en-US" sz="1200" dirty="0"/>
              <a:t>     train&lt;-</a:t>
            </a:r>
            <a:r>
              <a:rPr lang="en-US" sz="1200" dirty="0" err="1"/>
              <a:t>as.matrix</a:t>
            </a:r>
            <a:r>
              <a:rPr lang="en-US" sz="1200" dirty="0"/>
              <a:t>(CPUS1[-</a:t>
            </a:r>
            <a:r>
              <a:rPr lang="en-US" sz="1200" dirty="0" err="1"/>
              <a:t>Ind</a:t>
            </a:r>
            <a:r>
              <a:rPr lang="en-US" sz="1200" dirty="0"/>
              <a:t>[[k]],1:6])</a:t>
            </a:r>
          </a:p>
          <a:p>
            <a:pPr marL="0" indent="0">
              <a:buNone/>
            </a:pPr>
            <a:r>
              <a:rPr lang="en-US" sz="1200" dirty="0"/>
              <a:t>     test&lt;-</a:t>
            </a:r>
            <a:r>
              <a:rPr lang="en-US" sz="1200" dirty="0" err="1"/>
              <a:t>as.matrix</a:t>
            </a:r>
            <a:r>
              <a:rPr lang="en-US" sz="1200" dirty="0"/>
              <a:t>(CPUS1[</a:t>
            </a:r>
            <a:r>
              <a:rPr lang="en-US" sz="1200" dirty="0" err="1"/>
              <a:t>Ind</a:t>
            </a:r>
            <a:r>
              <a:rPr lang="en-US" sz="1200" dirty="0"/>
              <a:t>[[k]],1:6])</a:t>
            </a:r>
          </a:p>
          <a:p>
            <a:pPr marL="0" indent="0">
              <a:buNone/>
            </a:pPr>
            <a:r>
              <a:rPr lang="en-US" sz="1200" dirty="0"/>
              <a:t>     </a:t>
            </a:r>
            <a:r>
              <a:rPr lang="en-US" sz="1200" dirty="0" err="1"/>
              <a:t>ytrain</a:t>
            </a:r>
            <a:r>
              <a:rPr lang="en-US" sz="1200" dirty="0"/>
              <a:t>&lt;-CPUS1[-</a:t>
            </a:r>
            <a:r>
              <a:rPr lang="en-US" sz="1200" dirty="0" err="1"/>
              <a:t>Ind</a:t>
            </a:r>
            <a:r>
              <a:rPr lang="en-US" sz="1200" dirty="0"/>
              <a:t>[[k]],7]</a:t>
            </a:r>
          </a:p>
          <a:p>
            <a:pPr marL="0" indent="0">
              <a:buNone/>
            </a:pPr>
            <a:r>
              <a:rPr lang="en-US" sz="1200" dirty="0"/>
              <a:t>     K1=2;K2=6</a:t>
            </a:r>
          </a:p>
          <a:p>
            <a:pPr marL="0" indent="0">
              <a:buNone/>
            </a:pPr>
            <a:r>
              <a:rPr lang="en-US" sz="1200" dirty="0"/>
              <a:t>     out&lt;-</a:t>
            </a:r>
            <a:r>
              <a:rPr lang="en-US" sz="1200" dirty="0" err="1"/>
              <a:t>ann</a:t>
            </a:r>
            <a:r>
              <a:rPr lang="en-US" sz="1200" dirty="0"/>
              <a:t>(train,test,K1,verbose=F)</a:t>
            </a:r>
          </a:p>
          <a:p>
            <a:pPr marL="0" indent="0">
              <a:buNone/>
            </a:pPr>
            <a:r>
              <a:rPr lang="en-US" sz="1200" dirty="0"/>
              <a:t>     </a:t>
            </a:r>
            <a:r>
              <a:rPr lang="en-US" sz="1200" dirty="0" err="1"/>
              <a:t>ind</a:t>
            </a:r>
            <a:r>
              <a:rPr lang="en-US" sz="1200" dirty="0"/>
              <a:t>&lt;-</a:t>
            </a:r>
            <a:r>
              <a:rPr lang="en-US" sz="1200" dirty="0" err="1"/>
              <a:t>as.matrix</a:t>
            </a:r>
            <a:r>
              <a:rPr lang="en-US" sz="1200" dirty="0"/>
              <a:t>(</a:t>
            </a:r>
            <a:r>
              <a:rPr lang="en-US" sz="1200" dirty="0" err="1"/>
              <a:t>out$knnIndexDist</a:t>
            </a:r>
            <a:r>
              <a:rPr lang="en-US" sz="1200" dirty="0"/>
              <a:t>[,1:K1])</a:t>
            </a:r>
          </a:p>
          <a:p>
            <a:pPr marL="0" indent="0">
              <a:buNone/>
            </a:pPr>
            <a:r>
              <a:rPr lang="en-US" sz="1200" dirty="0"/>
              <a:t>     yhat1[</a:t>
            </a:r>
            <a:r>
              <a:rPr lang="en-US" sz="1200" dirty="0" err="1"/>
              <a:t>Ind</a:t>
            </a:r>
            <a:r>
              <a:rPr lang="en-US" sz="1200" dirty="0"/>
              <a:t>[[k]]]&lt;-apply(ind,1,function(x) mean(</a:t>
            </a:r>
            <a:r>
              <a:rPr lang="en-US" sz="1200" dirty="0" err="1"/>
              <a:t>ytrain</a:t>
            </a:r>
            <a:r>
              <a:rPr lang="en-US" sz="1200" dirty="0"/>
              <a:t>[x]))</a:t>
            </a:r>
          </a:p>
          <a:p>
            <a:pPr marL="0" indent="0">
              <a:buNone/>
            </a:pPr>
            <a:r>
              <a:rPr lang="en-US" sz="1200" dirty="0"/>
              <a:t>     out&lt;-</a:t>
            </a:r>
            <a:r>
              <a:rPr lang="en-US" sz="1200" dirty="0" err="1"/>
              <a:t>ann</a:t>
            </a:r>
            <a:r>
              <a:rPr lang="en-US" sz="1200" dirty="0"/>
              <a:t>(train,test,K2,verbose=F)</a:t>
            </a:r>
          </a:p>
          <a:p>
            <a:pPr marL="0" indent="0">
              <a:buNone/>
            </a:pPr>
            <a:r>
              <a:rPr lang="en-US" sz="1200" dirty="0"/>
              <a:t>     </a:t>
            </a:r>
            <a:r>
              <a:rPr lang="en-US" sz="1200" dirty="0" err="1"/>
              <a:t>ind</a:t>
            </a:r>
            <a:r>
              <a:rPr lang="en-US" sz="1200" dirty="0"/>
              <a:t>&lt;-</a:t>
            </a:r>
            <a:r>
              <a:rPr lang="en-US" sz="1200" dirty="0" err="1"/>
              <a:t>as.matrix</a:t>
            </a:r>
            <a:r>
              <a:rPr lang="en-US" sz="1200" dirty="0"/>
              <a:t>(</a:t>
            </a:r>
            <a:r>
              <a:rPr lang="en-US" sz="1200" dirty="0" err="1"/>
              <a:t>out$knnIndexDist</a:t>
            </a:r>
            <a:r>
              <a:rPr lang="en-US" sz="1200" dirty="0"/>
              <a:t>[,1:K2])</a:t>
            </a:r>
          </a:p>
          <a:p>
            <a:pPr marL="0" indent="0">
              <a:buNone/>
            </a:pPr>
            <a:r>
              <a:rPr lang="en-US" sz="1200" dirty="0"/>
              <a:t>     yhat2[</a:t>
            </a:r>
            <a:r>
              <a:rPr lang="en-US" sz="1200" dirty="0" err="1"/>
              <a:t>Ind</a:t>
            </a:r>
            <a:r>
              <a:rPr lang="en-US" sz="1200" dirty="0"/>
              <a:t>[[k]]]&lt;-apply(ind,1,function(x) mean(</a:t>
            </a:r>
            <a:r>
              <a:rPr lang="en-US" sz="1200" dirty="0" err="1"/>
              <a:t>ytrain</a:t>
            </a:r>
            <a:r>
              <a:rPr lang="en-US" sz="1200" dirty="0"/>
              <a:t>[x]))</a:t>
            </a:r>
          </a:p>
          <a:p>
            <a:pPr marL="0" indent="0">
              <a:buNone/>
            </a:pPr>
            <a:r>
              <a:rPr lang="en-US" sz="1200" dirty="0"/>
              <a:t>  } #end of k loop</a:t>
            </a:r>
          </a:p>
          <a:p>
            <a:pPr marL="0" indent="0">
              <a:buNone/>
            </a:pPr>
            <a:r>
              <a:rPr lang="en-US" sz="1200" dirty="0"/>
              <a:t>  SSE[j,]=c(sum((y-yhat1)^2),sum((y-yhat2)^2))</a:t>
            </a:r>
          </a:p>
          <a:p>
            <a:pPr marL="0" indent="0">
              <a:buNone/>
            </a:pPr>
            <a:r>
              <a:rPr lang="en-US" sz="1200" dirty="0"/>
              <a:t>} #end of j loop</a:t>
            </a:r>
          </a:p>
          <a:p>
            <a:pPr marL="0" indent="0">
              <a:buNone/>
            </a:pPr>
            <a:r>
              <a:rPr lang="en-US" sz="1200" dirty="0"/>
              <a:t>SSE</a:t>
            </a:r>
          </a:p>
          <a:p>
            <a:pPr marL="0" indent="0">
              <a:buNone/>
            </a:pPr>
            <a:r>
              <a:rPr lang="en-US" sz="1200" dirty="0" err="1"/>
              <a:t>SSEAve</a:t>
            </a:r>
            <a:r>
              <a:rPr lang="en-US" sz="1200" dirty="0"/>
              <a:t>&lt;-apply(SSE,2,mean);</a:t>
            </a:r>
            <a:r>
              <a:rPr lang="en-US" sz="1200" dirty="0" err="1"/>
              <a:t>SSEAve</a:t>
            </a:r>
            <a:endParaRPr lang="en-US" sz="1200" dirty="0"/>
          </a:p>
          <a:p>
            <a:pPr marL="0" indent="0">
              <a:buNone/>
            </a:pPr>
            <a:r>
              <a:rPr lang="en-US" sz="1200" dirty="0"/>
              <a:t>plot(yhat2,y)</a:t>
            </a:r>
          </a:p>
          <a:p>
            <a:pPr marL="0" indent="0">
              <a:buNone/>
            </a:pPr>
            <a:r>
              <a:rPr lang="en-US" sz="1200" dirty="0"/>
              <a:t>1-SSEAve/n/</a:t>
            </a:r>
            <a:r>
              <a:rPr lang="en-US" sz="1200" dirty="0" err="1"/>
              <a:t>var</a:t>
            </a:r>
            <a:r>
              <a:rPr lang="en-US" sz="1200" dirty="0"/>
              <a:t>(y)</a:t>
            </a:r>
          </a:p>
        </p:txBody>
      </p:sp>
    </p:spTree>
    <p:extLst>
      <p:ext uri="{BB962C8B-B14F-4D97-AF65-F5344CB8AC3E}">
        <p14:creationId xmlns:p14="http://schemas.microsoft.com/office/powerpoint/2010/main" val="2489199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 versus </a:t>
            </a:r>
            <a:r>
              <a:rPr lang="en-US" dirty="0" err="1"/>
              <a:t>yhat</a:t>
            </a:r>
            <a:r>
              <a:rPr lang="en-US" dirty="0"/>
              <a:t> for CV with different K</a:t>
            </a:r>
          </a:p>
        </p:txBody>
      </p:sp>
      <p:sp>
        <p:nvSpPr>
          <p:cNvPr id="5" name="TextBox 4"/>
          <p:cNvSpPr txBox="1"/>
          <p:nvPr/>
        </p:nvSpPr>
        <p:spPr>
          <a:xfrm>
            <a:off x="1548852" y="2099902"/>
            <a:ext cx="1691489" cy="369332"/>
          </a:xfrm>
          <a:prstGeom prst="rect">
            <a:avLst/>
          </a:prstGeom>
          <a:noFill/>
        </p:spPr>
        <p:txBody>
          <a:bodyPr wrap="none" rtlCol="0">
            <a:spAutoFit/>
          </a:bodyPr>
          <a:lstStyle/>
          <a:p>
            <a:r>
              <a:rPr lang="en-US" dirty="0"/>
              <a:t>K=2, n-fold CV</a:t>
            </a:r>
          </a:p>
        </p:txBody>
      </p:sp>
      <p:sp>
        <p:nvSpPr>
          <p:cNvPr id="6" name="TextBox 5"/>
          <p:cNvSpPr txBox="1"/>
          <p:nvPr/>
        </p:nvSpPr>
        <p:spPr>
          <a:xfrm>
            <a:off x="6022141" y="2086987"/>
            <a:ext cx="1691489" cy="369332"/>
          </a:xfrm>
          <a:prstGeom prst="rect">
            <a:avLst/>
          </a:prstGeom>
          <a:noFill/>
        </p:spPr>
        <p:txBody>
          <a:bodyPr wrap="none" rtlCol="0">
            <a:spAutoFit/>
          </a:bodyPr>
          <a:lstStyle/>
          <a:p>
            <a:r>
              <a:rPr lang="en-US" dirty="0"/>
              <a:t>K=6, n-fold CV</a:t>
            </a:r>
          </a:p>
        </p:txBody>
      </p:sp>
      <p:pic>
        <p:nvPicPr>
          <p:cNvPr id="276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371" r="5035" b="3138"/>
          <a:stretch/>
        </p:blipFill>
        <p:spPr bwMode="auto">
          <a:xfrm>
            <a:off x="4572001" y="2773130"/>
            <a:ext cx="4554115" cy="406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1886" r="5035" b="2622"/>
          <a:stretch/>
        </p:blipFill>
        <p:spPr bwMode="auto">
          <a:xfrm>
            <a:off x="17886" y="2788120"/>
            <a:ext cx="4554115" cy="406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74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Did the 6-nearest neighbors method do better than the best neural network model or the linear regression model?</a:t>
            </a:r>
          </a:p>
          <a:p>
            <a:r>
              <a:rPr lang="en-US" dirty="0"/>
              <a:t>How can you tell which predictors have the largest effect on the response in the K-nearest neighbors model?</a:t>
            </a:r>
          </a:p>
          <a:p>
            <a:r>
              <a:rPr lang="en-US" dirty="0"/>
              <a:t>What are the parameters of the fitted model?</a:t>
            </a:r>
          </a:p>
        </p:txBody>
      </p:sp>
    </p:spTree>
    <p:extLst>
      <p:ext uri="{BB962C8B-B14F-4D97-AF65-F5344CB8AC3E}">
        <p14:creationId xmlns:p14="http://schemas.microsoft.com/office/powerpoint/2010/main" val="2225942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Times New Roman" pitchFamily="18" charset="0"/>
                <a:cs typeface="Times New Roman" pitchFamily="18" charset="0"/>
              </a:rPr>
              <a:t>K</a:t>
            </a:r>
            <a:r>
              <a:rPr lang="en-US" dirty="0"/>
              <a:t>-Nearest Neighbors for Classification</a:t>
            </a:r>
          </a:p>
        </p:txBody>
      </p:sp>
      <p:sp>
        <p:nvSpPr>
          <p:cNvPr id="3" name="Content Placeholder 2"/>
          <p:cNvSpPr>
            <a:spLocks noGrp="1"/>
          </p:cNvSpPr>
          <p:nvPr>
            <p:ph idx="1"/>
          </p:nvPr>
        </p:nvSpPr>
        <p:spPr/>
        <p:txBody>
          <a:bodyPr/>
          <a:lstStyle/>
          <a:p>
            <a:r>
              <a:rPr lang="en-US" dirty="0"/>
              <a:t>Like CART models, it is straightforward to use nearest neighbors for classification.</a:t>
            </a:r>
          </a:p>
          <a:p>
            <a:r>
              <a:rPr lang="en-US" dirty="0"/>
              <a:t>For binary classification, to predict </a:t>
            </a:r>
            <a:r>
              <a:rPr lang="en-US" i="1" dirty="0" err="1">
                <a:latin typeface="Times New Roman" pitchFamily="18" charset="0"/>
                <a:cs typeface="Times New Roman" pitchFamily="18" charset="0"/>
              </a:rPr>
              <a:t>Pr</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Y</a:t>
            </a:r>
            <a:r>
              <a:rPr lang="en-US" dirty="0">
                <a:latin typeface="Times New Roman" pitchFamily="18" charset="0"/>
                <a:cs typeface="Times New Roman" pitchFamily="18" charset="0"/>
              </a:rPr>
              <a:t>=1 | </a:t>
            </a:r>
            <a:r>
              <a:rPr lang="en-US" b="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dirty="0"/>
              <a:t> for a new case, find the </a:t>
            </a:r>
            <a:r>
              <a:rPr lang="en-US" i="1" dirty="0">
                <a:latin typeface="Times New Roman" pitchFamily="18" charset="0"/>
                <a:cs typeface="Times New Roman" pitchFamily="18" charset="0"/>
              </a:rPr>
              <a:t>K</a:t>
            </a:r>
            <a:r>
              <a:rPr lang="en-US" dirty="0"/>
              <a:t> nearest neighbors as before, and take the predicted </a:t>
            </a:r>
            <a:r>
              <a:rPr lang="en-US" i="1" dirty="0" err="1">
                <a:latin typeface="Times New Roman" pitchFamily="18" charset="0"/>
                <a:cs typeface="Times New Roman" pitchFamily="18" charset="0"/>
              </a:rPr>
              <a:t>Pr</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Y</a:t>
            </a:r>
            <a:r>
              <a:rPr lang="en-US" dirty="0">
                <a:latin typeface="Times New Roman" pitchFamily="18" charset="0"/>
                <a:cs typeface="Times New Roman" pitchFamily="18" charset="0"/>
              </a:rPr>
              <a:t>=1 | </a:t>
            </a:r>
            <a:r>
              <a:rPr lang="en-US" b="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dirty="0"/>
              <a:t> to be the fraction of the </a:t>
            </a:r>
            <a:r>
              <a:rPr lang="en-US" i="1" dirty="0">
                <a:latin typeface="Times New Roman" pitchFamily="18" charset="0"/>
                <a:cs typeface="Times New Roman" pitchFamily="18" charset="0"/>
              </a:rPr>
              <a:t>K</a:t>
            </a:r>
            <a:r>
              <a:rPr lang="en-US" dirty="0"/>
              <a:t> nearest neighbors having </a:t>
            </a:r>
            <a:r>
              <a:rPr lang="en-US" i="1" dirty="0">
                <a:latin typeface="Times New Roman" pitchFamily="18" charset="0"/>
                <a:cs typeface="Times New Roman" pitchFamily="18" charset="0"/>
              </a:rPr>
              <a:t>y</a:t>
            </a:r>
            <a:r>
              <a:rPr lang="en-US" dirty="0">
                <a:latin typeface="Times New Roman" pitchFamily="18" charset="0"/>
                <a:cs typeface="Times New Roman" pitchFamily="18" charset="0"/>
              </a:rPr>
              <a:t> = 1</a:t>
            </a:r>
            <a:r>
              <a:rPr lang="en-US" dirty="0"/>
              <a:t> responses </a:t>
            </a:r>
          </a:p>
          <a:p>
            <a:r>
              <a:rPr lang="en-US" dirty="0"/>
              <a:t>If we have more than two response categories, we take the predicted probability for each category to be the fraction of nearest neighbors with response values belonging to that category.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for FGL data</a:t>
            </a:r>
          </a:p>
        </p:txBody>
      </p:sp>
      <p:sp>
        <p:nvSpPr>
          <p:cNvPr id="3" name="Content Placeholder 2"/>
          <p:cNvSpPr>
            <a:spLocks noGrp="1"/>
          </p:cNvSpPr>
          <p:nvPr>
            <p:ph idx="1"/>
          </p:nvPr>
        </p:nvSpPr>
        <p:spPr>
          <a:xfrm>
            <a:off x="322118" y="1219200"/>
            <a:ext cx="8821882" cy="5181600"/>
          </a:xfrm>
        </p:spPr>
        <p:txBody>
          <a:bodyPr/>
          <a:lstStyle/>
          <a:p>
            <a:pPr marL="0" indent="0">
              <a:buNone/>
            </a:pPr>
            <a:r>
              <a:rPr lang="en-US" sz="1600" dirty="0"/>
              <a:t>FGL&lt;-</a:t>
            </a:r>
            <a:r>
              <a:rPr lang="en-US" sz="1600" dirty="0" err="1"/>
              <a:t>read.table</a:t>
            </a:r>
            <a:r>
              <a:rPr lang="en-US" sz="1600" dirty="0"/>
              <a:t>("fgl.txt",</a:t>
            </a:r>
            <a:r>
              <a:rPr lang="en-US" sz="1600" dirty="0" err="1"/>
              <a:t>sep</a:t>
            </a:r>
            <a:r>
              <a:rPr lang="en-US" sz="1600" dirty="0"/>
              <a:t>="\t")</a:t>
            </a:r>
          </a:p>
          <a:p>
            <a:pPr marL="0" indent="0">
              <a:buNone/>
            </a:pPr>
            <a:r>
              <a:rPr lang="en-US" sz="1600" dirty="0"/>
              <a:t>z&lt;-(</a:t>
            </a:r>
            <a:r>
              <a:rPr lang="en-US" sz="1600" dirty="0" err="1"/>
              <a:t>FGL$type</a:t>
            </a:r>
            <a:r>
              <a:rPr lang="en-US" sz="1600" dirty="0"/>
              <a:t> == "</a:t>
            </a:r>
            <a:r>
              <a:rPr lang="en-US" sz="1600" dirty="0" err="1"/>
              <a:t>WinF</a:t>
            </a:r>
            <a:r>
              <a:rPr lang="en-US" sz="1600" dirty="0"/>
              <a:t>") | (</a:t>
            </a:r>
            <a:r>
              <a:rPr lang="en-US" sz="1600" dirty="0" err="1"/>
              <a:t>FGL$type</a:t>
            </a:r>
            <a:r>
              <a:rPr lang="en-US" sz="1600" dirty="0"/>
              <a:t> == "</a:t>
            </a:r>
            <a:r>
              <a:rPr lang="en-US" sz="1600" dirty="0" err="1"/>
              <a:t>WinNF</a:t>
            </a:r>
            <a:r>
              <a:rPr lang="en-US" sz="1600" dirty="0"/>
              <a:t>")</a:t>
            </a:r>
          </a:p>
          <a:p>
            <a:pPr marL="0" indent="0">
              <a:buNone/>
            </a:pPr>
            <a:r>
              <a:rPr lang="en-US" sz="1600" dirty="0"/>
              <a:t>y&lt;-</a:t>
            </a:r>
            <a:r>
              <a:rPr lang="en-US" sz="1600" dirty="0" err="1"/>
              <a:t>as.character</a:t>
            </a:r>
            <a:r>
              <a:rPr lang="en-US" sz="1600" dirty="0"/>
              <a:t>(</a:t>
            </a:r>
            <a:r>
              <a:rPr lang="en-US" sz="1600" dirty="0" err="1"/>
              <a:t>FGL$type</a:t>
            </a:r>
            <a:r>
              <a:rPr lang="en-US" sz="1600" dirty="0"/>
              <a:t>)</a:t>
            </a:r>
          </a:p>
          <a:p>
            <a:pPr marL="0" indent="0">
              <a:buNone/>
            </a:pPr>
            <a:r>
              <a:rPr lang="en-US" sz="1600" dirty="0"/>
              <a:t>y[z]&lt;-"Win"; y[!z]&lt;-"Other"</a:t>
            </a:r>
          </a:p>
          <a:p>
            <a:pPr marL="0" indent="0">
              <a:buNone/>
            </a:pPr>
            <a:r>
              <a:rPr lang="en-US" sz="1600" dirty="0"/>
              <a:t>FGL&lt;-</a:t>
            </a:r>
            <a:r>
              <a:rPr lang="en-US" sz="1600" dirty="0" err="1"/>
              <a:t>data.frame</a:t>
            </a:r>
            <a:r>
              <a:rPr lang="en-US" sz="1600" dirty="0"/>
              <a:t>(FGL,"</a:t>
            </a:r>
            <a:r>
              <a:rPr lang="en-US" sz="1600" dirty="0" err="1"/>
              <a:t>type_bin</a:t>
            </a:r>
            <a:r>
              <a:rPr lang="en-US" sz="1600" dirty="0"/>
              <a:t>"=</a:t>
            </a:r>
            <a:r>
              <a:rPr lang="en-US" sz="1600" dirty="0" err="1"/>
              <a:t>as.factor</a:t>
            </a:r>
            <a:r>
              <a:rPr lang="en-US" sz="1600" dirty="0"/>
              <a:t>(y))  #add a binary factor response column</a:t>
            </a:r>
          </a:p>
          <a:p>
            <a:pPr marL="0" indent="0">
              <a:buNone/>
            </a:pPr>
            <a:r>
              <a:rPr lang="en-US" sz="1600" dirty="0"/>
              <a:t>y[y == "Win"]&lt;-1;y[y == "Other"]&lt;-0;</a:t>
            </a:r>
          </a:p>
          <a:p>
            <a:pPr marL="0" indent="0">
              <a:buNone/>
            </a:pPr>
            <a:r>
              <a:rPr lang="en-US" sz="1600" dirty="0"/>
              <a:t>FGL&lt;-</a:t>
            </a:r>
            <a:r>
              <a:rPr lang="en-US" sz="1600" dirty="0" err="1"/>
              <a:t>data.frame</a:t>
            </a:r>
            <a:r>
              <a:rPr lang="en-US" sz="1600" dirty="0"/>
              <a:t>(FGL,"type01"=</a:t>
            </a:r>
            <a:r>
              <a:rPr lang="en-US" sz="1600" dirty="0" err="1"/>
              <a:t>as.numeric</a:t>
            </a:r>
            <a:r>
              <a:rPr lang="en-US" sz="1600" dirty="0"/>
              <a:t>(y))  #also add a binary numeric response column</a:t>
            </a:r>
          </a:p>
          <a:p>
            <a:pPr marL="0" indent="0">
              <a:buNone/>
            </a:pPr>
            <a:r>
              <a:rPr lang="en-US" sz="1600" dirty="0"/>
              <a:t>FGL1&lt;-FGL</a:t>
            </a:r>
          </a:p>
          <a:p>
            <a:pPr marL="0" indent="0">
              <a:buNone/>
            </a:pPr>
            <a:r>
              <a:rPr lang="en-US" sz="1600" dirty="0"/>
              <a:t>FGL1[1:9]&lt;-</a:t>
            </a:r>
            <a:r>
              <a:rPr lang="en-US" sz="1600" dirty="0" err="1"/>
              <a:t>sapply</a:t>
            </a:r>
            <a:r>
              <a:rPr lang="en-US" sz="1600" dirty="0"/>
              <a:t>(FGL1[1:9], function(x) (x-mean(x))/</a:t>
            </a:r>
            <a:r>
              <a:rPr lang="en-US" sz="1600" dirty="0" err="1"/>
              <a:t>sd</a:t>
            </a:r>
            <a:r>
              <a:rPr lang="en-US" sz="1600" dirty="0"/>
              <a:t>(x)) #standardize predictors</a:t>
            </a:r>
          </a:p>
          <a:p>
            <a:pPr marL="0" indent="0">
              <a:buNone/>
            </a:pPr>
            <a:r>
              <a:rPr lang="en-US" sz="1600" dirty="0"/>
              <a:t>train&lt;-</a:t>
            </a:r>
            <a:r>
              <a:rPr lang="en-US" sz="1600" dirty="0" err="1"/>
              <a:t>as.matrix</a:t>
            </a:r>
            <a:r>
              <a:rPr lang="en-US" sz="1600" dirty="0"/>
              <a:t>(FGL1[,1:9]); test&lt;-</a:t>
            </a:r>
            <a:r>
              <a:rPr lang="en-US" sz="1600" dirty="0" err="1"/>
              <a:t>as.matrix</a:t>
            </a:r>
            <a:r>
              <a:rPr lang="en-US" sz="1600" dirty="0"/>
              <a:t>(FGL1[,1:9])</a:t>
            </a:r>
          </a:p>
          <a:p>
            <a:pPr marL="0" indent="0">
              <a:buNone/>
            </a:pPr>
            <a:r>
              <a:rPr lang="en-US" sz="1600" dirty="0" err="1"/>
              <a:t>ytrain</a:t>
            </a:r>
            <a:r>
              <a:rPr lang="en-US" sz="1600" dirty="0"/>
              <a:t>&lt;-FGL1[,11]; </a:t>
            </a:r>
            <a:r>
              <a:rPr lang="en-US" sz="1600" dirty="0" err="1"/>
              <a:t>ytest</a:t>
            </a:r>
            <a:r>
              <a:rPr lang="en-US" sz="1600" dirty="0"/>
              <a:t>&lt;-FGL1[,11]</a:t>
            </a:r>
          </a:p>
          <a:p>
            <a:pPr marL="0" indent="0">
              <a:buNone/>
            </a:pPr>
            <a:r>
              <a:rPr lang="en-US" sz="1600" dirty="0"/>
              <a:t>K=5</a:t>
            </a:r>
          </a:p>
          <a:p>
            <a:pPr marL="0" indent="0">
              <a:buNone/>
            </a:pPr>
            <a:r>
              <a:rPr lang="en-US" sz="1600" dirty="0"/>
              <a:t>out&lt;-</a:t>
            </a:r>
            <a:r>
              <a:rPr lang="en-US" sz="1600" dirty="0" err="1"/>
              <a:t>ann</a:t>
            </a:r>
            <a:r>
              <a:rPr lang="en-US" sz="1600" dirty="0"/>
              <a:t>(</a:t>
            </a:r>
            <a:r>
              <a:rPr lang="en-US" sz="1600" dirty="0" err="1"/>
              <a:t>train,test,K</a:t>
            </a:r>
            <a:r>
              <a:rPr lang="en-US" sz="1600" dirty="0"/>
              <a:t>)</a:t>
            </a:r>
          </a:p>
          <a:p>
            <a:pPr marL="0" indent="0">
              <a:buNone/>
            </a:pPr>
            <a:r>
              <a:rPr lang="en-US" sz="1600" dirty="0" err="1"/>
              <a:t>ind</a:t>
            </a:r>
            <a:r>
              <a:rPr lang="en-US" sz="1600" dirty="0"/>
              <a:t>&lt;-</a:t>
            </a:r>
            <a:r>
              <a:rPr lang="en-US" sz="1600" dirty="0" err="1"/>
              <a:t>as.matrix</a:t>
            </a:r>
            <a:r>
              <a:rPr lang="en-US" sz="1600" dirty="0"/>
              <a:t>(</a:t>
            </a:r>
            <a:r>
              <a:rPr lang="en-US" sz="1600" dirty="0" err="1"/>
              <a:t>out$knnIndexDist</a:t>
            </a:r>
            <a:r>
              <a:rPr lang="en-US" sz="1600" dirty="0"/>
              <a:t>[,1:K])</a:t>
            </a:r>
          </a:p>
          <a:p>
            <a:pPr marL="0" indent="0">
              <a:buNone/>
            </a:pPr>
            <a:r>
              <a:rPr lang="en-US" sz="1600" dirty="0" err="1"/>
              <a:t>phat</a:t>
            </a:r>
            <a:r>
              <a:rPr lang="en-US" sz="1600" dirty="0"/>
              <a:t>&lt;-apply(ind,1,function(x) sum(</a:t>
            </a:r>
            <a:r>
              <a:rPr lang="en-US" sz="1600" dirty="0" err="1"/>
              <a:t>ytrain</a:t>
            </a:r>
            <a:r>
              <a:rPr lang="en-US" sz="1600" dirty="0"/>
              <a:t>[x]=="Win")/length(</a:t>
            </a:r>
            <a:r>
              <a:rPr lang="en-US" sz="1600" dirty="0" err="1"/>
              <a:t>ytrain</a:t>
            </a:r>
            <a:r>
              <a:rPr lang="en-US" sz="1600" dirty="0"/>
              <a:t>[x]))</a:t>
            </a:r>
          </a:p>
          <a:p>
            <a:pPr marL="0" indent="0">
              <a:buNone/>
            </a:pPr>
            <a:r>
              <a:rPr lang="en-US" sz="1600" dirty="0"/>
              <a:t>plot(</a:t>
            </a:r>
            <a:r>
              <a:rPr lang="en-US" sz="1600" dirty="0" err="1"/>
              <a:t>phat,jitter</a:t>
            </a:r>
            <a:r>
              <a:rPr lang="en-US" sz="1600" dirty="0"/>
              <a:t>(</a:t>
            </a:r>
            <a:r>
              <a:rPr lang="en-US" sz="1600" dirty="0" err="1"/>
              <a:t>as.numeric</a:t>
            </a:r>
            <a:r>
              <a:rPr lang="en-US" sz="1600" dirty="0"/>
              <a:t>(</a:t>
            </a:r>
            <a:r>
              <a:rPr lang="en-US" sz="1600" dirty="0" err="1"/>
              <a:t>ytest</a:t>
            </a:r>
            <a:r>
              <a:rPr lang="en-US" sz="1600" dirty="0"/>
              <a:t>=="Win"),amount=.05))</a:t>
            </a:r>
          </a:p>
          <a:p>
            <a:pPr marL="0" indent="0">
              <a:buNone/>
            </a:pPr>
            <a:r>
              <a:rPr lang="en-US" sz="1600" dirty="0"/>
              <a:t>####can alternatively use the following</a:t>
            </a:r>
          </a:p>
          <a:p>
            <a:pPr marL="0" indent="0">
              <a:buNone/>
            </a:pPr>
            <a:r>
              <a:rPr lang="en-US" sz="1600" dirty="0"/>
              <a:t>library(class)</a:t>
            </a:r>
          </a:p>
          <a:p>
            <a:pPr marL="0" indent="0">
              <a:buNone/>
            </a:pPr>
            <a:r>
              <a:rPr lang="en-US" sz="1600" dirty="0"/>
              <a:t>out&lt;-</a:t>
            </a:r>
            <a:r>
              <a:rPr lang="en-US" sz="1600" dirty="0" err="1"/>
              <a:t>knn</a:t>
            </a:r>
            <a:r>
              <a:rPr lang="en-US" sz="1600" dirty="0"/>
              <a:t>(train, test, </a:t>
            </a:r>
            <a:r>
              <a:rPr lang="en-US" sz="1600" dirty="0" err="1"/>
              <a:t>ytrain</a:t>
            </a:r>
            <a:r>
              <a:rPr lang="en-US" sz="1600" dirty="0"/>
              <a:t>, k = 10, </a:t>
            </a:r>
            <a:r>
              <a:rPr lang="en-US" sz="1600" dirty="0" err="1"/>
              <a:t>prob</a:t>
            </a:r>
            <a:r>
              <a:rPr lang="en-US" sz="1600" dirty="0"/>
              <a:t> = T)</a:t>
            </a:r>
          </a:p>
        </p:txBody>
      </p:sp>
    </p:spTree>
    <p:extLst>
      <p:ext uri="{BB962C8B-B14F-4D97-AF65-F5344CB8AC3E}">
        <p14:creationId xmlns:p14="http://schemas.microsoft.com/office/powerpoint/2010/main" val="1984238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 (with jitter) versus </a:t>
            </a:r>
            <a:r>
              <a:rPr lang="en-US" dirty="0" err="1"/>
              <a:t>phat</a:t>
            </a:r>
            <a:r>
              <a:rPr lang="en-US" dirty="0"/>
              <a:t> for FGL training data</a:t>
            </a:r>
          </a:p>
        </p:txBody>
      </p:sp>
      <p:sp>
        <p:nvSpPr>
          <p:cNvPr id="5" name="TextBox 4"/>
          <p:cNvSpPr txBox="1"/>
          <p:nvPr/>
        </p:nvSpPr>
        <p:spPr>
          <a:xfrm>
            <a:off x="3585749" y="1328652"/>
            <a:ext cx="1858201" cy="369332"/>
          </a:xfrm>
          <a:prstGeom prst="rect">
            <a:avLst/>
          </a:prstGeom>
          <a:noFill/>
        </p:spPr>
        <p:txBody>
          <a:bodyPr wrap="none" rtlCol="0">
            <a:spAutoFit/>
          </a:bodyPr>
          <a:lstStyle/>
          <a:p>
            <a:r>
              <a:rPr lang="en-US" dirty="0"/>
              <a:t>K=10, training fit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191" y="1513318"/>
            <a:ext cx="5351318" cy="534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434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In the preceding, what was the training misclassification rate? What would happen to the training misclassification rate if we decreased K? What would it be for K = 1?</a:t>
            </a:r>
          </a:p>
          <a:p>
            <a:r>
              <a:rPr lang="en-US" dirty="0"/>
              <a:t>To find the best K for K-nearest neighbors for classification problems, you must use CV, just like for any other method.</a:t>
            </a:r>
          </a:p>
          <a:p>
            <a:r>
              <a:rPr lang="en-US" dirty="0"/>
              <a:t>What CV measure would you use to find the best K for the FGL data?</a:t>
            </a:r>
          </a:p>
          <a:p>
            <a:r>
              <a:rPr lang="en-US" dirty="0"/>
              <a:t>Is finding the CV errors for K-nearest neighbors substantially more computationally expensive than finding the training errors, like it is for all of the other methods we have covered?</a:t>
            </a:r>
          </a:p>
        </p:txBody>
      </p:sp>
    </p:spTree>
    <p:extLst>
      <p:ext uri="{BB962C8B-B14F-4D97-AF65-F5344CB8AC3E}">
        <p14:creationId xmlns:p14="http://schemas.microsoft.com/office/powerpoint/2010/main" val="1785688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Nearest Neighbors</a:t>
            </a:r>
          </a:p>
        </p:txBody>
      </p:sp>
      <p:sp>
        <p:nvSpPr>
          <p:cNvPr id="3" name="Content Placeholder 2"/>
          <p:cNvSpPr>
            <a:spLocks noGrp="1"/>
          </p:cNvSpPr>
          <p:nvPr>
            <p:ph idx="1"/>
          </p:nvPr>
        </p:nvSpPr>
        <p:spPr>
          <a:xfrm>
            <a:off x="457200" y="944380"/>
            <a:ext cx="8229600" cy="5456420"/>
          </a:xfrm>
        </p:spPr>
        <p:txBody>
          <a:bodyPr/>
          <a:lstStyle/>
          <a:p>
            <a:r>
              <a:rPr lang="en-US" sz="2000" dirty="0"/>
              <a:t>Pros: </a:t>
            </a:r>
          </a:p>
          <a:p>
            <a:pPr lvl="1"/>
            <a:r>
              <a:rPr lang="en-US" sz="1800" dirty="0"/>
              <a:t>The most flexible of all – can represent any nonlinear relationship (as long as you have sufficiently large </a:t>
            </a:r>
            <a:r>
              <a:rPr lang="en-US" sz="1800" i="1" dirty="0">
                <a:latin typeface="Times New Roman" pitchFamily="18" charset="0"/>
                <a:cs typeface="Times New Roman" pitchFamily="18" charset="0"/>
              </a:rPr>
              <a:t>n</a:t>
            </a:r>
            <a:r>
              <a:rPr lang="en-US" sz="1800" dirty="0"/>
              <a:t>).  </a:t>
            </a:r>
          </a:p>
          <a:p>
            <a:pPr lvl="1"/>
            <a:r>
              <a:rPr lang="en-US" sz="1800" dirty="0"/>
              <a:t>Easy to use. No model fitting required</a:t>
            </a:r>
            <a:endParaRPr lang="en-US" sz="2000" dirty="0"/>
          </a:p>
          <a:p>
            <a:r>
              <a:rPr lang="en-US" sz="2000" dirty="0"/>
              <a:t>Cons:  </a:t>
            </a:r>
          </a:p>
          <a:p>
            <a:pPr lvl="1"/>
            <a:r>
              <a:rPr lang="en-US" sz="1800" dirty="0"/>
              <a:t>There is no real fitted model (nor even any indication of which predictors are most important), so not suitable for interpretation or explanatory purposes.</a:t>
            </a:r>
          </a:p>
          <a:p>
            <a:pPr lvl="1"/>
            <a:r>
              <a:rPr lang="en-US" sz="1800" dirty="0"/>
              <a:t>Because there is no fitted model, you need to retain all the training data to predict.  </a:t>
            </a:r>
          </a:p>
          <a:p>
            <a:pPr lvl="1"/>
            <a:r>
              <a:rPr lang="en-US" sz="1800" dirty="0"/>
              <a:t>With large </a:t>
            </a:r>
            <a:r>
              <a:rPr lang="en-US" sz="1800" i="1" dirty="0">
                <a:latin typeface="Times New Roman" pitchFamily="18" charset="0"/>
                <a:cs typeface="Times New Roman" pitchFamily="18" charset="0"/>
              </a:rPr>
              <a:t>k</a:t>
            </a:r>
            <a:r>
              <a:rPr lang="en-US" sz="1800" dirty="0"/>
              <a:t> (the number of predictors), you need very large </a:t>
            </a:r>
            <a:r>
              <a:rPr lang="en-US" sz="1800" i="1" dirty="0">
                <a:latin typeface="Times New Roman" pitchFamily="18" charset="0"/>
                <a:cs typeface="Times New Roman" pitchFamily="18" charset="0"/>
              </a:rPr>
              <a:t>n</a:t>
            </a:r>
            <a:r>
              <a:rPr lang="en-US" sz="1800" dirty="0"/>
              <a:t>, because neighbors get further away in higher dimensions.</a:t>
            </a:r>
          </a:p>
          <a:p>
            <a:pPr lvl="1"/>
            <a:r>
              <a:rPr lang="en-US" sz="1800" dirty="0"/>
              <a:t>For most supervised learning methods, large </a:t>
            </a:r>
            <a:r>
              <a:rPr lang="en-US" sz="1800" i="1" dirty="0">
                <a:latin typeface="Times New Roman" pitchFamily="18" charset="0"/>
                <a:cs typeface="Times New Roman" pitchFamily="18" charset="0"/>
              </a:rPr>
              <a:t>n</a:t>
            </a:r>
            <a:r>
              <a:rPr lang="en-US" sz="1800" dirty="0"/>
              <a:t> increases the computational expense for training, but not for new case prediction. Large </a:t>
            </a:r>
            <a:r>
              <a:rPr lang="en-US" sz="1800" i="1" dirty="0">
                <a:latin typeface="Times New Roman" pitchFamily="18" charset="0"/>
                <a:cs typeface="Times New Roman" pitchFamily="18" charset="0"/>
              </a:rPr>
              <a:t>n</a:t>
            </a:r>
            <a:r>
              <a:rPr lang="en-US" sz="1800" dirty="0"/>
              <a:t> is more problematic for nearest neighbors, because the "training" occurs for every new case prediction </a:t>
            </a:r>
          </a:p>
          <a:p>
            <a:pPr lvl="1"/>
            <a:r>
              <a:rPr lang="en-US" sz="1800" dirty="0"/>
              <a:t>With very large </a:t>
            </a:r>
            <a:r>
              <a:rPr lang="en-US" sz="1800" i="1" dirty="0">
                <a:latin typeface="Times New Roman" pitchFamily="18" charset="0"/>
                <a:cs typeface="Times New Roman" pitchFamily="18" charset="0"/>
              </a:rPr>
              <a:t>n</a:t>
            </a:r>
            <a:r>
              <a:rPr lang="en-US" sz="1800" dirty="0"/>
              <a:t>, we need computational tricks (e.g. tree-based methods) to efficiently search for nearest neighbors.</a:t>
            </a:r>
          </a:p>
          <a:p>
            <a:pPr lvl="1"/>
            <a:r>
              <a:rPr lang="en-US" sz="1800" dirty="0"/>
              <a:t>Not well suited for categorical predictors</a:t>
            </a:r>
          </a:p>
        </p:txBody>
      </p:sp>
    </p:spTree>
    <p:extLst>
      <p:ext uri="{BB962C8B-B14F-4D97-AF65-F5344CB8AC3E}">
        <p14:creationId xmlns:p14="http://schemas.microsoft.com/office/powerpoint/2010/main" val="3944047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84"/>
            <a:ext cx="9144000" cy="792162"/>
          </a:xfrm>
        </p:spPr>
        <p:txBody>
          <a:bodyPr/>
          <a:lstStyle/>
          <a:p>
            <a:r>
              <a:rPr lang="en-US" dirty="0"/>
              <a:t>Effect of dimension (</a:t>
            </a:r>
            <a:r>
              <a:rPr lang="en-US" i="1" dirty="0">
                <a:latin typeface="Times New Roman" pitchFamily="18" charset="0"/>
                <a:cs typeface="Times New Roman" pitchFamily="18" charset="0"/>
              </a:rPr>
              <a:t>k</a:t>
            </a:r>
            <a:r>
              <a:rPr lang="en-US" dirty="0"/>
              <a:t>) on distance between neighbors</a:t>
            </a:r>
          </a:p>
        </p:txBody>
      </p:sp>
      <p:sp>
        <p:nvSpPr>
          <p:cNvPr id="3" name="Content Placeholder 2"/>
          <p:cNvSpPr>
            <a:spLocks noGrp="1"/>
          </p:cNvSpPr>
          <p:nvPr>
            <p:ph idx="1"/>
          </p:nvPr>
        </p:nvSpPr>
        <p:spPr>
          <a:xfrm>
            <a:off x="1631096" y="613710"/>
            <a:ext cx="1025611" cy="486032"/>
          </a:xfrm>
        </p:spPr>
        <p:txBody>
          <a:bodyPr/>
          <a:lstStyle/>
          <a:p>
            <a:pPr marL="0" indent="0">
              <a:buNone/>
            </a:pPr>
            <a:r>
              <a:rPr lang="en-US" sz="1800" i="1" dirty="0">
                <a:latin typeface="Times New Roman" pitchFamily="18" charset="0"/>
                <a:cs typeface="Times New Roman" pitchFamily="18" charset="0"/>
              </a:rPr>
              <a:t>k</a:t>
            </a:r>
            <a:r>
              <a:rPr lang="en-US" sz="1800" dirty="0">
                <a:latin typeface="Times New Roman" pitchFamily="18" charset="0"/>
                <a:cs typeface="Times New Roman" pitchFamily="18" charset="0"/>
              </a:rPr>
              <a:t> = 1</a:t>
            </a:r>
          </a:p>
        </p:txBody>
      </p:sp>
      <p:pic>
        <p:nvPicPr>
          <p:cNvPr id="44035" name="Picture 3"/>
          <p:cNvPicPr>
            <a:picLocks noChangeAspect="1" noChangeArrowheads="1"/>
          </p:cNvPicPr>
          <p:nvPr/>
        </p:nvPicPr>
        <p:blipFill>
          <a:blip r:embed="rId3" cstate="print"/>
          <a:srcRect/>
          <a:stretch>
            <a:fillRect/>
          </a:stretch>
        </p:blipFill>
        <p:spPr bwMode="auto">
          <a:xfrm>
            <a:off x="0" y="926745"/>
            <a:ext cx="4077730" cy="2718487"/>
          </a:xfrm>
          <a:prstGeom prst="rect">
            <a:avLst/>
          </a:prstGeom>
          <a:noFill/>
          <a:ln w="9525">
            <a:noFill/>
            <a:miter lim="800000"/>
            <a:headEnd/>
            <a:tailEnd/>
          </a:ln>
          <a:effectLst/>
        </p:spPr>
      </p:pic>
      <p:pic>
        <p:nvPicPr>
          <p:cNvPr id="44036" name="Picture 4"/>
          <p:cNvPicPr>
            <a:picLocks noChangeAspect="1" noChangeArrowheads="1"/>
          </p:cNvPicPr>
          <p:nvPr/>
        </p:nvPicPr>
        <p:blipFill>
          <a:blip r:embed="rId4" cstate="print"/>
          <a:srcRect/>
          <a:stretch>
            <a:fillRect/>
          </a:stretch>
        </p:blipFill>
        <p:spPr bwMode="auto">
          <a:xfrm>
            <a:off x="4751174" y="914388"/>
            <a:ext cx="4108622" cy="2739081"/>
          </a:xfrm>
          <a:prstGeom prst="rect">
            <a:avLst/>
          </a:prstGeom>
          <a:noFill/>
          <a:ln w="9525">
            <a:noFill/>
            <a:miter lim="800000"/>
            <a:headEnd/>
            <a:tailEnd/>
          </a:ln>
          <a:effectLst/>
        </p:spPr>
      </p:pic>
      <p:sp>
        <p:nvSpPr>
          <p:cNvPr id="9" name="Content Placeholder 2"/>
          <p:cNvSpPr txBox="1">
            <a:spLocks/>
          </p:cNvSpPr>
          <p:nvPr/>
        </p:nvSpPr>
        <p:spPr bwMode="auto">
          <a:xfrm>
            <a:off x="6540853" y="617829"/>
            <a:ext cx="1025611" cy="4860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800" b="0" i="1"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k</a:t>
            </a:r>
            <a:r>
              <a:rPr kumimoji="0" lang="en-US" sz="18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 2</a:t>
            </a:r>
          </a:p>
        </p:txBody>
      </p:sp>
      <p:sp>
        <p:nvSpPr>
          <p:cNvPr id="10" name="Content Placeholder 2"/>
          <p:cNvSpPr txBox="1">
            <a:spLocks/>
          </p:cNvSpPr>
          <p:nvPr/>
        </p:nvSpPr>
        <p:spPr bwMode="auto">
          <a:xfrm>
            <a:off x="1454003" y="4761472"/>
            <a:ext cx="1025611" cy="4860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800" b="0" i="1"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k</a:t>
            </a:r>
            <a:r>
              <a:rPr kumimoji="0" lang="en-US" sz="18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 3</a:t>
            </a:r>
          </a:p>
        </p:txBody>
      </p:sp>
      <p:pic>
        <p:nvPicPr>
          <p:cNvPr id="44043" name="Picture 11"/>
          <p:cNvPicPr>
            <a:picLocks noChangeAspect="1" noChangeArrowheads="1"/>
          </p:cNvPicPr>
          <p:nvPr/>
        </p:nvPicPr>
        <p:blipFill>
          <a:blip r:embed="rId5" cstate="print"/>
          <a:srcRect l="12918" t="20457" r="16942" b="11690"/>
          <a:stretch>
            <a:fillRect/>
          </a:stretch>
        </p:blipFill>
        <p:spPr bwMode="auto">
          <a:xfrm>
            <a:off x="2100649" y="3630468"/>
            <a:ext cx="5004486" cy="322753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K-D Tree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new case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0</m:t>
                        </m:r>
                      </m:sub>
                    </m:sSub>
                  </m:oMath>
                </a14:m>
                <a:r>
                  <a:rPr lang="en-US" dirty="0"/>
                  <a:t> and </a:t>
                </a:r>
                <a14:m>
                  <m:oMath xmlns:m="http://schemas.openxmlformats.org/officeDocument/2006/math">
                    <m:r>
                      <a:rPr lang="en-US" b="0" i="1" smtClean="0">
                        <a:latin typeface="Cambria Math" panose="02040503050406030204" pitchFamily="18" charset="0"/>
                      </a:rPr>
                      <m:t>𝑛</m:t>
                    </m:r>
                  </m:oMath>
                </a14:m>
                <a:r>
                  <a:rPr lang="en-US" dirty="0"/>
                  <a:t> training observation in </a:t>
                </a:r>
                <a14:m>
                  <m:oMath xmlns:m="http://schemas.openxmlformats.org/officeDocument/2006/math">
                    <m:r>
                      <a:rPr lang="en-US" i="1" dirty="0" smtClean="0">
                        <a:latin typeface="Cambria Math" panose="02040503050406030204" pitchFamily="18" charset="0"/>
                      </a:rPr>
                      <m:t>𝑘</m:t>
                    </m:r>
                  </m:oMath>
                </a14:m>
                <a:r>
                  <a:rPr lang="en-US" dirty="0"/>
                  <a:t>-dimensional space, finding the nearest neighbor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0</m:t>
                                </m:r>
                              </m:sub>
                            </m:sSub>
                          </m:e>
                        </m:d>
                      </m:sub>
                    </m:sSub>
                  </m:oMath>
                </a14:m>
                <a:r>
                  <a:rPr lang="en-US" dirty="0"/>
                  <a:t> is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𝑘𝑛</m:t>
                        </m:r>
                      </m:e>
                    </m:d>
                  </m:oMath>
                </a14:m>
                <a:r>
                  <a:rPr lang="en-US" dirty="0"/>
                  <a:t> if you use a brute-force search. Likewise, finding the nearest neighbor for </a:t>
                </a:r>
                <a14:m>
                  <m:oMath xmlns:m="http://schemas.openxmlformats.org/officeDocument/2006/math">
                    <m:r>
                      <a:rPr lang="en-US" b="0" i="1" smtClean="0">
                        <a:latin typeface="Cambria Math" panose="02040503050406030204" pitchFamily="18" charset="0"/>
                      </a:rPr>
                      <m:t>𝑁</m:t>
                    </m:r>
                  </m:oMath>
                </a14:m>
                <a:r>
                  <a:rPr lang="en-US" dirty="0"/>
                  <a:t> new cases is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b="0" i="1" smtClean="0">
                            <a:latin typeface="Cambria Math" panose="02040503050406030204" pitchFamily="18" charset="0"/>
                          </a:rPr>
                          <m:t>𝑘</m:t>
                        </m:r>
                        <m:r>
                          <a:rPr lang="en-US" i="1">
                            <a:latin typeface="Cambria Math" panose="02040503050406030204" pitchFamily="18" charset="0"/>
                          </a:rPr>
                          <m:t>𝑛</m:t>
                        </m:r>
                        <m:r>
                          <a:rPr lang="en-US" b="0" i="1" smtClean="0">
                            <a:latin typeface="Cambria Math" panose="02040503050406030204" pitchFamily="18" charset="0"/>
                          </a:rPr>
                          <m:t>𝑁</m:t>
                        </m:r>
                      </m:e>
                    </m:d>
                  </m:oMath>
                </a14:m>
                <a:r>
                  <a:rPr lang="en-US" dirty="0"/>
                  <a:t> </a:t>
                </a:r>
              </a:p>
              <a:p>
                <a:r>
                  <a:rPr lang="en-US" dirty="0"/>
                  <a:t>The k-d tree algorithm is a clever strategy that creates a tree-like partition of the training observation space in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b="0" i="1" smtClean="0">
                            <a:latin typeface="Cambria Math" panose="02040503050406030204" pitchFamily="18" charset="0"/>
                          </a:rPr>
                          <m:t>𝑘𝑛</m:t>
                        </m:r>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e>
                    </m:d>
                  </m:oMath>
                </a14:m>
                <a:r>
                  <a:rPr lang="en-US" dirty="0"/>
                  <a:t>, and then uses this to find the nearest neighbor of each new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0</m:t>
                        </m:r>
                      </m:sub>
                    </m:sSub>
                  </m:oMath>
                </a14:m>
                <a:r>
                  <a:rPr lang="en-US" dirty="0"/>
                  <a:t> in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e>
                    </m:d>
                  </m:oMath>
                </a14:m>
                <a:r>
                  <a:rPr lang="en-US" dirty="0"/>
                  <a:t>.</a:t>
                </a:r>
              </a:p>
              <a:p>
                <a:r>
                  <a:rPr lang="en-US" dirty="0"/>
                  <a:t>Thus, finding the nearest neighbor for </a:t>
                </a:r>
                <a14:m>
                  <m:oMath xmlns:m="http://schemas.openxmlformats.org/officeDocument/2006/math">
                    <m:r>
                      <a:rPr lang="en-US" i="1">
                        <a:latin typeface="Cambria Math" panose="02040503050406030204" pitchFamily="18" charset="0"/>
                      </a:rPr>
                      <m:t>𝑁</m:t>
                    </m:r>
                  </m:oMath>
                </a14:m>
                <a:r>
                  <a:rPr lang="en-US" dirty="0"/>
                  <a:t> new cases is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i="1">
                            <a:latin typeface="Cambria Math" panose="02040503050406030204" pitchFamily="18" charset="0"/>
                          </a:rPr>
                          <m:t>𝑘𝑛</m:t>
                        </m:r>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e>
                    </m:d>
                    <m:r>
                      <a:rPr lang="en-US" b="0" i="1" smtClean="0">
                        <a:latin typeface="Cambria Math" panose="02040503050406030204" pitchFamily="18" charset="0"/>
                      </a:rPr>
                      <m:t>+</m:t>
                    </m:r>
                    <m:r>
                      <a:rPr lang="en-US" i="1">
                        <a:latin typeface="Cambria Math" panose="02040503050406030204" pitchFamily="18" charset="0"/>
                      </a:rPr>
                      <m:t>𝑂</m:t>
                    </m:r>
                    <m:d>
                      <m:dPr>
                        <m:ctrlPr>
                          <a:rPr lang="en-US" i="1">
                            <a:latin typeface="Cambria Math" panose="02040503050406030204" pitchFamily="18" charset="0"/>
                          </a:rPr>
                        </m:ctrlPr>
                      </m:dPr>
                      <m:e>
                        <m:r>
                          <a:rPr lang="en-US" b="0" i="1" smtClean="0">
                            <a:latin typeface="Cambria Math" panose="02040503050406030204" pitchFamily="18" charset="0"/>
                          </a:rPr>
                          <m:t>𝑁</m:t>
                        </m:r>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e>
                    </m:d>
                  </m:oMath>
                </a14:m>
                <a:r>
                  <a:rPr lang="en-US" dirty="0"/>
                  <a:t> </a:t>
                </a:r>
              </a:p>
              <a:p>
                <a:r>
                  <a:rPr lang="en-US" dirty="0"/>
                  <a:t>Google “K-D tree for nearest neighbors” for more info. Finding nearest neighbors in a large data set has many applications outside of supervised learning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824" r="-1926" b="-1176"/>
                </a:stretch>
              </a:blipFill>
            </p:spPr>
            <p:txBody>
              <a:bodyPr/>
              <a:lstStyle/>
              <a:p>
                <a:r>
                  <a:rPr lang="en-US">
                    <a:noFill/>
                  </a:rPr>
                  <a:t> </a:t>
                </a:r>
              </a:p>
            </p:txBody>
          </p:sp>
        </mc:Fallback>
      </mc:AlternateContent>
    </p:spTree>
    <p:extLst>
      <p:ext uri="{BB962C8B-B14F-4D97-AF65-F5344CB8AC3E}">
        <p14:creationId xmlns:p14="http://schemas.microsoft.com/office/powerpoint/2010/main" val="20891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1-Nearest Neighbors (for regression)</a:t>
            </a:r>
          </a:p>
        </p:txBody>
      </p:sp>
      <p:sp>
        <p:nvSpPr>
          <p:cNvPr id="3" name="Content Placeholder 2"/>
          <p:cNvSpPr>
            <a:spLocks noGrp="1"/>
          </p:cNvSpPr>
          <p:nvPr>
            <p:ph idx="1"/>
          </p:nvPr>
        </p:nvSpPr>
        <p:spPr/>
        <p:txBody>
          <a:bodyPr/>
          <a:lstStyle/>
          <a:p>
            <a:r>
              <a:rPr lang="en-US" dirty="0"/>
              <a:t>You need a set of training data </a:t>
            </a:r>
            <a:r>
              <a:rPr lang="en-US" dirty="0">
                <a:latin typeface="Times New Roman"/>
                <a:ea typeface="Times New Roman"/>
              </a:rPr>
              <a:t>{</a:t>
            </a:r>
            <a:r>
              <a:rPr lang="en-US" i="1" dirty="0" err="1">
                <a:latin typeface="Times New Roman"/>
                <a:ea typeface="Times New Roman"/>
              </a:rPr>
              <a:t>y</a:t>
            </a:r>
            <a:r>
              <a:rPr lang="en-US" i="1" baseline="-25000" dirty="0" err="1">
                <a:latin typeface="Times New Roman"/>
                <a:ea typeface="Times New Roman"/>
              </a:rPr>
              <a:t>i</a:t>
            </a:r>
            <a:r>
              <a:rPr lang="en-US" dirty="0">
                <a:latin typeface="Times New Roman"/>
                <a:ea typeface="Times New Roman"/>
              </a:rPr>
              <a:t>, </a:t>
            </a:r>
            <a:r>
              <a:rPr lang="en-US" b="1" dirty="0">
                <a:latin typeface="Times New Roman"/>
                <a:ea typeface="Times New Roman"/>
              </a:rPr>
              <a:t>x</a:t>
            </a:r>
            <a:r>
              <a:rPr lang="en-US" i="1" baseline="-25000" dirty="0">
                <a:latin typeface="Times New Roman"/>
                <a:ea typeface="Times New Roman"/>
              </a:rPr>
              <a:t>i</a:t>
            </a:r>
            <a:r>
              <a:rPr lang="en-US" dirty="0">
                <a:latin typeface="Times New Roman"/>
                <a:ea typeface="Times New Roman"/>
              </a:rPr>
              <a:t>:  </a:t>
            </a:r>
            <a:r>
              <a:rPr lang="en-US" i="1" dirty="0" err="1">
                <a:latin typeface="Times New Roman"/>
                <a:ea typeface="Times New Roman"/>
              </a:rPr>
              <a:t>i</a:t>
            </a:r>
            <a:r>
              <a:rPr lang="en-US" dirty="0">
                <a:latin typeface="Times New Roman"/>
                <a:ea typeface="Times New Roman"/>
              </a:rPr>
              <a:t> = 1, 2, . . ., </a:t>
            </a:r>
            <a:r>
              <a:rPr lang="en-US" i="1" dirty="0">
                <a:latin typeface="Times New Roman"/>
                <a:ea typeface="Times New Roman"/>
              </a:rPr>
              <a:t>n</a:t>
            </a:r>
            <a:r>
              <a:rPr lang="en-US" dirty="0">
                <a:latin typeface="Times New Roman"/>
                <a:ea typeface="Times New Roman"/>
              </a:rPr>
              <a:t>}</a:t>
            </a:r>
            <a:r>
              <a:rPr lang="en-US" dirty="0"/>
              <a:t>, but you do not fit a model. </a:t>
            </a:r>
          </a:p>
          <a:p>
            <a:r>
              <a:rPr lang="en-US" dirty="0"/>
              <a:t>For 1-Nearest Neighbors, to predict </a:t>
            </a:r>
            <a:r>
              <a:rPr lang="en-US" i="1" dirty="0">
                <a:latin typeface="Times New Roman" pitchFamily="18" charset="0"/>
                <a:cs typeface="Times New Roman" pitchFamily="18" charset="0"/>
              </a:rPr>
              <a:t>Y</a:t>
            </a:r>
            <a:r>
              <a:rPr lang="en-US" dirty="0"/>
              <a:t> for a new case with predictors </a:t>
            </a:r>
            <a:r>
              <a:rPr lang="en-US" b="1" dirty="0">
                <a:latin typeface="Times New Roman" pitchFamily="18" charset="0"/>
                <a:cs typeface="Times New Roman" pitchFamily="18" charset="0"/>
              </a:rPr>
              <a:t>x</a:t>
            </a:r>
            <a:r>
              <a:rPr lang="en-US" dirty="0"/>
              <a:t>:</a:t>
            </a:r>
          </a:p>
          <a:p>
            <a:pPr lvl="1"/>
            <a:r>
              <a:rPr lang="en-US" sz="2000" dirty="0"/>
              <a:t>find the </a:t>
            </a:r>
            <a:r>
              <a:rPr lang="en-US" sz="2000" b="1" dirty="0">
                <a:latin typeface="Times New Roman"/>
                <a:ea typeface="Times New Roman"/>
              </a:rPr>
              <a:t>x</a:t>
            </a:r>
            <a:r>
              <a:rPr lang="en-US" sz="2000" i="1" baseline="-25000" dirty="0">
                <a:latin typeface="Times New Roman"/>
                <a:ea typeface="Times New Roman"/>
              </a:rPr>
              <a:t>i</a:t>
            </a:r>
            <a:r>
              <a:rPr lang="en-US" sz="2000" dirty="0"/>
              <a:t> in your training set that is the closest neighbor to </a:t>
            </a:r>
            <a:r>
              <a:rPr lang="en-US" sz="2000" b="1" dirty="0">
                <a:latin typeface="Times New Roman" pitchFamily="18" charset="0"/>
                <a:cs typeface="Times New Roman" pitchFamily="18" charset="0"/>
              </a:rPr>
              <a:t>x</a:t>
            </a:r>
            <a:endParaRPr lang="en-US" sz="2000" dirty="0"/>
          </a:p>
          <a:p>
            <a:pPr lvl="1"/>
            <a:r>
              <a:rPr lang="en-US" sz="2000" dirty="0"/>
              <a:t>then take the predicted </a:t>
            </a:r>
            <a:r>
              <a:rPr lang="en-US" sz="2000" i="1" dirty="0">
                <a:latin typeface="Times New Roman" pitchFamily="18" charset="0"/>
                <a:cs typeface="Times New Roman" pitchFamily="18" charset="0"/>
              </a:rPr>
              <a:t>Y</a:t>
            </a:r>
            <a:r>
              <a:rPr lang="en-US" sz="2000" dirty="0"/>
              <a:t> to be the response value for that training observation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Weighting and Kernel Smoothing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Can view the K-NN predictor of </a:t>
                </a:r>
                <a14:m>
                  <m:oMath xmlns:m="http://schemas.openxmlformats.org/officeDocument/2006/math">
                    <m:r>
                      <a:rPr lang="en-US" sz="2000" b="0" i="1" smtClean="0">
                        <a:latin typeface="Cambria Math" panose="02040503050406030204" pitchFamily="18" charset="0"/>
                      </a:rPr>
                      <m:t>𝑌</m:t>
                    </m:r>
                    <m:r>
                      <a:rPr lang="en-US" sz="2000" i="1">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oMath>
                </a14:m>
                <a:r>
                  <a:rPr lang="en-US" sz="2000" dirty="0"/>
                  <a:t> as a weighted average of “nearby” observations with an abruptly decaying weighting function (</a:t>
                </a:r>
                <a:r>
                  <a:rPr lang="en-US" sz="2000" dirty="0">
                    <a:latin typeface="Times New Roman" pitchFamily="18" charset="0"/>
                    <a:cs typeface="Times New Roman" pitchFamily="18" charset="0"/>
                  </a:rPr>
                  <a:t>1</a:t>
                </a:r>
                <a:r>
                  <a:rPr lang="en-US" sz="2000" dirty="0"/>
                  <a:t> if </a:t>
                </a:r>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𝐾</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oMath>
                </a14:m>
                <a:r>
                  <a:rPr lang="en-US" sz="2000" dirty="0"/>
                  <a:t>; 0 otherwise):</a:t>
                </a:r>
              </a:p>
              <a:p>
                <a:pPr marL="2743200" indent="-2743200">
                  <a:buNone/>
                  <a:tabLst>
                    <a:tab pos="457200" algn="l"/>
                  </a:tabLst>
                </a:pPr>
                <a:r>
                  <a:rPr lang="en-US" sz="2000" dirty="0"/>
                  <a: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r>
                      <a:rPr lang="en-US" sz="2000" i="1">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subSup"/>
                            <m:ctrlPr>
                              <a:rPr lang="en-US" sz="2000" i="1">
                                <a:latin typeface="Cambria Math" panose="02040503050406030204" pitchFamily="18" charset="0"/>
                              </a:rPr>
                            </m:ctrlPr>
                          </m:naryPr>
                          <m:sub>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𝐾</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sub>
                          <m:sup/>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e>
                        </m:nary>
                      </m:num>
                      <m:den>
                        <m:r>
                          <a:rPr lang="en-US" sz="2000" i="1">
                            <a:latin typeface="Cambria Math" panose="02040503050406030204" pitchFamily="18" charset="0"/>
                          </a:rPr>
                          <m:t>𝐾</m:t>
                        </m:r>
                      </m:den>
                    </m:f>
                  </m:oMath>
                </a14:m>
                <a:r>
                  <a:rPr lang="en-US" sz="2000" dirty="0"/>
                  <a:t>   	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𝐾</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oMath>
                </a14:m>
                <a:r>
                  <a:rPr lang="en-US" sz="2000" dirty="0">
                    <a:latin typeface="Times New Roman"/>
                    <a:ea typeface="Times New Roman"/>
                  </a:rPr>
                  <a:t> =</a:t>
                </a:r>
                <a:r>
                  <a:rPr lang="en-US" sz="2000" dirty="0"/>
                  <a:t> neighborhood defined by </a:t>
                </a:r>
                <a14:m>
                  <m:oMath xmlns:m="http://schemas.openxmlformats.org/officeDocument/2006/math">
                    <m:r>
                      <a:rPr lang="en-US" sz="2000" i="1">
                        <a:latin typeface="Cambria Math" panose="02040503050406030204" pitchFamily="18" charset="0"/>
                      </a:rPr>
                      <m:t>𝐾</m:t>
                    </m:r>
                  </m:oMath>
                </a14:m>
                <a:r>
                  <a:rPr lang="en-US" sz="2000" dirty="0"/>
                  <a:t> closest points to </a:t>
                </a:r>
                <a14:m>
                  <m:oMath xmlns:m="http://schemas.openxmlformats.org/officeDocument/2006/math">
                    <m:r>
                      <a:rPr lang="en-US" sz="2000" b="1" i="1">
                        <a:latin typeface="Cambria Math" panose="02040503050406030204" pitchFamily="18" charset="0"/>
                      </a:rPr>
                      <m:t>𝒙</m:t>
                    </m:r>
                  </m:oMath>
                </a14:m>
                <a:endParaRPr lang="en-US" sz="2000" dirty="0"/>
              </a:p>
              <a:p>
                <a:pPr marL="0" indent="0">
                  <a:spcBef>
                    <a:spcPts val="2500"/>
                  </a:spcBef>
                  <a:buNone/>
                </a:pPr>
                <a:endParaRPr lang="en-US" sz="2000" dirty="0"/>
              </a:p>
              <a:p>
                <a:pPr>
                  <a:spcBef>
                    <a:spcPts val="2500"/>
                  </a:spcBef>
                </a:pPr>
                <a:r>
                  <a:rPr lang="en-US" sz="2000" dirty="0"/>
                  <a:t>We might expect a better predictor if we use a weighted average of nearby observations with smoothly decaying weighting function:</a:t>
                </a:r>
              </a:p>
              <a:p>
                <a:pPr marL="3033713" indent="-3033713">
                  <a:spcBef>
                    <a:spcPts val="1000"/>
                  </a:spcBef>
                  <a:buNone/>
                  <a:tabLst>
                    <a:tab pos="457200" algn="l"/>
                  </a:tabLst>
                </a:pPr>
                <a:r>
                  <a:rPr lang="en-US" sz="2000" dirty="0"/>
                  <a: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subSup"/>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𝜆</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𝑖</m:t>
                                    </m:r>
                                  </m:sub>
                                </m:sSub>
                              </m:e>
                            </m:d>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e>
                        </m:nary>
                      </m:num>
                      <m:den>
                        <m:nary>
                          <m:naryPr>
                            <m:chr m:val="∑"/>
                            <m:limLoc m:val="subSup"/>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𝜆</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𝑖</m:t>
                                    </m:r>
                                  </m:sub>
                                </m:sSub>
                              </m:e>
                            </m:d>
                          </m:e>
                        </m:nary>
                      </m:den>
                    </m:f>
                    <m:r>
                      <a:rPr lang="en-US" sz="2000" b="0" i="1" smtClean="0">
                        <a:latin typeface="Cambria Math" panose="02040503050406030204" pitchFamily="18" charset="0"/>
                      </a:rPr>
                      <m:t> </m:t>
                    </m:r>
                  </m:oMath>
                </a14:m>
                <a:r>
                  <a:rPr lang="en-US" sz="2000" dirty="0"/>
                  <a:t>	where </a:t>
                </a:r>
                <a14:m>
                  <m:oMath xmlns:m="http://schemas.openxmlformats.org/officeDocument/2006/math">
                    <m:r>
                      <a:rPr lang="en-US" sz="2000" i="1">
                        <a:latin typeface="Cambria Math" panose="02040503050406030204" pitchFamily="18" charset="0"/>
                      </a:rPr>
                      <m:t>𝜆</m:t>
                    </m:r>
                  </m:oMath>
                </a14:m>
                <a:r>
                  <a:rPr lang="en-US" sz="2000" dirty="0"/>
                  <a:t> is a parameter chosen to control neighborhood size,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𝜆</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𝑖</m:t>
                            </m:r>
                          </m:sub>
                        </m:sSub>
                      </m:e>
                    </m:d>
                  </m:oMath>
                </a14:m>
                <a:r>
                  <a:rPr lang="en-US" sz="2000" dirty="0"/>
                  <a:t> is a kernel weighting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471" r="-74"/>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81080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Abrupt (K-NN) Vs. Smooth Weighting</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33455"/>
            <a:ext cx="8077200" cy="590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5382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Common Kernel Weighting Functions</a:t>
            </a:r>
          </a:p>
        </p:txBody>
      </p:sp>
      <p:sp>
        <p:nvSpPr>
          <p:cNvPr id="3" name="Content Placeholder 2"/>
          <p:cNvSpPr>
            <a:spLocks noGrp="1"/>
          </p:cNvSpPr>
          <p:nvPr>
            <p:ph idx="1"/>
          </p:nvPr>
        </p:nvSpPr>
        <p:spPr/>
        <p:txBody>
          <a:bodyPr/>
          <a:lstStyle/>
          <a:p>
            <a:pPr marL="0" indent="0">
              <a:buNone/>
            </a:pPr>
            <a:endParaRPr lang="de-DE" dirty="0"/>
          </a:p>
          <a:p>
            <a:pPr marL="0" indent="0">
              <a:buNone/>
            </a:pPr>
            <a:r>
              <a:rPr lang="de-DE" dirty="0"/>
              <a:t>Gaussian kernel:   </a:t>
            </a:r>
          </a:p>
          <a:p>
            <a:pPr marL="0" indent="0">
              <a:buNone/>
            </a:pPr>
            <a:endParaRPr lang="de-DE" dirty="0"/>
          </a:p>
          <a:p>
            <a:pPr marL="0" indent="0">
              <a:buNone/>
            </a:pPr>
            <a:r>
              <a:rPr lang="de-DE" dirty="0"/>
              <a:t>Epanechnikov quadratic kernel:   </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Tri-cube kernel: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85360273"/>
              </p:ext>
            </p:extLst>
          </p:nvPr>
        </p:nvGraphicFramePr>
        <p:xfrm>
          <a:off x="3200400" y="1240972"/>
          <a:ext cx="3683000" cy="1219200"/>
        </p:xfrm>
        <a:graphic>
          <a:graphicData uri="http://schemas.openxmlformats.org/presentationml/2006/ole">
            <mc:AlternateContent xmlns:mc="http://schemas.openxmlformats.org/markup-compatibility/2006">
              <mc:Choice xmlns:v="urn:schemas-microsoft-com:vml" Requires="v">
                <p:oleObj name="Equation" r:id="rId2" imgW="1841500" imgH="609600" progId="Equation.3">
                  <p:embed/>
                </p:oleObj>
              </mc:Choice>
              <mc:Fallback>
                <p:oleObj name="Equation" r:id="rId2" imgW="1841500" imgH="6096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240972"/>
                        <a:ext cx="36830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15501564"/>
              </p:ext>
            </p:extLst>
          </p:nvPr>
        </p:nvGraphicFramePr>
        <p:xfrm>
          <a:off x="2821579" y="3017521"/>
          <a:ext cx="5359400" cy="1625600"/>
        </p:xfrm>
        <a:graphic>
          <a:graphicData uri="http://schemas.openxmlformats.org/presentationml/2006/ole">
            <mc:AlternateContent xmlns:mc="http://schemas.openxmlformats.org/markup-compatibility/2006">
              <mc:Choice xmlns:v="urn:schemas-microsoft-com:vml" Requires="v">
                <p:oleObj name="Equation" r:id="rId4" imgW="2679700" imgH="812800" progId="Equation.3">
                  <p:embed/>
                </p:oleObj>
              </mc:Choice>
              <mc:Fallback>
                <p:oleObj name="Equation" r:id="rId4" imgW="2679700" imgH="812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1579" y="3017521"/>
                        <a:ext cx="5359400" cy="162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990722482"/>
              </p:ext>
            </p:extLst>
          </p:nvPr>
        </p:nvGraphicFramePr>
        <p:xfrm>
          <a:off x="2847703" y="4950822"/>
          <a:ext cx="5359400" cy="1727200"/>
        </p:xfrm>
        <a:graphic>
          <a:graphicData uri="http://schemas.openxmlformats.org/presentationml/2006/ole">
            <mc:AlternateContent xmlns:mc="http://schemas.openxmlformats.org/markup-compatibility/2006">
              <mc:Choice xmlns:v="urn:schemas-microsoft-com:vml" Requires="v">
                <p:oleObj name="Equation" r:id="rId6" imgW="2679700" imgH="863600" progId="Equation.3">
                  <p:embed/>
                </p:oleObj>
              </mc:Choice>
              <mc:Fallback>
                <p:oleObj name="Equation" r:id="rId6" imgW="2679700" imgH="863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7703" y="4950822"/>
                        <a:ext cx="5359400" cy="172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95282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of Three Common Kernel Functions</a:t>
            </a:r>
          </a:p>
        </p:txBody>
      </p:sp>
      <p:sp>
        <p:nvSpPr>
          <p:cNvPr id="3" name="Content Placeholder 2"/>
          <p:cNvSpPr>
            <a:spLocks noGrp="1"/>
          </p:cNvSpPr>
          <p:nvPr>
            <p:ph idx="1"/>
          </p:nvPr>
        </p:nvSpPr>
        <p:spPr>
          <a:xfrm>
            <a:off x="457200" y="5760720"/>
            <a:ext cx="8229600" cy="640080"/>
          </a:xfrm>
        </p:spPr>
        <p:txBody>
          <a:bodyPr/>
          <a:lstStyle/>
          <a:p>
            <a:r>
              <a:rPr lang="en-US" dirty="0"/>
              <a:t>In the above plot, the vertical axis is </a:t>
            </a:r>
            <a:r>
              <a:rPr lang="en-US" i="1" dirty="0">
                <a:latin typeface="Times New Roman"/>
                <a:ea typeface="Times New Roman"/>
              </a:rPr>
              <a:t>K</a:t>
            </a:r>
            <a:r>
              <a:rPr lang="en-US" i="1" baseline="-25000" dirty="0">
                <a:latin typeface="Symbol"/>
                <a:ea typeface="Times New Roman"/>
                <a:cs typeface="Times New Roman"/>
              </a:rPr>
              <a:t>l</a:t>
            </a:r>
            <a:r>
              <a:rPr lang="en-US" dirty="0">
                <a:latin typeface="Times New Roman"/>
                <a:ea typeface="Times New Roman"/>
              </a:rPr>
              <a:t>(</a:t>
            </a:r>
            <a:r>
              <a:rPr lang="en-US" b="1" dirty="0" err="1">
                <a:solidFill>
                  <a:srgbClr val="000000"/>
                </a:solidFill>
                <a:latin typeface="Times New Roman"/>
                <a:ea typeface="Times New Roman"/>
              </a:rPr>
              <a:t>x</a:t>
            </a:r>
            <a:r>
              <a:rPr lang="en-US" dirty="0" err="1">
                <a:latin typeface="Times New Roman"/>
                <a:ea typeface="Times New Roman"/>
              </a:rPr>
              <a:t>,</a:t>
            </a:r>
            <a:r>
              <a:rPr lang="en-US" b="1" dirty="0" err="1">
                <a:solidFill>
                  <a:srgbClr val="000000"/>
                </a:solidFill>
                <a:latin typeface="Times New Roman"/>
                <a:ea typeface="Times New Roman"/>
              </a:rPr>
              <a:t>x</a:t>
            </a:r>
            <a:r>
              <a:rPr lang="en-US" i="1" baseline="-25000" dirty="0" err="1">
                <a:solidFill>
                  <a:srgbClr val="000000"/>
                </a:solidFill>
                <a:latin typeface="Times New Roman"/>
                <a:ea typeface="Times New Roman"/>
              </a:rPr>
              <a:t>i</a:t>
            </a:r>
            <a:r>
              <a:rPr lang="en-US" dirty="0">
                <a:latin typeface="Times New Roman"/>
                <a:ea typeface="Times New Roman"/>
              </a:rPr>
              <a:t>)</a:t>
            </a:r>
            <a:r>
              <a:rPr lang="en-US" dirty="0"/>
              <a:t>, and the horizontal axis is </a:t>
            </a:r>
            <a:r>
              <a:rPr lang="en-US" dirty="0">
                <a:latin typeface="Times New Roman"/>
                <a:ea typeface="Times New Roman"/>
                <a:cs typeface="Times New Roman"/>
                <a:sym typeface="Symbol"/>
              </a:rPr>
              <a:t></a:t>
            </a:r>
            <a:r>
              <a:rPr lang="en-US" dirty="0">
                <a:latin typeface="Times New Roman"/>
                <a:ea typeface="Times New Roman"/>
              </a:rPr>
              <a:t>||</a:t>
            </a:r>
            <a:r>
              <a:rPr lang="en-US" b="1" dirty="0">
                <a:latin typeface="Times New Roman"/>
                <a:ea typeface="Times New Roman"/>
              </a:rPr>
              <a:t>x</a:t>
            </a:r>
            <a:r>
              <a:rPr lang="en-US" dirty="0">
                <a:latin typeface="Symbol"/>
                <a:ea typeface="Times New Roman"/>
                <a:cs typeface="Times New Roman"/>
              </a:rPr>
              <a:t>-</a:t>
            </a:r>
            <a:r>
              <a:rPr lang="en-US" b="1" dirty="0">
                <a:latin typeface="Times New Roman"/>
                <a:ea typeface="Times New Roman"/>
              </a:rPr>
              <a:t>x</a:t>
            </a:r>
            <a:r>
              <a:rPr lang="en-US" i="1" baseline="-25000" dirty="0">
                <a:solidFill>
                  <a:srgbClr val="000000"/>
                </a:solidFill>
                <a:latin typeface="Times New Roman"/>
                <a:ea typeface="Times New Roman"/>
              </a:rPr>
              <a:t>i</a:t>
            </a:r>
            <a:r>
              <a:rPr lang="en-US" dirty="0">
                <a:latin typeface="Times New Roman"/>
                <a:ea typeface="Times New Roman"/>
              </a:rPr>
              <a:t>||/</a:t>
            </a:r>
            <a:r>
              <a:rPr lang="en-US" i="1" dirty="0">
                <a:latin typeface="Symbol"/>
                <a:ea typeface="Times New Roman"/>
                <a:cs typeface="Times New Roman"/>
              </a:rPr>
              <a:t>l</a:t>
            </a:r>
            <a:r>
              <a:rPr lang="en-US" dirty="0"/>
              <a:t> as </a:t>
            </a:r>
            <a:r>
              <a:rPr lang="en-US" b="1" dirty="0">
                <a:solidFill>
                  <a:srgbClr val="000000"/>
                </a:solidFill>
                <a:latin typeface="Times New Roman"/>
                <a:ea typeface="Times New Roman"/>
              </a:rPr>
              <a:t>x</a:t>
            </a:r>
            <a:r>
              <a:rPr lang="en-US" i="1" baseline="-25000" dirty="0">
                <a:solidFill>
                  <a:srgbClr val="000000"/>
                </a:solidFill>
                <a:latin typeface="Times New Roman"/>
                <a:ea typeface="Times New Roman"/>
              </a:rPr>
              <a:t>i</a:t>
            </a:r>
            <a:r>
              <a:rPr lang="en-US" dirty="0"/>
              <a:t> deviates from </a:t>
            </a:r>
            <a:r>
              <a:rPr lang="en-US" b="1" dirty="0">
                <a:solidFill>
                  <a:srgbClr val="000000"/>
                </a:solidFill>
                <a:latin typeface="Times New Roman"/>
                <a:ea typeface="Times New Roman"/>
              </a:rPr>
              <a:t>x</a:t>
            </a:r>
            <a:r>
              <a:rPr lang="en-US" dirty="0"/>
              <a:t>  </a:t>
            </a:r>
            <a:r>
              <a:rPr lang="en-US" i="1" dirty="0">
                <a:latin typeface="Symbol"/>
                <a:ea typeface="Times New Roman"/>
                <a:cs typeface="Times New Roman"/>
              </a:rPr>
              <a:t> </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51695"/>
            <a:ext cx="807720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135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The Gaussian kernel weights decay more smoothly, but the other two “compact support” kernels have computational advantages. Why?</a:t>
            </a:r>
          </a:p>
          <a:p>
            <a:r>
              <a:rPr lang="en-US" dirty="0"/>
              <a:t>How would increasing </a:t>
            </a:r>
            <a:r>
              <a:rPr lang="en-US" i="1" dirty="0">
                <a:latin typeface="Symbol" panose="05050102010706020507" pitchFamily="18" charset="2"/>
              </a:rPr>
              <a:t>l</a:t>
            </a:r>
            <a:r>
              <a:rPr lang="en-US" dirty="0"/>
              <a:t> change the predictor plotted three slides earlier?</a:t>
            </a:r>
          </a:p>
          <a:p>
            <a:r>
              <a:rPr lang="en-US" dirty="0"/>
              <a:t>Regarding the omnipresent bias/variance tradeoff, would increasing </a:t>
            </a:r>
            <a:r>
              <a:rPr lang="en-US" i="1" dirty="0">
                <a:latin typeface="Symbol" panose="05050102010706020507" pitchFamily="18" charset="2"/>
              </a:rPr>
              <a:t>l</a:t>
            </a:r>
            <a:r>
              <a:rPr lang="en-US" dirty="0"/>
              <a:t> </a:t>
            </a:r>
          </a:p>
          <a:p>
            <a:pPr lvl="1"/>
            <a:r>
              <a:rPr lang="en-US" sz="2000" dirty="0"/>
              <a:t>increase or decrease the variance of the predictor?</a:t>
            </a:r>
          </a:p>
          <a:p>
            <a:pPr lvl="1"/>
            <a:r>
              <a:rPr lang="en-US" sz="2000" dirty="0"/>
              <a:t>increase or decrease the bias of the predictor?</a:t>
            </a:r>
          </a:p>
          <a:p>
            <a:r>
              <a:rPr lang="en-US" dirty="0"/>
              <a:t> </a:t>
            </a:r>
            <a:r>
              <a:rPr lang="en-US" i="1" dirty="0">
                <a:latin typeface="Symbol" panose="05050102010706020507" pitchFamily="18" charset="2"/>
              </a:rPr>
              <a:t>l</a:t>
            </a:r>
            <a:r>
              <a:rPr lang="en-US" dirty="0"/>
              <a:t> is a tuning parameter that you choose. How would you choose it?</a:t>
            </a:r>
          </a:p>
          <a:p>
            <a:endParaRPr lang="en-US" dirty="0"/>
          </a:p>
        </p:txBody>
      </p:sp>
    </p:spTree>
    <p:extLst>
      <p:ext uri="{BB962C8B-B14F-4D97-AF65-F5344CB8AC3E}">
        <p14:creationId xmlns:p14="http://schemas.microsoft.com/office/powerpoint/2010/main" val="3170213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Adaptive Neighborhood Sizes</a:t>
            </a:r>
          </a:p>
        </p:txBody>
      </p:sp>
      <p:sp>
        <p:nvSpPr>
          <p:cNvPr id="3" name="Content Placeholder 2"/>
          <p:cNvSpPr>
            <a:spLocks noGrp="1"/>
          </p:cNvSpPr>
          <p:nvPr>
            <p:ph idx="1"/>
          </p:nvPr>
        </p:nvSpPr>
        <p:spPr/>
        <p:txBody>
          <a:bodyPr/>
          <a:lstStyle/>
          <a:p>
            <a:r>
              <a:rPr lang="en-US" dirty="0"/>
              <a:t>In addition to having a more smoothly decaying weighting function relative to K-NN, another difference with kernel weighting is that in regions of sparser data:</a:t>
            </a:r>
          </a:p>
          <a:p>
            <a:pPr lvl="1"/>
            <a:r>
              <a:rPr lang="en-US" sz="2000" dirty="0"/>
              <a:t>the K-NN neighborhood size grows larger (giving larger potential bias but roughly constant variance)</a:t>
            </a:r>
          </a:p>
          <a:p>
            <a:pPr lvl="1"/>
            <a:r>
              <a:rPr lang="en-US" sz="2000" dirty="0"/>
              <a:t>the kernel neighborhood size remains the same (giving roughly constant bias but larger variance)</a:t>
            </a:r>
          </a:p>
          <a:p>
            <a:pPr lvl="1"/>
            <a:r>
              <a:rPr lang="en-US" sz="2000" dirty="0"/>
              <a:t>for the data set shown in the following</a:t>
            </a:r>
          </a:p>
          <a:p>
            <a:pPr marL="350838" lvl="1" indent="0">
              <a:spcBef>
                <a:spcPts val="0"/>
              </a:spcBef>
              <a:buNone/>
              <a:tabLst>
                <a:tab pos="749300" algn="l"/>
              </a:tabLst>
            </a:pPr>
            <a:r>
              <a:rPr lang="en-US" sz="2000" dirty="0"/>
              <a:t>	scatterplot of y vs x, which seems </a:t>
            </a:r>
          </a:p>
          <a:p>
            <a:pPr marL="350838" lvl="1" indent="0">
              <a:spcBef>
                <a:spcPts val="0"/>
              </a:spcBef>
              <a:buNone/>
              <a:tabLst>
                <a:tab pos="749300" algn="l"/>
              </a:tabLst>
            </a:pPr>
            <a:r>
              <a:rPr lang="en-US" sz="2000" dirty="0"/>
              <a:t>	more appropriate?</a:t>
            </a:r>
          </a:p>
          <a:p>
            <a:pPr marL="350838" lvl="1" indent="0">
              <a:spcBef>
                <a:spcPts val="0"/>
              </a:spcBef>
              <a:buNone/>
              <a:tabLst>
                <a:tab pos="749300" algn="l"/>
              </a:tabLst>
            </a:pPr>
            <a:endParaRPr lang="en-US" sz="2000" dirty="0"/>
          </a:p>
          <a:p>
            <a:pPr marL="350838" lvl="1" indent="0">
              <a:spcBef>
                <a:spcPts val="0"/>
              </a:spcBef>
              <a:buNone/>
              <a:tabLst>
                <a:tab pos="749300" algn="l"/>
              </a:tabLst>
            </a:pPr>
            <a:endParaRPr lang="en-US" sz="2000" dirty="0"/>
          </a:p>
          <a:p>
            <a:pPr marL="293688">
              <a:spcBef>
                <a:spcPts val="0"/>
              </a:spcBef>
              <a:tabLst>
                <a:tab pos="749300" algn="l"/>
              </a:tabLst>
            </a:pPr>
            <a:r>
              <a:rPr lang="en-US" dirty="0"/>
              <a:t>This boils down to the familiar</a:t>
            </a:r>
          </a:p>
          <a:p>
            <a:pPr marL="0" indent="0">
              <a:spcBef>
                <a:spcPts val="0"/>
              </a:spcBef>
              <a:buNone/>
              <a:tabLst>
                <a:tab pos="341313" algn="l"/>
              </a:tabLst>
            </a:pPr>
            <a:r>
              <a:rPr lang="en-US" dirty="0"/>
              <a:t>	bias-variance tradeoff?   </a:t>
            </a:r>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t="10262" r="4170" b="3408"/>
          <a:stretch/>
        </p:blipFill>
        <p:spPr bwMode="auto">
          <a:xfrm>
            <a:off x="5336498" y="3582650"/>
            <a:ext cx="3777521" cy="3267854"/>
          </a:xfrm>
          <a:prstGeom prst="rect">
            <a:avLst/>
          </a:prstGeom>
          <a:noFill/>
          <a:ln>
            <a:noFill/>
          </a:ln>
        </p:spPr>
      </p:pic>
    </p:spTree>
    <p:extLst>
      <p:ext uri="{BB962C8B-B14F-4D97-AF65-F5344CB8AC3E}">
        <p14:creationId xmlns:p14="http://schemas.microsoft.com/office/powerpoint/2010/main" val="447638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Problem with N-W Kernel-Weighted Average (and also with Nearest Neighbors)</a:t>
            </a:r>
          </a:p>
        </p:txBody>
      </p:sp>
      <p:sp>
        <p:nvSpPr>
          <p:cNvPr id="3" name="Content Placeholder 2"/>
          <p:cNvSpPr>
            <a:spLocks noGrp="1"/>
          </p:cNvSpPr>
          <p:nvPr>
            <p:ph idx="1"/>
          </p:nvPr>
        </p:nvSpPr>
        <p:spPr>
          <a:xfrm>
            <a:off x="457200" y="1436914"/>
            <a:ext cx="8229600" cy="4963886"/>
          </a:xfrm>
        </p:spPr>
        <p:txBody>
          <a:bodyPr/>
          <a:lstStyle/>
          <a:p>
            <a:r>
              <a:rPr lang="en-US" dirty="0"/>
              <a:t>The kernel-weighted average can have severe bias at the boundaries of the </a:t>
            </a:r>
            <a:r>
              <a:rPr lang="en-US" b="1" dirty="0">
                <a:latin typeface="Times New Roman" pitchFamily="18" charset="0"/>
                <a:cs typeface="Times New Roman" pitchFamily="18" charset="0"/>
              </a:rPr>
              <a:t>x</a:t>
            </a:r>
            <a:r>
              <a:rPr lang="en-US" dirty="0"/>
              <a:t>-domain</a:t>
            </a:r>
          </a:p>
          <a:p>
            <a:r>
              <a:rPr lang="en-US" dirty="0"/>
              <a:t>In high dimensional space (large </a:t>
            </a:r>
            <a:r>
              <a:rPr lang="en-US" i="1" dirty="0">
                <a:latin typeface="Times New Roman" pitchFamily="18" charset="0"/>
                <a:cs typeface="Times New Roman" pitchFamily="18" charset="0"/>
              </a:rPr>
              <a:t>k</a:t>
            </a:r>
            <a:r>
              <a:rPr lang="en-US" dirty="0"/>
              <a:t>), points are inherently closer to the boundaries.</a:t>
            </a:r>
          </a:p>
          <a:p>
            <a:pPr marL="0" indent="0">
              <a:buNone/>
            </a:pPr>
            <a:endParaRPr lang="en-US" dirty="0"/>
          </a:p>
          <a:p>
            <a:pPr marL="0" indent="0">
              <a:buNone/>
            </a:pPr>
            <a:endParaRPr lang="en-US" dirty="0"/>
          </a:p>
          <a:p>
            <a:pPr marL="0" indent="0">
              <a:spcBef>
                <a:spcPts val="0"/>
              </a:spcBef>
              <a:buNone/>
            </a:pPr>
            <a:r>
              <a:rPr lang="en-US" dirty="0"/>
              <a:t>In one dimension, 2 out of 9</a:t>
            </a:r>
          </a:p>
          <a:p>
            <a:pPr marL="0" indent="0">
              <a:spcBef>
                <a:spcPts val="0"/>
              </a:spcBef>
              <a:buNone/>
            </a:pPr>
            <a:r>
              <a:rPr lang="en-US" dirty="0"/>
              <a:t>points are on the boundary</a:t>
            </a:r>
          </a:p>
          <a:p>
            <a:pPr marL="0" indent="0">
              <a:spcBef>
                <a:spcPts val="0"/>
              </a:spcBef>
              <a:buNone/>
            </a:pPr>
            <a:endParaRPr lang="en-US" dirty="0"/>
          </a:p>
          <a:p>
            <a:pPr marL="0" indent="0">
              <a:spcBef>
                <a:spcPts val="0"/>
              </a:spcBef>
              <a:buNone/>
            </a:pPr>
            <a:r>
              <a:rPr lang="en-US" dirty="0"/>
              <a:t>But in two dimensions, 8 out </a:t>
            </a:r>
          </a:p>
          <a:p>
            <a:pPr marL="0" indent="0">
              <a:spcBef>
                <a:spcPts val="0"/>
              </a:spcBef>
              <a:buNone/>
            </a:pPr>
            <a:r>
              <a:rPr lang="en-US" dirty="0"/>
              <a:t>of 9 are on the boundary  </a:t>
            </a:r>
          </a:p>
        </p:txBody>
      </p:sp>
      <p:pic>
        <p:nvPicPr>
          <p:cNvPr id="399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460" r="5012" b="2463"/>
          <a:stretch/>
        </p:blipFill>
        <p:spPr bwMode="auto">
          <a:xfrm>
            <a:off x="4544641" y="2743201"/>
            <a:ext cx="459936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780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Boundary Bias for Kernel Average</a:t>
            </a:r>
          </a:p>
        </p:txBody>
      </p:sp>
      <p:sp>
        <p:nvSpPr>
          <p:cNvPr id="3" name="Content Placeholder 2"/>
          <p:cNvSpPr>
            <a:spLocks noGrp="1"/>
          </p:cNvSpPr>
          <p:nvPr>
            <p:ph idx="1"/>
          </p:nvPr>
        </p:nvSpPr>
        <p:spPr>
          <a:xfrm>
            <a:off x="457200" y="5760720"/>
            <a:ext cx="8229600" cy="640080"/>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483" y="1293223"/>
            <a:ext cx="8677936" cy="5526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0788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Local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357192" cy="5181600"/>
              </a:xfrm>
            </p:spPr>
            <p:txBody>
              <a:bodyPr/>
              <a:lstStyle/>
              <a:p>
                <a:r>
                  <a:rPr lang="en-US" dirty="0"/>
                  <a:t>Instead of using a local average for the predictor, fit a local linear regression model:</a:t>
                </a:r>
              </a:p>
              <a:p>
                <a:pPr marL="0" indent="0">
                  <a:buNone/>
                </a:pPr>
                <a:endParaRPr lang="en-US" dirty="0"/>
              </a:p>
              <a:p>
                <a:pPr marL="174625" marR="0" indent="0" algn="just">
                  <a:spcBef>
                    <a:spcPts val="0"/>
                  </a:spcBef>
                  <a:spcAft>
                    <a:spcPts val="0"/>
                  </a:spcAft>
                  <a:buNone/>
                </a:pPr>
                <a:r>
                  <a:rPr lang="en-US" dirty="0">
                    <a:ea typeface="Times New Roman"/>
                  </a:rPr>
                  <a:t>To predict </a:t>
                </a:r>
                <a14:m>
                  <m:oMath xmlns:m="http://schemas.openxmlformats.org/officeDocument/2006/math">
                    <m:r>
                      <a:rPr lang="en-US" b="0" i="1" smtClean="0">
                        <a:latin typeface="Cambria Math" panose="02040503050406030204" pitchFamily="18" charset="0"/>
                      </a:rPr>
                      <m:t>𝑌</m:t>
                    </m:r>
                  </m:oMath>
                </a14:m>
                <a:r>
                  <a:rPr lang="en-US" dirty="0">
                    <a:ea typeface="Times New Roman"/>
                  </a:rPr>
                  <a:t> at specific </a:t>
                </a:r>
                <a14:m>
                  <m:oMath xmlns:m="http://schemas.openxmlformats.org/officeDocument/2006/math">
                    <m:r>
                      <a:rPr lang="en-US" b="1" i="1">
                        <a:latin typeface="Cambria Math" panose="02040503050406030204" pitchFamily="18" charset="0"/>
                      </a:rPr>
                      <m:t>𝒙</m:t>
                    </m:r>
                  </m:oMath>
                </a14:m>
                <a:r>
                  <a:rPr lang="en-US" dirty="0">
                    <a:ea typeface="Times New Roman"/>
                  </a:rPr>
                  <a:t>, find</a:t>
                </a:r>
              </a:p>
              <a:p>
                <a:pPr marL="174625" marR="0" indent="0" algn="just">
                  <a:spcBef>
                    <a:spcPts val="0"/>
                  </a:spcBef>
                  <a:spcAft>
                    <a:spcPts val="0"/>
                  </a:spcAft>
                  <a:buNone/>
                </a:pPr>
                <a:r>
                  <a:rPr lang="en-US" dirty="0">
                    <a:ea typeface="Times New Roman"/>
                  </a:rPr>
                  <a:t> </a:t>
                </a:r>
              </a:p>
              <a:p>
                <a:pPr marL="174625" marR="0" indent="0" algn="just">
                  <a:spcBef>
                    <a:spcPts val="0"/>
                  </a:spcBef>
                  <a:spcAft>
                    <a:spcPts val="0"/>
                  </a:spcAft>
                  <a:buNone/>
                </a:pPr>
                <a:r>
                  <a:rPr lang="en-US" dirty="0"/>
                  <a:t>   </a:t>
                </a: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𝛃</m:t>
                        </m:r>
                      </m:e>
                    </m:acc>
                    <m:d>
                      <m:dPr>
                        <m:ctrlPr>
                          <a:rPr lang="en-US" i="1">
                            <a:latin typeface="Cambria Math" panose="02040503050406030204" pitchFamily="18" charset="0"/>
                          </a:rPr>
                        </m:ctrlPr>
                      </m:dPr>
                      <m:e>
                        <m:r>
                          <a:rPr lang="en-US" b="1" i="1">
                            <a:latin typeface="Cambria Math" panose="02040503050406030204" pitchFamily="18" charset="0"/>
                          </a:rPr>
                          <m:t>𝐱</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𝑎𝑟𝑔𝑚𝑖𝑛</m:t>
                        </m:r>
                      </m:e>
                      <m:sub>
                        <m:r>
                          <a:rPr lang="en-US" b="1" i="1">
                            <a:latin typeface="Cambria Math" panose="02040503050406030204" pitchFamily="18" charset="0"/>
                          </a:rPr>
                          <m:t>𝛃</m:t>
                        </m:r>
                      </m:sub>
                    </m:sSub>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𝜆</m:t>
                            </m:r>
                          </m:sub>
                        </m:sSub>
                        <m:d>
                          <m:dPr>
                            <m:ctrlPr>
                              <a:rPr lang="en-US" i="1">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𝛃</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oMath>
                </a14:m>
                <a:r>
                  <a:rPr lang="en-US" dirty="0">
                    <a:ea typeface="Times New Roman"/>
                  </a:rPr>
                  <a:t>	</a:t>
                </a:r>
              </a:p>
              <a:p>
                <a:pPr marL="174625" marR="0" indent="0" algn="just">
                  <a:spcBef>
                    <a:spcPts val="0"/>
                  </a:spcBef>
                  <a:spcAft>
                    <a:spcPts val="0"/>
                  </a:spcAft>
                  <a:buNone/>
                </a:pPr>
                <a:r>
                  <a:rPr lang="en-US" dirty="0">
                    <a:ea typeface="Times New Roman"/>
                  </a:rPr>
                  <a:t>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𝑎𝑟𝑔𝑚𝑖𝑛</m:t>
                        </m:r>
                      </m:e>
                      <m:sub>
                        <m:r>
                          <a:rPr lang="en-US" b="1" i="1">
                            <a:latin typeface="Cambria Math" panose="02040503050406030204" pitchFamily="18" charset="0"/>
                          </a:rPr>
                          <m:t>𝛃</m:t>
                        </m:r>
                      </m:sub>
                    </m:sSub>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𝜆</m:t>
                            </m:r>
                          </m:sub>
                        </m:sSub>
                        <m:d>
                          <m:dPr>
                            <m:ctrlPr>
                              <a:rPr lang="en-US" i="1">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𝑖𝑘</m:t>
                                        </m:r>
                                      </m:sub>
                                    </m:sSub>
                                  </m:e>
                                </m:d>
                              </m:e>
                            </m:d>
                          </m:e>
                          <m:sup>
                            <m:r>
                              <a:rPr lang="en-US" i="1">
                                <a:latin typeface="Cambria Math" panose="02040503050406030204" pitchFamily="18" charset="0"/>
                              </a:rPr>
                              <m:t>2</m:t>
                            </m:r>
                          </m:sup>
                        </m:sSup>
                      </m:e>
                    </m:nary>
                  </m:oMath>
                </a14:m>
                <a:endParaRPr lang="en-US" dirty="0">
                  <a:ea typeface="Times New Roman"/>
                </a:endParaRPr>
              </a:p>
              <a:p>
                <a:pPr marL="174625" marR="0" indent="0" algn="just">
                  <a:spcBef>
                    <a:spcPts val="0"/>
                  </a:spcBef>
                  <a:spcAft>
                    <a:spcPts val="0"/>
                  </a:spcAft>
                  <a:buNone/>
                </a:pPr>
                <a:r>
                  <a:rPr lang="en-US" dirty="0">
                    <a:ea typeface="Times New Roman"/>
                  </a:rPr>
                  <a:t>and use the predictor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acc>
                              <m:accPr>
                                <m:chr m:val="̂"/>
                                <m:ctrlPr>
                                  <a:rPr lang="en-US" b="1" i="1">
                                    <a:latin typeface="Cambria Math" panose="02040503050406030204" pitchFamily="18" charset="0"/>
                                  </a:rPr>
                                </m:ctrlPr>
                              </m:accPr>
                              <m:e>
                                <m:r>
                                  <a:rPr lang="en-US" b="1" i="1">
                                    <a:latin typeface="Cambria Math" panose="02040503050406030204" pitchFamily="18" charset="0"/>
                                  </a:rPr>
                                  <m:t>𝛃</m:t>
                                </m:r>
                              </m:e>
                            </m:acc>
                            <m:d>
                              <m:dPr>
                                <m:ctrlPr>
                                  <a:rPr lang="en-US" i="1">
                                    <a:latin typeface="Cambria Math" panose="02040503050406030204" pitchFamily="18" charset="0"/>
                                  </a:rPr>
                                </m:ctrlPr>
                              </m:dPr>
                              <m:e>
                                <m:r>
                                  <a:rPr lang="en-US" b="1" i="1">
                                    <a:latin typeface="Cambria Math" panose="02040503050406030204" pitchFamily="18" charset="0"/>
                                  </a:rPr>
                                  <m:t>𝐱</m:t>
                                </m:r>
                              </m:e>
                            </m:d>
                          </m:e>
                        </m:d>
                      </m:e>
                      <m:sup>
                        <m:r>
                          <a:rPr lang="en-US" i="1">
                            <a:latin typeface="Cambria Math" panose="02040503050406030204" pitchFamily="18" charset="0"/>
                          </a:rPr>
                          <m:t>𝑇</m:t>
                        </m:r>
                      </m:sup>
                    </m:sSup>
                    <m:r>
                      <a:rPr lang="en-US" b="1" i="1">
                        <a:latin typeface="Cambria Math" panose="02040503050406030204" pitchFamily="18" charset="0"/>
                      </a:rPr>
                      <m:t>𝒙</m:t>
                    </m:r>
                  </m:oMath>
                </a14:m>
                <a:endParaRPr lang="en-US" dirty="0">
                  <a:ea typeface="Times New Roman"/>
                </a:endParaRPr>
              </a:p>
              <a:p>
                <a:pPr marL="339725" marR="0" indent="0" algn="just">
                  <a:spcBef>
                    <a:spcPts val="0"/>
                  </a:spcBef>
                  <a:spcAft>
                    <a:spcPts val="0"/>
                  </a:spcAft>
                  <a:buNone/>
                </a:pPr>
                <a:r>
                  <a:rPr lang="en-US" dirty="0">
                    <a:ea typeface="Times New Roman"/>
                  </a:rPr>
                  <a:t> </a:t>
                </a:r>
                <a:endParaRPr lang="en-US" dirty="0"/>
              </a:p>
              <a:p>
                <a:r>
                  <a:rPr lang="en-US" dirty="0"/>
                  <a:t>For each </a:t>
                </a:r>
                <a14:m>
                  <m:oMath xmlns:m="http://schemas.openxmlformats.org/officeDocument/2006/math">
                    <m:r>
                      <a:rPr lang="en-US" b="1" i="1">
                        <a:latin typeface="Cambria Math" panose="02040503050406030204" pitchFamily="18" charset="0"/>
                      </a:rPr>
                      <m:t>𝒙</m:t>
                    </m:r>
                  </m:oMath>
                </a14:m>
                <a:r>
                  <a:rPr lang="en-US" dirty="0"/>
                  <a:t> at which you want to predict </a:t>
                </a:r>
                <a14:m>
                  <m:oMath xmlns:m="http://schemas.openxmlformats.org/officeDocument/2006/math">
                    <m:r>
                      <a:rPr lang="en-US" i="1">
                        <a:latin typeface="Cambria Math" panose="02040503050406030204" pitchFamily="18" charset="0"/>
                      </a:rPr>
                      <m:t>𝑌</m:t>
                    </m:r>
                  </m:oMath>
                </a14:m>
                <a:r>
                  <a:rPr lang="en-US" i="1" dirty="0">
                    <a:latin typeface="Times New Roman" pitchFamily="18" charset="0"/>
                    <a:cs typeface="Times New Roman" pitchFamily="18" charset="0"/>
                  </a:rPr>
                  <a:t>, </a:t>
                </a:r>
                <a:r>
                  <a:rPr lang="en-US" dirty="0"/>
                  <a:t>you must refit the model and minimize the above weighted SSE, which will give a different set of coefficients </a:t>
                </a: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𝛃</m:t>
                        </m:r>
                      </m:e>
                    </m:acc>
                    <m:d>
                      <m:dPr>
                        <m:ctrlPr>
                          <a:rPr lang="en-US" i="1">
                            <a:latin typeface="Cambria Math" panose="02040503050406030204" pitchFamily="18" charset="0"/>
                          </a:rPr>
                        </m:ctrlPr>
                      </m:dPr>
                      <m:e>
                        <m:r>
                          <a:rPr lang="en-US" b="1" i="1">
                            <a:latin typeface="Cambria Math" panose="02040503050406030204" pitchFamily="18" charset="0"/>
                          </a:rPr>
                          <m:t>𝐱</m:t>
                        </m:r>
                      </m:e>
                    </m:d>
                  </m:oMath>
                </a14:m>
                <a:r>
                  <a:rPr lang="en-US" dirty="0"/>
                  <a:t> for </a:t>
                </a:r>
                <a:r>
                  <a:rPr lang="en-US" b="1" u="sng" dirty="0"/>
                  <a:t>every</a:t>
                </a:r>
                <a:r>
                  <a:rPr lang="en-US" dirty="0"/>
                  <a:t> </a:t>
                </a:r>
                <a14:m>
                  <m:oMath xmlns:m="http://schemas.openxmlformats.org/officeDocument/2006/math">
                    <m:r>
                      <a:rPr lang="en-US" b="1" i="1">
                        <a:latin typeface="Cambria Math" panose="02040503050406030204" pitchFamily="18" charset="0"/>
                      </a:rPr>
                      <m:t>𝒙</m:t>
                    </m:r>
                  </m:oMath>
                </a14:m>
                <a:endParaRPr lang="en-US" i="1"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357192" cy="5181600"/>
              </a:xfrm>
              <a:blipFill>
                <a:blip r:embed="rId2"/>
                <a:stretch>
                  <a:fillRect l="-948" t="-824"/>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12321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A local linear regression model is nonparametric, just like kernel-weighted average and nearest neighbors. There is no single fitted model – the coefficients         are different for each </a:t>
            </a:r>
            <a:r>
              <a:rPr lang="en-US" b="1" dirty="0">
                <a:latin typeface="Times New Roman" pitchFamily="18" charset="0"/>
                <a:cs typeface="Times New Roman" pitchFamily="18" charset="0"/>
              </a:rPr>
              <a:t>x</a:t>
            </a:r>
            <a:r>
              <a:rPr lang="en-US" dirty="0"/>
              <a:t> at which you want to predict </a:t>
            </a:r>
            <a:r>
              <a:rPr lang="en-US" i="1" dirty="0">
                <a:latin typeface="Times New Roman" pitchFamily="18" charset="0"/>
                <a:cs typeface="Times New Roman" pitchFamily="18" charset="0"/>
              </a:rPr>
              <a:t>Y</a:t>
            </a:r>
            <a:endParaRPr lang="en-US" dirty="0"/>
          </a:p>
          <a:p>
            <a:r>
              <a:rPr lang="en-US" dirty="0"/>
              <a:t>What is the relationship between a local linear regression model and a linear regression model? Is a local linear regression model "almost" linear?</a:t>
            </a:r>
          </a:p>
          <a:p>
            <a:r>
              <a:rPr lang="en-US" dirty="0"/>
              <a:t>Where is a local linear regression predictor most likely to be biased?</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3126969"/>
              </p:ext>
            </p:extLst>
          </p:nvPr>
        </p:nvGraphicFramePr>
        <p:xfrm>
          <a:off x="6558119" y="1936179"/>
          <a:ext cx="584200" cy="482600"/>
        </p:xfrm>
        <a:graphic>
          <a:graphicData uri="http://schemas.openxmlformats.org/presentationml/2006/ole">
            <mc:AlternateContent xmlns:mc="http://schemas.openxmlformats.org/markup-compatibility/2006">
              <mc:Choice xmlns:v="urn:schemas-microsoft-com:vml" Requires="v">
                <p:oleObj name="Equation" r:id="rId2" imgW="291973" imgH="241195" progId="Equation.3">
                  <p:embed/>
                </p:oleObj>
              </mc:Choice>
              <mc:Fallback>
                <p:oleObj name="Equation" r:id="rId2" imgW="291973" imgH="241195"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8119" y="1936179"/>
                        <a:ext cx="584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20011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K-NN for Gas Mileage data</a:t>
            </a:r>
          </a:p>
        </p:txBody>
      </p:sp>
      <p:sp>
        <p:nvSpPr>
          <p:cNvPr id="3" name="Content Placeholder 2"/>
          <p:cNvSpPr>
            <a:spLocks noGrp="1"/>
          </p:cNvSpPr>
          <p:nvPr>
            <p:ph idx="1"/>
          </p:nvPr>
        </p:nvSpPr>
        <p:spPr/>
        <p:txBody>
          <a:bodyPr/>
          <a:lstStyle/>
          <a:p>
            <a:pPr marL="0" indent="0">
              <a:buNone/>
            </a:pPr>
            <a:r>
              <a:rPr lang="en-US" sz="1600" dirty="0"/>
              <a:t>library(scatterplot3d)</a:t>
            </a:r>
          </a:p>
          <a:p>
            <a:pPr marL="0" indent="0">
              <a:buNone/>
            </a:pPr>
            <a:r>
              <a:rPr lang="en-US" sz="1600" dirty="0"/>
              <a:t>library(</a:t>
            </a:r>
            <a:r>
              <a:rPr lang="en-US" sz="1600" dirty="0" err="1"/>
              <a:t>rgl</a:t>
            </a:r>
            <a:r>
              <a:rPr lang="en-US" sz="1600" dirty="0"/>
              <a:t>)</a:t>
            </a:r>
          </a:p>
          <a:p>
            <a:pPr marL="0" indent="0">
              <a:buNone/>
            </a:pPr>
            <a:r>
              <a:rPr lang="en-US" sz="1600" dirty="0"/>
              <a:t>GAS&lt;-read.csv("Gas_Mileage.</a:t>
            </a:r>
            <a:r>
              <a:rPr lang="en-US" sz="1600" dirty="0" err="1"/>
              <a:t>csv</a:t>
            </a:r>
            <a:r>
              <a:rPr lang="en-US" sz="1600" dirty="0"/>
              <a:t>",header=TRUE)</a:t>
            </a:r>
          </a:p>
          <a:p>
            <a:pPr marL="0" indent="0">
              <a:buNone/>
            </a:pPr>
            <a:r>
              <a:rPr lang="en-US" sz="1600" dirty="0"/>
              <a:t>GAS1&lt;-GAS</a:t>
            </a:r>
          </a:p>
          <a:p>
            <a:pPr marL="0" indent="0">
              <a:buNone/>
            </a:pPr>
            <a:r>
              <a:rPr lang="en-US" sz="1600" dirty="0"/>
              <a:t>GAS1[,2:12]&lt;-</a:t>
            </a:r>
            <a:r>
              <a:rPr lang="en-US" sz="1600" dirty="0" err="1"/>
              <a:t>sapply</a:t>
            </a:r>
            <a:r>
              <a:rPr lang="en-US" sz="1600" dirty="0"/>
              <a:t>(GAS1[,2:12], function(x) (x-mean(x[!is.na(x)]))/</a:t>
            </a:r>
            <a:r>
              <a:rPr lang="en-US" sz="1600" dirty="0" err="1"/>
              <a:t>sd</a:t>
            </a:r>
            <a:r>
              <a:rPr lang="en-US" sz="1600" dirty="0"/>
              <a:t>(x[!is.na(x)]))</a:t>
            </a:r>
          </a:p>
          <a:p>
            <a:pPr marL="0" indent="0">
              <a:buNone/>
            </a:pPr>
            <a:r>
              <a:rPr lang="en-US" sz="1600" dirty="0"/>
              <a:t>GAS[1:10,]</a:t>
            </a:r>
          </a:p>
          <a:p>
            <a:pPr marL="0" indent="0">
              <a:buNone/>
            </a:pPr>
            <a:r>
              <a:rPr lang="en-US" sz="1600" dirty="0"/>
              <a:t>attach(GAS1)</a:t>
            </a:r>
          </a:p>
          <a:p>
            <a:pPr marL="0" indent="0">
              <a:buNone/>
            </a:pPr>
            <a:r>
              <a:rPr lang="en-US" sz="1600" dirty="0"/>
              <a:t>GAS1[c(1,2,6)]</a:t>
            </a:r>
          </a:p>
          <a:p>
            <a:pPr marL="0" indent="0">
              <a:buNone/>
            </a:pPr>
            <a:r>
              <a:rPr lang="en-US" sz="1600" dirty="0"/>
              <a:t>plot3d(</a:t>
            </a:r>
            <a:r>
              <a:rPr lang="en-US" sz="1600" dirty="0" err="1"/>
              <a:t>Displacement,Rear_axle_ratio,Mpg</a:t>
            </a:r>
            <a:r>
              <a:rPr lang="en-US" sz="1600" dirty="0"/>
              <a:t>)</a:t>
            </a:r>
          </a:p>
          <a:p>
            <a:pPr marL="0" indent="0">
              <a:buNone/>
            </a:pPr>
            <a:r>
              <a:rPr lang="en-US" sz="1600" dirty="0"/>
              <a:t>###</a:t>
            </a:r>
          </a:p>
          <a:p>
            <a:pPr marL="0" indent="0">
              <a:buNone/>
            </a:pPr>
            <a:r>
              <a:rPr lang="en-US" sz="1600" dirty="0"/>
              <a:t>plot(</a:t>
            </a:r>
            <a:r>
              <a:rPr lang="en-US" sz="1600" dirty="0" err="1"/>
              <a:t>Displacement,Rear_axle_ratio,type</a:t>
            </a:r>
            <a:r>
              <a:rPr lang="en-US" sz="1600" dirty="0"/>
              <a:t>="p")</a:t>
            </a:r>
          </a:p>
          <a:p>
            <a:pPr marL="0" indent="0">
              <a:buNone/>
            </a:pPr>
            <a:r>
              <a:rPr lang="en-US" sz="1600" dirty="0"/>
              <a:t>###</a:t>
            </a:r>
          </a:p>
          <a:p>
            <a:pPr marL="0" indent="0">
              <a:buNone/>
            </a:pPr>
            <a:r>
              <a:rPr lang="en-US" sz="1600" dirty="0"/>
              <a:t>identify(</a:t>
            </a:r>
            <a:r>
              <a:rPr lang="en-US" sz="1600" dirty="0" err="1"/>
              <a:t>Displacement,Rear_axle_ratio</a:t>
            </a:r>
            <a:r>
              <a:rPr lang="en-US" sz="1600" dirty="0"/>
              <a:t>)</a:t>
            </a:r>
          </a:p>
        </p:txBody>
      </p:sp>
    </p:spTree>
    <p:extLst>
      <p:ext uri="{BB962C8B-B14F-4D97-AF65-F5344CB8AC3E}">
        <p14:creationId xmlns:p14="http://schemas.microsoft.com/office/powerpoint/2010/main" val="2945568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Linear Vs. Local Quadratic Regression</a:t>
            </a:r>
          </a:p>
        </p:txBody>
      </p:sp>
      <p:sp>
        <p:nvSpPr>
          <p:cNvPr id="3" name="Content Placeholder 2"/>
          <p:cNvSpPr>
            <a:spLocks noGrp="1"/>
          </p:cNvSpPr>
          <p:nvPr>
            <p:ph idx="1"/>
          </p:nvPr>
        </p:nvSpPr>
        <p:spPr/>
        <p:txBody>
          <a:bodyPr/>
          <a:lstStyle/>
          <a:p>
            <a:r>
              <a:rPr lang="en-US" dirty="0"/>
              <a:t>Local linear regression effectively removes linear boundary bias, but is still subject to bias in regions of high curvature</a:t>
            </a:r>
          </a:p>
          <a:p>
            <a:pPr lvl="1"/>
            <a:r>
              <a:rPr lang="en-US" dirty="0"/>
              <a:t>Local quadratic regression will remove much of the bias in regions of high curvature, but also increases the variance of the predictor</a:t>
            </a:r>
          </a:p>
          <a:p>
            <a:pPr lvl="1"/>
            <a:r>
              <a:rPr lang="en-US" dirty="0"/>
              <a:t>Local polynomials of higher order than 2 will remove even more of the bias, but are almost never used</a:t>
            </a:r>
          </a:p>
        </p:txBody>
      </p:sp>
    </p:spTree>
    <p:extLst>
      <p:ext uri="{BB962C8B-B14F-4D97-AF65-F5344CB8AC3E}">
        <p14:creationId xmlns:p14="http://schemas.microsoft.com/office/powerpoint/2010/main" val="3816361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a:t>Local Linear Vs. Local Quadratic Regression</a:t>
            </a:r>
          </a:p>
        </p:txBody>
      </p:sp>
      <p:sp>
        <p:nvSpPr>
          <p:cNvPr id="3" name="Content Placeholder 2"/>
          <p:cNvSpPr>
            <a:spLocks noGrp="1"/>
          </p:cNvSpPr>
          <p:nvPr>
            <p:ph idx="1"/>
          </p:nvPr>
        </p:nvSpPr>
        <p:spPr>
          <a:xfrm>
            <a:off x="457200" y="5760720"/>
            <a:ext cx="8229600" cy="640080"/>
          </a:xfrm>
        </p:spPr>
        <p:txBody>
          <a:bodyPr/>
          <a:lstStyle/>
          <a:p>
            <a:r>
              <a:rPr lang="en-US" dirty="0"/>
              <a:t>What are the pros and cons of using a local linear, versus local quadratic, model for the above data?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48" y="839413"/>
            <a:ext cx="8825780" cy="4761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4673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Regression for Concrete data</a:t>
            </a:r>
          </a:p>
        </p:txBody>
      </p:sp>
      <p:sp>
        <p:nvSpPr>
          <p:cNvPr id="3" name="Content Placeholder 2"/>
          <p:cNvSpPr>
            <a:spLocks noGrp="1"/>
          </p:cNvSpPr>
          <p:nvPr>
            <p:ph idx="1"/>
          </p:nvPr>
        </p:nvSpPr>
        <p:spPr/>
        <p:txBody>
          <a:bodyPr/>
          <a:lstStyle/>
          <a:p>
            <a:pPr marL="0" indent="0">
              <a:buNone/>
            </a:pPr>
            <a:r>
              <a:rPr lang="en-US" sz="1600" dirty="0"/>
              <a:t>CRT&lt;-read.csv("concrete.csv", header=TRUE)</a:t>
            </a:r>
          </a:p>
          <a:p>
            <a:pPr marL="0" indent="0">
              <a:buNone/>
            </a:pPr>
            <a:r>
              <a:rPr lang="en-US" sz="1600" dirty="0"/>
              <a:t>CRT1&lt;-CRT</a:t>
            </a:r>
          </a:p>
          <a:p>
            <a:pPr marL="0" indent="0">
              <a:buNone/>
            </a:pPr>
            <a:r>
              <a:rPr lang="en-US" sz="1600" dirty="0"/>
              <a:t>CRT1[1:8]&lt;-</a:t>
            </a:r>
            <a:r>
              <a:rPr lang="en-US" sz="1600" dirty="0" err="1"/>
              <a:t>sapply</a:t>
            </a:r>
            <a:r>
              <a:rPr lang="en-US" sz="1600" dirty="0"/>
              <a:t>(CRT1[1:8], function(x) (x-mean(x))/</a:t>
            </a:r>
            <a:r>
              <a:rPr lang="en-US" sz="1600" dirty="0" err="1"/>
              <a:t>sd</a:t>
            </a:r>
            <a:r>
              <a:rPr lang="en-US" sz="1600" dirty="0"/>
              <a:t>(x)) #standardize predictors</a:t>
            </a:r>
          </a:p>
          <a:p>
            <a:pPr marL="0" indent="0">
              <a:buNone/>
            </a:pPr>
            <a:r>
              <a:rPr lang="en-US" sz="1600" dirty="0"/>
              <a:t>CRT1[9]&lt;-(CRT1[9]-min(CRT1[9]))/(max(CRT1[9])-min(CRT1[9]))</a:t>
            </a:r>
          </a:p>
          <a:p>
            <a:pPr marL="0" indent="0">
              <a:buNone/>
            </a:pPr>
            <a:r>
              <a:rPr lang="en-US" sz="1600" dirty="0"/>
              <a:t>out&lt;-loess(Strength~., CRT1[,c(1,2,4,8,9)],degree=1,span=.3)</a:t>
            </a:r>
          </a:p>
          <a:p>
            <a:pPr marL="0" indent="0">
              <a:buNone/>
            </a:pPr>
            <a:r>
              <a:rPr lang="en-US" sz="1600" dirty="0"/>
              <a:t>summary(out)</a:t>
            </a:r>
          </a:p>
          <a:p>
            <a:pPr marL="0" indent="0">
              <a:buNone/>
            </a:pPr>
            <a:r>
              <a:rPr lang="en-US" sz="1600" dirty="0"/>
              <a:t>names(out)</a:t>
            </a:r>
          </a:p>
          <a:p>
            <a:pPr marL="0" indent="0">
              <a:buNone/>
            </a:pPr>
            <a:r>
              <a:rPr lang="en-US" sz="1600" dirty="0"/>
              <a:t>y&lt;-CRT1[[9]]</a:t>
            </a:r>
          </a:p>
          <a:p>
            <a:pPr marL="0" indent="0">
              <a:buNone/>
            </a:pPr>
            <a:r>
              <a:rPr lang="en-US" sz="1600" dirty="0" err="1"/>
              <a:t>yhat</a:t>
            </a:r>
            <a:r>
              <a:rPr lang="en-US" sz="1600" dirty="0"/>
              <a:t>&lt;-predict(out)</a:t>
            </a:r>
          </a:p>
          <a:p>
            <a:pPr marL="0" indent="0">
              <a:buNone/>
            </a:pPr>
            <a:r>
              <a:rPr lang="en-US" sz="1600" dirty="0"/>
              <a:t>SSE&lt;-sum((y-</a:t>
            </a:r>
            <a:r>
              <a:rPr lang="en-US" sz="1600" dirty="0" err="1"/>
              <a:t>yhat</a:t>
            </a:r>
            <a:r>
              <a:rPr lang="en-US" sz="1600" dirty="0"/>
              <a:t>)^2);SSE</a:t>
            </a:r>
          </a:p>
          <a:p>
            <a:pPr marL="0" indent="0">
              <a:buNone/>
            </a:pPr>
            <a:r>
              <a:rPr lang="en-US" sz="1600" dirty="0"/>
              <a:t>1-var(y-</a:t>
            </a:r>
            <a:r>
              <a:rPr lang="en-US" sz="1600" dirty="0" err="1"/>
              <a:t>yhat</a:t>
            </a:r>
            <a:r>
              <a:rPr lang="en-US" sz="1600" dirty="0"/>
              <a:t>)/</a:t>
            </a:r>
            <a:r>
              <a:rPr lang="en-US" sz="1600" dirty="0" err="1"/>
              <a:t>var</a:t>
            </a:r>
            <a:r>
              <a:rPr lang="en-US" sz="1600" dirty="0"/>
              <a:t>(y)</a:t>
            </a:r>
          </a:p>
          <a:p>
            <a:pPr marL="0" indent="0">
              <a:buNone/>
            </a:pPr>
            <a:r>
              <a:rPr lang="en-US" sz="1600" dirty="0"/>
              <a:t>plot(</a:t>
            </a:r>
            <a:r>
              <a:rPr lang="en-US" sz="1600" dirty="0" err="1"/>
              <a:t>yhat,y</a:t>
            </a:r>
            <a:r>
              <a:rPr lang="en-US" sz="1600" dirty="0"/>
              <a:t>)</a:t>
            </a:r>
          </a:p>
        </p:txBody>
      </p:sp>
    </p:spTree>
    <p:extLst>
      <p:ext uri="{BB962C8B-B14F-4D97-AF65-F5344CB8AC3E}">
        <p14:creationId xmlns:p14="http://schemas.microsoft.com/office/powerpoint/2010/main" val="3969141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sz="1600" dirty="0">
                <a:solidFill>
                  <a:srgbClr val="000000"/>
                </a:solidFill>
              </a:rPr>
              <a:t>&gt; summary(out)</a:t>
            </a:r>
          </a:p>
          <a:p>
            <a:pPr marL="0" lvl="0" indent="0">
              <a:buNone/>
            </a:pPr>
            <a:r>
              <a:rPr lang="en-US" sz="1600" dirty="0">
                <a:solidFill>
                  <a:srgbClr val="000000"/>
                </a:solidFill>
              </a:rPr>
              <a:t>Call:</a:t>
            </a:r>
          </a:p>
          <a:p>
            <a:pPr marL="0" lvl="0" indent="0">
              <a:buNone/>
            </a:pPr>
            <a:r>
              <a:rPr lang="en-US" sz="1600" dirty="0">
                <a:solidFill>
                  <a:srgbClr val="000000"/>
                </a:solidFill>
              </a:rPr>
              <a:t>loess(formula = Strength ~ ., data = CRT1[, c(1, 2, 4, 8, 9)], </a:t>
            </a:r>
          </a:p>
          <a:p>
            <a:pPr marL="0" lvl="0" indent="0">
              <a:buNone/>
            </a:pPr>
            <a:r>
              <a:rPr lang="en-US" sz="1600" dirty="0">
                <a:solidFill>
                  <a:srgbClr val="000000"/>
                </a:solidFill>
              </a:rPr>
              <a:t>    span = 0.3, degree = 1)</a:t>
            </a:r>
          </a:p>
          <a:p>
            <a:pPr marL="0" lvl="0" indent="0">
              <a:buNone/>
            </a:pPr>
            <a:endParaRPr lang="en-US" sz="1600" dirty="0">
              <a:solidFill>
                <a:srgbClr val="000000"/>
              </a:solidFill>
            </a:endParaRPr>
          </a:p>
          <a:p>
            <a:pPr marL="0" lvl="0" indent="0">
              <a:buNone/>
            </a:pPr>
            <a:r>
              <a:rPr lang="en-US" sz="1600" dirty="0">
                <a:solidFill>
                  <a:srgbClr val="000000"/>
                </a:solidFill>
              </a:rPr>
              <a:t>Number of Observations: 1030 </a:t>
            </a:r>
          </a:p>
          <a:p>
            <a:pPr marL="0" lvl="0" indent="0">
              <a:buNone/>
            </a:pPr>
            <a:r>
              <a:rPr lang="en-US" sz="1600" dirty="0">
                <a:solidFill>
                  <a:srgbClr val="000000"/>
                </a:solidFill>
              </a:rPr>
              <a:t>Equivalent Number of Parameters: 21.54 </a:t>
            </a:r>
          </a:p>
          <a:p>
            <a:pPr marL="0" lvl="0" indent="0">
              <a:buNone/>
            </a:pPr>
            <a:r>
              <a:rPr lang="en-US" sz="1600" dirty="0">
                <a:solidFill>
                  <a:srgbClr val="000000"/>
                </a:solidFill>
              </a:rPr>
              <a:t>Residual Standard Error: 0.089 </a:t>
            </a:r>
          </a:p>
          <a:p>
            <a:pPr marL="0" lvl="0" indent="0">
              <a:buNone/>
            </a:pPr>
            <a:r>
              <a:rPr lang="en-US" sz="1600" dirty="0">
                <a:solidFill>
                  <a:srgbClr val="000000"/>
                </a:solidFill>
              </a:rPr>
              <a:t>Trace of smoother matrix: 32.38 </a:t>
            </a:r>
          </a:p>
          <a:p>
            <a:pPr marL="0" lvl="0" indent="0">
              <a:buNone/>
            </a:pPr>
            <a:r>
              <a:rPr lang="en-US" sz="1600" dirty="0">
                <a:solidFill>
                  <a:srgbClr val="000000"/>
                </a:solidFill>
              </a:rPr>
              <a:t>Control settings:</a:t>
            </a:r>
          </a:p>
          <a:p>
            <a:pPr marL="0" lvl="0" indent="0">
              <a:buNone/>
            </a:pPr>
            <a:r>
              <a:rPr lang="en-US" sz="1600" dirty="0">
                <a:solidFill>
                  <a:srgbClr val="000000"/>
                </a:solidFill>
              </a:rPr>
              <a:t>  normalize:  TRUE </a:t>
            </a:r>
          </a:p>
          <a:p>
            <a:pPr marL="0" lvl="0" indent="0">
              <a:buNone/>
            </a:pPr>
            <a:r>
              <a:rPr lang="en-US" sz="1600" dirty="0">
                <a:solidFill>
                  <a:srgbClr val="000000"/>
                </a:solidFill>
              </a:rPr>
              <a:t>  span      :  0.3 </a:t>
            </a:r>
          </a:p>
          <a:p>
            <a:pPr marL="0" lvl="0" indent="0">
              <a:buNone/>
            </a:pPr>
            <a:r>
              <a:rPr lang="en-US" sz="1600" dirty="0">
                <a:solidFill>
                  <a:srgbClr val="000000"/>
                </a:solidFill>
              </a:rPr>
              <a:t>  degree   :  1 </a:t>
            </a:r>
          </a:p>
          <a:p>
            <a:pPr marL="0" lvl="0" indent="0">
              <a:buNone/>
            </a:pPr>
            <a:r>
              <a:rPr lang="en-US" sz="1600" dirty="0">
                <a:solidFill>
                  <a:srgbClr val="000000"/>
                </a:solidFill>
              </a:rPr>
              <a:t>  family   :  </a:t>
            </a:r>
            <a:r>
              <a:rPr lang="en-US" sz="1600" dirty="0" err="1">
                <a:solidFill>
                  <a:srgbClr val="000000"/>
                </a:solidFill>
              </a:rPr>
              <a:t>gaussian</a:t>
            </a:r>
            <a:endParaRPr lang="en-US" sz="1600" dirty="0">
              <a:solidFill>
                <a:srgbClr val="000000"/>
              </a:solidFill>
            </a:endParaRPr>
          </a:p>
          <a:p>
            <a:pPr marL="0" lvl="0" indent="0">
              <a:buNone/>
            </a:pPr>
            <a:r>
              <a:rPr lang="en-US" sz="1600" dirty="0">
                <a:solidFill>
                  <a:srgbClr val="000000"/>
                </a:solidFill>
              </a:rPr>
              <a:t>  surface  :  interpolate         cell = 0.2</a:t>
            </a:r>
          </a:p>
          <a:p>
            <a:pPr marL="0" lvl="0" indent="0">
              <a:buNone/>
            </a:pPr>
            <a:endParaRPr lang="en-US" sz="1600" dirty="0">
              <a:solidFill>
                <a:srgbClr val="000000"/>
              </a:solidFill>
            </a:endParaRPr>
          </a:p>
          <a:p>
            <a:pPr marL="0" lvl="0" indent="0">
              <a:buNone/>
            </a:pPr>
            <a:r>
              <a:rPr lang="en-US" sz="1600" dirty="0">
                <a:solidFill>
                  <a:srgbClr val="000000"/>
                </a:solidFill>
              </a:rPr>
              <a:t>&gt; 1-var(y-</a:t>
            </a:r>
            <a:r>
              <a:rPr lang="en-US" sz="1600" dirty="0" err="1">
                <a:solidFill>
                  <a:srgbClr val="000000"/>
                </a:solidFill>
              </a:rPr>
              <a:t>yhat</a:t>
            </a:r>
            <a:r>
              <a:rPr lang="en-US" sz="1600" dirty="0">
                <a:solidFill>
                  <a:srgbClr val="000000"/>
                </a:solidFill>
              </a:rPr>
              <a:t>)/</a:t>
            </a:r>
            <a:r>
              <a:rPr lang="en-US" sz="1600" dirty="0" err="1">
                <a:solidFill>
                  <a:srgbClr val="000000"/>
                </a:solidFill>
              </a:rPr>
              <a:t>var</a:t>
            </a:r>
            <a:r>
              <a:rPr lang="en-US" sz="1600" dirty="0">
                <a:solidFill>
                  <a:srgbClr val="000000"/>
                </a:solidFill>
              </a:rPr>
              <a:t>(y)</a:t>
            </a:r>
          </a:p>
          <a:p>
            <a:pPr marL="0" lvl="0" indent="0">
              <a:buNone/>
            </a:pPr>
            <a:r>
              <a:rPr lang="en-US" sz="1600" dirty="0">
                <a:solidFill>
                  <a:srgbClr val="000000"/>
                </a:solidFill>
              </a:rPr>
              <a:t>[1] 0.8285685</a:t>
            </a:r>
          </a:p>
        </p:txBody>
      </p:sp>
      <p:pic>
        <p:nvPicPr>
          <p:cNvPr id="4301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9759" r="4332"/>
          <a:stretch/>
        </p:blipFill>
        <p:spPr bwMode="auto">
          <a:xfrm>
            <a:off x="4161170" y="2532197"/>
            <a:ext cx="4954694" cy="4295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5612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the best </a:t>
            </a:r>
            <a:r>
              <a:rPr lang="en-US" i="1" dirty="0">
                <a:latin typeface="Symbol" pitchFamily="18" charset="2"/>
              </a:rPr>
              <a:t>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Can use cross-validation (left as an exercise), or</a:t>
                </a:r>
              </a:p>
              <a:p>
                <a:r>
                  <a:rPr lang="en-US" dirty="0"/>
                  <a:t>(arguably the best method) Can choose the </a:t>
                </a:r>
                <a:r>
                  <a:rPr lang="en-US" i="1" dirty="0">
                    <a:latin typeface="Symbol" pitchFamily="18" charset="2"/>
                  </a:rPr>
                  <a:t>l</a:t>
                </a:r>
                <a:r>
                  <a:rPr lang="en-US" dirty="0"/>
                  <a:t> that minimizes a version of Mallow's </a:t>
                </a:r>
                <a:r>
                  <a:rPr lang="en-US" i="1" dirty="0" err="1">
                    <a:latin typeface="Times New Roman" pitchFamily="18" charset="0"/>
                    <a:cs typeface="Times New Roman" pitchFamily="18" charset="0"/>
                  </a:rPr>
                  <a:t>C</a:t>
                </a:r>
                <a:r>
                  <a:rPr lang="en-US" i="1" baseline="-25000" dirty="0" err="1">
                    <a:latin typeface="Times New Roman" pitchFamily="18" charset="0"/>
                    <a:cs typeface="Times New Roman" pitchFamily="18" charset="0"/>
                  </a:rPr>
                  <a:t>p</a:t>
                </a:r>
                <a:r>
                  <a:rPr lang="en-US" dirty="0"/>
                  <a:t> adapted to the case of kernel regression:</a:t>
                </a:r>
              </a:p>
              <a:p>
                <a:pPr marL="0" lvl="0" indent="0">
                  <a:buNone/>
                </a:pPr>
                <a:r>
                  <a:rPr lang="en-US" sz="20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𝐶</m:t>
                        </m:r>
                      </m:e>
                      <m:sub>
                        <m:r>
                          <a:rPr lang="en-US" sz="2000" b="0" i="1" smtClean="0">
                            <a:solidFill>
                              <a:srgbClr val="000000"/>
                            </a:solidFill>
                            <a:latin typeface="Cambria Math" panose="02040503050406030204" pitchFamily="18" charset="0"/>
                          </a:rPr>
                          <m:t>𝑝</m:t>
                        </m:r>
                      </m:sub>
                    </m:sSub>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𝑆𝑆𝐸</m:t>
                        </m:r>
                      </m:num>
                      <m:den>
                        <m:r>
                          <a:rPr lang="en-US" sz="2000" i="1">
                            <a:solidFill>
                              <a:srgbClr val="000000"/>
                            </a:solidFill>
                            <a:latin typeface="Cambria Math" panose="02040503050406030204" pitchFamily="18" charset="0"/>
                          </a:rPr>
                          <m:t>𝑛</m:t>
                        </m:r>
                      </m:den>
                    </m:f>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2</m:t>
                        </m:r>
                        <m:r>
                          <a:rPr lang="en-US" sz="2000" i="1">
                            <a:solidFill>
                              <a:srgbClr val="000000"/>
                            </a:solidFill>
                            <a:latin typeface="Cambria Math" panose="02040503050406030204" pitchFamily="18" charset="0"/>
                          </a:rPr>
                          <m:t>𝑡𝑟𝑎𝑐𝑒</m:t>
                        </m:r>
                        <m:r>
                          <a:rPr lang="en-US" sz="2000" i="1">
                            <a:solidFill>
                              <a:srgbClr val="000000"/>
                            </a:solidFill>
                            <a:latin typeface="Cambria Math" panose="02040503050406030204" pitchFamily="18" charset="0"/>
                          </a:rPr>
                          <m:t>(</m:t>
                        </m:r>
                        <m:r>
                          <a:rPr lang="en-US" sz="2000" b="1" i="1">
                            <a:solidFill>
                              <a:srgbClr val="000000"/>
                            </a:solidFill>
                            <a:latin typeface="Cambria Math" panose="02040503050406030204" pitchFamily="18" charset="0"/>
                          </a:rPr>
                          <m:t>𝐒</m:t>
                        </m:r>
                        <m:r>
                          <a:rPr lang="en-US" sz="2000" i="1">
                            <a:solidFill>
                              <a:srgbClr val="000000"/>
                            </a:solidFill>
                            <a:latin typeface="Cambria Math" panose="02040503050406030204" pitchFamily="18" charset="0"/>
                          </a:rPr>
                          <m:t>)</m:t>
                        </m:r>
                        <m:sSubSup>
                          <m:sSubSupPr>
                            <m:ctrlPr>
                              <a:rPr lang="en-US" sz="2000" i="1">
                                <a:solidFill>
                                  <a:srgbClr val="000000"/>
                                </a:solidFill>
                                <a:latin typeface="Cambria Math" panose="02040503050406030204" pitchFamily="18" charset="0"/>
                              </a:rPr>
                            </m:ctrlPr>
                          </m:sSubSup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𝜎</m:t>
                                </m:r>
                              </m:e>
                            </m:acc>
                          </m:e>
                          <m:sub/>
                          <m:sup>
                            <m:r>
                              <a:rPr lang="en-US" sz="2000" i="1">
                                <a:solidFill>
                                  <a:srgbClr val="000000"/>
                                </a:solidFill>
                                <a:latin typeface="Cambria Math" panose="02040503050406030204" pitchFamily="18" charset="0"/>
                              </a:rPr>
                              <m:t>2</m:t>
                            </m:r>
                          </m:sup>
                        </m:sSubSup>
                      </m:num>
                      <m:den>
                        <m:r>
                          <a:rPr lang="en-US" sz="2000" i="1">
                            <a:solidFill>
                              <a:srgbClr val="000000"/>
                            </a:solidFill>
                            <a:latin typeface="Cambria Math" panose="02040503050406030204" pitchFamily="18" charset="0"/>
                          </a:rPr>
                          <m:t>𝑛</m:t>
                        </m:r>
                      </m:den>
                    </m:f>
                  </m:oMath>
                </a14:m>
                <a:endParaRPr lang="en-US" dirty="0">
                  <a:solidFill>
                    <a:srgbClr val="000000"/>
                  </a:solidFill>
                </a:endParaRPr>
              </a:p>
              <a:p>
                <a:pPr marL="404813" lvl="0" indent="0">
                  <a:spcBef>
                    <a:spcPts val="2000"/>
                  </a:spcBef>
                  <a:buNone/>
                </a:pPr>
                <a:r>
                  <a:rPr lang="en-US" dirty="0">
                    <a:solidFill>
                      <a:srgbClr val="000000"/>
                    </a:solidFill>
                  </a:rPr>
                  <a:t>where the smoother matrix </a:t>
                </a:r>
                <a14:m>
                  <m:oMath xmlns:m="http://schemas.openxmlformats.org/officeDocument/2006/math">
                    <m:r>
                      <a:rPr lang="en-US" b="1" i="1">
                        <a:solidFill>
                          <a:srgbClr val="000000"/>
                        </a:solidFill>
                        <a:latin typeface="Cambria Math" panose="02040503050406030204" pitchFamily="18" charset="0"/>
                      </a:rPr>
                      <m:t>𝐒</m:t>
                    </m:r>
                  </m:oMath>
                </a14:m>
                <a:r>
                  <a:rPr lang="en-US" dirty="0">
                    <a:solidFill>
                      <a:srgbClr val="000000"/>
                    </a:solidFill>
                  </a:rPr>
                  <a:t> is such that </a:t>
                </a:r>
                <a14:m>
                  <m:oMath xmlns:m="http://schemas.openxmlformats.org/officeDocument/2006/math">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𝐘</m:t>
                        </m:r>
                      </m:e>
                    </m:acc>
                    <m:r>
                      <a:rPr lang="en-US" b="1">
                        <a:solidFill>
                          <a:srgbClr val="000000"/>
                        </a:solidFill>
                        <a:latin typeface="Cambria Math" panose="02040503050406030204" pitchFamily="18" charset="0"/>
                      </a:rPr>
                      <m:t>=</m:t>
                    </m:r>
                    <m:r>
                      <a:rPr lang="en-US" b="1" i="1">
                        <a:solidFill>
                          <a:srgbClr val="000000"/>
                        </a:solidFill>
                        <a:latin typeface="Cambria Math" panose="02040503050406030204" pitchFamily="18" charset="0"/>
                      </a:rPr>
                      <m:t>𝐒𝐘</m:t>
                    </m:r>
                  </m:oMath>
                </a14:m>
                <a:r>
                  <a:rPr lang="en-US" dirty="0">
                    <a:solidFill>
                      <a:srgbClr val="000000"/>
                    </a:solidFill>
                  </a:rPr>
                  <a:t>, and the low-bias error variance estimate is </a:t>
                </a:r>
                <a14:m>
                  <m:oMath xmlns:m="http://schemas.openxmlformats.org/officeDocument/2006/math">
                    <m:sSubSup>
                      <m:sSubSupPr>
                        <m:ctrlPr>
                          <a:rPr lang="en-US" i="1">
                            <a:solidFill>
                              <a:srgbClr val="000000"/>
                            </a:solidFill>
                            <a:latin typeface="Cambria Math" panose="02040503050406030204" pitchFamily="18" charset="0"/>
                          </a:rPr>
                        </m:ctrlPr>
                      </m:sSubSup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𝜎</m:t>
                            </m:r>
                          </m:e>
                        </m:acc>
                      </m:e>
                      <m:sub/>
                      <m:sup>
                        <m:r>
                          <a:rPr lang="en-US" i="1">
                            <a:solidFill>
                              <a:srgbClr val="000000"/>
                            </a:solidFill>
                            <a:latin typeface="Cambria Math" panose="02040503050406030204" pitchFamily="18" charset="0"/>
                          </a:rPr>
                          <m:t>2</m:t>
                        </m:r>
                      </m:sup>
                    </m:sSubSup>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𝑆𝑆𝐸</m:t>
                        </m:r>
                      </m:num>
                      <m:den>
                        <m:r>
                          <m:rPr>
                            <m:sty m:val="p"/>
                          </m:rPr>
                          <a:rPr lang="en-US">
                            <a:solidFill>
                              <a:srgbClr val="000000"/>
                            </a:solidFill>
                            <a:latin typeface="Cambria Math" panose="02040503050406030204" pitchFamily="18" charset="0"/>
                          </a:rPr>
                          <m:t>trace</m:t>
                        </m:r>
                        <m:d>
                          <m:dPr>
                            <m:begChr m:val="{"/>
                            <m:endChr m:val="}"/>
                            <m:ctrlPr>
                              <a:rPr lang="en-US" i="1">
                                <a:solidFill>
                                  <a:srgbClr val="000000"/>
                                </a:solidFill>
                                <a:latin typeface="Cambria Math" panose="02040503050406030204" pitchFamily="18" charset="0"/>
                              </a:rPr>
                            </m:ctrlPr>
                          </m:dPr>
                          <m:e>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r>
                                  <a:rPr lang="en-US" b="1">
                                    <a:solidFill>
                                      <a:srgbClr val="000000"/>
                                    </a:solidFill>
                                    <a:latin typeface="Cambria Math" panose="02040503050406030204" pitchFamily="18" charset="0"/>
                                  </a:rPr>
                                  <m:t>𝐈</m:t>
                                </m:r>
                                <m:r>
                                  <a:rPr lang="en-US" i="1">
                                    <a:solidFill>
                                      <a:srgbClr val="000000"/>
                                    </a:solidFill>
                                    <a:latin typeface="Cambria Math" panose="02040503050406030204" pitchFamily="18" charset="0"/>
                                  </a:rPr>
                                  <m:t>−</m:t>
                                </m:r>
                                <m:r>
                                  <a:rPr lang="en-US" b="1">
                                    <a:solidFill>
                                      <a:srgbClr val="000000"/>
                                    </a:solidFill>
                                    <a:latin typeface="Cambria Math" panose="02040503050406030204" pitchFamily="18" charset="0"/>
                                  </a:rPr>
                                  <m:t>𝐒</m:t>
                                </m:r>
                                <m:r>
                                  <a:rPr lang="en-US" i="1">
                                    <a:solidFill>
                                      <a:srgbClr val="000000"/>
                                    </a:solidFill>
                                    <a:latin typeface="Cambria Math" panose="02040503050406030204" pitchFamily="18" charset="0"/>
                                  </a:rPr>
                                  <m:t>)</m:t>
                                </m:r>
                              </m:e>
                              <m:sup>
                                <m:r>
                                  <a:rPr lang="en-US" i="1">
                                    <a:solidFill>
                                      <a:srgbClr val="000000"/>
                                    </a:solidFill>
                                    <a:latin typeface="Cambria Math" panose="02040503050406030204" pitchFamily="18" charset="0"/>
                                  </a:rPr>
                                  <m:t>𝑇</m:t>
                                </m:r>
                              </m:sup>
                            </m:sSup>
                            <m:r>
                              <a:rPr lang="en-US" i="1">
                                <a:solidFill>
                                  <a:srgbClr val="000000"/>
                                </a:solidFill>
                                <a:latin typeface="Cambria Math" panose="02040503050406030204" pitchFamily="18" charset="0"/>
                              </a:rPr>
                              <m:t>(</m:t>
                            </m:r>
                            <m:r>
                              <a:rPr lang="en-US" b="1">
                                <a:solidFill>
                                  <a:srgbClr val="000000"/>
                                </a:solidFill>
                                <a:latin typeface="Cambria Math" panose="02040503050406030204" pitchFamily="18" charset="0"/>
                              </a:rPr>
                              <m:t>𝐈</m:t>
                            </m:r>
                            <m:r>
                              <a:rPr lang="en-US" i="1">
                                <a:solidFill>
                                  <a:srgbClr val="000000"/>
                                </a:solidFill>
                                <a:latin typeface="Cambria Math" panose="02040503050406030204" pitchFamily="18" charset="0"/>
                              </a:rPr>
                              <m:t>−</m:t>
                            </m:r>
                            <m:r>
                              <a:rPr lang="en-US" b="1">
                                <a:solidFill>
                                  <a:srgbClr val="000000"/>
                                </a:solidFill>
                                <a:latin typeface="Cambria Math" panose="02040503050406030204" pitchFamily="18" charset="0"/>
                              </a:rPr>
                              <m:t>𝐒</m:t>
                            </m:r>
                            <m:r>
                              <a:rPr lang="en-US" i="1">
                                <a:solidFill>
                                  <a:srgbClr val="000000"/>
                                </a:solidFill>
                                <a:latin typeface="Cambria Math" panose="02040503050406030204" pitchFamily="18" charset="0"/>
                              </a:rPr>
                              <m:t>)</m:t>
                            </m:r>
                          </m:e>
                        </m:d>
                      </m:den>
                    </m:f>
                  </m:oMath>
                </a14:m>
                <a:r>
                  <a:rPr lang="en-US" dirty="0">
                    <a:solidFill>
                      <a:srgbClr val="000000"/>
                    </a:solidFill>
                  </a:rPr>
                  <a:t> for some relatively small </a:t>
                </a:r>
                <a14:m>
                  <m:oMath xmlns:m="http://schemas.openxmlformats.org/officeDocument/2006/math">
                    <m:r>
                      <a:rPr lang="en-US" i="1">
                        <a:solidFill>
                          <a:srgbClr val="000000"/>
                        </a:solidFill>
                        <a:latin typeface="Cambria Math" panose="02040503050406030204" pitchFamily="18" charset="0"/>
                      </a:rPr>
                      <m:t>𝜆</m:t>
                    </m:r>
                  </m:oMath>
                </a14:m>
                <a:endParaRPr lang="en-US" dirty="0"/>
              </a:p>
              <a:p>
                <a:r>
                  <a:rPr lang="en-US" dirty="0"/>
                  <a:t>This version of </a:t>
                </a:r>
                <a:r>
                  <a:rPr lang="en-US" i="1" dirty="0" err="1">
                    <a:latin typeface="Times New Roman" pitchFamily="18" charset="0"/>
                    <a:cs typeface="Times New Roman" pitchFamily="18" charset="0"/>
                  </a:rPr>
                  <a:t>C</a:t>
                </a:r>
                <a:r>
                  <a:rPr lang="en-US" i="1" baseline="-25000" dirty="0" err="1">
                    <a:latin typeface="Times New Roman" pitchFamily="18" charset="0"/>
                    <a:cs typeface="Times New Roman" pitchFamily="18" charset="0"/>
                  </a:rPr>
                  <a:t>p</a:t>
                </a:r>
                <a:r>
                  <a:rPr lang="en-US" dirty="0"/>
                  <a:t> applies for any predictor that has the form           , e.g., ridge regression (for which </a:t>
                </a:r>
                <a:r>
                  <a:rPr lang="en-US" b="1" dirty="0">
                    <a:latin typeface="Times New Roman" pitchFamily="18" charset="0"/>
                    <a:cs typeface="Times New Roman" pitchFamily="18" charset="0"/>
                  </a:rPr>
                  <a:t>S</a:t>
                </a:r>
                <a:r>
                  <a:rPr lang="en-US" dirty="0"/>
                  <a:t> = </a:t>
                </a:r>
                <a:r>
                  <a:rPr lang="en-US" b="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b="1" dirty="0" err="1">
                    <a:latin typeface="Times New Roman" pitchFamily="18" charset="0"/>
                    <a:cs typeface="Times New Roman" pitchFamily="18" charset="0"/>
                  </a:rPr>
                  <a:t>X</a:t>
                </a:r>
                <a:r>
                  <a:rPr lang="en-US" baseline="30000" dirty="0" err="1">
                    <a:latin typeface="Times New Roman" pitchFamily="18" charset="0"/>
                    <a:cs typeface="Times New Roman" pitchFamily="18" charset="0"/>
                  </a:rPr>
                  <a:t>T</a:t>
                </a:r>
                <a:r>
                  <a:rPr lang="en-US" b="1" dirty="0" err="1">
                    <a:latin typeface="Times New Roman" pitchFamily="18" charset="0"/>
                    <a:cs typeface="Times New Roman" pitchFamily="18" charset="0"/>
                  </a:rPr>
                  <a:t>X</a:t>
                </a:r>
                <a:r>
                  <a:rPr lang="en-US" dirty="0" err="1">
                    <a:latin typeface="Times New Roman" pitchFamily="18" charset="0"/>
                    <a:cs typeface="Times New Roman" pitchFamily="18" charset="0"/>
                  </a:rPr>
                  <a:t>+</a:t>
                </a:r>
                <a:r>
                  <a:rPr lang="en-US" i="1" dirty="0" err="1">
                    <a:latin typeface="Symbol" pitchFamily="18" charset="2"/>
                  </a:rPr>
                  <a:t>l</a:t>
                </a:r>
                <a:r>
                  <a:rPr lang="en-US" b="1" dirty="0" err="1">
                    <a:latin typeface="Times New Roman" pitchFamily="18" charset="0"/>
                    <a:cs typeface="Times New Roman" pitchFamily="18" charset="0"/>
                  </a:rPr>
                  <a:t>I</a:t>
                </a:r>
                <a:r>
                  <a:rPr lang="en-US" dirty="0">
                    <a:latin typeface="Times New Roman" pitchFamily="18" charset="0"/>
                    <a:cs typeface="Times New Roman" pitchFamily="18" charset="0"/>
                  </a:rPr>
                  <a:t>]</a:t>
                </a:r>
                <a:r>
                  <a:rPr lang="en-US" baseline="30000" dirty="0">
                    <a:latin typeface="Times New Roman" pitchFamily="18" charset="0"/>
                    <a:cs typeface="Times New Roman" pitchFamily="18" charset="0"/>
                  </a:rPr>
                  <a:t>-1</a:t>
                </a:r>
                <a:r>
                  <a:rPr lang="en-US" b="1" dirty="0">
                    <a:latin typeface="Times New Roman" pitchFamily="18" charset="0"/>
                    <a:cs typeface="Times New Roman" pitchFamily="18" charset="0"/>
                  </a:rPr>
                  <a:t>X</a:t>
                </a:r>
                <a:r>
                  <a:rPr lang="en-US" baseline="30000" dirty="0">
                    <a:latin typeface="Times New Roman" pitchFamily="18" charset="0"/>
                    <a:cs typeface="Times New Roman" pitchFamily="18" charset="0"/>
                  </a:rPr>
                  <a:t>T</a:t>
                </a:r>
                <a:r>
                  <a:rPr lang="en-US" dirty="0"/>
                  <a:t>), kernel regression, etc.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63" t="-824"/>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409189526"/>
              </p:ext>
            </p:extLst>
          </p:nvPr>
        </p:nvGraphicFramePr>
        <p:xfrm>
          <a:off x="1578768" y="5466930"/>
          <a:ext cx="914400" cy="406400"/>
        </p:xfrm>
        <a:graphic>
          <a:graphicData uri="http://schemas.openxmlformats.org/presentationml/2006/ole">
            <mc:AlternateContent xmlns:mc="http://schemas.openxmlformats.org/markup-compatibility/2006">
              <mc:Choice xmlns:v="urn:schemas-microsoft-com:vml" Requires="v">
                <p:oleObj name="Equation" r:id="rId4" imgW="457200" imgH="203040" progId="Equation.3">
                  <p:embed/>
                </p:oleObj>
              </mc:Choice>
              <mc:Fallback>
                <p:oleObj name="Equation" r:id="rId4" imgW="457200" imgH="203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8768" y="5466930"/>
                        <a:ext cx="914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1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64421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i="1" dirty="0" err="1">
                <a:latin typeface="Times New Roman" pitchFamily="18" charset="0"/>
                <a:cs typeface="Times New Roman" pitchFamily="18" charset="0"/>
              </a:rPr>
              <a:t>C</a:t>
            </a:r>
            <a:r>
              <a:rPr lang="en-US" i="1" baseline="-25000" dirty="0" err="1">
                <a:latin typeface="Times New Roman" pitchFamily="18" charset="0"/>
                <a:cs typeface="Times New Roman" pitchFamily="18" charset="0"/>
              </a:rPr>
              <a:t>p</a:t>
            </a:r>
            <a:r>
              <a:rPr lang="en-US" dirty="0"/>
              <a:t> to choose </a:t>
            </a:r>
            <a:r>
              <a:rPr lang="en-US" i="1" dirty="0">
                <a:latin typeface="Symbol" pitchFamily="18" charset="2"/>
              </a:rPr>
              <a:t>l</a:t>
            </a:r>
            <a:r>
              <a:rPr lang="en-US" dirty="0"/>
              <a:t> for Concrete example</a:t>
            </a:r>
            <a:endParaRPr lang="en-US" i="1" dirty="0">
              <a:latin typeface="Symbol" pitchFamily="18" charset="2"/>
            </a:endParaRPr>
          </a:p>
        </p:txBody>
      </p:sp>
      <p:sp>
        <p:nvSpPr>
          <p:cNvPr id="3" name="Content Placeholder 2"/>
          <p:cNvSpPr>
            <a:spLocks noGrp="1"/>
          </p:cNvSpPr>
          <p:nvPr>
            <p:ph idx="1"/>
          </p:nvPr>
        </p:nvSpPr>
        <p:spPr/>
        <p:txBody>
          <a:bodyPr/>
          <a:lstStyle/>
          <a:p>
            <a:pPr marL="284163" lvl="0" indent="-284163">
              <a:buNone/>
            </a:pPr>
            <a:r>
              <a:rPr lang="en-US" sz="1600" dirty="0">
                <a:solidFill>
                  <a:srgbClr val="000000"/>
                </a:solidFill>
              </a:rPr>
              <a:t>##first find </a:t>
            </a:r>
            <a:r>
              <a:rPr lang="en-US" sz="1600" dirty="0" err="1">
                <a:solidFill>
                  <a:srgbClr val="000000"/>
                </a:solidFill>
              </a:rPr>
              <a:t>sigma_hat</a:t>
            </a:r>
            <a:r>
              <a:rPr lang="en-US" sz="1600" dirty="0">
                <a:solidFill>
                  <a:srgbClr val="000000"/>
                </a:solidFill>
              </a:rPr>
              <a:t> for a low-bias model###</a:t>
            </a:r>
          </a:p>
          <a:p>
            <a:pPr marL="284163" lvl="0" indent="-284163">
              <a:buNone/>
            </a:pPr>
            <a:r>
              <a:rPr lang="en-US" sz="1600" dirty="0">
                <a:solidFill>
                  <a:srgbClr val="000000"/>
                </a:solidFill>
              </a:rPr>
              <a:t>for (lambda in </a:t>
            </a:r>
            <a:r>
              <a:rPr lang="en-US" sz="1600" dirty="0" err="1">
                <a:solidFill>
                  <a:srgbClr val="000000"/>
                </a:solidFill>
              </a:rPr>
              <a:t>seq</a:t>
            </a:r>
            <a:r>
              <a:rPr lang="en-US" sz="1600" dirty="0">
                <a:solidFill>
                  <a:srgbClr val="000000"/>
                </a:solidFill>
              </a:rPr>
              <a:t>(.02,.2,.02)) {out&lt;-loess(Strength ~., CRT1[,</a:t>
            </a:r>
            <a:r>
              <a:rPr lang="en-US" sz="1600" dirty="0"/>
              <a:t> c(1,2,4,8,9)</a:t>
            </a:r>
            <a:r>
              <a:rPr lang="en-US" sz="1600" dirty="0">
                <a:solidFill>
                  <a:srgbClr val="000000"/>
                </a:solidFill>
              </a:rPr>
              <a:t>],degree=1, span=lambda); print(c(</a:t>
            </a:r>
            <a:r>
              <a:rPr lang="en-US" sz="1600" dirty="0" err="1">
                <a:solidFill>
                  <a:srgbClr val="000000"/>
                </a:solidFill>
              </a:rPr>
              <a:t>lambda,out$s</a:t>
            </a:r>
            <a:r>
              <a:rPr lang="en-US" sz="1600" dirty="0">
                <a:solidFill>
                  <a:srgbClr val="000000"/>
                </a:solidFill>
              </a:rPr>
              <a:t>))}</a:t>
            </a:r>
          </a:p>
          <a:p>
            <a:pPr marL="0" lvl="0" indent="0">
              <a:buNone/>
            </a:pPr>
            <a:r>
              <a:rPr lang="en-US" sz="1600" dirty="0">
                <a:solidFill>
                  <a:srgbClr val="000000"/>
                </a:solidFill>
              </a:rPr>
              <a:t>[1] 0.0200000 0.5845109</a:t>
            </a:r>
          </a:p>
          <a:p>
            <a:pPr marL="0" lvl="0" indent="0">
              <a:buNone/>
            </a:pPr>
            <a:r>
              <a:rPr lang="en-US" sz="1600" dirty="0">
                <a:solidFill>
                  <a:srgbClr val="000000"/>
                </a:solidFill>
              </a:rPr>
              <a:t>[1] 0.0400000 0.1251313</a:t>
            </a:r>
          </a:p>
          <a:p>
            <a:pPr marL="0" lvl="0" indent="0">
              <a:buNone/>
            </a:pPr>
            <a:r>
              <a:rPr lang="en-US" sz="1600" dirty="0">
                <a:solidFill>
                  <a:srgbClr val="000000"/>
                </a:solidFill>
              </a:rPr>
              <a:t>[1] 0.06000000 0.09536982    Choose about this as the low-bias estimate of sigma</a:t>
            </a:r>
          </a:p>
          <a:p>
            <a:pPr marL="0" lvl="0" indent="0">
              <a:buNone/>
            </a:pPr>
            <a:r>
              <a:rPr lang="en-US" sz="1600" dirty="0">
                <a:solidFill>
                  <a:srgbClr val="000000"/>
                </a:solidFill>
              </a:rPr>
              <a:t>[1] 0.0800000 0.1023739</a:t>
            </a:r>
          </a:p>
          <a:p>
            <a:pPr marL="0" lvl="0" indent="0">
              <a:buNone/>
            </a:pPr>
            <a:r>
              <a:rPr lang="en-US" sz="1600" dirty="0">
                <a:solidFill>
                  <a:srgbClr val="000000"/>
                </a:solidFill>
              </a:rPr>
              <a:t>[1] 0.10000000 0.08853284</a:t>
            </a:r>
          </a:p>
          <a:p>
            <a:pPr marL="0" lvl="0" indent="0">
              <a:buNone/>
            </a:pPr>
            <a:r>
              <a:rPr lang="en-US" sz="1600" dirty="0">
                <a:solidFill>
                  <a:srgbClr val="000000"/>
                </a:solidFill>
              </a:rPr>
              <a:t>[1] 0.12000000 0.08879249</a:t>
            </a:r>
          </a:p>
          <a:p>
            <a:pPr marL="0" lvl="0" indent="0">
              <a:buNone/>
            </a:pPr>
            <a:r>
              <a:rPr lang="en-US" sz="1600" dirty="0">
                <a:solidFill>
                  <a:srgbClr val="000000"/>
                </a:solidFill>
              </a:rPr>
              <a:t>[1] 0.1400000 0.1034087</a:t>
            </a:r>
          </a:p>
          <a:p>
            <a:pPr marL="0" lvl="0" indent="0">
              <a:buNone/>
            </a:pPr>
            <a:r>
              <a:rPr lang="en-US" sz="1600" dirty="0">
                <a:solidFill>
                  <a:srgbClr val="000000"/>
                </a:solidFill>
              </a:rPr>
              <a:t>[1] 0.16000000 0.09696377</a:t>
            </a:r>
          </a:p>
          <a:p>
            <a:pPr marL="0" lvl="0" indent="0">
              <a:buNone/>
            </a:pPr>
            <a:r>
              <a:rPr lang="en-US" sz="1600" dirty="0">
                <a:solidFill>
                  <a:srgbClr val="000000"/>
                </a:solidFill>
              </a:rPr>
              <a:t>[1] 0.18000000 0.09403151</a:t>
            </a:r>
          </a:p>
          <a:p>
            <a:pPr marL="0" lvl="0" indent="0">
              <a:buNone/>
            </a:pPr>
            <a:r>
              <a:rPr lang="en-US" sz="1600" dirty="0">
                <a:solidFill>
                  <a:srgbClr val="000000"/>
                </a:solidFill>
              </a:rPr>
              <a:t>[1] 0.20000000 0.09007899</a:t>
            </a:r>
          </a:p>
          <a:p>
            <a:pPr marL="0" lvl="0" indent="0">
              <a:buNone/>
            </a:pPr>
            <a:endParaRPr lang="en-US" sz="1600" dirty="0">
              <a:solidFill>
                <a:srgbClr val="000000"/>
              </a:solidFill>
            </a:endParaRPr>
          </a:p>
          <a:p>
            <a:pPr marL="0" lvl="0" indent="0">
              <a:buNone/>
            </a:pPr>
            <a:r>
              <a:rPr lang="en-US" sz="1600" dirty="0" err="1">
                <a:solidFill>
                  <a:srgbClr val="000000"/>
                </a:solidFill>
              </a:rPr>
              <a:t>sig_hat</a:t>
            </a:r>
            <a:r>
              <a:rPr lang="en-US" sz="1600" dirty="0">
                <a:solidFill>
                  <a:srgbClr val="000000"/>
                </a:solidFill>
              </a:rPr>
              <a:t>&lt;-0.1</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47125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i="1" dirty="0" err="1">
                <a:latin typeface="Times New Roman" pitchFamily="18" charset="0"/>
                <a:cs typeface="Times New Roman" pitchFamily="18" charset="0"/>
              </a:rPr>
              <a:t>C</a:t>
            </a:r>
            <a:r>
              <a:rPr lang="en-US" i="1" baseline="-25000" dirty="0" err="1">
                <a:latin typeface="Times New Roman" pitchFamily="18" charset="0"/>
                <a:cs typeface="Times New Roman" pitchFamily="18" charset="0"/>
              </a:rPr>
              <a:t>p</a:t>
            </a:r>
            <a:r>
              <a:rPr lang="en-US" dirty="0"/>
              <a:t> to choose </a:t>
            </a:r>
            <a:r>
              <a:rPr lang="en-US" i="1" dirty="0">
                <a:latin typeface="Symbol" pitchFamily="18" charset="2"/>
              </a:rPr>
              <a:t>l</a:t>
            </a:r>
            <a:r>
              <a:rPr lang="en-US" dirty="0"/>
              <a:t> for Concrete example</a:t>
            </a:r>
            <a:endParaRPr lang="en-US" i="1" dirty="0">
              <a:latin typeface="Symbol" pitchFamily="18" charset="2"/>
            </a:endParaRPr>
          </a:p>
        </p:txBody>
      </p:sp>
      <p:sp>
        <p:nvSpPr>
          <p:cNvPr id="3" name="Content Placeholder 2"/>
          <p:cNvSpPr>
            <a:spLocks noGrp="1"/>
          </p:cNvSpPr>
          <p:nvPr>
            <p:ph idx="1"/>
          </p:nvPr>
        </p:nvSpPr>
        <p:spPr>
          <a:xfrm>
            <a:off x="457200" y="1219200"/>
            <a:ext cx="8229600" cy="5511384"/>
          </a:xfrm>
        </p:spPr>
        <p:txBody>
          <a:bodyPr/>
          <a:lstStyle/>
          <a:p>
            <a:pPr marL="284163" lvl="0" indent="-284163">
              <a:buNone/>
            </a:pPr>
            <a:r>
              <a:rPr lang="en-US" sz="1600" dirty="0">
                <a:solidFill>
                  <a:srgbClr val="000000"/>
                </a:solidFill>
              </a:rPr>
              <a:t>##now find </a:t>
            </a:r>
            <a:r>
              <a:rPr lang="en-US" sz="1600" dirty="0" err="1">
                <a:solidFill>
                  <a:srgbClr val="000000"/>
                </a:solidFill>
              </a:rPr>
              <a:t>Cp</a:t>
            </a:r>
            <a:r>
              <a:rPr lang="en-US" sz="1600" dirty="0">
                <a:solidFill>
                  <a:srgbClr val="000000"/>
                </a:solidFill>
              </a:rPr>
              <a:t> for various lambda###</a:t>
            </a:r>
          </a:p>
          <a:p>
            <a:pPr marL="344488" indent="-344488">
              <a:buNone/>
            </a:pPr>
            <a:r>
              <a:rPr lang="en-US" sz="1600" dirty="0">
                <a:solidFill>
                  <a:srgbClr val="000000"/>
                </a:solidFill>
              </a:rPr>
              <a:t>for (lambda in c(</a:t>
            </a:r>
            <a:r>
              <a:rPr lang="en-US" sz="1600" dirty="0" err="1">
                <a:solidFill>
                  <a:srgbClr val="000000"/>
                </a:solidFill>
              </a:rPr>
              <a:t>seq</a:t>
            </a:r>
            <a:r>
              <a:rPr lang="en-US" sz="1600" dirty="0">
                <a:solidFill>
                  <a:srgbClr val="000000"/>
                </a:solidFill>
              </a:rPr>
              <a:t>(.01,.05,.01), </a:t>
            </a:r>
            <a:r>
              <a:rPr lang="en-US" sz="1600" dirty="0" err="1">
                <a:solidFill>
                  <a:srgbClr val="000000"/>
                </a:solidFill>
              </a:rPr>
              <a:t>seq</a:t>
            </a:r>
            <a:r>
              <a:rPr lang="en-US" sz="1600" dirty="0">
                <a:solidFill>
                  <a:srgbClr val="000000"/>
                </a:solidFill>
              </a:rPr>
              <a:t>(.1,1,.2))) {out&lt;-loess(Strength ~., CRT1[,</a:t>
            </a:r>
            <a:r>
              <a:rPr lang="en-US" sz="1600" dirty="0"/>
              <a:t> c(1,2,4,8,9)</a:t>
            </a:r>
            <a:r>
              <a:rPr lang="en-US" sz="1600" dirty="0">
                <a:solidFill>
                  <a:srgbClr val="000000"/>
                </a:solidFill>
              </a:rPr>
              <a:t>],degree=1, span=lambda); SSE&lt;-sum((CRT1[,9]-</a:t>
            </a:r>
            <a:r>
              <a:rPr lang="en-US" sz="1600" dirty="0" err="1">
                <a:solidFill>
                  <a:srgbClr val="000000"/>
                </a:solidFill>
              </a:rPr>
              <a:t>out$fitted</a:t>
            </a:r>
            <a:r>
              <a:rPr lang="en-US" sz="1600" dirty="0">
                <a:solidFill>
                  <a:srgbClr val="000000"/>
                </a:solidFill>
              </a:rPr>
              <a:t>)^2); </a:t>
            </a:r>
            <a:r>
              <a:rPr lang="en-US" sz="1600" dirty="0" err="1">
                <a:solidFill>
                  <a:srgbClr val="000000"/>
                </a:solidFill>
              </a:rPr>
              <a:t>Cp</a:t>
            </a:r>
            <a:r>
              <a:rPr lang="en-US" sz="1600" dirty="0">
                <a:solidFill>
                  <a:srgbClr val="000000"/>
                </a:solidFill>
              </a:rPr>
              <a:t> &lt;- (SSE+2*</a:t>
            </a:r>
            <a:r>
              <a:rPr lang="en-US" sz="1600" dirty="0" err="1">
                <a:solidFill>
                  <a:srgbClr val="000000"/>
                </a:solidFill>
              </a:rPr>
              <a:t>out$trace.hat</a:t>
            </a:r>
            <a:r>
              <a:rPr lang="en-US" sz="1600" dirty="0">
                <a:solidFill>
                  <a:srgbClr val="000000"/>
                </a:solidFill>
              </a:rPr>
              <a:t>*sig_hat^2)/</a:t>
            </a:r>
            <a:r>
              <a:rPr lang="en-US" sz="1600" dirty="0" err="1">
                <a:solidFill>
                  <a:srgbClr val="000000"/>
                </a:solidFill>
              </a:rPr>
              <a:t>nrow</a:t>
            </a:r>
            <a:r>
              <a:rPr lang="en-US" sz="1600" dirty="0">
                <a:solidFill>
                  <a:srgbClr val="000000"/>
                </a:solidFill>
              </a:rPr>
              <a:t>(CRT1); print(c(</a:t>
            </a:r>
            <a:r>
              <a:rPr lang="en-US" sz="1600" dirty="0" err="1">
                <a:solidFill>
                  <a:srgbClr val="000000"/>
                </a:solidFill>
              </a:rPr>
              <a:t>lambda,Cp</a:t>
            </a:r>
            <a:r>
              <a:rPr lang="en-US" sz="1600" dirty="0">
                <a:solidFill>
                  <a:srgbClr val="000000"/>
                </a:solidFill>
              </a:rPr>
              <a:t>))}</a:t>
            </a:r>
          </a:p>
          <a:p>
            <a:pPr marL="344488" indent="-344488">
              <a:buNone/>
            </a:pPr>
            <a:r>
              <a:rPr lang="en-US" sz="1600" dirty="0">
                <a:solidFill>
                  <a:srgbClr val="000000"/>
                </a:solidFill>
              </a:rPr>
              <a:t>[1]  0.01000 71.52311</a:t>
            </a:r>
          </a:p>
          <a:p>
            <a:pPr marL="344488" indent="-344488">
              <a:buNone/>
            </a:pPr>
            <a:r>
              <a:rPr lang="en-US" sz="1600" dirty="0">
                <a:solidFill>
                  <a:srgbClr val="000000"/>
                </a:solidFill>
              </a:rPr>
              <a:t>[1] 0.0200000 0.2694297</a:t>
            </a:r>
          </a:p>
          <a:p>
            <a:pPr marL="344488" indent="-344488">
              <a:buNone/>
            </a:pPr>
            <a:r>
              <a:rPr lang="en-US" sz="1600" dirty="0">
                <a:solidFill>
                  <a:srgbClr val="000000"/>
                </a:solidFill>
              </a:rPr>
              <a:t>[1] 0.0300000 0.0978872</a:t>
            </a:r>
          </a:p>
          <a:p>
            <a:pPr marL="344488" indent="-344488">
              <a:buNone/>
            </a:pPr>
            <a:r>
              <a:rPr lang="en-US" sz="1600" dirty="0">
                <a:solidFill>
                  <a:srgbClr val="000000"/>
                </a:solidFill>
              </a:rPr>
              <a:t>[1] 0.04000000 0.01558056</a:t>
            </a:r>
          </a:p>
          <a:p>
            <a:pPr marL="344488" indent="-344488">
              <a:buNone/>
            </a:pPr>
            <a:r>
              <a:rPr lang="en-US" sz="1600" dirty="0">
                <a:solidFill>
                  <a:srgbClr val="000000"/>
                </a:solidFill>
              </a:rPr>
              <a:t>[1] 0.05000000 0.01136318</a:t>
            </a:r>
          </a:p>
          <a:p>
            <a:pPr marL="344488" indent="-344488">
              <a:buNone/>
            </a:pPr>
            <a:r>
              <a:rPr lang="en-US" sz="1600" dirty="0">
                <a:solidFill>
                  <a:srgbClr val="000000"/>
                </a:solidFill>
              </a:rPr>
              <a:t>[1] 0.100000000 0.008515458</a:t>
            </a:r>
          </a:p>
          <a:p>
            <a:pPr marL="344488" indent="-344488">
              <a:buNone/>
            </a:pPr>
            <a:r>
              <a:rPr lang="en-US" sz="1600" dirty="0">
                <a:solidFill>
                  <a:srgbClr val="000000"/>
                </a:solidFill>
              </a:rPr>
              <a:t>[1] 0.300000000 0.008216944     lambda = 0.3 is about the best</a:t>
            </a:r>
          </a:p>
          <a:p>
            <a:pPr marL="344488" indent="-344488">
              <a:buNone/>
            </a:pPr>
            <a:r>
              <a:rPr lang="en-US" sz="1600" dirty="0">
                <a:solidFill>
                  <a:srgbClr val="000000"/>
                </a:solidFill>
              </a:rPr>
              <a:t>[1] 0.500000000 0.009435424</a:t>
            </a:r>
          </a:p>
          <a:p>
            <a:pPr marL="344488" indent="-344488">
              <a:buNone/>
            </a:pPr>
            <a:r>
              <a:rPr lang="en-US" sz="1600" dirty="0">
                <a:solidFill>
                  <a:srgbClr val="000000"/>
                </a:solidFill>
              </a:rPr>
              <a:t>[1] 0.70000000 0.01025778</a:t>
            </a:r>
          </a:p>
          <a:p>
            <a:pPr marL="344488" indent="-344488">
              <a:buNone/>
            </a:pPr>
            <a:r>
              <a:rPr lang="en-US" sz="1600" dirty="0">
                <a:solidFill>
                  <a:srgbClr val="000000"/>
                </a:solidFill>
              </a:rPr>
              <a:t>[1] 0.90000000 0.01112647</a:t>
            </a:r>
          </a:p>
          <a:p>
            <a:pPr marL="344488" indent="-344488">
              <a:buNone/>
            </a:pPr>
            <a:endParaRPr lang="en-US" sz="1600" dirty="0">
              <a:solidFill>
                <a:srgbClr val="000000"/>
              </a:solidFill>
            </a:endParaRPr>
          </a:p>
          <a:p>
            <a:r>
              <a:rPr lang="en-US" sz="2000" dirty="0">
                <a:solidFill>
                  <a:srgbClr val="000000"/>
                </a:solidFill>
              </a:rPr>
              <a:t>An estimate of the corresponding test error SD is </a:t>
            </a:r>
            <a:r>
              <a:rPr lang="en-US" sz="2000" dirty="0" err="1">
                <a:solidFill>
                  <a:srgbClr val="000000"/>
                </a:solidFill>
              </a:rPr>
              <a:t>sqrt</a:t>
            </a:r>
            <a:r>
              <a:rPr lang="en-US" sz="2000" dirty="0">
                <a:solidFill>
                  <a:srgbClr val="000000"/>
                </a:solidFill>
              </a:rPr>
              <a:t>(</a:t>
            </a:r>
            <a:r>
              <a:rPr lang="en-US" sz="2000" dirty="0" err="1">
                <a:solidFill>
                  <a:srgbClr val="000000"/>
                </a:solidFill>
              </a:rPr>
              <a:t>Cp</a:t>
            </a:r>
            <a:r>
              <a:rPr lang="en-US" sz="2000" dirty="0">
                <a:solidFill>
                  <a:srgbClr val="000000"/>
                </a:solidFill>
              </a:rPr>
              <a:t>) = </a:t>
            </a:r>
            <a:r>
              <a:rPr lang="en-US" sz="2000" dirty="0" err="1">
                <a:solidFill>
                  <a:srgbClr val="000000"/>
                </a:solidFill>
              </a:rPr>
              <a:t>sqrt</a:t>
            </a:r>
            <a:r>
              <a:rPr lang="en-US" sz="2000" dirty="0">
                <a:solidFill>
                  <a:srgbClr val="000000"/>
                </a:solidFill>
              </a:rPr>
              <a:t>(0.00822) = 0.0906</a:t>
            </a:r>
          </a:p>
          <a:p>
            <a:r>
              <a:rPr lang="en-US" sz="2000" dirty="0">
                <a:solidFill>
                  <a:srgbClr val="000000"/>
                </a:solidFill>
              </a:rPr>
              <a:t>Exercise:  Compare this </a:t>
            </a:r>
            <a:r>
              <a:rPr lang="en-US" sz="2000" i="1" dirty="0">
                <a:solidFill>
                  <a:srgbClr val="000000"/>
                </a:solidFill>
                <a:latin typeface="Symbol" panose="05050102010706020507" pitchFamily="18" charset="2"/>
              </a:rPr>
              <a:t>l</a:t>
            </a:r>
            <a:r>
              <a:rPr lang="en-US" sz="2000" dirty="0">
                <a:solidFill>
                  <a:srgbClr val="000000"/>
                </a:solidFill>
              </a:rPr>
              <a:t> and error SD with those from CV</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70787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Regression for CPUS data</a:t>
            </a:r>
          </a:p>
        </p:txBody>
      </p:sp>
      <p:sp>
        <p:nvSpPr>
          <p:cNvPr id="3" name="Content Placeholder 2"/>
          <p:cNvSpPr>
            <a:spLocks noGrp="1"/>
          </p:cNvSpPr>
          <p:nvPr>
            <p:ph idx="1"/>
          </p:nvPr>
        </p:nvSpPr>
        <p:spPr/>
        <p:txBody>
          <a:bodyPr/>
          <a:lstStyle/>
          <a:p>
            <a:pPr marL="0" indent="0">
              <a:buNone/>
            </a:pPr>
            <a:r>
              <a:rPr lang="en-US" sz="1600" dirty="0"/>
              <a:t>CPUS&lt;-</a:t>
            </a:r>
            <a:r>
              <a:rPr lang="en-US" sz="1600" dirty="0" err="1"/>
              <a:t>read.table</a:t>
            </a:r>
            <a:r>
              <a:rPr lang="en-US" sz="1600" dirty="0"/>
              <a:t>("cpus.txt",</a:t>
            </a:r>
            <a:r>
              <a:rPr lang="en-US" sz="1600" dirty="0" err="1"/>
              <a:t>sep</a:t>
            </a:r>
            <a:r>
              <a:rPr lang="en-US" sz="1600" dirty="0"/>
              <a:t>="\t")</a:t>
            </a:r>
          </a:p>
          <a:p>
            <a:pPr marL="0" indent="0">
              <a:buNone/>
            </a:pPr>
            <a:r>
              <a:rPr lang="en-US" sz="1600" dirty="0"/>
              <a:t>CPUS1&lt;-CPUS[2:8]</a:t>
            </a:r>
          </a:p>
          <a:p>
            <a:pPr marL="0" indent="0">
              <a:buNone/>
            </a:pPr>
            <a:r>
              <a:rPr lang="en-US" sz="1600" dirty="0"/>
              <a:t>CPUS1[c(1:3,7)]&lt;-</a:t>
            </a:r>
            <a:r>
              <a:rPr lang="en-US" sz="1600" dirty="0" err="1"/>
              <a:t>sapply</a:t>
            </a:r>
            <a:r>
              <a:rPr lang="en-US" sz="1600" dirty="0"/>
              <a:t>(CPUS1[c(1:3,7)], log10)  #take log of first three predictors and response</a:t>
            </a:r>
          </a:p>
          <a:p>
            <a:pPr marL="0" indent="0">
              <a:buNone/>
            </a:pPr>
            <a:r>
              <a:rPr lang="en-US" sz="1600" dirty="0"/>
              <a:t>CPUS1[1:6]&lt;-</a:t>
            </a:r>
            <a:r>
              <a:rPr lang="en-US" sz="1600" dirty="0" err="1"/>
              <a:t>sapply</a:t>
            </a:r>
            <a:r>
              <a:rPr lang="en-US" sz="1600" dirty="0"/>
              <a:t>(CPUS1[1:6], function(x) (x-mean(x))/</a:t>
            </a:r>
            <a:r>
              <a:rPr lang="en-US" sz="1600" dirty="0" err="1"/>
              <a:t>sd</a:t>
            </a:r>
            <a:r>
              <a:rPr lang="en-US" sz="1600" dirty="0"/>
              <a:t>(x)) #standardize predictors</a:t>
            </a:r>
          </a:p>
          <a:p>
            <a:pPr marL="0" indent="0">
              <a:buNone/>
            </a:pPr>
            <a:r>
              <a:rPr lang="en-US" sz="1600" dirty="0"/>
              <a:t>CPUS1[7]&lt;-(CPUS1[7]-min(CPUS1[7]))/(max(CPUS1[7])-min(CPUS1[7]))</a:t>
            </a:r>
          </a:p>
          <a:p>
            <a:pPr marL="0" indent="0">
              <a:buNone/>
            </a:pPr>
            <a:r>
              <a:rPr lang="en-US" sz="1600" dirty="0"/>
              <a:t>out&lt;-loess(perf~.,CPUS1[,c(1:4,7)],degree=1,span=.6)</a:t>
            </a:r>
          </a:p>
          <a:p>
            <a:pPr marL="0" indent="0">
              <a:buNone/>
            </a:pPr>
            <a:r>
              <a:rPr lang="en-US" sz="1600" dirty="0"/>
              <a:t>summary(out)</a:t>
            </a:r>
          </a:p>
          <a:p>
            <a:pPr marL="0" indent="0">
              <a:buNone/>
            </a:pPr>
            <a:r>
              <a:rPr lang="en-US" sz="1600" dirty="0"/>
              <a:t>names(out)</a:t>
            </a:r>
          </a:p>
          <a:p>
            <a:pPr marL="0" indent="0">
              <a:buNone/>
            </a:pPr>
            <a:r>
              <a:rPr lang="en-US" sz="1600" dirty="0"/>
              <a:t>y&lt;-CPUS1[[7]]</a:t>
            </a:r>
          </a:p>
          <a:p>
            <a:pPr marL="0" indent="0">
              <a:buNone/>
            </a:pPr>
            <a:r>
              <a:rPr lang="en-US" sz="1600" dirty="0" err="1"/>
              <a:t>yhat</a:t>
            </a:r>
            <a:r>
              <a:rPr lang="en-US" sz="1600" dirty="0"/>
              <a:t>&lt;-predict(out)</a:t>
            </a:r>
          </a:p>
          <a:p>
            <a:pPr marL="0" indent="0">
              <a:buNone/>
            </a:pPr>
            <a:r>
              <a:rPr lang="en-US" sz="1600" dirty="0"/>
              <a:t>SSE&lt;-sum((y-</a:t>
            </a:r>
            <a:r>
              <a:rPr lang="en-US" sz="1600" dirty="0" err="1"/>
              <a:t>yhat</a:t>
            </a:r>
            <a:r>
              <a:rPr lang="en-US" sz="1600" dirty="0"/>
              <a:t>)^2);SSE</a:t>
            </a:r>
          </a:p>
          <a:p>
            <a:pPr marL="0" indent="0">
              <a:buNone/>
            </a:pPr>
            <a:r>
              <a:rPr lang="en-US" sz="1600" dirty="0"/>
              <a:t>1-var(y-</a:t>
            </a:r>
            <a:r>
              <a:rPr lang="en-US" sz="1600" dirty="0" err="1"/>
              <a:t>yhat</a:t>
            </a:r>
            <a:r>
              <a:rPr lang="en-US" sz="1600" dirty="0"/>
              <a:t>)/</a:t>
            </a:r>
            <a:r>
              <a:rPr lang="en-US" sz="1600" dirty="0" err="1"/>
              <a:t>var</a:t>
            </a:r>
            <a:r>
              <a:rPr lang="en-US" sz="1600" dirty="0"/>
              <a:t>(y)</a:t>
            </a:r>
          </a:p>
          <a:p>
            <a:pPr marL="0" indent="0">
              <a:buNone/>
            </a:pPr>
            <a:r>
              <a:rPr lang="en-US" sz="1600" dirty="0"/>
              <a:t>plot(</a:t>
            </a:r>
            <a:r>
              <a:rPr lang="en-US" sz="1600" dirty="0" err="1"/>
              <a:t>yhat,y</a:t>
            </a:r>
            <a:r>
              <a:rPr lang="en-US" sz="1600" dirty="0"/>
              <a:t>)</a:t>
            </a:r>
          </a:p>
        </p:txBody>
      </p:sp>
    </p:spTree>
    <p:extLst>
      <p:ext uri="{BB962C8B-B14F-4D97-AF65-F5344CB8AC3E}">
        <p14:creationId xmlns:p14="http://schemas.microsoft.com/office/powerpoint/2010/main" val="1581466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sz="1600" dirty="0">
                <a:solidFill>
                  <a:srgbClr val="000000"/>
                </a:solidFill>
              </a:rPr>
              <a:t>&gt; summary(out)</a:t>
            </a:r>
          </a:p>
          <a:p>
            <a:pPr marL="0" lvl="0" indent="0">
              <a:buNone/>
            </a:pPr>
            <a:r>
              <a:rPr lang="en-US" sz="1600" dirty="0">
                <a:solidFill>
                  <a:srgbClr val="000000"/>
                </a:solidFill>
              </a:rPr>
              <a:t>Call:   loess(formula = </a:t>
            </a:r>
            <a:r>
              <a:rPr lang="en-US" sz="1600" dirty="0" err="1">
                <a:solidFill>
                  <a:srgbClr val="000000"/>
                </a:solidFill>
              </a:rPr>
              <a:t>perf</a:t>
            </a:r>
            <a:r>
              <a:rPr lang="en-US" sz="1600" dirty="0">
                <a:solidFill>
                  <a:srgbClr val="000000"/>
                </a:solidFill>
              </a:rPr>
              <a:t> ~ ., data = CPUS1[, c(1:4, 7)], span = 0.6, </a:t>
            </a:r>
          </a:p>
          <a:p>
            <a:pPr marL="0" lvl="0" indent="0">
              <a:buNone/>
            </a:pPr>
            <a:r>
              <a:rPr lang="en-US" sz="1600" dirty="0">
                <a:solidFill>
                  <a:srgbClr val="000000"/>
                </a:solidFill>
              </a:rPr>
              <a:t>    degree = 1)</a:t>
            </a:r>
          </a:p>
          <a:p>
            <a:pPr marL="0" lvl="0" indent="0">
              <a:buNone/>
            </a:pPr>
            <a:endParaRPr lang="en-US" sz="1600" dirty="0">
              <a:solidFill>
                <a:srgbClr val="000000"/>
              </a:solidFill>
            </a:endParaRPr>
          </a:p>
          <a:p>
            <a:pPr marL="0" lvl="0" indent="0">
              <a:buNone/>
            </a:pPr>
            <a:r>
              <a:rPr lang="en-US" sz="1600" dirty="0">
                <a:solidFill>
                  <a:srgbClr val="000000"/>
                </a:solidFill>
              </a:rPr>
              <a:t>Number of Observations: 209 </a:t>
            </a:r>
          </a:p>
          <a:p>
            <a:pPr marL="0" lvl="0" indent="0">
              <a:buNone/>
            </a:pPr>
            <a:r>
              <a:rPr lang="en-US" sz="1600" dirty="0">
                <a:solidFill>
                  <a:srgbClr val="000000"/>
                </a:solidFill>
              </a:rPr>
              <a:t>Equivalent Number of Parameters: 9.89 </a:t>
            </a:r>
          </a:p>
          <a:p>
            <a:pPr marL="0" lvl="0" indent="0">
              <a:buNone/>
            </a:pPr>
            <a:r>
              <a:rPr lang="en-US" sz="1600" dirty="0">
                <a:solidFill>
                  <a:srgbClr val="000000"/>
                </a:solidFill>
              </a:rPr>
              <a:t>Residual Standard Error: 0.07711 </a:t>
            </a:r>
          </a:p>
          <a:p>
            <a:pPr marL="0" lvl="0" indent="0">
              <a:buNone/>
            </a:pPr>
            <a:r>
              <a:rPr lang="en-US" sz="1600" dirty="0">
                <a:solidFill>
                  <a:srgbClr val="000000"/>
                </a:solidFill>
              </a:rPr>
              <a:t>Trace of smoother matrix: 14.31 </a:t>
            </a:r>
          </a:p>
          <a:p>
            <a:pPr marL="0" lvl="0" indent="0">
              <a:buNone/>
            </a:pPr>
            <a:endParaRPr lang="en-US" sz="1600" dirty="0">
              <a:solidFill>
                <a:srgbClr val="000000"/>
              </a:solidFill>
            </a:endParaRPr>
          </a:p>
          <a:p>
            <a:pPr marL="0" lvl="0" indent="0">
              <a:buNone/>
            </a:pPr>
            <a:r>
              <a:rPr lang="en-US" sz="1600" dirty="0">
                <a:solidFill>
                  <a:srgbClr val="000000"/>
                </a:solidFill>
              </a:rPr>
              <a:t>Control settings:</a:t>
            </a:r>
          </a:p>
          <a:p>
            <a:pPr marL="0" lvl="0" indent="0">
              <a:buNone/>
            </a:pPr>
            <a:r>
              <a:rPr lang="en-US" sz="1600" dirty="0">
                <a:solidFill>
                  <a:srgbClr val="000000"/>
                </a:solidFill>
              </a:rPr>
              <a:t>  normalize:  TRUE </a:t>
            </a:r>
          </a:p>
          <a:p>
            <a:pPr marL="0" lvl="0" indent="0">
              <a:buNone/>
            </a:pPr>
            <a:r>
              <a:rPr lang="en-US" sz="1600" dirty="0">
                <a:solidFill>
                  <a:srgbClr val="000000"/>
                </a:solidFill>
              </a:rPr>
              <a:t>  span      :  0.6 </a:t>
            </a:r>
          </a:p>
          <a:p>
            <a:pPr marL="0" lvl="0" indent="0">
              <a:buNone/>
            </a:pPr>
            <a:r>
              <a:rPr lang="en-US" sz="1600" dirty="0">
                <a:solidFill>
                  <a:srgbClr val="000000"/>
                </a:solidFill>
              </a:rPr>
              <a:t>  degree   :  1 </a:t>
            </a:r>
          </a:p>
          <a:p>
            <a:pPr marL="0" lvl="0" indent="0">
              <a:buNone/>
            </a:pPr>
            <a:r>
              <a:rPr lang="en-US" sz="1600" dirty="0">
                <a:solidFill>
                  <a:srgbClr val="000000"/>
                </a:solidFill>
              </a:rPr>
              <a:t>  family   :  </a:t>
            </a:r>
            <a:r>
              <a:rPr lang="en-US" sz="1600" dirty="0" err="1">
                <a:solidFill>
                  <a:srgbClr val="000000"/>
                </a:solidFill>
              </a:rPr>
              <a:t>gaussian</a:t>
            </a:r>
            <a:endParaRPr lang="en-US" sz="1600" dirty="0">
              <a:solidFill>
                <a:srgbClr val="000000"/>
              </a:solidFill>
            </a:endParaRPr>
          </a:p>
          <a:p>
            <a:pPr marL="0" lvl="0" indent="0">
              <a:buNone/>
            </a:pPr>
            <a:r>
              <a:rPr lang="en-US" sz="1600" dirty="0">
                <a:solidFill>
                  <a:srgbClr val="000000"/>
                </a:solidFill>
              </a:rPr>
              <a:t>  surface  :  interpolate         cell = 0.2</a:t>
            </a:r>
          </a:p>
          <a:p>
            <a:pPr marL="0" lvl="0" indent="0">
              <a:buNone/>
            </a:pPr>
            <a:endParaRPr lang="en-US" sz="1600" dirty="0">
              <a:solidFill>
                <a:srgbClr val="000000"/>
              </a:solidFill>
            </a:endParaRPr>
          </a:p>
          <a:p>
            <a:pPr marL="0" lvl="0" indent="0">
              <a:buNone/>
            </a:pPr>
            <a:r>
              <a:rPr lang="en-US" sz="1600" dirty="0">
                <a:solidFill>
                  <a:srgbClr val="000000"/>
                </a:solidFill>
              </a:rPr>
              <a:t>&gt; 1-var(y-</a:t>
            </a:r>
            <a:r>
              <a:rPr lang="en-US" sz="1600" dirty="0" err="1">
                <a:solidFill>
                  <a:srgbClr val="000000"/>
                </a:solidFill>
              </a:rPr>
              <a:t>yhat</a:t>
            </a:r>
            <a:r>
              <a:rPr lang="en-US" sz="1600" dirty="0">
                <a:solidFill>
                  <a:srgbClr val="000000"/>
                </a:solidFill>
              </a:rPr>
              <a:t>)/</a:t>
            </a:r>
            <a:r>
              <a:rPr lang="en-US" sz="1600" dirty="0" err="1">
                <a:solidFill>
                  <a:srgbClr val="000000"/>
                </a:solidFill>
              </a:rPr>
              <a:t>var</a:t>
            </a:r>
            <a:r>
              <a:rPr lang="en-US" sz="1600" dirty="0">
                <a:solidFill>
                  <a:srgbClr val="000000"/>
                </a:solidFill>
              </a:rPr>
              <a:t>(y)</a:t>
            </a:r>
          </a:p>
          <a:p>
            <a:pPr marL="0" lvl="0" indent="0">
              <a:buNone/>
            </a:pPr>
            <a:r>
              <a:rPr lang="en-US" sz="1600" dirty="0">
                <a:solidFill>
                  <a:srgbClr val="000000"/>
                </a:solidFill>
              </a:rPr>
              <a:t>[1] 0.8634346</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893" y="2456344"/>
            <a:ext cx="4394042" cy="4388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94541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i="1" dirty="0" err="1">
                <a:latin typeface="Times New Roman" pitchFamily="18" charset="0"/>
                <a:cs typeface="Times New Roman" pitchFamily="18" charset="0"/>
              </a:rPr>
              <a:t>C</a:t>
            </a:r>
            <a:r>
              <a:rPr lang="en-US" i="1" baseline="-25000" dirty="0" err="1">
                <a:latin typeface="Times New Roman" pitchFamily="18" charset="0"/>
                <a:cs typeface="Times New Roman" pitchFamily="18" charset="0"/>
              </a:rPr>
              <a:t>p</a:t>
            </a:r>
            <a:r>
              <a:rPr lang="en-US" dirty="0"/>
              <a:t> to choose </a:t>
            </a:r>
            <a:r>
              <a:rPr lang="en-US" i="1" dirty="0">
                <a:latin typeface="Symbol" pitchFamily="18" charset="2"/>
              </a:rPr>
              <a:t>l</a:t>
            </a:r>
            <a:r>
              <a:rPr lang="en-US" dirty="0"/>
              <a:t> for CPUS example</a:t>
            </a:r>
            <a:endParaRPr lang="en-US" i="1" dirty="0">
              <a:latin typeface="Symbol" pitchFamily="18" charset="2"/>
            </a:endParaRPr>
          </a:p>
        </p:txBody>
      </p:sp>
      <p:sp>
        <p:nvSpPr>
          <p:cNvPr id="3" name="Content Placeholder 2"/>
          <p:cNvSpPr>
            <a:spLocks noGrp="1"/>
          </p:cNvSpPr>
          <p:nvPr>
            <p:ph idx="1"/>
          </p:nvPr>
        </p:nvSpPr>
        <p:spPr/>
        <p:txBody>
          <a:bodyPr/>
          <a:lstStyle/>
          <a:p>
            <a:pPr marL="284163" lvl="0" indent="-284163">
              <a:buNone/>
            </a:pPr>
            <a:r>
              <a:rPr lang="en-US" sz="1600" dirty="0">
                <a:solidFill>
                  <a:srgbClr val="000000"/>
                </a:solidFill>
              </a:rPr>
              <a:t>##first find </a:t>
            </a:r>
            <a:r>
              <a:rPr lang="en-US" sz="1600" dirty="0" err="1">
                <a:solidFill>
                  <a:srgbClr val="000000"/>
                </a:solidFill>
              </a:rPr>
              <a:t>sigma_hat</a:t>
            </a:r>
            <a:r>
              <a:rPr lang="en-US" sz="1600" dirty="0">
                <a:solidFill>
                  <a:srgbClr val="000000"/>
                </a:solidFill>
              </a:rPr>
              <a:t> for a low-bias model###</a:t>
            </a:r>
          </a:p>
          <a:p>
            <a:pPr marL="284163" lvl="0" indent="-284163">
              <a:buNone/>
            </a:pPr>
            <a:r>
              <a:rPr lang="en-US" sz="1600" dirty="0">
                <a:solidFill>
                  <a:srgbClr val="000000"/>
                </a:solidFill>
              </a:rPr>
              <a:t>for (lambda in </a:t>
            </a:r>
            <a:r>
              <a:rPr lang="en-US" sz="1600" dirty="0" err="1">
                <a:solidFill>
                  <a:srgbClr val="000000"/>
                </a:solidFill>
              </a:rPr>
              <a:t>seq</a:t>
            </a:r>
            <a:r>
              <a:rPr lang="en-US" sz="1600" dirty="0">
                <a:solidFill>
                  <a:srgbClr val="000000"/>
                </a:solidFill>
              </a:rPr>
              <a:t>(.1,1,.1)) {out&lt;-loess(perf~.,CPUS1[,c(1:4,7)],degree=1, span=lambda); print(c(</a:t>
            </a:r>
            <a:r>
              <a:rPr lang="en-US" sz="1600" dirty="0" err="1">
                <a:solidFill>
                  <a:srgbClr val="000000"/>
                </a:solidFill>
              </a:rPr>
              <a:t>lambda,out$s</a:t>
            </a:r>
            <a:r>
              <a:rPr lang="en-US" sz="1600" dirty="0">
                <a:solidFill>
                  <a:srgbClr val="000000"/>
                </a:solidFill>
              </a:rPr>
              <a:t>))}</a:t>
            </a:r>
          </a:p>
          <a:p>
            <a:pPr marL="0" lvl="0" indent="0">
              <a:buNone/>
            </a:pPr>
            <a:r>
              <a:rPr lang="en-US" sz="1600" dirty="0">
                <a:solidFill>
                  <a:srgbClr val="000000"/>
                </a:solidFill>
              </a:rPr>
              <a:t>[1] 0.1000000 0.1281004</a:t>
            </a:r>
          </a:p>
          <a:p>
            <a:pPr marL="0" lvl="0" indent="0">
              <a:buNone/>
            </a:pPr>
            <a:r>
              <a:rPr lang="en-US" sz="1600" dirty="0">
                <a:solidFill>
                  <a:srgbClr val="000000"/>
                </a:solidFill>
              </a:rPr>
              <a:t>[1] 0.20000000 0.08491299</a:t>
            </a:r>
          </a:p>
          <a:p>
            <a:pPr marL="0" lvl="0" indent="0">
              <a:buNone/>
            </a:pPr>
            <a:r>
              <a:rPr lang="en-US" sz="1600" dirty="0">
                <a:solidFill>
                  <a:srgbClr val="000000"/>
                </a:solidFill>
              </a:rPr>
              <a:t>[1] 0.30000000 0.07729764     chose this as the estimate of sigma for a low-bias model</a:t>
            </a:r>
          </a:p>
          <a:p>
            <a:pPr marL="0" lvl="0" indent="0">
              <a:buNone/>
            </a:pPr>
            <a:r>
              <a:rPr lang="en-US" sz="1600" dirty="0">
                <a:solidFill>
                  <a:srgbClr val="000000"/>
                </a:solidFill>
              </a:rPr>
              <a:t>[1] 0.40000000 0.07617725</a:t>
            </a:r>
          </a:p>
          <a:p>
            <a:pPr marL="0" lvl="0" indent="0">
              <a:buNone/>
            </a:pPr>
            <a:r>
              <a:rPr lang="en-US" sz="1600" dirty="0">
                <a:solidFill>
                  <a:srgbClr val="000000"/>
                </a:solidFill>
              </a:rPr>
              <a:t>[1] 0.50000000 0.07632685</a:t>
            </a:r>
          </a:p>
          <a:p>
            <a:pPr marL="0" lvl="0" indent="0">
              <a:buNone/>
            </a:pPr>
            <a:r>
              <a:rPr lang="en-US" sz="1600" dirty="0">
                <a:solidFill>
                  <a:srgbClr val="000000"/>
                </a:solidFill>
              </a:rPr>
              <a:t>[1] 0.60000000 0.07711136</a:t>
            </a:r>
          </a:p>
          <a:p>
            <a:pPr marL="0" lvl="0" indent="0">
              <a:buNone/>
            </a:pPr>
            <a:r>
              <a:rPr lang="en-US" sz="1600" dirty="0">
                <a:solidFill>
                  <a:srgbClr val="000000"/>
                </a:solidFill>
              </a:rPr>
              <a:t>[1] 0.70000000 0.07889357</a:t>
            </a:r>
          </a:p>
          <a:p>
            <a:pPr marL="0" lvl="0" indent="0">
              <a:buNone/>
            </a:pPr>
            <a:r>
              <a:rPr lang="en-US" sz="1600" dirty="0">
                <a:solidFill>
                  <a:srgbClr val="000000"/>
                </a:solidFill>
              </a:rPr>
              <a:t>[1] 0.80000000 0.07855612</a:t>
            </a:r>
          </a:p>
          <a:p>
            <a:pPr marL="0" lvl="0" indent="0">
              <a:buNone/>
            </a:pPr>
            <a:r>
              <a:rPr lang="en-US" sz="1600" dirty="0">
                <a:solidFill>
                  <a:srgbClr val="000000"/>
                </a:solidFill>
              </a:rPr>
              <a:t>[1] 0.90000000 0.07884745</a:t>
            </a:r>
          </a:p>
          <a:p>
            <a:pPr marL="0" lvl="0" indent="0">
              <a:buNone/>
            </a:pPr>
            <a:r>
              <a:rPr lang="en-US" sz="1600" dirty="0">
                <a:solidFill>
                  <a:srgbClr val="000000"/>
                </a:solidFill>
              </a:rPr>
              <a:t>[1] 1.00000000 0.08208199</a:t>
            </a:r>
          </a:p>
          <a:p>
            <a:pPr marL="0" lvl="0" indent="0">
              <a:buNone/>
            </a:pPr>
            <a:endParaRPr lang="en-US" sz="1600" dirty="0">
              <a:solidFill>
                <a:srgbClr val="000000"/>
              </a:solidFill>
            </a:endParaRPr>
          </a:p>
          <a:p>
            <a:pPr marL="0" lvl="0" indent="0">
              <a:buNone/>
            </a:pPr>
            <a:r>
              <a:rPr lang="en-US" sz="1600" dirty="0" err="1">
                <a:solidFill>
                  <a:srgbClr val="000000"/>
                </a:solidFill>
              </a:rPr>
              <a:t>sig_hat</a:t>
            </a:r>
            <a:r>
              <a:rPr lang="en-US" sz="1600" dirty="0">
                <a:solidFill>
                  <a:srgbClr val="000000"/>
                </a:solidFill>
              </a:rPr>
              <a:t>&lt;-0.0773</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29899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Nearest Neighbors Example: Gas_Mileage.csv</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271" y="350476"/>
            <a:ext cx="4778166" cy="4772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2" y="2270887"/>
            <a:ext cx="4572000" cy="456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i="1" dirty="0" err="1">
                <a:latin typeface="Times New Roman" pitchFamily="18" charset="0"/>
                <a:cs typeface="Times New Roman" pitchFamily="18" charset="0"/>
              </a:rPr>
              <a:t>C</a:t>
            </a:r>
            <a:r>
              <a:rPr lang="en-US" i="1" baseline="-25000" dirty="0" err="1">
                <a:latin typeface="Times New Roman" pitchFamily="18" charset="0"/>
                <a:cs typeface="Times New Roman" pitchFamily="18" charset="0"/>
              </a:rPr>
              <a:t>p</a:t>
            </a:r>
            <a:r>
              <a:rPr lang="en-US" dirty="0"/>
              <a:t> to choose </a:t>
            </a:r>
            <a:r>
              <a:rPr lang="en-US" i="1" dirty="0">
                <a:latin typeface="Symbol" pitchFamily="18" charset="2"/>
              </a:rPr>
              <a:t>l</a:t>
            </a:r>
            <a:r>
              <a:rPr lang="en-US" dirty="0"/>
              <a:t> for CPUS example</a:t>
            </a:r>
            <a:endParaRPr lang="en-US" i="1" dirty="0">
              <a:latin typeface="Symbol" pitchFamily="18" charset="2"/>
            </a:endParaRPr>
          </a:p>
        </p:txBody>
      </p:sp>
      <p:sp>
        <p:nvSpPr>
          <p:cNvPr id="3" name="Content Placeholder 2"/>
          <p:cNvSpPr>
            <a:spLocks noGrp="1"/>
          </p:cNvSpPr>
          <p:nvPr>
            <p:ph idx="1"/>
          </p:nvPr>
        </p:nvSpPr>
        <p:spPr>
          <a:xfrm>
            <a:off x="457200" y="1219200"/>
            <a:ext cx="8229600" cy="5511384"/>
          </a:xfrm>
        </p:spPr>
        <p:txBody>
          <a:bodyPr/>
          <a:lstStyle/>
          <a:p>
            <a:pPr marL="284163" lvl="0" indent="-284163">
              <a:buNone/>
            </a:pPr>
            <a:r>
              <a:rPr lang="en-US" sz="1600" dirty="0">
                <a:solidFill>
                  <a:srgbClr val="000000"/>
                </a:solidFill>
              </a:rPr>
              <a:t>##now find </a:t>
            </a:r>
            <a:r>
              <a:rPr lang="en-US" sz="1600" dirty="0" err="1">
                <a:solidFill>
                  <a:srgbClr val="000000"/>
                </a:solidFill>
              </a:rPr>
              <a:t>Cp</a:t>
            </a:r>
            <a:r>
              <a:rPr lang="en-US" sz="1600" dirty="0">
                <a:solidFill>
                  <a:srgbClr val="000000"/>
                </a:solidFill>
              </a:rPr>
              <a:t> for various lambda###</a:t>
            </a:r>
          </a:p>
          <a:p>
            <a:pPr marL="344488" indent="-344488">
              <a:buNone/>
            </a:pPr>
            <a:r>
              <a:rPr lang="en-US" sz="1600" dirty="0">
                <a:solidFill>
                  <a:srgbClr val="000000"/>
                </a:solidFill>
              </a:rPr>
              <a:t>for (lambda in </a:t>
            </a:r>
            <a:r>
              <a:rPr lang="en-US" sz="1600" dirty="0" err="1">
                <a:solidFill>
                  <a:srgbClr val="000000"/>
                </a:solidFill>
              </a:rPr>
              <a:t>seq</a:t>
            </a:r>
            <a:r>
              <a:rPr lang="en-US" sz="1600" dirty="0">
                <a:solidFill>
                  <a:srgbClr val="000000"/>
                </a:solidFill>
              </a:rPr>
              <a:t>(.1,1,.1)) {out&lt;-loess(perf~.,CPUS1[,c(1:4,7)],degree=1, span=lambda); </a:t>
            </a:r>
            <a:r>
              <a:rPr lang="pt-BR" sz="1600" dirty="0">
                <a:solidFill>
                  <a:srgbClr val="000000"/>
                </a:solidFill>
              </a:rPr>
              <a:t>SSE&lt;-sum((CPUS1[,7]-out$fitted)^2); Cp &lt;- (SSE+2*out$trace.hat*sig_hat^2)/nrow(CPUS1); </a:t>
            </a:r>
            <a:r>
              <a:rPr lang="en-US" sz="1600" dirty="0">
                <a:solidFill>
                  <a:srgbClr val="000000"/>
                </a:solidFill>
              </a:rPr>
              <a:t>print(c(</a:t>
            </a:r>
            <a:r>
              <a:rPr lang="en-US" sz="1600" dirty="0" err="1">
                <a:solidFill>
                  <a:srgbClr val="000000"/>
                </a:solidFill>
              </a:rPr>
              <a:t>lambda,Cp</a:t>
            </a:r>
            <a:r>
              <a:rPr lang="en-US" sz="1600" dirty="0">
                <a:solidFill>
                  <a:srgbClr val="000000"/>
                </a:solidFill>
              </a:rPr>
              <a:t>))}</a:t>
            </a:r>
          </a:p>
          <a:p>
            <a:pPr marL="344488" indent="-344488">
              <a:buNone/>
            </a:pPr>
            <a:r>
              <a:rPr lang="en-US" sz="1600" dirty="0">
                <a:solidFill>
                  <a:srgbClr val="000000"/>
                </a:solidFill>
              </a:rPr>
              <a:t>[1] 0.10000000 0.01467463</a:t>
            </a:r>
          </a:p>
          <a:p>
            <a:pPr marL="344488" indent="-344488">
              <a:buNone/>
            </a:pPr>
            <a:r>
              <a:rPr lang="en-US" sz="1600" dirty="0">
                <a:solidFill>
                  <a:srgbClr val="000000"/>
                </a:solidFill>
              </a:rPr>
              <a:t>[1] 0.200000000 0.007535495</a:t>
            </a:r>
          </a:p>
          <a:p>
            <a:pPr marL="344488" indent="-344488">
              <a:buNone/>
            </a:pPr>
            <a:r>
              <a:rPr lang="en-US" sz="1600" dirty="0">
                <a:solidFill>
                  <a:srgbClr val="000000"/>
                </a:solidFill>
              </a:rPr>
              <a:t>[1] 0.300000000 0.006428755</a:t>
            </a:r>
          </a:p>
          <a:p>
            <a:pPr marL="344488" indent="-344488">
              <a:buNone/>
            </a:pPr>
            <a:r>
              <a:rPr lang="en-US" sz="1600" dirty="0">
                <a:solidFill>
                  <a:srgbClr val="000000"/>
                </a:solidFill>
              </a:rPr>
              <a:t>[1] 0.400000000 0.006216846</a:t>
            </a:r>
          </a:p>
          <a:p>
            <a:pPr marL="344488" indent="-344488">
              <a:buNone/>
            </a:pPr>
            <a:r>
              <a:rPr lang="en-US" sz="1600" dirty="0">
                <a:solidFill>
                  <a:srgbClr val="000000"/>
                </a:solidFill>
              </a:rPr>
              <a:t>[1] 0.500000000 0.006165853           the best lambda is 0.5</a:t>
            </a:r>
          </a:p>
          <a:p>
            <a:pPr marL="344488" indent="-344488">
              <a:buNone/>
            </a:pPr>
            <a:r>
              <a:rPr lang="en-US" sz="1600" dirty="0">
                <a:solidFill>
                  <a:srgbClr val="000000"/>
                </a:solidFill>
              </a:rPr>
              <a:t>[1] 0.60000000 0.00623147</a:t>
            </a:r>
          </a:p>
          <a:p>
            <a:pPr marL="344488" indent="-344488">
              <a:buNone/>
            </a:pPr>
            <a:r>
              <a:rPr lang="en-US" sz="1600" dirty="0">
                <a:solidFill>
                  <a:srgbClr val="000000"/>
                </a:solidFill>
              </a:rPr>
              <a:t>[1] 0.700000000 0.006453386</a:t>
            </a:r>
          </a:p>
          <a:p>
            <a:pPr marL="344488" indent="-344488">
              <a:buNone/>
            </a:pPr>
            <a:r>
              <a:rPr lang="en-US" sz="1600" dirty="0">
                <a:solidFill>
                  <a:srgbClr val="000000"/>
                </a:solidFill>
              </a:rPr>
              <a:t>[1] 0.800000000 0.006383156</a:t>
            </a:r>
          </a:p>
          <a:p>
            <a:pPr marL="344488" indent="-344488">
              <a:buNone/>
            </a:pPr>
            <a:r>
              <a:rPr lang="en-US" sz="1600" dirty="0">
                <a:solidFill>
                  <a:srgbClr val="000000"/>
                </a:solidFill>
              </a:rPr>
              <a:t>[1] 0.900000000 0.006405543</a:t>
            </a:r>
          </a:p>
          <a:p>
            <a:pPr marL="344488" indent="-344488">
              <a:buNone/>
            </a:pPr>
            <a:r>
              <a:rPr lang="en-US" sz="1600" dirty="0">
                <a:solidFill>
                  <a:srgbClr val="000000"/>
                </a:solidFill>
              </a:rPr>
              <a:t>[1] 1.000000000 0.006864742</a:t>
            </a:r>
          </a:p>
          <a:p>
            <a:pPr marL="344488" indent="-344488">
              <a:buNone/>
            </a:pPr>
            <a:endParaRPr lang="en-US" sz="1600" dirty="0">
              <a:solidFill>
                <a:srgbClr val="000000"/>
              </a:solidFill>
            </a:endParaRPr>
          </a:p>
          <a:p>
            <a:r>
              <a:rPr lang="en-US" sz="2000" dirty="0">
                <a:solidFill>
                  <a:srgbClr val="000000"/>
                </a:solidFill>
              </a:rPr>
              <a:t>An estimate of the corresponding test error SD is </a:t>
            </a:r>
            <a:r>
              <a:rPr lang="en-US" sz="2000" dirty="0" err="1">
                <a:solidFill>
                  <a:srgbClr val="000000"/>
                </a:solidFill>
              </a:rPr>
              <a:t>sqrt</a:t>
            </a:r>
            <a:r>
              <a:rPr lang="en-US" sz="2000" dirty="0">
                <a:solidFill>
                  <a:srgbClr val="000000"/>
                </a:solidFill>
              </a:rPr>
              <a:t>(</a:t>
            </a:r>
            <a:r>
              <a:rPr lang="en-US" sz="2000" dirty="0" err="1">
                <a:solidFill>
                  <a:srgbClr val="000000"/>
                </a:solidFill>
              </a:rPr>
              <a:t>Cp</a:t>
            </a:r>
            <a:r>
              <a:rPr lang="en-US" sz="2000" dirty="0">
                <a:solidFill>
                  <a:srgbClr val="000000"/>
                </a:solidFill>
              </a:rPr>
              <a:t>) = </a:t>
            </a:r>
            <a:r>
              <a:rPr lang="en-US" sz="2000" dirty="0" err="1">
                <a:solidFill>
                  <a:srgbClr val="000000"/>
                </a:solidFill>
              </a:rPr>
              <a:t>sqrt</a:t>
            </a:r>
            <a:r>
              <a:rPr lang="en-US" sz="2000" dirty="0">
                <a:solidFill>
                  <a:srgbClr val="000000"/>
                </a:solidFill>
              </a:rPr>
              <a:t>(.00617) = 0.0785</a:t>
            </a:r>
          </a:p>
          <a:p>
            <a:r>
              <a:rPr lang="en-US" sz="2000" dirty="0">
                <a:solidFill>
                  <a:srgbClr val="000000"/>
                </a:solidFill>
              </a:rPr>
              <a:t>Exercise:  Compare this </a:t>
            </a:r>
            <a:r>
              <a:rPr lang="en-US" sz="2000" i="1" dirty="0">
                <a:solidFill>
                  <a:srgbClr val="000000"/>
                </a:solidFill>
                <a:latin typeface="Symbol" panose="05050102010706020507" pitchFamily="18" charset="2"/>
              </a:rPr>
              <a:t>l</a:t>
            </a:r>
            <a:r>
              <a:rPr lang="en-US" sz="2000" dirty="0">
                <a:solidFill>
                  <a:srgbClr val="000000"/>
                </a:solidFill>
              </a:rPr>
              <a:t> and error SD with those from CV</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217645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Kernel Weighting For Classification</a:t>
            </a:r>
          </a:p>
        </p:txBody>
      </p:sp>
      <p:sp>
        <p:nvSpPr>
          <p:cNvPr id="3" name="Content Placeholder 2"/>
          <p:cNvSpPr>
            <a:spLocks noGrp="1"/>
          </p:cNvSpPr>
          <p:nvPr>
            <p:ph idx="1"/>
          </p:nvPr>
        </p:nvSpPr>
        <p:spPr/>
        <p:txBody>
          <a:bodyPr/>
          <a:lstStyle/>
          <a:p>
            <a:r>
              <a:rPr lang="en-US" dirty="0"/>
              <a:t>Very similar to local regression, except that instead of fitting a local model to minimize the locally weighted SSE, maximize the locally weighted log-likelihood for some local probabilistic class model with parameters </a:t>
            </a:r>
            <a:r>
              <a:rPr lang="en-US" b="1" dirty="0">
                <a:latin typeface="Symbol" panose="05050102010706020507" pitchFamily="18" charset="2"/>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a:t>
            </a:r>
          </a:p>
          <a:p>
            <a:endParaRPr lang="en-US" dirty="0"/>
          </a:p>
          <a:p>
            <a:endParaRPr lang="en-US" dirty="0"/>
          </a:p>
          <a:p>
            <a:endParaRPr lang="en-US" dirty="0"/>
          </a:p>
          <a:p>
            <a:pPr marL="0" indent="0">
              <a:buNone/>
            </a:pPr>
            <a:endParaRPr lang="en-US" dirty="0"/>
          </a:p>
          <a:p>
            <a:r>
              <a:rPr lang="en-US" dirty="0"/>
              <a:t>To classify </a:t>
            </a:r>
            <a:r>
              <a:rPr lang="en-US" i="1" dirty="0">
                <a:latin typeface="Times New Roman" pitchFamily="18" charset="0"/>
                <a:cs typeface="Times New Roman" pitchFamily="18" charset="0"/>
              </a:rPr>
              <a:t>Y</a:t>
            </a:r>
            <a:r>
              <a:rPr lang="en-US" dirty="0"/>
              <a:t> at a specific </a:t>
            </a:r>
            <a:r>
              <a:rPr lang="en-US" b="1" dirty="0">
                <a:latin typeface="Times New Roman" pitchFamily="18" charset="0"/>
                <a:cs typeface="Times New Roman" pitchFamily="18" charset="0"/>
              </a:rPr>
              <a:t>x</a:t>
            </a:r>
            <a:r>
              <a:rPr lang="en-US" dirty="0"/>
              <a:t>, estimate the class probabilities based on the assumed local model structure with parameters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943943563"/>
              </p:ext>
            </p:extLst>
          </p:nvPr>
        </p:nvGraphicFramePr>
        <p:xfrm>
          <a:off x="3115081" y="5610509"/>
          <a:ext cx="583946" cy="482390"/>
        </p:xfrm>
        <a:graphic>
          <a:graphicData uri="http://schemas.openxmlformats.org/presentationml/2006/ole">
            <mc:AlternateContent xmlns:mc="http://schemas.openxmlformats.org/markup-compatibility/2006">
              <mc:Choice xmlns:v="urn:schemas-microsoft-com:vml" Requires="v">
                <p:oleObj name="Equation" r:id="rId2" imgW="291973" imgH="241195" progId="Equation.3">
                  <p:embed/>
                </p:oleObj>
              </mc:Choice>
              <mc:Fallback>
                <p:oleObj name="Equation" r:id="rId2" imgW="291973" imgH="241195"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081" y="5610509"/>
                        <a:ext cx="583946" cy="482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1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530447501"/>
              </p:ext>
            </p:extLst>
          </p:nvPr>
        </p:nvGraphicFramePr>
        <p:xfrm>
          <a:off x="1285875" y="3243287"/>
          <a:ext cx="5080000" cy="914400"/>
        </p:xfrm>
        <a:graphic>
          <a:graphicData uri="http://schemas.openxmlformats.org/presentationml/2006/ole">
            <mc:AlternateContent xmlns:mc="http://schemas.openxmlformats.org/markup-compatibility/2006">
              <mc:Choice xmlns:v="urn:schemas-microsoft-com:vml" Requires="v">
                <p:oleObj name="Equation" r:id="rId4" imgW="2540000" imgH="457200" progId="Equation.3">
                  <p:embed/>
                </p:oleObj>
              </mc:Choice>
              <mc:Fallback>
                <p:oleObj name="Equation" r:id="rId4" imgW="2540000" imgH="457200" progId="Equation.3">
                  <p:embed/>
                  <p:pic>
                    <p:nvPicPr>
                      <p:cNvPr id="0" name="Object 1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5" y="3243287"/>
                        <a:ext cx="5080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56076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93" y="274638"/>
            <a:ext cx="8859186" cy="792162"/>
          </a:xfrm>
        </p:spPr>
        <p:txBody>
          <a:bodyPr/>
          <a:lstStyle/>
          <a:p>
            <a:r>
              <a:rPr lang="en-US" dirty="0"/>
              <a:t>What to Use for Locally Constant Class Probabilities</a:t>
            </a:r>
          </a:p>
        </p:txBody>
      </p:sp>
      <p:sp>
        <p:nvSpPr>
          <p:cNvPr id="3" name="Content Placeholder 2"/>
          <p:cNvSpPr>
            <a:spLocks noGrp="1"/>
          </p:cNvSpPr>
          <p:nvPr>
            <p:ph idx="1"/>
          </p:nvPr>
        </p:nvSpPr>
        <p:spPr/>
        <p:txBody>
          <a:bodyPr/>
          <a:lstStyle/>
          <a:p>
            <a:r>
              <a:rPr lang="en-US" dirty="0"/>
              <a:t>For locally constant class probabilities, the local likelihood to use in the previous slide is obtained from the simple model </a:t>
            </a:r>
            <a:r>
              <a:rPr lang="en-US" i="1" dirty="0" err="1">
                <a:latin typeface="Times New Roman"/>
                <a:ea typeface="Times New Roman"/>
              </a:rPr>
              <a:t>Pr</a:t>
            </a:r>
            <a:r>
              <a:rPr lang="en-US" dirty="0">
                <a:latin typeface="Times New Roman"/>
                <a:ea typeface="Times New Roman"/>
              </a:rPr>
              <a:t>[</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a:t>
            </a:r>
            <a:r>
              <a:rPr lang="en-US" dirty="0">
                <a:latin typeface="Times New Roman"/>
                <a:ea typeface="Times New Roman"/>
                <a:cs typeface="Times New Roman"/>
                <a:sym typeface="Symbol"/>
              </a:rPr>
              <a:t></a:t>
            </a:r>
            <a:r>
              <a:rPr lang="en-US" dirty="0">
                <a:latin typeface="Times New Roman"/>
                <a:ea typeface="Times New Roman"/>
              </a:rPr>
              <a:t> Class </a:t>
            </a:r>
            <a:r>
              <a:rPr lang="en-US" i="1" dirty="0">
                <a:latin typeface="Times New Roman"/>
                <a:ea typeface="Times New Roman"/>
              </a:rPr>
              <a:t>j</a:t>
            </a:r>
            <a:r>
              <a:rPr lang="en-US" dirty="0">
                <a:latin typeface="Times New Roman"/>
                <a:ea typeface="Times New Roman"/>
              </a:rPr>
              <a:t>] = </a:t>
            </a:r>
            <a:r>
              <a:rPr lang="en-US" i="1" dirty="0" err="1">
                <a:latin typeface="Times New Roman"/>
                <a:ea typeface="Times New Roman"/>
              </a:rPr>
              <a:t>p</a:t>
            </a:r>
            <a:r>
              <a:rPr lang="en-US" i="1" baseline="-25000" dirty="0" err="1">
                <a:latin typeface="Times New Roman"/>
                <a:ea typeface="Times New Roman"/>
              </a:rPr>
              <a:t>j</a:t>
            </a:r>
            <a:r>
              <a:rPr lang="en-US" dirty="0"/>
              <a:t> (constant </a:t>
            </a:r>
            <a:r>
              <a:rPr lang="en-US" dirty="0">
                <a:ea typeface="Times New Roman"/>
              </a:rPr>
              <a:t>for </a:t>
            </a:r>
            <a:r>
              <a:rPr lang="en-US" b="1" dirty="0">
                <a:latin typeface="Times New Roman"/>
                <a:ea typeface="Times New Roman"/>
              </a:rPr>
              <a:t>x</a:t>
            </a:r>
            <a:r>
              <a:rPr lang="en-US" i="1" baseline="-25000" dirty="0">
                <a:latin typeface="Times New Roman"/>
                <a:ea typeface="Times New Roman"/>
              </a:rPr>
              <a:t>i</a:t>
            </a:r>
            <a:r>
              <a:rPr lang="en-US" dirty="0">
                <a:ea typeface="Times New Roman"/>
              </a:rPr>
              <a:t> in</a:t>
            </a:r>
            <a:r>
              <a:rPr lang="en-US" dirty="0"/>
              <a:t> neighborhood of </a:t>
            </a:r>
            <a:r>
              <a:rPr lang="en-US" b="1" dirty="0">
                <a:latin typeface="Times New Roman" pitchFamily="18" charset="0"/>
                <a:cs typeface="Times New Roman" pitchFamily="18" charset="0"/>
              </a:rPr>
              <a:t>x</a:t>
            </a:r>
            <a:r>
              <a:rPr lang="en-US" dirty="0"/>
              <a:t>), i.e., a local intercept-only logistic regression model</a:t>
            </a:r>
          </a:p>
          <a:p>
            <a:r>
              <a:rPr lang="en-US" dirty="0"/>
              <a:t>Plugging this local likelihood into the equation on the previous slide and minimizing to estimate </a:t>
            </a:r>
            <a:r>
              <a:rPr lang="en-US" b="1" dirty="0">
                <a:latin typeface="Symbol" panose="05050102010706020507" pitchFamily="18" charset="2"/>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is equivalent to taking the predicted class probabilities to be the locally weighted fraction of observations in each class: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41430386"/>
              </p:ext>
            </p:extLst>
          </p:nvPr>
        </p:nvGraphicFramePr>
        <p:xfrm>
          <a:off x="1614487" y="4700652"/>
          <a:ext cx="4419600" cy="1727200"/>
        </p:xfrm>
        <a:graphic>
          <a:graphicData uri="http://schemas.openxmlformats.org/presentationml/2006/ole">
            <mc:AlternateContent xmlns:mc="http://schemas.openxmlformats.org/markup-compatibility/2006">
              <mc:Choice xmlns:v="urn:schemas-microsoft-com:vml" Requires="v">
                <p:oleObj name="Equation" r:id="rId2" imgW="2209800" imgH="863600" progId="Equation.3">
                  <p:embed/>
                </p:oleObj>
              </mc:Choice>
              <mc:Fallback>
                <p:oleObj name="Equation" r:id="rId2" imgW="2209800" imgH="8636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487" y="4700652"/>
                        <a:ext cx="4419600" cy="172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0255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Locally Constant Vs. Locally Logistic </a:t>
            </a:r>
            <a:r>
              <a:rPr lang="en-US" i="1" dirty="0" err="1">
                <a:latin typeface="Times New Roman"/>
                <a:ea typeface="Times New Roman"/>
              </a:rPr>
              <a:t>Pr</a:t>
            </a:r>
            <a:r>
              <a:rPr lang="en-US" dirty="0">
                <a:latin typeface="Times New Roman"/>
                <a:ea typeface="Times New Roman"/>
              </a:rPr>
              <a:t>[</a:t>
            </a:r>
            <a:r>
              <a:rPr lang="en-US" i="1" dirty="0">
                <a:latin typeface="Times New Roman"/>
                <a:ea typeface="Times New Roman"/>
              </a:rPr>
              <a:t>Y</a:t>
            </a:r>
            <a:r>
              <a:rPr lang="en-US" dirty="0">
                <a:latin typeface="Times New Roman"/>
                <a:ea typeface="Times New Roman"/>
              </a:rPr>
              <a:t> </a:t>
            </a:r>
            <a:r>
              <a:rPr lang="en-US" dirty="0">
                <a:latin typeface="Times New Roman"/>
                <a:ea typeface="Times New Roman"/>
                <a:cs typeface="Times New Roman"/>
                <a:sym typeface="Symbol"/>
              </a:rPr>
              <a:t></a:t>
            </a:r>
            <a:r>
              <a:rPr lang="en-US" dirty="0">
                <a:latin typeface="Times New Roman"/>
                <a:ea typeface="Times New Roman"/>
              </a:rPr>
              <a:t> Class </a:t>
            </a:r>
            <a:r>
              <a:rPr lang="en-US" i="1" dirty="0">
                <a:latin typeface="Times New Roman"/>
                <a:ea typeface="Times New Roman"/>
              </a:rPr>
              <a:t>j</a:t>
            </a:r>
            <a:r>
              <a:rPr lang="en-US" dirty="0">
                <a:latin typeface="Times New Roman"/>
                <a:ea typeface="Times New Roman"/>
              </a:rPr>
              <a:t>] </a:t>
            </a:r>
            <a:endParaRPr lang="en-US" dirty="0"/>
          </a:p>
        </p:txBody>
      </p:sp>
      <p:sp>
        <p:nvSpPr>
          <p:cNvPr id="3" name="Content Placeholder 2"/>
          <p:cNvSpPr>
            <a:spLocks noGrp="1"/>
          </p:cNvSpPr>
          <p:nvPr>
            <p:ph idx="1"/>
          </p:nvPr>
        </p:nvSpPr>
        <p:spPr>
          <a:xfrm>
            <a:off x="1690119" y="1316305"/>
            <a:ext cx="6162085" cy="472035"/>
          </a:xfrm>
        </p:spPr>
        <p:txBody>
          <a:bodyPr/>
          <a:lstStyle/>
          <a:p>
            <a:pPr marL="0" indent="0">
              <a:buNone/>
            </a:pPr>
            <a:r>
              <a:rPr lang="en-US" dirty="0"/>
              <a:t>scatterplot of binary </a:t>
            </a:r>
            <a:r>
              <a:rPr lang="en-US" i="1" dirty="0">
                <a:latin typeface="Times New Roman"/>
                <a:ea typeface="Times New Roman"/>
              </a:rPr>
              <a:t>y</a:t>
            </a:r>
            <a:r>
              <a:rPr lang="en-US" dirty="0"/>
              <a:t> vs a single predictor </a:t>
            </a:r>
            <a:r>
              <a:rPr lang="en-US" i="1" dirty="0">
                <a:latin typeface="Times New Roman"/>
                <a:ea typeface="Times New Roman"/>
              </a:rPr>
              <a:t>x</a:t>
            </a:r>
            <a:endParaRPr lang="en-US" dirty="0"/>
          </a:p>
        </p:txBody>
      </p:sp>
      <p:grpSp>
        <p:nvGrpSpPr>
          <p:cNvPr id="29" name="Group 28"/>
          <p:cNvGrpSpPr/>
          <p:nvPr/>
        </p:nvGrpSpPr>
        <p:grpSpPr>
          <a:xfrm>
            <a:off x="1917812" y="1861168"/>
            <a:ext cx="5413571" cy="4881367"/>
            <a:chOff x="1917813" y="2332852"/>
            <a:chExt cx="4871406" cy="4409683"/>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26" t="10447" r="4615" b="7783"/>
            <a:stretch/>
          </p:blipFill>
          <p:spPr bwMode="auto">
            <a:xfrm>
              <a:off x="2184851" y="2332852"/>
              <a:ext cx="4604368" cy="4189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17813" y="3876085"/>
              <a:ext cx="404602"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y</a:t>
              </a:r>
            </a:p>
          </p:txBody>
        </p:sp>
        <p:sp>
          <p:nvSpPr>
            <p:cNvPr id="6" name="TextBox 5"/>
            <p:cNvSpPr txBox="1"/>
            <p:nvPr/>
          </p:nvSpPr>
          <p:spPr>
            <a:xfrm>
              <a:off x="4446575" y="6280870"/>
              <a:ext cx="404602"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x</a:t>
              </a:r>
            </a:p>
          </p:txBody>
        </p:sp>
        <p:grpSp>
          <p:nvGrpSpPr>
            <p:cNvPr id="13" name="Group 12"/>
            <p:cNvGrpSpPr/>
            <p:nvPr/>
          </p:nvGrpSpPr>
          <p:grpSpPr>
            <a:xfrm>
              <a:off x="3015597" y="4879498"/>
              <a:ext cx="1422886" cy="1277600"/>
              <a:chOff x="2505528" y="4658160"/>
              <a:chExt cx="1678703" cy="1007447"/>
            </a:xfrm>
          </p:grpSpPr>
          <p:sp>
            <p:nvSpPr>
              <p:cNvPr id="8" name="Freeform 7"/>
              <p:cNvSpPr/>
              <p:nvPr/>
            </p:nvSpPr>
            <p:spPr>
              <a:xfrm>
                <a:off x="2505528" y="4658160"/>
                <a:ext cx="840503" cy="1007447"/>
              </a:xfrm>
              <a:custGeom>
                <a:avLst/>
                <a:gdLst>
                  <a:gd name="connsiteX0" fmla="*/ 0 w 428878"/>
                  <a:gd name="connsiteY0" fmla="*/ 752591 h 752591"/>
                  <a:gd name="connsiteX1" fmla="*/ 72828 w 428878"/>
                  <a:gd name="connsiteY1" fmla="*/ 323713 h 752591"/>
                  <a:gd name="connsiteX2" fmla="*/ 275129 w 428878"/>
                  <a:gd name="connsiteY2" fmla="*/ 40492 h 752591"/>
                  <a:gd name="connsiteX3" fmla="*/ 428878 w 428878"/>
                  <a:gd name="connsiteY3" fmla="*/ 8124 h 752591"/>
                  <a:gd name="connsiteX0" fmla="*/ 0 w 428878"/>
                  <a:gd name="connsiteY0" fmla="*/ 758187 h 758187"/>
                  <a:gd name="connsiteX1" fmla="*/ 72828 w 428878"/>
                  <a:gd name="connsiteY1" fmla="*/ 329309 h 758187"/>
                  <a:gd name="connsiteX2" fmla="*/ 275129 w 428878"/>
                  <a:gd name="connsiteY2" fmla="*/ 46088 h 758187"/>
                  <a:gd name="connsiteX3" fmla="*/ 428878 w 428878"/>
                  <a:gd name="connsiteY3" fmla="*/ 6100 h 758187"/>
                  <a:gd name="connsiteX0" fmla="*/ 0 w 428878"/>
                  <a:gd name="connsiteY0" fmla="*/ 755411 h 755411"/>
                  <a:gd name="connsiteX1" fmla="*/ 72828 w 428878"/>
                  <a:gd name="connsiteY1" fmla="*/ 326533 h 755411"/>
                  <a:gd name="connsiteX2" fmla="*/ 256079 w 428878"/>
                  <a:gd name="connsiteY2" fmla="*/ 58552 h 755411"/>
                  <a:gd name="connsiteX3" fmla="*/ 428878 w 428878"/>
                  <a:gd name="connsiteY3" fmla="*/ 3324 h 755411"/>
                  <a:gd name="connsiteX0" fmla="*/ 0 w 425068"/>
                  <a:gd name="connsiteY0" fmla="*/ 758877 h 758877"/>
                  <a:gd name="connsiteX1" fmla="*/ 72828 w 425068"/>
                  <a:gd name="connsiteY1" fmla="*/ 329999 h 758877"/>
                  <a:gd name="connsiteX2" fmla="*/ 256079 w 425068"/>
                  <a:gd name="connsiteY2" fmla="*/ 62018 h 758877"/>
                  <a:gd name="connsiteX3" fmla="*/ 425068 w 425068"/>
                  <a:gd name="connsiteY3" fmla="*/ 2980 h 758877"/>
                  <a:gd name="connsiteX0" fmla="*/ 0 w 425068"/>
                  <a:gd name="connsiteY0" fmla="*/ 757547 h 757547"/>
                  <a:gd name="connsiteX1" fmla="*/ 72828 w 425068"/>
                  <a:gd name="connsiteY1" fmla="*/ 328669 h 757547"/>
                  <a:gd name="connsiteX2" fmla="*/ 233219 w 425068"/>
                  <a:gd name="connsiteY2" fmla="*/ 83548 h 757547"/>
                  <a:gd name="connsiteX3" fmla="*/ 425068 w 425068"/>
                  <a:gd name="connsiteY3" fmla="*/ 1650 h 757547"/>
                  <a:gd name="connsiteX0" fmla="*/ 0 w 425068"/>
                  <a:gd name="connsiteY0" fmla="*/ 757080 h 757080"/>
                  <a:gd name="connsiteX1" fmla="*/ 72828 w 425068"/>
                  <a:gd name="connsiteY1" fmla="*/ 328202 h 757080"/>
                  <a:gd name="connsiteX2" fmla="*/ 217979 w 425068"/>
                  <a:gd name="connsiteY2" fmla="*/ 102131 h 757080"/>
                  <a:gd name="connsiteX3" fmla="*/ 425068 w 425068"/>
                  <a:gd name="connsiteY3" fmla="*/ 1183 h 757080"/>
                  <a:gd name="connsiteX0" fmla="*/ 0 w 425068"/>
                  <a:gd name="connsiteY0" fmla="*/ 757546 h 757546"/>
                  <a:gd name="connsiteX1" fmla="*/ 72828 w 425068"/>
                  <a:gd name="connsiteY1" fmla="*/ 328668 h 757546"/>
                  <a:gd name="connsiteX2" fmla="*/ 233219 w 425068"/>
                  <a:gd name="connsiteY2" fmla="*/ 83547 h 757546"/>
                  <a:gd name="connsiteX3" fmla="*/ 425068 w 425068"/>
                  <a:gd name="connsiteY3" fmla="*/ 1649 h 757546"/>
                  <a:gd name="connsiteX0" fmla="*/ 0 w 463168"/>
                  <a:gd name="connsiteY0" fmla="*/ 757546 h 757546"/>
                  <a:gd name="connsiteX1" fmla="*/ 72828 w 463168"/>
                  <a:gd name="connsiteY1" fmla="*/ 328668 h 757546"/>
                  <a:gd name="connsiteX2" fmla="*/ 233219 w 463168"/>
                  <a:gd name="connsiteY2" fmla="*/ 83547 h 757546"/>
                  <a:gd name="connsiteX3" fmla="*/ 463168 w 463168"/>
                  <a:gd name="connsiteY3" fmla="*/ 1649 h 757546"/>
                  <a:gd name="connsiteX0" fmla="*/ 0 w 512718"/>
                  <a:gd name="connsiteY0" fmla="*/ 746802 h 746802"/>
                  <a:gd name="connsiteX1" fmla="*/ 122378 w 512718"/>
                  <a:gd name="connsiteY1" fmla="*/ 328668 h 746802"/>
                  <a:gd name="connsiteX2" fmla="*/ 282769 w 512718"/>
                  <a:gd name="connsiteY2" fmla="*/ 83547 h 746802"/>
                  <a:gd name="connsiteX3" fmla="*/ 512718 w 512718"/>
                  <a:gd name="connsiteY3" fmla="*/ 1649 h 746802"/>
                  <a:gd name="connsiteX0" fmla="*/ 0 w 512718"/>
                  <a:gd name="connsiteY0" fmla="*/ 746994 h 746994"/>
                  <a:gd name="connsiteX1" fmla="*/ 101515 w 512718"/>
                  <a:gd name="connsiteY1" fmla="*/ 361092 h 746994"/>
                  <a:gd name="connsiteX2" fmla="*/ 282769 w 512718"/>
                  <a:gd name="connsiteY2" fmla="*/ 83739 h 746994"/>
                  <a:gd name="connsiteX3" fmla="*/ 512718 w 512718"/>
                  <a:gd name="connsiteY3" fmla="*/ 1841 h 746994"/>
                  <a:gd name="connsiteX0" fmla="*/ 0 w 606601"/>
                  <a:gd name="connsiteY0" fmla="*/ 720134 h 720134"/>
                  <a:gd name="connsiteX1" fmla="*/ 195398 w 606601"/>
                  <a:gd name="connsiteY1" fmla="*/ 361092 h 720134"/>
                  <a:gd name="connsiteX2" fmla="*/ 376652 w 606601"/>
                  <a:gd name="connsiteY2" fmla="*/ 83739 h 720134"/>
                  <a:gd name="connsiteX3" fmla="*/ 606601 w 606601"/>
                  <a:gd name="connsiteY3" fmla="*/ 1841 h 720134"/>
                  <a:gd name="connsiteX0" fmla="*/ 0 w 606601"/>
                  <a:gd name="connsiteY0" fmla="*/ 720134 h 720134"/>
                  <a:gd name="connsiteX1" fmla="*/ 195398 w 606601"/>
                  <a:gd name="connsiteY1" fmla="*/ 361092 h 720134"/>
                  <a:gd name="connsiteX2" fmla="*/ 376652 w 606601"/>
                  <a:gd name="connsiteY2" fmla="*/ 83739 h 720134"/>
                  <a:gd name="connsiteX3" fmla="*/ 606601 w 606601"/>
                  <a:gd name="connsiteY3" fmla="*/ 1841 h 720134"/>
                  <a:gd name="connsiteX0" fmla="*/ 0 w 575307"/>
                  <a:gd name="connsiteY0" fmla="*/ 712076 h 712076"/>
                  <a:gd name="connsiteX1" fmla="*/ 164104 w 575307"/>
                  <a:gd name="connsiteY1" fmla="*/ 361092 h 712076"/>
                  <a:gd name="connsiteX2" fmla="*/ 345358 w 575307"/>
                  <a:gd name="connsiteY2" fmla="*/ 83739 h 712076"/>
                  <a:gd name="connsiteX3" fmla="*/ 575307 w 575307"/>
                  <a:gd name="connsiteY3" fmla="*/ 1841 h 712076"/>
                  <a:gd name="connsiteX0" fmla="*/ 0 w 575307"/>
                  <a:gd name="connsiteY0" fmla="*/ 712076 h 712076"/>
                  <a:gd name="connsiteX1" fmla="*/ 151065 w 575307"/>
                  <a:gd name="connsiteY1" fmla="*/ 361092 h 712076"/>
                  <a:gd name="connsiteX2" fmla="*/ 345358 w 575307"/>
                  <a:gd name="connsiteY2" fmla="*/ 83739 h 712076"/>
                  <a:gd name="connsiteX3" fmla="*/ 575307 w 575307"/>
                  <a:gd name="connsiteY3" fmla="*/ 1841 h 712076"/>
                  <a:gd name="connsiteX0" fmla="*/ 0 w 575307"/>
                  <a:gd name="connsiteY0" fmla="*/ 711582 h 711582"/>
                  <a:gd name="connsiteX1" fmla="*/ 151065 w 575307"/>
                  <a:gd name="connsiteY1" fmla="*/ 360598 h 711582"/>
                  <a:gd name="connsiteX2" fmla="*/ 327103 w 575307"/>
                  <a:gd name="connsiteY2" fmla="*/ 99361 h 711582"/>
                  <a:gd name="connsiteX3" fmla="*/ 575307 w 575307"/>
                  <a:gd name="connsiteY3" fmla="*/ 1347 h 711582"/>
                  <a:gd name="connsiteX0" fmla="*/ 0 w 575307"/>
                  <a:gd name="connsiteY0" fmla="*/ 711553 h 711553"/>
                  <a:gd name="connsiteX1" fmla="*/ 143242 w 575307"/>
                  <a:gd name="connsiteY1" fmla="*/ 352511 h 711553"/>
                  <a:gd name="connsiteX2" fmla="*/ 327103 w 575307"/>
                  <a:gd name="connsiteY2" fmla="*/ 99332 h 711553"/>
                  <a:gd name="connsiteX3" fmla="*/ 575307 w 575307"/>
                  <a:gd name="connsiteY3" fmla="*/ 1318 h 711553"/>
                  <a:gd name="connsiteX0" fmla="*/ 0 w 575307"/>
                  <a:gd name="connsiteY0" fmla="*/ 711516 h 711516"/>
                  <a:gd name="connsiteX1" fmla="*/ 138026 w 575307"/>
                  <a:gd name="connsiteY1" fmla="*/ 341730 h 711516"/>
                  <a:gd name="connsiteX2" fmla="*/ 327103 w 575307"/>
                  <a:gd name="connsiteY2" fmla="*/ 99295 h 711516"/>
                  <a:gd name="connsiteX3" fmla="*/ 575307 w 575307"/>
                  <a:gd name="connsiteY3" fmla="*/ 1281 h 711516"/>
                  <a:gd name="connsiteX0" fmla="*/ 0 w 575307"/>
                  <a:gd name="connsiteY0" fmla="*/ 710235 h 710235"/>
                  <a:gd name="connsiteX1" fmla="*/ 138026 w 575307"/>
                  <a:gd name="connsiteY1" fmla="*/ 340449 h 710235"/>
                  <a:gd name="connsiteX2" fmla="*/ 327103 w 575307"/>
                  <a:gd name="connsiteY2" fmla="*/ 98014 h 710235"/>
                  <a:gd name="connsiteX3" fmla="*/ 575307 w 575307"/>
                  <a:gd name="connsiteY3" fmla="*/ 0 h 710235"/>
                </a:gdLst>
                <a:ahLst/>
                <a:cxnLst>
                  <a:cxn ang="0">
                    <a:pos x="connsiteX0" y="connsiteY0"/>
                  </a:cxn>
                  <a:cxn ang="0">
                    <a:pos x="connsiteX1" y="connsiteY1"/>
                  </a:cxn>
                  <a:cxn ang="0">
                    <a:pos x="connsiteX2" y="connsiteY2"/>
                  </a:cxn>
                  <a:cxn ang="0">
                    <a:pos x="connsiteX3" y="connsiteY3"/>
                  </a:cxn>
                </a:cxnLst>
                <a:rect l="l" t="t" r="r" b="b"/>
                <a:pathLst>
                  <a:path w="575307" h="710235">
                    <a:moveTo>
                      <a:pt x="0" y="710235"/>
                    </a:moveTo>
                    <a:cubicBezTo>
                      <a:pt x="36957" y="560509"/>
                      <a:pt x="83509" y="442486"/>
                      <a:pt x="138026" y="340449"/>
                    </a:cubicBezTo>
                    <a:cubicBezTo>
                      <a:pt x="192543" y="238412"/>
                      <a:pt x="254223" y="154756"/>
                      <a:pt x="327103" y="98014"/>
                    </a:cubicBezTo>
                    <a:cubicBezTo>
                      <a:pt x="399983" y="41273"/>
                      <a:pt x="522888" y="629"/>
                      <a:pt x="575307" y="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flipH="1">
                <a:off x="3343728" y="4658160"/>
                <a:ext cx="840503" cy="1007447"/>
              </a:xfrm>
              <a:custGeom>
                <a:avLst/>
                <a:gdLst>
                  <a:gd name="connsiteX0" fmla="*/ 0 w 428878"/>
                  <a:gd name="connsiteY0" fmla="*/ 752591 h 752591"/>
                  <a:gd name="connsiteX1" fmla="*/ 72828 w 428878"/>
                  <a:gd name="connsiteY1" fmla="*/ 323713 h 752591"/>
                  <a:gd name="connsiteX2" fmla="*/ 275129 w 428878"/>
                  <a:gd name="connsiteY2" fmla="*/ 40492 h 752591"/>
                  <a:gd name="connsiteX3" fmla="*/ 428878 w 428878"/>
                  <a:gd name="connsiteY3" fmla="*/ 8124 h 752591"/>
                  <a:gd name="connsiteX0" fmla="*/ 0 w 428878"/>
                  <a:gd name="connsiteY0" fmla="*/ 758187 h 758187"/>
                  <a:gd name="connsiteX1" fmla="*/ 72828 w 428878"/>
                  <a:gd name="connsiteY1" fmla="*/ 329309 h 758187"/>
                  <a:gd name="connsiteX2" fmla="*/ 275129 w 428878"/>
                  <a:gd name="connsiteY2" fmla="*/ 46088 h 758187"/>
                  <a:gd name="connsiteX3" fmla="*/ 428878 w 428878"/>
                  <a:gd name="connsiteY3" fmla="*/ 6100 h 758187"/>
                  <a:gd name="connsiteX0" fmla="*/ 0 w 428878"/>
                  <a:gd name="connsiteY0" fmla="*/ 755411 h 755411"/>
                  <a:gd name="connsiteX1" fmla="*/ 72828 w 428878"/>
                  <a:gd name="connsiteY1" fmla="*/ 326533 h 755411"/>
                  <a:gd name="connsiteX2" fmla="*/ 256079 w 428878"/>
                  <a:gd name="connsiteY2" fmla="*/ 58552 h 755411"/>
                  <a:gd name="connsiteX3" fmla="*/ 428878 w 428878"/>
                  <a:gd name="connsiteY3" fmla="*/ 3324 h 755411"/>
                  <a:gd name="connsiteX0" fmla="*/ 0 w 425068"/>
                  <a:gd name="connsiteY0" fmla="*/ 758877 h 758877"/>
                  <a:gd name="connsiteX1" fmla="*/ 72828 w 425068"/>
                  <a:gd name="connsiteY1" fmla="*/ 329999 h 758877"/>
                  <a:gd name="connsiteX2" fmla="*/ 256079 w 425068"/>
                  <a:gd name="connsiteY2" fmla="*/ 62018 h 758877"/>
                  <a:gd name="connsiteX3" fmla="*/ 425068 w 425068"/>
                  <a:gd name="connsiteY3" fmla="*/ 2980 h 758877"/>
                  <a:gd name="connsiteX0" fmla="*/ 0 w 425068"/>
                  <a:gd name="connsiteY0" fmla="*/ 757547 h 757547"/>
                  <a:gd name="connsiteX1" fmla="*/ 72828 w 425068"/>
                  <a:gd name="connsiteY1" fmla="*/ 328669 h 757547"/>
                  <a:gd name="connsiteX2" fmla="*/ 233219 w 425068"/>
                  <a:gd name="connsiteY2" fmla="*/ 83548 h 757547"/>
                  <a:gd name="connsiteX3" fmla="*/ 425068 w 425068"/>
                  <a:gd name="connsiteY3" fmla="*/ 1650 h 757547"/>
                  <a:gd name="connsiteX0" fmla="*/ 0 w 425068"/>
                  <a:gd name="connsiteY0" fmla="*/ 757080 h 757080"/>
                  <a:gd name="connsiteX1" fmla="*/ 72828 w 425068"/>
                  <a:gd name="connsiteY1" fmla="*/ 328202 h 757080"/>
                  <a:gd name="connsiteX2" fmla="*/ 217979 w 425068"/>
                  <a:gd name="connsiteY2" fmla="*/ 102131 h 757080"/>
                  <a:gd name="connsiteX3" fmla="*/ 425068 w 425068"/>
                  <a:gd name="connsiteY3" fmla="*/ 1183 h 757080"/>
                  <a:gd name="connsiteX0" fmla="*/ 0 w 425068"/>
                  <a:gd name="connsiteY0" fmla="*/ 757546 h 757546"/>
                  <a:gd name="connsiteX1" fmla="*/ 72828 w 425068"/>
                  <a:gd name="connsiteY1" fmla="*/ 328668 h 757546"/>
                  <a:gd name="connsiteX2" fmla="*/ 233219 w 425068"/>
                  <a:gd name="connsiteY2" fmla="*/ 83547 h 757546"/>
                  <a:gd name="connsiteX3" fmla="*/ 425068 w 425068"/>
                  <a:gd name="connsiteY3" fmla="*/ 1649 h 757546"/>
                  <a:gd name="connsiteX0" fmla="*/ 0 w 463168"/>
                  <a:gd name="connsiteY0" fmla="*/ 757546 h 757546"/>
                  <a:gd name="connsiteX1" fmla="*/ 72828 w 463168"/>
                  <a:gd name="connsiteY1" fmla="*/ 328668 h 757546"/>
                  <a:gd name="connsiteX2" fmla="*/ 233219 w 463168"/>
                  <a:gd name="connsiteY2" fmla="*/ 83547 h 757546"/>
                  <a:gd name="connsiteX3" fmla="*/ 463168 w 463168"/>
                  <a:gd name="connsiteY3" fmla="*/ 1649 h 757546"/>
                  <a:gd name="connsiteX0" fmla="*/ 0 w 512718"/>
                  <a:gd name="connsiteY0" fmla="*/ 746802 h 746802"/>
                  <a:gd name="connsiteX1" fmla="*/ 122378 w 512718"/>
                  <a:gd name="connsiteY1" fmla="*/ 328668 h 746802"/>
                  <a:gd name="connsiteX2" fmla="*/ 282769 w 512718"/>
                  <a:gd name="connsiteY2" fmla="*/ 83547 h 746802"/>
                  <a:gd name="connsiteX3" fmla="*/ 512718 w 512718"/>
                  <a:gd name="connsiteY3" fmla="*/ 1649 h 746802"/>
                  <a:gd name="connsiteX0" fmla="*/ 0 w 512718"/>
                  <a:gd name="connsiteY0" fmla="*/ 746994 h 746994"/>
                  <a:gd name="connsiteX1" fmla="*/ 101515 w 512718"/>
                  <a:gd name="connsiteY1" fmla="*/ 361092 h 746994"/>
                  <a:gd name="connsiteX2" fmla="*/ 282769 w 512718"/>
                  <a:gd name="connsiteY2" fmla="*/ 83739 h 746994"/>
                  <a:gd name="connsiteX3" fmla="*/ 512718 w 512718"/>
                  <a:gd name="connsiteY3" fmla="*/ 1841 h 746994"/>
                  <a:gd name="connsiteX0" fmla="*/ 0 w 606601"/>
                  <a:gd name="connsiteY0" fmla="*/ 720134 h 720134"/>
                  <a:gd name="connsiteX1" fmla="*/ 195398 w 606601"/>
                  <a:gd name="connsiteY1" fmla="*/ 361092 h 720134"/>
                  <a:gd name="connsiteX2" fmla="*/ 376652 w 606601"/>
                  <a:gd name="connsiteY2" fmla="*/ 83739 h 720134"/>
                  <a:gd name="connsiteX3" fmla="*/ 606601 w 606601"/>
                  <a:gd name="connsiteY3" fmla="*/ 1841 h 720134"/>
                  <a:gd name="connsiteX0" fmla="*/ 0 w 606601"/>
                  <a:gd name="connsiteY0" fmla="*/ 720134 h 720134"/>
                  <a:gd name="connsiteX1" fmla="*/ 195398 w 606601"/>
                  <a:gd name="connsiteY1" fmla="*/ 361092 h 720134"/>
                  <a:gd name="connsiteX2" fmla="*/ 376652 w 606601"/>
                  <a:gd name="connsiteY2" fmla="*/ 83739 h 720134"/>
                  <a:gd name="connsiteX3" fmla="*/ 606601 w 606601"/>
                  <a:gd name="connsiteY3" fmla="*/ 1841 h 720134"/>
                  <a:gd name="connsiteX0" fmla="*/ 0 w 575307"/>
                  <a:gd name="connsiteY0" fmla="*/ 712076 h 712076"/>
                  <a:gd name="connsiteX1" fmla="*/ 164104 w 575307"/>
                  <a:gd name="connsiteY1" fmla="*/ 361092 h 712076"/>
                  <a:gd name="connsiteX2" fmla="*/ 345358 w 575307"/>
                  <a:gd name="connsiteY2" fmla="*/ 83739 h 712076"/>
                  <a:gd name="connsiteX3" fmla="*/ 575307 w 575307"/>
                  <a:gd name="connsiteY3" fmla="*/ 1841 h 712076"/>
                  <a:gd name="connsiteX0" fmla="*/ 0 w 575307"/>
                  <a:gd name="connsiteY0" fmla="*/ 712076 h 712076"/>
                  <a:gd name="connsiteX1" fmla="*/ 151065 w 575307"/>
                  <a:gd name="connsiteY1" fmla="*/ 361092 h 712076"/>
                  <a:gd name="connsiteX2" fmla="*/ 345358 w 575307"/>
                  <a:gd name="connsiteY2" fmla="*/ 83739 h 712076"/>
                  <a:gd name="connsiteX3" fmla="*/ 575307 w 575307"/>
                  <a:gd name="connsiteY3" fmla="*/ 1841 h 712076"/>
                  <a:gd name="connsiteX0" fmla="*/ 0 w 575307"/>
                  <a:gd name="connsiteY0" fmla="*/ 711582 h 711582"/>
                  <a:gd name="connsiteX1" fmla="*/ 151065 w 575307"/>
                  <a:gd name="connsiteY1" fmla="*/ 360598 h 711582"/>
                  <a:gd name="connsiteX2" fmla="*/ 327103 w 575307"/>
                  <a:gd name="connsiteY2" fmla="*/ 99361 h 711582"/>
                  <a:gd name="connsiteX3" fmla="*/ 575307 w 575307"/>
                  <a:gd name="connsiteY3" fmla="*/ 1347 h 711582"/>
                  <a:gd name="connsiteX0" fmla="*/ 0 w 575307"/>
                  <a:gd name="connsiteY0" fmla="*/ 711553 h 711553"/>
                  <a:gd name="connsiteX1" fmla="*/ 143242 w 575307"/>
                  <a:gd name="connsiteY1" fmla="*/ 352511 h 711553"/>
                  <a:gd name="connsiteX2" fmla="*/ 327103 w 575307"/>
                  <a:gd name="connsiteY2" fmla="*/ 99332 h 711553"/>
                  <a:gd name="connsiteX3" fmla="*/ 575307 w 575307"/>
                  <a:gd name="connsiteY3" fmla="*/ 1318 h 711553"/>
                  <a:gd name="connsiteX0" fmla="*/ 0 w 575307"/>
                  <a:gd name="connsiteY0" fmla="*/ 711516 h 711516"/>
                  <a:gd name="connsiteX1" fmla="*/ 138026 w 575307"/>
                  <a:gd name="connsiteY1" fmla="*/ 341730 h 711516"/>
                  <a:gd name="connsiteX2" fmla="*/ 327103 w 575307"/>
                  <a:gd name="connsiteY2" fmla="*/ 99295 h 711516"/>
                  <a:gd name="connsiteX3" fmla="*/ 575307 w 575307"/>
                  <a:gd name="connsiteY3" fmla="*/ 1281 h 711516"/>
                  <a:gd name="connsiteX0" fmla="*/ 0 w 575307"/>
                  <a:gd name="connsiteY0" fmla="*/ 710235 h 710235"/>
                  <a:gd name="connsiteX1" fmla="*/ 138026 w 575307"/>
                  <a:gd name="connsiteY1" fmla="*/ 340449 h 710235"/>
                  <a:gd name="connsiteX2" fmla="*/ 327103 w 575307"/>
                  <a:gd name="connsiteY2" fmla="*/ 98014 h 710235"/>
                  <a:gd name="connsiteX3" fmla="*/ 575307 w 575307"/>
                  <a:gd name="connsiteY3" fmla="*/ 0 h 710235"/>
                </a:gdLst>
                <a:ahLst/>
                <a:cxnLst>
                  <a:cxn ang="0">
                    <a:pos x="connsiteX0" y="connsiteY0"/>
                  </a:cxn>
                  <a:cxn ang="0">
                    <a:pos x="connsiteX1" y="connsiteY1"/>
                  </a:cxn>
                  <a:cxn ang="0">
                    <a:pos x="connsiteX2" y="connsiteY2"/>
                  </a:cxn>
                  <a:cxn ang="0">
                    <a:pos x="connsiteX3" y="connsiteY3"/>
                  </a:cxn>
                </a:cxnLst>
                <a:rect l="l" t="t" r="r" b="b"/>
                <a:pathLst>
                  <a:path w="575307" h="710235">
                    <a:moveTo>
                      <a:pt x="0" y="710235"/>
                    </a:moveTo>
                    <a:cubicBezTo>
                      <a:pt x="36957" y="560509"/>
                      <a:pt x="83509" y="442486"/>
                      <a:pt x="138026" y="340449"/>
                    </a:cubicBezTo>
                    <a:cubicBezTo>
                      <a:pt x="192543" y="238412"/>
                      <a:pt x="254223" y="154756"/>
                      <a:pt x="327103" y="98014"/>
                    </a:cubicBezTo>
                    <a:cubicBezTo>
                      <a:pt x="399983" y="41273"/>
                      <a:pt x="522888" y="629"/>
                      <a:pt x="575307" y="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p:cNvCxnSpPr/>
            <p:nvPr/>
          </p:nvCxnSpPr>
          <p:spPr>
            <a:xfrm>
              <a:off x="3015597" y="5639210"/>
              <a:ext cx="14228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3038561" y="5339803"/>
              <a:ext cx="1416106" cy="550259"/>
            </a:xfrm>
            <a:custGeom>
              <a:avLst/>
              <a:gdLst>
                <a:gd name="connsiteX0" fmla="*/ 0 w 1408014"/>
                <a:gd name="connsiteY0" fmla="*/ 517890 h 517890"/>
                <a:gd name="connsiteX1" fmla="*/ 436970 w 1408014"/>
                <a:gd name="connsiteY1" fmla="*/ 396509 h 517890"/>
                <a:gd name="connsiteX2" fmla="*/ 979136 w 1408014"/>
                <a:gd name="connsiteY2" fmla="*/ 153748 h 517890"/>
                <a:gd name="connsiteX3" fmla="*/ 1408014 w 1408014"/>
                <a:gd name="connsiteY3" fmla="*/ 0 h 517890"/>
                <a:gd name="connsiteX0" fmla="*/ 0 w 1408014"/>
                <a:gd name="connsiteY0" fmla="*/ 517890 h 517890"/>
                <a:gd name="connsiteX1" fmla="*/ 501706 w 1408014"/>
                <a:gd name="connsiteY1" fmla="*/ 380325 h 517890"/>
                <a:gd name="connsiteX2" fmla="*/ 979136 w 1408014"/>
                <a:gd name="connsiteY2" fmla="*/ 153748 h 517890"/>
                <a:gd name="connsiteX3" fmla="*/ 1408014 w 1408014"/>
                <a:gd name="connsiteY3" fmla="*/ 0 h 517890"/>
                <a:gd name="connsiteX0" fmla="*/ 0 w 1408014"/>
                <a:gd name="connsiteY0" fmla="*/ 517890 h 517890"/>
                <a:gd name="connsiteX1" fmla="*/ 501706 w 1408014"/>
                <a:gd name="connsiteY1" fmla="*/ 380325 h 517890"/>
                <a:gd name="connsiteX2" fmla="*/ 1035781 w 1408014"/>
                <a:gd name="connsiteY2" fmla="*/ 153748 h 517890"/>
                <a:gd name="connsiteX3" fmla="*/ 1408014 w 1408014"/>
                <a:gd name="connsiteY3" fmla="*/ 0 h 517890"/>
                <a:gd name="connsiteX0" fmla="*/ 0 w 1416106"/>
                <a:gd name="connsiteY0" fmla="*/ 550259 h 550259"/>
                <a:gd name="connsiteX1" fmla="*/ 501706 w 1416106"/>
                <a:gd name="connsiteY1" fmla="*/ 412694 h 550259"/>
                <a:gd name="connsiteX2" fmla="*/ 1035781 w 1416106"/>
                <a:gd name="connsiteY2" fmla="*/ 186117 h 550259"/>
                <a:gd name="connsiteX3" fmla="*/ 1416106 w 1416106"/>
                <a:gd name="connsiteY3" fmla="*/ 0 h 550259"/>
                <a:gd name="connsiteX0" fmla="*/ 0 w 1416106"/>
                <a:gd name="connsiteY0" fmla="*/ 550259 h 550259"/>
                <a:gd name="connsiteX1" fmla="*/ 501706 w 1416106"/>
                <a:gd name="connsiteY1" fmla="*/ 412694 h 550259"/>
                <a:gd name="connsiteX2" fmla="*/ 1035781 w 1416106"/>
                <a:gd name="connsiteY2" fmla="*/ 186117 h 550259"/>
                <a:gd name="connsiteX3" fmla="*/ 1416106 w 1416106"/>
                <a:gd name="connsiteY3" fmla="*/ 0 h 550259"/>
              </a:gdLst>
              <a:ahLst/>
              <a:cxnLst>
                <a:cxn ang="0">
                  <a:pos x="connsiteX0" y="connsiteY0"/>
                </a:cxn>
                <a:cxn ang="0">
                  <a:pos x="connsiteX1" y="connsiteY1"/>
                </a:cxn>
                <a:cxn ang="0">
                  <a:pos x="connsiteX2" y="connsiteY2"/>
                </a:cxn>
                <a:cxn ang="0">
                  <a:pos x="connsiteX3" y="connsiteY3"/>
                </a:cxn>
              </a:cxnLst>
              <a:rect l="l" t="t" r="r" b="b"/>
              <a:pathLst>
                <a:path w="1416106" h="550259">
                  <a:moveTo>
                    <a:pt x="0" y="550259"/>
                  </a:moveTo>
                  <a:cubicBezTo>
                    <a:pt x="136890" y="519913"/>
                    <a:pt x="329076" y="473384"/>
                    <a:pt x="501706" y="412694"/>
                  </a:cubicBezTo>
                  <a:cubicBezTo>
                    <a:pt x="674336" y="352004"/>
                    <a:pt x="883381" y="254899"/>
                    <a:pt x="1035781" y="186117"/>
                  </a:cubicBezTo>
                  <a:cubicBezTo>
                    <a:pt x="1188181" y="117335"/>
                    <a:pt x="1217851" y="108567"/>
                    <a:pt x="1416106" y="0"/>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404766" y="5099943"/>
              <a:ext cx="205267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locally logistic </a:t>
              </a:r>
              <a:r>
                <a:rPr lang="en-US" sz="1400" i="1" dirty="0" err="1">
                  <a:latin typeface="Times New Roman" panose="02020603050405020304" pitchFamily="18" charset="0"/>
                  <a:cs typeface="Times New Roman" panose="02020603050405020304" pitchFamily="18" charset="0"/>
                </a:rPr>
                <a:t>Pr</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Y</a:t>
              </a:r>
              <a:r>
                <a:rPr lang="en-US" sz="1400" dirty="0">
                  <a:latin typeface="Times New Roman" panose="02020603050405020304" pitchFamily="18" charset="0"/>
                  <a:cs typeface="Times New Roman" panose="02020603050405020304" pitchFamily="18" charset="0"/>
                </a:rPr>
                <a:t> = 1]</a:t>
              </a:r>
            </a:p>
          </p:txBody>
        </p:sp>
        <p:sp>
          <p:nvSpPr>
            <p:cNvPr id="18" name="TextBox 17"/>
            <p:cNvSpPr txBox="1"/>
            <p:nvPr/>
          </p:nvSpPr>
          <p:spPr>
            <a:xfrm>
              <a:off x="4398023" y="5452951"/>
              <a:ext cx="205267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locally constant </a:t>
              </a:r>
              <a:r>
                <a:rPr lang="en-US" sz="1400" i="1" dirty="0" err="1">
                  <a:latin typeface="Times New Roman" panose="02020603050405020304" pitchFamily="18" charset="0"/>
                  <a:cs typeface="Times New Roman" panose="02020603050405020304" pitchFamily="18" charset="0"/>
                </a:rPr>
                <a:t>Pr</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Y</a:t>
              </a:r>
              <a:r>
                <a:rPr lang="en-US" sz="1400" dirty="0">
                  <a:latin typeface="Times New Roman" panose="02020603050405020304" pitchFamily="18" charset="0"/>
                  <a:cs typeface="Times New Roman" panose="02020603050405020304" pitchFamily="18" charset="0"/>
                </a:rPr>
                <a:t> = 1]</a:t>
              </a:r>
            </a:p>
          </p:txBody>
        </p:sp>
        <p:sp>
          <p:nvSpPr>
            <p:cNvPr id="19" name="TextBox 18"/>
            <p:cNvSpPr txBox="1"/>
            <p:nvPr/>
          </p:nvSpPr>
          <p:spPr>
            <a:xfrm>
              <a:off x="3626865" y="6465536"/>
              <a:ext cx="202301" cy="276999"/>
            </a:xfrm>
            <a:prstGeom prst="rect">
              <a:avLst/>
            </a:prstGeom>
            <a:noFill/>
          </p:spPr>
          <p:txBody>
            <a:bodyPr wrap="square" lIns="0" tIns="0" rIns="0" bIns="0" rtlCol="0">
              <a:spAutoFit/>
            </a:bodyPr>
            <a:lstStyle/>
            <a:p>
              <a:r>
                <a:rPr lang="en-US" i="1"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0</a:t>
              </a:r>
            </a:p>
          </p:txBody>
        </p:sp>
        <p:cxnSp>
          <p:nvCxnSpPr>
            <p:cNvPr id="21" name="Straight Connector 20"/>
            <p:cNvCxnSpPr/>
            <p:nvPr/>
          </p:nvCxnSpPr>
          <p:spPr>
            <a:xfrm flipV="1">
              <a:off x="3726064" y="4766210"/>
              <a:ext cx="0" cy="1699326"/>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04765" y="4253509"/>
              <a:ext cx="205267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kernel weighting function</a:t>
              </a:r>
            </a:p>
          </p:txBody>
        </p:sp>
        <p:sp>
          <p:nvSpPr>
            <p:cNvPr id="28" name="Freeform 27"/>
            <p:cNvSpPr/>
            <p:nvPr/>
          </p:nvSpPr>
          <p:spPr>
            <a:xfrm>
              <a:off x="3884177" y="4442527"/>
              <a:ext cx="574535" cy="477431"/>
            </a:xfrm>
            <a:custGeom>
              <a:avLst/>
              <a:gdLst>
                <a:gd name="connsiteX0" fmla="*/ 574535 w 574535"/>
                <a:gd name="connsiteY0" fmla="*/ 0 h 477431"/>
                <a:gd name="connsiteX1" fmla="*/ 258945 w 574535"/>
                <a:gd name="connsiteY1" fmla="*/ 169933 h 477431"/>
                <a:gd name="connsiteX2" fmla="*/ 0 w 574535"/>
                <a:gd name="connsiteY2" fmla="*/ 477431 h 477431"/>
              </a:gdLst>
              <a:ahLst/>
              <a:cxnLst>
                <a:cxn ang="0">
                  <a:pos x="connsiteX0" y="connsiteY0"/>
                </a:cxn>
                <a:cxn ang="0">
                  <a:pos x="connsiteX1" y="connsiteY1"/>
                </a:cxn>
                <a:cxn ang="0">
                  <a:pos x="connsiteX2" y="connsiteY2"/>
                </a:cxn>
              </a:cxnLst>
              <a:rect l="l" t="t" r="r" b="b"/>
              <a:pathLst>
                <a:path w="574535" h="477431">
                  <a:moveTo>
                    <a:pt x="574535" y="0"/>
                  </a:moveTo>
                  <a:cubicBezTo>
                    <a:pt x="464618" y="45180"/>
                    <a:pt x="354701" y="90361"/>
                    <a:pt x="258945" y="169933"/>
                  </a:cubicBezTo>
                  <a:cubicBezTo>
                    <a:pt x="163189" y="249505"/>
                    <a:pt x="81594" y="363468"/>
                    <a:pt x="0" y="477431"/>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82026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93" y="274638"/>
            <a:ext cx="8859186" cy="792162"/>
          </a:xfrm>
        </p:spPr>
        <p:txBody>
          <a:bodyPr/>
          <a:lstStyle/>
          <a:p>
            <a:r>
              <a:rPr lang="en-US" dirty="0"/>
              <a:t>What to Use for Local Binary Logistic Regression Class Probabilities</a:t>
            </a:r>
          </a:p>
        </p:txBody>
      </p:sp>
      <p:sp>
        <p:nvSpPr>
          <p:cNvPr id="3" name="Content Placeholder 2"/>
          <p:cNvSpPr>
            <a:spLocks noGrp="1"/>
          </p:cNvSpPr>
          <p:nvPr>
            <p:ph idx="1"/>
          </p:nvPr>
        </p:nvSpPr>
        <p:spPr/>
        <p:txBody>
          <a:bodyPr/>
          <a:lstStyle/>
          <a:p>
            <a:r>
              <a:rPr lang="en-US" dirty="0"/>
              <a:t>With assumed local binary logistic regression class probabilities:</a:t>
            </a:r>
          </a:p>
          <a:p>
            <a:endParaRPr lang="en-US" dirty="0"/>
          </a:p>
          <a:p>
            <a:pPr marL="4572000" indent="0">
              <a:buNone/>
            </a:pPr>
            <a:r>
              <a:rPr lang="en-US" dirty="0">
                <a:latin typeface="Times New Roman"/>
                <a:ea typeface="Times New Roman"/>
              </a:rPr>
              <a:t>(</a:t>
            </a:r>
            <a:r>
              <a:rPr lang="en-US" b="1" dirty="0">
                <a:latin typeface="Symbol"/>
                <a:ea typeface="Times New Roman"/>
                <a:cs typeface="Times New Roman"/>
              </a:rPr>
              <a:t>b</a:t>
            </a:r>
            <a:r>
              <a:rPr lang="en-US" dirty="0">
                <a:ea typeface="Times New Roman"/>
              </a:rPr>
              <a:t> constant for </a:t>
            </a:r>
            <a:r>
              <a:rPr lang="en-US" b="1" dirty="0">
                <a:latin typeface="Times New Roman"/>
                <a:ea typeface="Times New Roman"/>
              </a:rPr>
              <a:t>x</a:t>
            </a:r>
            <a:r>
              <a:rPr lang="en-US" i="1" baseline="-25000" dirty="0">
                <a:latin typeface="Times New Roman"/>
                <a:ea typeface="Times New Roman"/>
              </a:rPr>
              <a:t>i</a:t>
            </a:r>
            <a:r>
              <a:rPr lang="en-US" dirty="0">
                <a:ea typeface="Times New Roman"/>
              </a:rPr>
              <a:t> in neighborhood of</a:t>
            </a:r>
            <a:r>
              <a:rPr lang="en-US" dirty="0">
                <a:latin typeface="Times New Roman"/>
                <a:ea typeface="Times New Roman"/>
              </a:rPr>
              <a:t> </a:t>
            </a:r>
            <a:r>
              <a:rPr lang="en-US" b="1" dirty="0">
                <a:latin typeface="Times New Roman"/>
                <a:ea typeface="Times New Roman"/>
              </a:rPr>
              <a:t>x</a:t>
            </a:r>
            <a:r>
              <a:rPr lang="en-US" dirty="0">
                <a:latin typeface="Times New Roman"/>
                <a:ea typeface="Times New Roman"/>
              </a:rPr>
              <a:t>)</a:t>
            </a:r>
            <a:endParaRPr lang="en-US" dirty="0"/>
          </a:p>
          <a:p>
            <a:pPr marL="0" indent="0">
              <a:buNone/>
            </a:pPr>
            <a:endParaRPr lang="en-US" dirty="0"/>
          </a:p>
          <a:p>
            <a:pPr marL="404813" indent="0">
              <a:buNone/>
            </a:pPr>
            <a:r>
              <a:rPr lang="en-US" dirty="0"/>
              <a:t>The estimated class probabilities are obtained by plugging </a:t>
            </a:r>
            <a:r>
              <a:rPr lang="en-US" b="1" dirty="0">
                <a:latin typeface="Times New Roman"/>
                <a:ea typeface="Times New Roman"/>
              </a:rPr>
              <a:t>x</a:t>
            </a:r>
            <a:r>
              <a:rPr lang="en-US" dirty="0"/>
              <a:t> into a logistic regression model with coefficients        from a locally weighted logistic regression fit:</a:t>
            </a:r>
            <a:endParaRPr lang="en-US"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458763101"/>
              </p:ext>
            </p:extLst>
          </p:nvPr>
        </p:nvGraphicFramePr>
        <p:xfrm>
          <a:off x="1314475" y="2323526"/>
          <a:ext cx="3175000" cy="1016000"/>
        </p:xfrm>
        <a:graphic>
          <a:graphicData uri="http://schemas.openxmlformats.org/presentationml/2006/ole">
            <mc:AlternateContent xmlns:mc="http://schemas.openxmlformats.org/markup-compatibility/2006">
              <mc:Choice xmlns:v="urn:schemas-microsoft-com:vml" Requires="v">
                <p:oleObj name="Equation" r:id="rId2" imgW="1587240" imgH="507960" progId="Equation.3">
                  <p:embed/>
                </p:oleObj>
              </mc:Choice>
              <mc:Fallback>
                <p:oleObj name="Equation" r:id="rId2" imgW="1587240" imgH="507960" progId="Equation.3">
                  <p:embed/>
                  <p:pic>
                    <p:nvPicPr>
                      <p:cNvPr id="0" name="Object 1"/>
                      <p:cNvPicPr>
                        <a:picLocks noChangeAspect="1" noChangeArrowheads="1"/>
                      </p:cNvPicPr>
                      <p:nvPr/>
                    </p:nvPicPr>
                    <p:blipFill>
                      <a:blip r:embed="rId3"/>
                      <a:srcRect/>
                      <a:stretch>
                        <a:fillRect/>
                      </a:stretch>
                    </p:blipFill>
                    <p:spPr bwMode="auto">
                      <a:xfrm>
                        <a:off x="1314475" y="2323526"/>
                        <a:ext cx="31750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437198671"/>
              </p:ext>
            </p:extLst>
          </p:nvPr>
        </p:nvGraphicFramePr>
        <p:xfrm>
          <a:off x="1461960" y="5186595"/>
          <a:ext cx="2870200" cy="1016000"/>
        </p:xfrm>
        <a:graphic>
          <a:graphicData uri="http://schemas.openxmlformats.org/presentationml/2006/ole">
            <mc:AlternateContent xmlns:mc="http://schemas.openxmlformats.org/markup-compatibility/2006">
              <mc:Choice xmlns:v="urn:schemas-microsoft-com:vml" Requires="v">
                <p:oleObj name="Equation" r:id="rId4" imgW="1435100" imgH="508000" progId="Equation.3">
                  <p:embed/>
                </p:oleObj>
              </mc:Choice>
              <mc:Fallback>
                <p:oleObj name="Equation" r:id="rId4" imgW="1435100" imgH="508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1960" y="5186595"/>
                        <a:ext cx="28702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356984996"/>
              </p:ext>
            </p:extLst>
          </p:nvPr>
        </p:nvGraphicFramePr>
        <p:xfrm>
          <a:off x="2485089" y="4426470"/>
          <a:ext cx="584200" cy="482600"/>
        </p:xfrm>
        <a:graphic>
          <a:graphicData uri="http://schemas.openxmlformats.org/presentationml/2006/ole">
            <mc:AlternateContent xmlns:mc="http://schemas.openxmlformats.org/markup-compatibility/2006">
              <mc:Choice xmlns:v="urn:schemas-microsoft-com:vml" Requires="v">
                <p:oleObj name="Equation" r:id="rId6" imgW="291973" imgH="241195" progId="Equation.3">
                  <p:embed/>
                </p:oleObj>
              </mc:Choice>
              <mc:Fallback>
                <p:oleObj name="Equation" r:id="rId6" imgW="291973" imgH="241195"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5089" y="4426470"/>
                        <a:ext cx="584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71089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Local Methods (K-NN or Kernel)</a:t>
            </a:r>
          </a:p>
        </p:txBody>
      </p:sp>
      <p:sp>
        <p:nvSpPr>
          <p:cNvPr id="3" name="Content Placeholder 2"/>
          <p:cNvSpPr>
            <a:spLocks noGrp="1"/>
          </p:cNvSpPr>
          <p:nvPr>
            <p:ph idx="1"/>
          </p:nvPr>
        </p:nvSpPr>
        <p:spPr/>
        <p:txBody>
          <a:bodyPr/>
          <a:lstStyle/>
          <a:p>
            <a:r>
              <a:rPr lang="en-US" sz="2000" dirty="0"/>
              <a:t>No assumed structure and </a:t>
            </a:r>
            <a:r>
              <a:rPr lang="en-US" sz="2000" u="sng" dirty="0"/>
              <a:t>completely nonparametric</a:t>
            </a:r>
            <a:r>
              <a:rPr lang="en-US" sz="2000" dirty="0"/>
              <a:t>, so very flexible and avoids specifying the “wrong” model structure (pro), but poorer bias/variance tradeoff (con)</a:t>
            </a:r>
          </a:p>
          <a:p>
            <a:r>
              <a:rPr lang="en-US" sz="2000" dirty="0"/>
              <a:t>Computational/Memory: No training step (pro), but must fit a new local model for each case to predict (con) and retain all of the original “training” data in memory (con)</a:t>
            </a:r>
          </a:p>
          <a:p>
            <a:r>
              <a:rPr lang="en-US" sz="2000" dirty="0"/>
              <a:t>Comp. expense of K-fold CV independent of K (pro) and can be fast using the same K-NN computational tricks </a:t>
            </a:r>
          </a:p>
          <a:p>
            <a:r>
              <a:rPr lang="en-US" sz="2000" dirty="0"/>
              <a:t>No good way to handle categorical predictors, especially for kernel methods</a:t>
            </a:r>
          </a:p>
          <a:p>
            <a:r>
              <a:rPr lang="en-US" sz="2000" dirty="0"/>
              <a:t>Not well suited for high dimensions</a:t>
            </a:r>
          </a:p>
          <a:p>
            <a:pPr lvl="1"/>
            <a:r>
              <a:rPr lang="en-US" sz="1800" dirty="0"/>
              <a:t>Points are inherently sparser in high dimensions</a:t>
            </a:r>
          </a:p>
          <a:p>
            <a:pPr lvl="1"/>
            <a:r>
              <a:rPr lang="en-US" sz="1800" dirty="0"/>
              <a:t>Originally intended as a scatterplot smoother for visualization [which accounts for the </a:t>
            </a:r>
            <a:r>
              <a:rPr lang="en-US" sz="1800" dirty="0" err="1"/>
              <a:t>ss</a:t>
            </a:r>
            <a:r>
              <a:rPr lang="en-US" sz="1800" dirty="0"/>
              <a:t> in loess(), which allows at most 4 predictors]</a:t>
            </a:r>
          </a:p>
          <a:p>
            <a:pPr lvl="1"/>
            <a:r>
              <a:rPr lang="en-US" sz="1800" dirty="0"/>
              <a:t>Additive nonparametric models [</a:t>
            </a:r>
            <a:r>
              <a:rPr lang="en-US" sz="1800" dirty="0" err="1"/>
              <a:t>ppr</a:t>
            </a:r>
            <a:r>
              <a:rPr lang="en-US" sz="1800" dirty="0"/>
              <a:t>() and gam() in </a:t>
            </a:r>
            <a:r>
              <a:rPr lang="en-US" sz="1800" dirty="0" err="1"/>
              <a:t>mgcv</a:t>
            </a:r>
            <a:r>
              <a:rPr lang="en-US" sz="1800" dirty="0"/>
              <a:t> package in R] borrow ideas from local kernel regression, but are better suited for high dimensions</a:t>
            </a:r>
          </a:p>
        </p:txBody>
      </p:sp>
    </p:spTree>
    <p:extLst>
      <p:ext uri="{BB962C8B-B14F-4D97-AF65-F5344CB8AC3E}">
        <p14:creationId xmlns:p14="http://schemas.microsoft.com/office/powerpoint/2010/main" val="739189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lowess</a:t>
            </a:r>
            <a:r>
              <a:rPr lang="en-US" dirty="0"/>
              <a:t> (similar to loess) as a Scatterplot Smoother</a:t>
            </a:r>
          </a:p>
        </p:txBody>
      </p:sp>
      <p:sp>
        <p:nvSpPr>
          <p:cNvPr id="3" name="Content Placeholder 2"/>
          <p:cNvSpPr>
            <a:spLocks noGrp="1"/>
          </p:cNvSpPr>
          <p:nvPr>
            <p:ph idx="1"/>
          </p:nvPr>
        </p:nvSpPr>
        <p:spPr>
          <a:xfrm>
            <a:off x="218365" y="1219200"/>
            <a:ext cx="3111690" cy="5045122"/>
          </a:xfrm>
        </p:spPr>
        <p:txBody>
          <a:bodyPr/>
          <a:lstStyle/>
          <a:p>
            <a:pPr marL="344488" lvl="0" indent="-344488">
              <a:buNone/>
            </a:pPr>
            <a:r>
              <a:rPr lang="en-US" sz="1600" dirty="0">
                <a:solidFill>
                  <a:srgbClr val="000000"/>
                </a:solidFill>
              </a:rPr>
              <a:t>plot(</a:t>
            </a:r>
            <a:r>
              <a:rPr lang="en-US" sz="1600" dirty="0" err="1">
                <a:solidFill>
                  <a:srgbClr val="000000"/>
                </a:solidFill>
              </a:rPr>
              <a:t>CRT$Age</a:t>
            </a:r>
            <a:r>
              <a:rPr lang="en-US" sz="1600" dirty="0">
                <a:solidFill>
                  <a:srgbClr val="000000"/>
                </a:solidFill>
              </a:rPr>
              <a:t>, </a:t>
            </a:r>
            <a:r>
              <a:rPr lang="en-US" sz="1600" dirty="0" err="1">
                <a:solidFill>
                  <a:srgbClr val="000000"/>
                </a:solidFill>
              </a:rPr>
              <a:t>CRT$Strength</a:t>
            </a:r>
            <a:r>
              <a:rPr lang="en-US" sz="1600" dirty="0">
                <a:solidFill>
                  <a:srgbClr val="000000"/>
                </a:solidFill>
              </a:rPr>
              <a:t>)</a:t>
            </a:r>
          </a:p>
          <a:p>
            <a:pPr marL="344488" lvl="0" indent="-344488">
              <a:buNone/>
            </a:pPr>
            <a:r>
              <a:rPr lang="en-US" sz="1600" dirty="0">
                <a:solidFill>
                  <a:srgbClr val="000000"/>
                </a:solidFill>
              </a:rPr>
              <a:t>lines(</a:t>
            </a:r>
            <a:r>
              <a:rPr lang="en-US" sz="1600" dirty="0" err="1">
                <a:solidFill>
                  <a:srgbClr val="000000"/>
                </a:solidFill>
              </a:rPr>
              <a:t>lowess</a:t>
            </a:r>
            <a:r>
              <a:rPr lang="en-US" sz="1600" dirty="0">
                <a:solidFill>
                  <a:srgbClr val="000000"/>
                </a:solidFill>
              </a:rPr>
              <a:t>(</a:t>
            </a:r>
            <a:r>
              <a:rPr lang="en-US" sz="1600" dirty="0" err="1">
                <a:solidFill>
                  <a:srgbClr val="000000"/>
                </a:solidFill>
              </a:rPr>
              <a:t>CRT$Age</a:t>
            </a:r>
            <a:r>
              <a:rPr lang="en-US" sz="1600" dirty="0">
                <a:solidFill>
                  <a:srgbClr val="000000"/>
                </a:solidFill>
              </a:rPr>
              <a:t>, </a:t>
            </a:r>
            <a:r>
              <a:rPr lang="en-US" sz="1600" dirty="0" err="1">
                <a:solidFill>
                  <a:srgbClr val="000000"/>
                </a:solidFill>
              </a:rPr>
              <a:t>CRT$Strength</a:t>
            </a:r>
            <a:r>
              <a:rPr lang="en-US" sz="1600" dirty="0">
                <a:solidFill>
                  <a:srgbClr val="000000"/>
                </a:solidFill>
              </a:rPr>
              <a:t>))</a:t>
            </a:r>
          </a:p>
          <a:p>
            <a:pPr marL="0" indent="0">
              <a:buNone/>
            </a:pPr>
            <a:endParaRPr lang="en-US" dirty="0"/>
          </a:p>
          <a:p>
            <a:pPr marL="0" indent="0">
              <a:buNone/>
            </a:pPr>
            <a:endParaRPr lang="en-US" dirty="0"/>
          </a:p>
          <a:p>
            <a:pPr marL="0" indent="0">
              <a:buNone/>
            </a:pPr>
            <a:r>
              <a:rPr lang="en-US" dirty="0"/>
              <a:t>It is easier to visualize a trend in a scatter plot if a loess curve is superimposed</a:t>
            </a:r>
          </a:p>
        </p:txBody>
      </p:sp>
      <p:pic>
        <p:nvPicPr>
          <p:cNvPr id="5" name="Picture 4"/>
          <p:cNvPicPr>
            <a:picLocks noChangeAspect="1"/>
          </p:cNvPicPr>
          <p:nvPr/>
        </p:nvPicPr>
        <p:blipFill rotWithShape="1">
          <a:blip r:embed="rId2"/>
          <a:srcRect t="7508" r="23677" b="21999"/>
          <a:stretch/>
        </p:blipFill>
        <p:spPr>
          <a:xfrm>
            <a:off x="3172440" y="1392073"/>
            <a:ext cx="5903324" cy="5431810"/>
          </a:xfrm>
          <a:prstGeom prst="rect">
            <a:avLst/>
          </a:prstGeom>
        </p:spPr>
      </p:pic>
    </p:spTree>
    <p:extLst>
      <p:ext uri="{BB962C8B-B14F-4D97-AF65-F5344CB8AC3E}">
        <p14:creationId xmlns:p14="http://schemas.microsoft.com/office/powerpoint/2010/main" val="25431414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Additive Models (GAMs)</a:t>
            </a:r>
          </a:p>
        </p:txBody>
      </p:sp>
      <p:sp>
        <p:nvSpPr>
          <p:cNvPr id="3" name="Content Placeholder 2"/>
          <p:cNvSpPr>
            <a:spLocks noGrp="1"/>
          </p:cNvSpPr>
          <p:nvPr>
            <p:ph idx="1"/>
          </p:nvPr>
        </p:nvSpPr>
        <p:spPr/>
        <p:txBody>
          <a:bodyPr/>
          <a:lstStyle/>
          <a:p>
            <a:r>
              <a:rPr lang="en-US" dirty="0"/>
              <a:t>Local methods work well in relatively low dimensions, but break down in higher dimension (sparser neighbors)</a:t>
            </a:r>
          </a:p>
          <a:p>
            <a:r>
              <a:rPr lang="en-US" dirty="0"/>
              <a:t>For higher dimensional data, generalized additive models model the response as the sum of functions of one or two predictors at a time, e.g. (for </a:t>
            </a:r>
            <a:r>
              <a:rPr lang="en-US" i="1" dirty="0">
                <a:latin typeface="Times New Roman" pitchFamily="18" charset="0"/>
                <a:cs typeface="Times New Roman" pitchFamily="18" charset="0"/>
              </a:rPr>
              <a:t>k</a:t>
            </a:r>
            <a:r>
              <a:rPr lang="en-US" dirty="0"/>
              <a:t> predictors):</a:t>
            </a:r>
          </a:p>
          <a:p>
            <a:pPr marL="404813" marR="0" indent="0" algn="just">
              <a:spcBef>
                <a:spcPts val="0"/>
              </a:spcBef>
              <a:spcAft>
                <a:spcPts val="0"/>
              </a:spcAft>
              <a:buNone/>
            </a:pPr>
            <a:endParaRPr lang="en-US" dirty="0">
              <a:latin typeface="Times New Roman"/>
              <a:ea typeface="Times New Roman"/>
            </a:endParaRPr>
          </a:p>
          <a:p>
            <a:pPr marL="404813" marR="0" indent="0" algn="just">
              <a:spcBef>
                <a:spcPts val="0"/>
              </a:spcBef>
              <a:spcAft>
                <a:spcPts val="0"/>
              </a:spcAft>
              <a:buNone/>
            </a:pPr>
            <a:r>
              <a:rPr lang="en-US" dirty="0">
                <a:latin typeface="Times New Roman"/>
                <a:ea typeface="Times New Roman"/>
              </a:rPr>
              <a:t>GAM:  </a:t>
            </a:r>
            <a:r>
              <a:rPr lang="en-US" i="1" dirty="0">
                <a:latin typeface="Times New Roman"/>
                <a:ea typeface="Times New Roman"/>
              </a:rPr>
              <a:t>Y</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a:t>
            </a:r>
            <a:r>
              <a:rPr lang="en-US" i="1" dirty="0">
                <a:latin typeface="Symbol"/>
                <a:ea typeface="Times New Roman"/>
              </a:rPr>
              <a:t>a</a:t>
            </a:r>
            <a:r>
              <a:rPr lang="en-US" dirty="0">
                <a:latin typeface="Times New Roman"/>
                <a:ea typeface="Times New Roman"/>
              </a:rPr>
              <a:t> + </a:t>
            </a:r>
            <a:r>
              <a:rPr lang="en-US" i="1" dirty="0">
                <a:latin typeface="Times New Roman"/>
                <a:ea typeface="Times New Roman"/>
              </a:rPr>
              <a:t>f</a:t>
            </a:r>
            <a:r>
              <a:rPr lang="en-US" baseline="-25000" dirty="0">
                <a:latin typeface="Times New Roman"/>
                <a:ea typeface="Times New Roman"/>
              </a:rPr>
              <a:t>1</a:t>
            </a:r>
            <a:r>
              <a:rPr lang="en-US" dirty="0">
                <a:latin typeface="Times New Roman"/>
                <a:ea typeface="Times New Roman"/>
              </a:rPr>
              <a:t>(</a:t>
            </a:r>
            <a:r>
              <a:rPr lang="en-US" i="1" dirty="0">
                <a:latin typeface="Times New Roman"/>
                <a:ea typeface="Times New Roman"/>
              </a:rPr>
              <a:t>x</a:t>
            </a:r>
            <a:r>
              <a:rPr lang="en-US" baseline="-25000" dirty="0">
                <a:latin typeface="Times New Roman"/>
                <a:ea typeface="Times New Roman"/>
              </a:rPr>
              <a:t>1</a:t>
            </a:r>
            <a:r>
              <a:rPr lang="en-US" dirty="0">
                <a:latin typeface="Times New Roman"/>
                <a:ea typeface="Times New Roman"/>
              </a:rPr>
              <a:t>)+ </a:t>
            </a:r>
            <a:r>
              <a:rPr lang="en-US" i="1" dirty="0">
                <a:latin typeface="Times New Roman"/>
                <a:ea typeface="Times New Roman"/>
              </a:rPr>
              <a:t>f</a:t>
            </a:r>
            <a:r>
              <a:rPr lang="en-US" baseline="-25000" dirty="0">
                <a:latin typeface="Times New Roman"/>
                <a:ea typeface="Times New Roman"/>
              </a:rPr>
              <a:t>2</a:t>
            </a:r>
            <a:r>
              <a:rPr lang="en-US" dirty="0">
                <a:latin typeface="Times New Roman"/>
                <a:ea typeface="Times New Roman"/>
              </a:rPr>
              <a:t>(</a:t>
            </a:r>
            <a:r>
              <a:rPr lang="en-US" i="1" dirty="0">
                <a:latin typeface="Times New Roman"/>
                <a:ea typeface="Times New Roman"/>
              </a:rPr>
              <a:t>x</a:t>
            </a:r>
            <a:r>
              <a:rPr lang="en-US" baseline="-25000" dirty="0">
                <a:latin typeface="Times New Roman"/>
                <a:ea typeface="Times New Roman"/>
              </a:rPr>
              <a:t>2</a:t>
            </a:r>
            <a:r>
              <a:rPr lang="en-US" dirty="0">
                <a:latin typeface="Times New Roman"/>
                <a:ea typeface="Times New Roman"/>
              </a:rPr>
              <a:t>)+ . . . + </a:t>
            </a:r>
            <a:r>
              <a:rPr lang="en-US" i="1" dirty="0" err="1">
                <a:latin typeface="Times New Roman"/>
                <a:ea typeface="Times New Roman"/>
              </a:rPr>
              <a:t>f</a:t>
            </a:r>
            <a:r>
              <a:rPr lang="en-US" i="1" baseline="-25000" dirty="0" err="1">
                <a:latin typeface="Times New Roman"/>
                <a:ea typeface="Times New Roman"/>
              </a:rPr>
              <a:t>k</a:t>
            </a:r>
            <a:r>
              <a:rPr lang="en-US" dirty="0">
                <a:latin typeface="Times New Roman"/>
                <a:ea typeface="Times New Roman"/>
              </a:rPr>
              <a:t>(</a:t>
            </a:r>
            <a:r>
              <a:rPr lang="en-US" i="1" dirty="0" err="1">
                <a:latin typeface="Times New Roman"/>
                <a:ea typeface="Times New Roman"/>
              </a:rPr>
              <a:t>x</a:t>
            </a:r>
            <a:r>
              <a:rPr lang="en-US" i="1" baseline="-25000" dirty="0" err="1">
                <a:latin typeface="Times New Roman"/>
                <a:ea typeface="Times New Roman"/>
              </a:rPr>
              <a:t>k</a:t>
            </a:r>
            <a:r>
              <a:rPr lang="en-US" dirty="0">
                <a:latin typeface="Times New Roman"/>
                <a:ea typeface="Times New Roman"/>
              </a:rPr>
              <a:t>) + </a:t>
            </a:r>
            <a:r>
              <a:rPr lang="en-US" i="1" dirty="0">
                <a:latin typeface="Symbol"/>
                <a:ea typeface="Times New Roman"/>
              </a:rPr>
              <a:t>e</a:t>
            </a:r>
            <a:endParaRPr lang="en-US" dirty="0">
              <a:latin typeface="Times New Roman"/>
              <a:ea typeface="Times New Roman"/>
            </a:endParaRPr>
          </a:p>
          <a:p>
            <a:pPr marL="404813" marR="0" indent="0" algn="just">
              <a:spcBef>
                <a:spcPts val="0"/>
              </a:spcBef>
              <a:spcAft>
                <a:spcPts val="0"/>
              </a:spcAft>
              <a:buNone/>
            </a:pPr>
            <a:r>
              <a:rPr lang="en-US" dirty="0">
                <a:latin typeface="Times New Roman"/>
                <a:ea typeface="Times New Roman"/>
              </a:rPr>
              <a:t> </a:t>
            </a:r>
          </a:p>
          <a:p>
            <a:pPr marL="404813" marR="0" indent="0" algn="just">
              <a:spcBef>
                <a:spcPts val="0"/>
              </a:spcBef>
              <a:spcAft>
                <a:spcPts val="0"/>
              </a:spcAft>
              <a:buNone/>
            </a:pPr>
            <a:r>
              <a:rPr lang="en-US" dirty="0">
                <a:latin typeface="Times New Roman"/>
                <a:ea typeface="Times New Roman"/>
              </a:rPr>
              <a:t>                   </a:t>
            </a:r>
            <a:r>
              <a:rPr lang="en-US" dirty="0">
                <a:ea typeface="Times New Roman"/>
              </a:rPr>
              <a:t>or sometimes </a:t>
            </a:r>
            <a:r>
              <a:rPr lang="en-US" dirty="0">
                <a:latin typeface="Times New Roman"/>
                <a:ea typeface="Times New Roman"/>
              </a:rPr>
              <a:t>+ </a:t>
            </a:r>
          </a:p>
          <a:p>
            <a:pPr marL="404813" indent="0">
              <a:buNone/>
            </a:pPr>
            <a:endParaRPr lang="en-US" dirty="0"/>
          </a:p>
          <a:p>
            <a:r>
              <a:rPr lang="en-US" dirty="0"/>
              <a:t>Each </a:t>
            </a:r>
            <a:r>
              <a:rPr lang="en-US" i="1" dirty="0" err="1">
                <a:latin typeface="Times New Roman"/>
                <a:ea typeface="Times New Roman"/>
              </a:rPr>
              <a:t>f</a:t>
            </a:r>
            <a:r>
              <a:rPr lang="en-US" i="1" baseline="-25000" dirty="0" err="1">
                <a:latin typeface="Times New Roman"/>
                <a:ea typeface="Times New Roman"/>
              </a:rPr>
              <a:t>j</a:t>
            </a:r>
            <a:r>
              <a:rPr lang="en-US" dirty="0">
                <a:latin typeface="Times New Roman"/>
                <a:ea typeface="Times New Roman"/>
              </a:rPr>
              <a:t>(</a:t>
            </a:r>
            <a:r>
              <a:rPr lang="en-US" sz="1400" dirty="0">
                <a:latin typeface="Times New Roman"/>
                <a:ea typeface="Times New Roman"/>
                <a:cs typeface="Times New Roman"/>
                <a:sym typeface="Symbol"/>
              </a:rPr>
              <a:t></a:t>
            </a:r>
            <a:r>
              <a:rPr lang="en-US" dirty="0">
                <a:latin typeface="Times New Roman"/>
                <a:ea typeface="Times New Roman"/>
              </a:rPr>
              <a:t>)</a:t>
            </a:r>
            <a:r>
              <a:rPr lang="en-US" dirty="0"/>
              <a:t> or </a:t>
            </a:r>
            <a:r>
              <a:rPr lang="en-US" i="1" dirty="0" err="1">
                <a:latin typeface="Times New Roman"/>
                <a:ea typeface="Times New Roman"/>
              </a:rPr>
              <a:t>f</a:t>
            </a:r>
            <a:r>
              <a:rPr lang="en-US" i="1" baseline="-25000" dirty="0" err="1">
                <a:latin typeface="Times New Roman"/>
                <a:ea typeface="Times New Roman"/>
              </a:rPr>
              <a:t>j,l</a:t>
            </a:r>
            <a:r>
              <a:rPr lang="en-US" dirty="0">
                <a:latin typeface="Times New Roman"/>
                <a:ea typeface="Times New Roman"/>
              </a:rPr>
              <a:t>(</a:t>
            </a:r>
            <a:r>
              <a:rPr lang="en-US" sz="1400" dirty="0">
                <a:latin typeface="Times New Roman"/>
                <a:ea typeface="Times New Roman"/>
                <a:cs typeface="Times New Roman"/>
                <a:sym typeface="Symbol"/>
              </a:rPr>
              <a:t></a:t>
            </a:r>
            <a:r>
              <a:rPr lang="en-US" dirty="0">
                <a:latin typeface="Times New Roman"/>
                <a:ea typeface="Times New Roman"/>
              </a:rPr>
              <a:t>)</a:t>
            </a:r>
            <a:r>
              <a:rPr lang="en-US" dirty="0"/>
              <a:t> function is estimated </a:t>
            </a:r>
            <a:r>
              <a:rPr lang="en-US" dirty="0" err="1"/>
              <a:t>nonparametrically</a:t>
            </a:r>
            <a:r>
              <a:rPr lang="en-US" dirty="0"/>
              <a:t>, typically using an iterative </a:t>
            </a:r>
            <a:r>
              <a:rPr lang="en-US" dirty="0" err="1"/>
              <a:t>backfitting</a:t>
            </a:r>
            <a:r>
              <a:rPr lang="en-US" dirty="0"/>
              <a:t> algorithm, until convergence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88080262"/>
              </p:ext>
            </p:extLst>
          </p:nvPr>
        </p:nvGraphicFramePr>
        <p:xfrm>
          <a:off x="4571987" y="4002373"/>
          <a:ext cx="2615064" cy="964782"/>
        </p:xfrm>
        <a:graphic>
          <a:graphicData uri="http://schemas.openxmlformats.org/presentationml/2006/ole">
            <mc:AlternateContent xmlns:mc="http://schemas.openxmlformats.org/markup-compatibility/2006">
              <mc:Choice xmlns:v="urn:schemas-microsoft-com:vml" Requires="v">
                <p:oleObj name="Equation" r:id="rId2" imgW="1307532" imgH="482391" progId="Equation.3">
                  <p:embed/>
                </p:oleObj>
              </mc:Choice>
              <mc:Fallback>
                <p:oleObj name="Equation" r:id="rId2" imgW="1307532" imgH="482391"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87" y="4002373"/>
                        <a:ext cx="2615064" cy="9647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184574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Backfitting</a:t>
            </a:r>
            <a:r>
              <a:rPr lang="en-US" dirty="0"/>
              <a:t> Algorithm (without interactions </a:t>
            </a:r>
            <a:r>
              <a:rPr lang="en-US" sz="2400" i="1" dirty="0" err="1">
                <a:solidFill>
                  <a:srgbClr val="000000"/>
                </a:solidFill>
                <a:latin typeface="Times New Roman"/>
                <a:ea typeface="Times New Roman"/>
                <a:cs typeface="+mn-cs"/>
              </a:rPr>
              <a:t>f</a:t>
            </a:r>
            <a:r>
              <a:rPr lang="en-US" sz="2400" i="1" baseline="-25000" dirty="0" err="1">
                <a:solidFill>
                  <a:srgbClr val="000000"/>
                </a:solidFill>
                <a:latin typeface="Times New Roman"/>
                <a:ea typeface="Times New Roman"/>
                <a:cs typeface="+mn-cs"/>
              </a:rPr>
              <a:t>j,l</a:t>
            </a:r>
            <a:r>
              <a:rPr lang="en-US" sz="2400" dirty="0">
                <a:solidFill>
                  <a:srgbClr val="000000"/>
                </a:solidFill>
                <a:latin typeface="Times New Roman"/>
                <a:ea typeface="Times New Roman"/>
                <a:cs typeface="+mn-cs"/>
              </a:rPr>
              <a:t>(</a:t>
            </a:r>
            <a:r>
              <a:rPr lang="en-US" sz="1400" dirty="0">
                <a:solidFill>
                  <a:srgbClr val="000000"/>
                </a:solidFill>
                <a:latin typeface="Times New Roman"/>
                <a:ea typeface="Times New Roman"/>
                <a:cs typeface="Times New Roman"/>
                <a:sym typeface="Symbol"/>
              </a:rPr>
              <a:t></a:t>
            </a:r>
            <a:r>
              <a:rPr lang="en-US" sz="2400" dirty="0">
                <a:solidFill>
                  <a:srgbClr val="000000"/>
                </a:solidFill>
                <a:latin typeface="Times New Roman"/>
                <a:ea typeface="Times New Roman"/>
                <a:cs typeface="+mn-cs"/>
              </a:rPr>
              <a:t>)</a:t>
            </a:r>
            <a:r>
              <a:rPr lang="en-US" dirty="0"/>
              <a:t>)</a:t>
            </a:r>
          </a:p>
        </p:txBody>
      </p:sp>
      <p:sp>
        <p:nvSpPr>
          <p:cNvPr id="3" name="Content Placeholder 2"/>
          <p:cNvSpPr>
            <a:spLocks noGrp="1"/>
          </p:cNvSpPr>
          <p:nvPr>
            <p:ph idx="1"/>
          </p:nvPr>
        </p:nvSpPr>
        <p:spPr>
          <a:xfrm>
            <a:off x="457200" y="1267096"/>
            <a:ext cx="8521700" cy="5438503"/>
          </a:xfrm>
        </p:spPr>
        <p:txBody>
          <a:bodyPr/>
          <a:lstStyle/>
          <a:p>
            <a:pPr marL="457200" indent="-457200">
              <a:spcBef>
                <a:spcPts val="3000"/>
              </a:spcBef>
              <a:buNone/>
            </a:pPr>
            <a:r>
              <a:rPr lang="en-US" dirty="0"/>
              <a:t>0)	Initialize </a:t>
            </a:r>
            <a:endParaRPr lang="en-US" i="1" dirty="0">
              <a:latin typeface="Times New Roman" pitchFamily="18" charset="0"/>
              <a:cs typeface="Times New Roman" pitchFamily="18" charset="0"/>
            </a:endParaRPr>
          </a:p>
          <a:p>
            <a:pPr marL="457200" indent="-457200">
              <a:spcBef>
                <a:spcPts val="3000"/>
              </a:spcBef>
              <a:buNone/>
            </a:pPr>
            <a:r>
              <a:rPr lang="en-US" dirty="0"/>
              <a:t>1)	For </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 = 1, 2, . . ., </a:t>
            </a:r>
            <a:r>
              <a:rPr lang="en-US" i="1" dirty="0">
                <a:latin typeface="Times New Roman" pitchFamily="18" charset="0"/>
                <a:cs typeface="Times New Roman" pitchFamily="18" charset="0"/>
              </a:rPr>
              <a:t>k</a:t>
            </a:r>
            <a:r>
              <a:rPr lang="en-US" dirty="0"/>
              <a:t>, </a:t>
            </a:r>
          </a:p>
          <a:p>
            <a:pPr marL="457200" indent="-457200">
              <a:spcBef>
                <a:spcPts val="3000"/>
              </a:spcBef>
              <a:buNone/>
              <a:tabLst>
                <a:tab pos="800100" algn="l"/>
              </a:tabLst>
            </a:pPr>
            <a:r>
              <a:rPr lang="en-US" dirty="0"/>
              <a:t>	</a:t>
            </a:r>
            <a:r>
              <a:rPr lang="en-US" dirty="0" err="1"/>
              <a:t>i</a:t>
            </a:r>
            <a:r>
              <a:rPr lang="en-US" dirty="0"/>
              <a:t>)	Calculate errors                                      (</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 1, 2, . . ., </a:t>
            </a:r>
            <a:r>
              <a:rPr lang="en-US" i="1" dirty="0">
                <a:latin typeface="Times New Roman" pitchFamily="18" charset="0"/>
                <a:cs typeface="Times New Roman" pitchFamily="18" charset="0"/>
              </a:rPr>
              <a:t>n</a:t>
            </a:r>
            <a:r>
              <a:rPr lang="en-US" dirty="0"/>
              <a:t>) </a:t>
            </a:r>
          </a:p>
          <a:p>
            <a:pPr marL="457200" indent="-457200">
              <a:spcBef>
                <a:spcPts val="3000"/>
              </a:spcBef>
              <a:buNone/>
              <a:tabLst>
                <a:tab pos="800100" algn="l"/>
              </a:tabLst>
            </a:pPr>
            <a:r>
              <a:rPr lang="en-US" dirty="0"/>
              <a:t>	ii)	Fit nonparametric             to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e</a:t>
            </a:r>
            <a:r>
              <a:rPr lang="en-US" i="1" baseline="-25000" dirty="0" err="1">
                <a:latin typeface="Times New Roman" pitchFamily="18" charset="0"/>
                <a:cs typeface="Times New Roman" pitchFamily="18" charset="0"/>
              </a:rPr>
              <a:t>i</a:t>
            </a:r>
            <a:r>
              <a:rPr lang="en-US" i="1" dirty="0">
                <a:latin typeface="Times New Roman" pitchFamily="18" charset="0"/>
                <a:cs typeface="Times New Roman" pitchFamily="18" charset="0"/>
              </a:rPr>
              <a:t> vs. </a:t>
            </a:r>
            <a:r>
              <a:rPr lang="en-US" i="1" dirty="0" err="1">
                <a:latin typeface="Times New Roman" pitchFamily="18" charset="0"/>
                <a:cs typeface="Times New Roman" pitchFamily="18" charset="0"/>
              </a:rPr>
              <a:t>x</a:t>
            </a:r>
            <a:r>
              <a:rPr lang="en-US" i="1" baseline="-25000" dirty="0" err="1">
                <a:latin typeface="Times New Roman" pitchFamily="18" charset="0"/>
                <a:cs typeface="Times New Roman" pitchFamily="18" charset="0"/>
              </a:rPr>
              <a:t>ij</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 1, 2, . . .,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p>
          <a:p>
            <a:pPr marL="457200" indent="-457200">
              <a:spcBef>
                <a:spcPts val="3000"/>
              </a:spcBef>
              <a:buNone/>
              <a:tabLst>
                <a:tab pos="800100" algn="l"/>
              </a:tabLst>
            </a:pPr>
            <a:r>
              <a:rPr lang="en-US" dirty="0"/>
              <a:t>	iii)	Center  </a:t>
            </a:r>
          </a:p>
          <a:p>
            <a:pPr marL="457200" indent="-457200">
              <a:spcBef>
                <a:spcPts val="3000"/>
              </a:spcBef>
              <a:buAutoNum type="arabicParenR" startAt="2"/>
            </a:pPr>
            <a:r>
              <a:rPr lang="en-US" dirty="0"/>
              <a:t>Repeat Step 1 until convergence, i.e., no further changes in the</a:t>
            </a:r>
          </a:p>
          <a:p>
            <a:pPr marL="0" indent="0">
              <a:spcBef>
                <a:spcPts val="1000"/>
              </a:spcBef>
              <a:buNone/>
            </a:pPr>
            <a:r>
              <a:rPr lang="en-US" dirty="0"/>
              <a:t>The function in Step 1-ii can be any nonparametric  smoother (e.g., local regression, smoothing spline, </a:t>
            </a:r>
            <a:r>
              <a:rPr lang="en-US" dirty="0" err="1"/>
              <a:t>etc</a:t>
            </a:r>
            <a:r>
              <a:rPr lang="en-US" dirty="0"/>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100787237"/>
              </p:ext>
            </p:extLst>
          </p:nvPr>
        </p:nvGraphicFramePr>
        <p:xfrm>
          <a:off x="3594099" y="2501900"/>
          <a:ext cx="3022600" cy="990600"/>
        </p:xfrm>
        <a:graphic>
          <a:graphicData uri="http://schemas.openxmlformats.org/presentationml/2006/ole">
            <mc:AlternateContent xmlns:mc="http://schemas.openxmlformats.org/markup-compatibility/2006">
              <mc:Choice xmlns:v="urn:schemas-microsoft-com:vml" Requires="v">
                <p:oleObj name="Equation" r:id="rId2" imgW="1511300" imgH="495300" progId="Equation.3">
                  <p:embed/>
                </p:oleObj>
              </mc:Choice>
              <mc:Fallback>
                <p:oleObj name="Equation" r:id="rId2" imgW="1511300" imgH="4953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4099" y="2501900"/>
                        <a:ext cx="30226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901700055"/>
              </p:ext>
            </p:extLst>
          </p:nvPr>
        </p:nvGraphicFramePr>
        <p:xfrm>
          <a:off x="3721099" y="3428999"/>
          <a:ext cx="964782" cy="583946"/>
        </p:xfrm>
        <a:graphic>
          <a:graphicData uri="http://schemas.openxmlformats.org/presentationml/2006/ole">
            <mc:AlternateContent xmlns:mc="http://schemas.openxmlformats.org/markup-compatibility/2006">
              <mc:Choice xmlns:v="urn:schemas-microsoft-com:vml" Requires="v">
                <p:oleObj name="Equation" r:id="rId4" imgW="482391" imgH="291973" progId="Equation.3">
                  <p:embed/>
                </p:oleObj>
              </mc:Choice>
              <mc:Fallback>
                <p:oleObj name="Equation" r:id="rId4" imgW="482391" imgH="29197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1099" y="3428999"/>
                        <a:ext cx="964782" cy="5839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591036271"/>
              </p:ext>
            </p:extLst>
          </p:nvPr>
        </p:nvGraphicFramePr>
        <p:xfrm>
          <a:off x="2374480" y="4068580"/>
          <a:ext cx="4191000" cy="787400"/>
        </p:xfrm>
        <a:graphic>
          <a:graphicData uri="http://schemas.openxmlformats.org/presentationml/2006/ole">
            <mc:AlternateContent xmlns:mc="http://schemas.openxmlformats.org/markup-compatibility/2006">
              <mc:Choice xmlns:v="urn:schemas-microsoft-com:vml" Requires="v">
                <p:oleObj name="Equation" r:id="rId6" imgW="2095200" imgH="393480" progId="Equation.3">
                  <p:embed/>
                </p:oleObj>
              </mc:Choice>
              <mc:Fallback>
                <p:oleObj name="Equation" r:id="rId6" imgW="2095200" imgH="393480" progId="Equation.3">
                  <p:embed/>
                  <p:pic>
                    <p:nvPicPr>
                      <p:cNvPr id="0" name=""/>
                      <p:cNvPicPr>
                        <a:picLocks noChangeAspect="1" noChangeArrowheads="1"/>
                      </p:cNvPicPr>
                      <p:nvPr/>
                    </p:nvPicPr>
                    <p:blipFill>
                      <a:blip r:embed="rId7"/>
                      <a:srcRect/>
                      <a:stretch>
                        <a:fillRect/>
                      </a:stretch>
                    </p:blipFill>
                    <p:spPr bwMode="auto">
                      <a:xfrm>
                        <a:off x="2374480" y="4068580"/>
                        <a:ext cx="41910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340309103"/>
              </p:ext>
            </p:extLst>
          </p:nvPr>
        </p:nvGraphicFramePr>
        <p:xfrm>
          <a:off x="2197100" y="1054100"/>
          <a:ext cx="4521200" cy="914400"/>
        </p:xfrm>
        <a:graphic>
          <a:graphicData uri="http://schemas.openxmlformats.org/presentationml/2006/ole">
            <mc:AlternateContent xmlns:mc="http://schemas.openxmlformats.org/markup-compatibility/2006">
              <mc:Choice xmlns:v="urn:schemas-microsoft-com:vml" Requires="v">
                <p:oleObj name="Equation" r:id="rId8" imgW="2260440" imgH="457200" progId="Equation.3">
                  <p:embed/>
                </p:oleObj>
              </mc:Choice>
              <mc:Fallback>
                <p:oleObj name="Equation" r:id="rId8" imgW="2260440" imgH="457200" progId="Equation.3">
                  <p:embed/>
                  <p:pic>
                    <p:nvPicPr>
                      <p:cNvPr id="0" name=""/>
                      <p:cNvPicPr>
                        <a:picLocks noChangeAspect="1" noChangeArrowheads="1"/>
                      </p:cNvPicPr>
                      <p:nvPr/>
                    </p:nvPicPr>
                    <p:blipFill>
                      <a:blip r:embed="rId9"/>
                      <a:srcRect/>
                      <a:stretch>
                        <a:fillRect/>
                      </a:stretch>
                    </p:blipFill>
                    <p:spPr bwMode="auto">
                      <a:xfrm>
                        <a:off x="2197100" y="1054100"/>
                        <a:ext cx="4521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05207023"/>
              </p:ext>
            </p:extLst>
          </p:nvPr>
        </p:nvGraphicFramePr>
        <p:xfrm>
          <a:off x="1790700" y="5308600"/>
          <a:ext cx="1168400" cy="584200"/>
        </p:xfrm>
        <a:graphic>
          <a:graphicData uri="http://schemas.openxmlformats.org/presentationml/2006/ole">
            <mc:AlternateContent xmlns:mc="http://schemas.openxmlformats.org/markup-compatibility/2006">
              <mc:Choice xmlns:v="urn:schemas-microsoft-com:vml" Requires="v">
                <p:oleObj name="Equation" r:id="rId10" imgW="583920" imgH="291960" progId="Equation.3">
                  <p:embed/>
                </p:oleObj>
              </mc:Choice>
              <mc:Fallback>
                <p:oleObj name="Equation" r:id="rId10" imgW="583920" imgH="291960" progId="Equation.3">
                  <p:embed/>
                  <p:pic>
                    <p:nvPicPr>
                      <p:cNvPr id="0" name="Object 6"/>
                      <p:cNvPicPr>
                        <a:picLocks noChangeAspect="1" noChangeArrowheads="1"/>
                      </p:cNvPicPr>
                      <p:nvPr/>
                    </p:nvPicPr>
                    <p:blipFill>
                      <a:blip r:embed="rId11"/>
                      <a:srcRect/>
                      <a:stretch>
                        <a:fillRect/>
                      </a:stretch>
                    </p:blipFill>
                    <p:spPr bwMode="auto">
                      <a:xfrm>
                        <a:off x="1790700" y="5308600"/>
                        <a:ext cx="116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9468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Backfitting</a:t>
            </a:r>
            <a:r>
              <a:rPr lang="en-US" dirty="0"/>
              <a:t> Step 1 on the First Iteration</a:t>
            </a:r>
          </a:p>
        </p:txBody>
      </p:sp>
      <p:grpSp>
        <p:nvGrpSpPr>
          <p:cNvPr id="5" name="Group 4"/>
          <p:cNvGrpSpPr/>
          <p:nvPr/>
        </p:nvGrpSpPr>
        <p:grpSpPr>
          <a:xfrm>
            <a:off x="907288" y="2036415"/>
            <a:ext cx="7467389" cy="4025493"/>
            <a:chOff x="907288" y="2036415"/>
            <a:chExt cx="7467389" cy="4025493"/>
          </a:xfrm>
        </p:grpSpPr>
        <p:pic>
          <p:nvPicPr>
            <p:cNvPr id="27" name="Picture 26"/>
            <p:cNvPicPr/>
            <p:nvPr/>
          </p:nvPicPr>
          <p:blipFill rotWithShape="1">
            <a:blip r:embed="rId2" cstate="print">
              <a:extLst>
                <a:ext uri="{28A0092B-C50C-407E-A947-70E740481C1C}">
                  <a14:useLocalDpi xmlns:a14="http://schemas.microsoft.com/office/drawing/2010/main" val="0"/>
                </a:ext>
              </a:extLst>
            </a:blip>
            <a:srcRect l="4231" t="9756" r="4735" b="7702"/>
            <a:stretch/>
          </p:blipFill>
          <p:spPr bwMode="auto">
            <a:xfrm>
              <a:off x="907288" y="2424402"/>
              <a:ext cx="3564362" cy="3226774"/>
            </a:xfrm>
            <a:prstGeom prst="rect">
              <a:avLst/>
            </a:prstGeom>
            <a:noFill/>
            <a:ln>
              <a:noFill/>
            </a:ln>
            <a:extLst>
              <a:ext uri="{53640926-AAD7-44D8-BBD7-CCE9431645EC}">
                <a14:shadowObscured xmlns:a14="http://schemas.microsoft.com/office/drawing/2010/main"/>
              </a:ext>
            </a:extLst>
          </p:spPr>
        </p:pic>
        <p:pic>
          <p:nvPicPr>
            <p:cNvPr id="28" name="Picture 27"/>
            <p:cNvPicPr/>
            <p:nvPr/>
          </p:nvPicPr>
          <p:blipFill rotWithShape="1">
            <a:blip r:embed="rId3" cstate="print">
              <a:extLst>
                <a:ext uri="{28A0092B-C50C-407E-A947-70E740481C1C}">
                  <a14:useLocalDpi xmlns:a14="http://schemas.microsoft.com/office/drawing/2010/main" val="0"/>
                </a:ext>
              </a:extLst>
            </a:blip>
            <a:srcRect l="5642" t="9756" r="3837" b="7831"/>
            <a:stretch/>
          </p:blipFill>
          <p:spPr bwMode="auto">
            <a:xfrm>
              <a:off x="4823443" y="2424443"/>
              <a:ext cx="3551234" cy="3226774"/>
            </a:xfrm>
            <a:prstGeom prst="rect">
              <a:avLst/>
            </a:prstGeom>
            <a:noFill/>
            <a:ln>
              <a:noFill/>
            </a:ln>
            <a:extLst>
              <a:ext uri="{53640926-AAD7-44D8-BBD7-CCE9431645EC}">
                <a14:shadowObscured xmlns:a14="http://schemas.microsoft.com/office/drawing/2010/main"/>
              </a:ext>
            </a:extLst>
          </p:spPr>
        </p:pic>
        <p:sp>
          <p:nvSpPr>
            <p:cNvPr id="29" name="Text Box 2"/>
            <p:cNvSpPr txBox="1">
              <a:spLocks noChangeArrowheads="1"/>
            </p:cNvSpPr>
            <p:nvPr/>
          </p:nvSpPr>
          <p:spPr bwMode="auto">
            <a:xfrm>
              <a:off x="2510829" y="5442997"/>
              <a:ext cx="641416" cy="461370"/>
            </a:xfrm>
            <a:prstGeom prst="rect">
              <a:avLst/>
            </a:prstGeom>
            <a:noFill/>
            <a:ln w="9525">
              <a:noFill/>
              <a:miter lim="800000"/>
              <a:headEnd/>
              <a:tailEnd/>
            </a:ln>
          </p:spPr>
          <p:txBody>
            <a:bodyPr rot="0" vert="horz" wrap="square" lIns="91440" tIns="45720" rIns="91440" bIns="45720" anchor="t" anchorCtr="0">
              <a:noAutofit/>
            </a:bodyPr>
            <a:lstStyle/>
            <a:p>
              <a:pPr marL="0" marR="0" algn="just">
                <a:spcBef>
                  <a:spcPts val="0"/>
                </a:spcBef>
                <a:spcAft>
                  <a:spcPts val="0"/>
                </a:spcAft>
              </a:pPr>
              <a:r>
                <a:rPr lang="en-US" sz="1200" i="1" dirty="0">
                  <a:effectLst/>
                  <a:latin typeface="Times New Roman"/>
                  <a:ea typeface="Times New Roman"/>
                </a:rPr>
                <a:t>x</a:t>
              </a:r>
              <a:r>
                <a:rPr lang="en-US" sz="1200" baseline="-25000" dirty="0">
                  <a:effectLst/>
                  <a:latin typeface="Times New Roman"/>
                  <a:ea typeface="Times New Roman"/>
                </a:rPr>
                <a:t>1</a:t>
              </a:r>
              <a:endParaRPr lang="en-US" sz="1200" dirty="0">
                <a:effectLst/>
                <a:latin typeface="Times New Roman"/>
                <a:ea typeface="Times New Roman"/>
              </a:endParaRPr>
            </a:p>
          </p:txBody>
        </p:sp>
        <p:sp>
          <p:nvSpPr>
            <p:cNvPr id="30" name="Text Box 2"/>
            <p:cNvSpPr txBox="1">
              <a:spLocks noChangeArrowheads="1"/>
            </p:cNvSpPr>
            <p:nvPr/>
          </p:nvSpPr>
          <p:spPr bwMode="auto">
            <a:xfrm>
              <a:off x="6359467" y="5544274"/>
              <a:ext cx="551393" cy="517634"/>
            </a:xfrm>
            <a:prstGeom prst="rect">
              <a:avLst/>
            </a:prstGeom>
            <a:noFill/>
            <a:ln w="9525">
              <a:noFill/>
              <a:miter lim="800000"/>
              <a:headEnd/>
              <a:tailEnd/>
            </a:ln>
          </p:spPr>
          <p:txBody>
            <a:bodyPr rot="0" vert="horz" wrap="square" lIns="91440" tIns="45720" rIns="91440" bIns="45720" anchor="t" anchorCtr="0">
              <a:noAutofit/>
            </a:bodyPr>
            <a:lstStyle/>
            <a:p>
              <a:pPr marL="0" marR="0" algn="just">
                <a:spcBef>
                  <a:spcPts val="0"/>
                </a:spcBef>
                <a:spcAft>
                  <a:spcPts val="0"/>
                </a:spcAft>
              </a:pPr>
              <a:r>
                <a:rPr lang="en-US" sz="1200" i="1">
                  <a:effectLst/>
                  <a:latin typeface="Times New Roman"/>
                  <a:ea typeface="Times New Roman"/>
                </a:rPr>
                <a:t>x</a:t>
              </a:r>
              <a:r>
                <a:rPr lang="en-US" sz="1200" baseline="-25000">
                  <a:effectLst/>
                  <a:latin typeface="Times New Roman"/>
                  <a:ea typeface="Times New Roman"/>
                </a:rPr>
                <a:t>2</a:t>
              </a:r>
              <a:endParaRPr lang="en-US" sz="1200">
                <a:effectLst/>
                <a:latin typeface="Times New Roman"/>
                <a:ea typeface="Times New Roman"/>
              </a:endParaRPr>
            </a:p>
          </p:txBody>
        </p:sp>
        <p:sp>
          <p:nvSpPr>
            <p:cNvPr id="32" name="Freeform 31"/>
            <p:cNvSpPr/>
            <p:nvPr/>
          </p:nvSpPr>
          <p:spPr>
            <a:xfrm>
              <a:off x="2318156" y="3617211"/>
              <a:ext cx="273821" cy="753946"/>
            </a:xfrm>
            <a:custGeom>
              <a:avLst/>
              <a:gdLst>
                <a:gd name="connsiteX0" fmla="*/ 2540 w 185420"/>
                <a:gd name="connsiteY0" fmla="*/ 0 h 510540"/>
                <a:gd name="connsiteX1" fmla="*/ 25400 w 185420"/>
                <a:gd name="connsiteY1" fmla="*/ 274320 h 510540"/>
                <a:gd name="connsiteX2" fmla="*/ 185420 w 185420"/>
                <a:gd name="connsiteY2" fmla="*/ 510540 h 510540"/>
              </a:gdLst>
              <a:ahLst/>
              <a:cxnLst>
                <a:cxn ang="0">
                  <a:pos x="connsiteX0" y="connsiteY0"/>
                </a:cxn>
                <a:cxn ang="0">
                  <a:pos x="connsiteX1" y="connsiteY1"/>
                </a:cxn>
                <a:cxn ang="0">
                  <a:pos x="connsiteX2" y="connsiteY2"/>
                </a:cxn>
              </a:cxnLst>
              <a:rect l="l" t="t" r="r" b="b"/>
              <a:pathLst>
                <a:path w="185420" h="510540">
                  <a:moveTo>
                    <a:pt x="2540" y="0"/>
                  </a:moveTo>
                  <a:cubicBezTo>
                    <a:pt x="-1270" y="94615"/>
                    <a:pt x="-5080" y="189230"/>
                    <a:pt x="25400" y="274320"/>
                  </a:cubicBezTo>
                  <a:cubicBezTo>
                    <a:pt x="55880" y="359410"/>
                    <a:pt x="185420" y="510540"/>
                    <a:pt x="185420" y="510540"/>
                  </a:cubicBez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spcBef>
                  <a:spcPts val="0"/>
                </a:spcBef>
                <a:spcAft>
                  <a:spcPts val="0"/>
                </a:spcAft>
              </a:pPr>
              <a:r>
                <a:rPr lang="en-US" sz="1200">
                  <a:effectLst/>
                  <a:latin typeface="Times New Roman"/>
                  <a:ea typeface="Times New Roman"/>
                </a:rPr>
                <a:t> </a:t>
              </a:r>
            </a:p>
          </p:txBody>
        </p:sp>
        <p:sp>
          <p:nvSpPr>
            <p:cNvPr id="33" name="Freeform 32"/>
            <p:cNvSpPr/>
            <p:nvPr/>
          </p:nvSpPr>
          <p:spPr>
            <a:xfrm rot="16200000">
              <a:off x="6920739" y="3668787"/>
              <a:ext cx="273821" cy="753946"/>
            </a:xfrm>
            <a:custGeom>
              <a:avLst/>
              <a:gdLst>
                <a:gd name="connsiteX0" fmla="*/ 2540 w 185420"/>
                <a:gd name="connsiteY0" fmla="*/ 0 h 510540"/>
                <a:gd name="connsiteX1" fmla="*/ 25400 w 185420"/>
                <a:gd name="connsiteY1" fmla="*/ 274320 h 510540"/>
                <a:gd name="connsiteX2" fmla="*/ 185420 w 185420"/>
                <a:gd name="connsiteY2" fmla="*/ 510540 h 510540"/>
              </a:gdLst>
              <a:ahLst/>
              <a:cxnLst>
                <a:cxn ang="0">
                  <a:pos x="connsiteX0" y="connsiteY0"/>
                </a:cxn>
                <a:cxn ang="0">
                  <a:pos x="connsiteX1" y="connsiteY1"/>
                </a:cxn>
                <a:cxn ang="0">
                  <a:pos x="connsiteX2" y="connsiteY2"/>
                </a:cxn>
              </a:cxnLst>
              <a:rect l="l" t="t" r="r" b="b"/>
              <a:pathLst>
                <a:path w="185420" h="510540">
                  <a:moveTo>
                    <a:pt x="2540" y="0"/>
                  </a:moveTo>
                  <a:cubicBezTo>
                    <a:pt x="-1270" y="94615"/>
                    <a:pt x="-5080" y="189230"/>
                    <a:pt x="25400" y="274320"/>
                  </a:cubicBezTo>
                  <a:cubicBezTo>
                    <a:pt x="55880" y="359410"/>
                    <a:pt x="185420" y="510540"/>
                    <a:pt x="185420" y="510540"/>
                  </a:cubicBez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spcBef>
                  <a:spcPts val="0"/>
                </a:spcBef>
                <a:spcAft>
                  <a:spcPts val="0"/>
                </a:spcAft>
              </a:pPr>
              <a:r>
                <a:rPr lang="en-US" sz="1200">
                  <a:effectLst/>
                  <a:latin typeface="Times New Roman"/>
                  <a:ea typeface="Times New Roman"/>
                </a:rPr>
                <a:t> </a:t>
              </a:r>
            </a:p>
          </p:txBody>
        </p:sp>
        <p:graphicFrame>
          <p:nvGraphicFramePr>
            <p:cNvPr id="23" name="Object 22"/>
            <p:cNvGraphicFramePr>
              <a:graphicFrameLocks noChangeAspect="1"/>
            </p:cNvGraphicFramePr>
            <p:nvPr>
              <p:extLst>
                <p:ext uri="{D42A27DB-BD31-4B8C-83A1-F6EECF244321}">
                  <p14:modId xmlns:p14="http://schemas.microsoft.com/office/powerpoint/2010/main" val="3333237669"/>
                </p:ext>
              </p:extLst>
            </p:nvPr>
          </p:nvGraphicFramePr>
          <p:xfrm>
            <a:off x="5110382" y="2509620"/>
            <a:ext cx="1168400" cy="266700"/>
          </p:xfrm>
          <a:graphic>
            <a:graphicData uri="http://schemas.openxmlformats.org/presentationml/2006/ole">
              <mc:AlternateContent xmlns:mc="http://schemas.openxmlformats.org/markup-compatibility/2006">
                <mc:Choice xmlns:v="urn:schemas-microsoft-com:vml" Requires="v">
                  <p:oleObj name="Equation" r:id="rId4" imgW="1143000" imgH="266400" progId="Equation.3">
                    <p:embed/>
                  </p:oleObj>
                </mc:Choice>
                <mc:Fallback>
                  <p:oleObj name="Equation" r:id="rId4" imgW="1143000" imgH="2664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0382" y="2509620"/>
                          <a:ext cx="11684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3"/>
            <p:cNvGraphicFramePr>
              <a:graphicFrameLocks/>
            </p:cNvGraphicFramePr>
            <p:nvPr>
              <p:extLst>
                <p:ext uri="{D42A27DB-BD31-4B8C-83A1-F6EECF244321}">
                  <p14:modId xmlns:p14="http://schemas.microsoft.com/office/powerpoint/2010/main" val="449457957"/>
                </p:ext>
              </p:extLst>
            </p:nvPr>
          </p:nvGraphicFramePr>
          <p:xfrm>
            <a:off x="2147615" y="3351213"/>
            <a:ext cx="444500" cy="266700"/>
          </p:xfrm>
          <a:graphic>
            <a:graphicData uri="http://schemas.openxmlformats.org/presentationml/2006/ole">
              <mc:AlternateContent xmlns:mc="http://schemas.openxmlformats.org/markup-compatibility/2006">
                <mc:Choice xmlns:v="urn:schemas-microsoft-com:vml" Requires="v">
                  <p:oleObj name="Equation" r:id="rId6" imgW="444240" imgH="266400" progId="Equation.3">
                    <p:embed/>
                  </p:oleObj>
                </mc:Choice>
                <mc:Fallback>
                  <p:oleObj name="Equation" r:id="rId6" imgW="444240" imgH="266400" progId="Equation.3">
                    <p:embed/>
                    <p:pic>
                      <p:nvPicPr>
                        <p:cNvPr id="0" name="Object 18"/>
                        <p:cNvPicPr>
                          <a:picLocks noChangeAspect="1" noChangeArrowheads="1"/>
                        </p:cNvPicPr>
                        <p:nvPr/>
                      </p:nvPicPr>
                      <p:blipFill>
                        <a:blip r:embed="rId7"/>
                        <a:srcRect/>
                        <a:stretch>
                          <a:fillRect/>
                        </a:stretch>
                      </p:blipFill>
                      <p:spPr bwMode="auto">
                        <a:xfrm>
                          <a:off x="2147615" y="3351213"/>
                          <a:ext cx="4445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2263942013"/>
                </p:ext>
              </p:extLst>
            </p:nvPr>
          </p:nvGraphicFramePr>
          <p:xfrm>
            <a:off x="6191445" y="4037789"/>
            <a:ext cx="511175" cy="266700"/>
          </p:xfrm>
          <a:graphic>
            <a:graphicData uri="http://schemas.openxmlformats.org/presentationml/2006/ole">
              <mc:AlternateContent xmlns:mc="http://schemas.openxmlformats.org/markup-compatibility/2006">
                <mc:Choice xmlns:v="urn:schemas-microsoft-com:vml" Requires="v">
                  <p:oleObj name="Equation" r:id="rId8" imgW="482400" imgH="266400" progId="Equation.3">
                    <p:embed/>
                  </p:oleObj>
                </mc:Choice>
                <mc:Fallback>
                  <p:oleObj name="Equation" r:id="rId8" imgW="482400" imgH="26640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1445" y="4037789"/>
                          <a:ext cx="511175"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952113" y="2424443"/>
              <a:ext cx="123111" cy="3045448"/>
            </a:xfrm>
            <a:prstGeom prst="rect">
              <a:avLst/>
            </a:prstGeom>
            <a:solidFill>
              <a:schemeClr val="bg1"/>
            </a:solidFill>
          </p:spPr>
          <p:txBody>
            <a:bodyPr vert="vert270" wrap="square" lIns="0" tIns="0" rIns="0" bIns="0" rtlCol="0">
              <a:spAutoFit/>
            </a:bodyPr>
            <a:lstStyle/>
            <a:p>
              <a:r>
                <a:rPr lang="en-US" sz="800" dirty="0"/>
                <a:t>-2.5             -1.5             -0.5            0.5              1.5               2</a:t>
              </a:r>
            </a:p>
          </p:txBody>
        </p:sp>
        <p:graphicFrame>
          <p:nvGraphicFramePr>
            <p:cNvPr id="17" name="Object 16"/>
            <p:cNvGraphicFramePr>
              <a:graphicFrameLocks noChangeAspect="1"/>
            </p:cNvGraphicFramePr>
            <p:nvPr>
              <p:extLst>
                <p:ext uri="{D42A27DB-BD31-4B8C-83A1-F6EECF244321}">
                  <p14:modId xmlns:p14="http://schemas.microsoft.com/office/powerpoint/2010/main" val="1506055089"/>
                </p:ext>
              </p:extLst>
            </p:nvPr>
          </p:nvGraphicFramePr>
          <p:xfrm>
            <a:off x="1280738" y="2533650"/>
            <a:ext cx="623887" cy="203200"/>
          </p:xfrm>
          <a:graphic>
            <a:graphicData uri="http://schemas.openxmlformats.org/presentationml/2006/ole">
              <mc:AlternateContent xmlns:mc="http://schemas.openxmlformats.org/markup-compatibility/2006">
                <mc:Choice xmlns:v="urn:schemas-microsoft-com:vml" Requires="v">
                  <p:oleObj name="Equation" r:id="rId10" imgW="609480" imgH="203040" progId="Equation.3">
                    <p:embed/>
                  </p:oleObj>
                </mc:Choice>
                <mc:Fallback>
                  <p:oleObj name="Equation" r:id="rId10" imgW="609480" imgH="203040" progId="Equation.3">
                    <p:embed/>
                    <p:pic>
                      <p:nvPicPr>
                        <p:cNvPr id="0" name=""/>
                        <p:cNvPicPr>
                          <a:picLocks noChangeAspect="1" noChangeArrowheads="1"/>
                        </p:cNvPicPr>
                        <p:nvPr/>
                      </p:nvPicPr>
                      <p:blipFill>
                        <a:blip r:embed="rId11"/>
                        <a:srcRect/>
                        <a:stretch>
                          <a:fillRect/>
                        </a:stretch>
                      </p:blipFill>
                      <p:spPr bwMode="auto">
                        <a:xfrm>
                          <a:off x="1280738" y="2533650"/>
                          <a:ext cx="623887"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2"/>
            <p:cNvSpPr txBox="1">
              <a:spLocks noChangeArrowheads="1"/>
            </p:cNvSpPr>
            <p:nvPr/>
          </p:nvSpPr>
          <p:spPr bwMode="auto">
            <a:xfrm>
              <a:off x="1854519" y="2036415"/>
              <a:ext cx="1923006" cy="461370"/>
            </a:xfrm>
            <a:prstGeom prst="rect">
              <a:avLst/>
            </a:prstGeom>
            <a:noFill/>
            <a:ln w="9525">
              <a:noFill/>
              <a:miter lim="800000"/>
              <a:headEnd/>
              <a:tailEnd/>
            </a:ln>
          </p:spPr>
          <p:txBody>
            <a:bodyPr rot="0" vert="horz" wrap="square" lIns="91440" tIns="45720" rIns="91440" bIns="45720" anchor="t" anchorCtr="0">
              <a:noAutofit/>
            </a:bodyPr>
            <a:lstStyle/>
            <a:p>
              <a:pPr marL="0" marR="0" algn="just">
                <a:spcBef>
                  <a:spcPts val="0"/>
                </a:spcBef>
                <a:spcAft>
                  <a:spcPts val="0"/>
                </a:spcAft>
              </a:pPr>
              <a:r>
                <a:rPr lang="en-US" kern="0" dirty="0">
                  <a:solidFill>
                    <a:srgbClr val="000000"/>
                  </a:solidFill>
                  <a:latin typeface="Arial"/>
                </a:rPr>
                <a:t>Step 1 for j = 1</a:t>
              </a:r>
              <a:endParaRPr lang="en-US" sz="1000" dirty="0">
                <a:effectLst/>
                <a:latin typeface="Times New Roman"/>
                <a:ea typeface="Times New Roman"/>
              </a:endParaRPr>
            </a:p>
          </p:txBody>
        </p:sp>
        <p:sp>
          <p:nvSpPr>
            <p:cNvPr id="19" name="Text Box 2"/>
            <p:cNvSpPr txBox="1">
              <a:spLocks noChangeArrowheads="1"/>
            </p:cNvSpPr>
            <p:nvPr/>
          </p:nvSpPr>
          <p:spPr bwMode="auto">
            <a:xfrm>
              <a:off x="5787307" y="2054004"/>
              <a:ext cx="2202452" cy="461370"/>
            </a:xfrm>
            <a:prstGeom prst="rect">
              <a:avLst/>
            </a:prstGeom>
            <a:noFill/>
            <a:ln w="9525">
              <a:noFill/>
              <a:miter lim="800000"/>
              <a:headEnd/>
              <a:tailEnd/>
            </a:ln>
          </p:spPr>
          <p:txBody>
            <a:bodyPr rot="0" vert="horz" wrap="square" lIns="91440" tIns="45720" rIns="91440" bIns="45720" anchor="t" anchorCtr="0">
              <a:noAutofit/>
            </a:bodyPr>
            <a:lstStyle/>
            <a:p>
              <a:pPr marL="0" marR="0" algn="just">
                <a:spcBef>
                  <a:spcPts val="0"/>
                </a:spcBef>
                <a:spcAft>
                  <a:spcPts val="0"/>
                </a:spcAft>
              </a:pPr>
              <a:r>
                <a:rPr lang="en-US" kern="0" dirty="0">
                  <a:solidFill>
                    <a:srgbClr val="000000"/>
                  </a:solidFill>
                  <a:latin typeface="Arial"/>
                </a:rPr>
                <a:t>Step 1 for j =2</a:t>
              </a:r>
              <a:endParaRPr lang="en-US" sz="1000" dirty="0">
                <a:effectLst/>
                <a:latin typeface="Times New Roman"/>
                <a:ea typeface="Times New Roman"/>
              </a:endParaRPr>
            </a:p>
          </p:txBody>
        </p:sp>
      </p:grpSp>
    </p:spTree>
    <p:extLst>
      <p:ext uri="{BB962C8B-B14F-4D97-AF65-F5344CB8AC3E}">
        <p14:creationId xmlns:p14="http://schemas.microsoft.com/office/powerpoint/2010/main" val="275261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Distances to find Nearest Neighbors</a:t>
            </a:r>
          </a:p>
        </p:txBody>
      </p:sp>
      <p:sp>
        <p:nvSpPr>
          <p:cNvPr id="3" name="Content Placeholder 2"/>
          <p:cNvSpPr>
            <a:spLocks noGrp="1"/>
          </p:cNvSpPr>
          <p:nvPr>
            <p:ph idx="1"/>
          </p:nvPr>
        </p:nvSpPr>
        <p:spPr/>
        <p:txBody>
          <a:bodyPr/>
          <a:lstStyle/>
          <a:p>
            <a:pPr marL="0" indent="0">
              <a:buNone/>
            </a:pPr>
            <a:r>
              <a:rPr lang="en-US" dirty="0"/>
              <a:t>If we want to predict </a:t>
            </a:r>
            <a:r>
              <a:rPr lang="en-US" i="1" dirty="0">
                <a:latin typeface="Times New Roman"/>
                <a:ea typeface="Times New Roman"/>
              </a:rPr>
              <a:t>Y</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a:t>
            </a:r>
            <a:r>
              <a:rPr lang="en-US" dirty="0"/>
              <a:t>for a new case with predictors </a:t>
            </a:r>
            <a:r>
              <a:rPr lang="en-US" b="1" dirty="0">
                <a:latin typeface="Times New Roman"/>
                <a:ea typeface="Times New Roman"/>
              </a:rPr>
              <a:t>x</a:t>
            </a:r>
            <a:r>
              <a:rPr lang="en-US" dirty="0"/>
              <a:t>, the distance between </a:t>
            </a:r>
            <a:r>
              <a:rPr lang="en-US" b="1" dirty="0">
                <a:latin typeface="Times New Roman"/>
                <a:ea typeface="Times New Roman"/>
              </a:rPr>
              <a:t>x</a:t>
            </a:r>
            <a:r>
              <a:rPr lang="en-US" dirty="0"/>
              <a:t> and the predictors </a:t>
            </a:r>
            <a:r>
              <a:rPr lang="en-US" b="1" dirty="0">
                <a:latin typeface="Times New Roman"/>
                <a:ea typeface="Times New Roman"/>
              </a:rPr>
              <a:t>x</a:t>
            </a:r>
            <a:r>
              <a:rPr lang="en-US" i="1" baseline="-25000" dirty="0">
                <a:latin typeface="Times New Roman" panose="02020603050405020304" pitchFamily="18" charset="0"/>
                <a:cs typeface="Times New Roman" panose="02020603050405020304" pitchFamily="18" charset="0"/>
              </a:rPr>
              <a:t>i</a:t>
            </a:r>
            <a:r>
              <a:rPr lang="en-US" dirty="0"/>
              <a:t> for the </a:t>
            </a:r>
            <a:r>
              <a:rPr lang="en-US" i="1" dirty="0" err="1">
                <a:latin typeface="Times New Roman" panose="02020603050405020304" pitchFamily="18" charset="0"/>
                <a:cs typeface="Times New Roman" panose="02020603050405020304" pitchFamily="18" charset="0"/>
              </a:rPr>
              <a:t>i</a:t>
            </a:r>
            <a:r>
              <a:rPr lang="en-US" dirty="0" err="1"/>
              <a:t>th</a:t>
            </a:r>
            <a:r>
              <a:rPr lang="en-US" dirty="0"/>
              <a:t> training case (</a:t>
            </a:r>
            <a:r>
              <a:rPr lang="en-US" i="1"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 2, . . ., </a:t>
            </a:r>
            <a:r>
              <a:rPr lang="en-US" i="1" dirty="0">
                <a:latin typeface="Times New Roman" panose="02020603050405020304" pitchFamily="18" charset="0"/>
                <a:cs typeface="Times New Roman" panose="02020603050405020304" pitchFamily="18" charset="0"/>
              </a:rPr>
              <a:t>n</a:t>
            </a:r>
            <a:r>
              <a:rPr lang="en-US" dirty="0"/>
              <a:t>) is measured via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For 1-nearest neighbor, the prediction of </a:t>
            </a:r>
            <a:r>
              <a:rPr lang="en-US" i="1" dirty="0">
                <a:latin typeface="Times New Roman"/>
                <a:ea typeface="Times New Roman"/>
              </a:rPr>
              <a:t>Y</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a:t>
            </a:r>
            <a:r>
              <a:rPr lang="en-US" dirty="0"/>
              <a:t> is</a:t>
            </a:r>
          </a:p>
          <a:p>
            <a:pPr marL="0" indent="0">
              <a:buNone/>
            </a:pPr>
            <a:endParaRPr lang="en-US" dirty="0"/>
          </a:p>
          <a:p>
            <a:pPr marL="0" indent="0">
              <a:buNone/>
            </a:pPr>
            <a:r>
              <a:rPr lang="en-US" dirty="0"/>
              <a:t>	where </a:t>
            </a:r>
            <a:r>
              <a:rPr lang="en-US" i="1" dirty="0">
                <a:latin typeface="Times New Roman"/>
                <a:ea typeface="Times New Roman"/>
              </a:rPr>
              <a:t>i</a:t>
            </a:r>
            <a:r>
              <a:rPr lang="en-US" baseline="-25000" dirty="0">
                <a:latin typeface="Times New Roman"/>
                <a:ea typeface="Times New Roman"/>
              </a:rPr>
              <a:t>1</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a:t>
            </a:r>
            <a:r>
              <a:rPr lang="en-US" dirty="0"/>
              <a:t>row index of closest neighbor of </a:t>
            </a:r>
            <a:r>
              <a:rPr lang="en-US" b="1" dirty="0">
                <a:latin typeface="Times New Roman"/>
                <a:ea typeface="Times New Roman"/>
              </a:rPr>
              <a:t>x</a:t>
            </a:r>
            <a:r>
              <a:rPr lang="en-US" dirty="0"/>
              <a:t>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69391137"/>
              </p:ext>
            </p:extLst>
          </p:nvPr>
        </p:nvGraphicFramePr>
        <p:xfrm>
          <a:off x="1045028" y="2545964"/>
          <a:ext cx="6604000" cy="1041400"/>
        </p:xfrm>
        <a:graphic>
          <a:graphicData uri="http://schemas.openxmlformats.org/presentationml/2006/ole">
            <mc:AlternateContent xmlns:mc="http://schemas.openxmlformats.org/markup-compatibility/2006">
              <mc:Choice xmlns:v="urn:schemas-microsoft-com:vml" Requires="v">
                <p:oleObj name="Equation" r:id="rId2" imgW="3302000" imgH="520700" progId="Equation.3">
                  <p:embed/>
                </p:oleObj>
              </mc:Choice>
              <mc:Fallback>
                <p:oleObj name="Equation" r:id="rId2" imgW="3302000" imgH="5207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028" y="2545964"/>
                        <a:ext cx="66040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637768907"/>
              </p:ext>
            </p:extLst>
          </p:nvPr>
        </p:nvGraphicFramePr>
        <p:xfrm>
          <a:off x="7042589" y="4597273"/>
          <a:ext cx="1675672" cy="507780"/>
        </p:xfrm>
        <a:graphic>
          <a:graphicData uri="http://schemas.openxmlformats.org/presentationml/2006/ole">
            <mc:AlternateContent xmlns:mc="http://schemas.openxmlformats.org/markup-compatibility/2006">
              <mc:Choice xmlns:v="urn:schemas-microsoft-com:vml" Requires="v">
                <p:oleObj name="Equation" r:id="rId4" imgW="837836" imgH="253890" progId="Equation.3">
                  <p:embed/>
                </p:oleObj>
              </mc:Choice>
              <mc:Fallback>
                <p:oleObj name="Equation" r:id="rId4" imgW="837836" imgH="25389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2589" y="4597273"/>
                        <a:ext cx="1675672" cy="507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682044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With no interactions, what are the implications of the GAM model structure </a:t>
            </a:r>
            <a:r>
              <a:rPr lang="en-US" i="1" dirty="0">
                <a:solidFill>
                  <a:srgbClr val="000000"/>
                </a:solidFill>
                <a:latin typeface="Times New Roman"/>
                <a:ea typeface="Times New Roman"/>
              </a:rPr>
              <a:t>Y</a:t>
            </a:r>
            <a:r>
              <a:rPr lang="en-US" dirty="0">
                <a:solidFill>
                  <a:srgbClr val="000000"/>
                </a:solidFill>
                <a:latin typeface="Times New Roman"/>
                <a:ea typeface="Times New Roman"/>
              </a:rPr>
              <a:t>(</a:t>
            </a:r>
            <a:r>
              <a:rPr lang="en-US" b="1" dirty="0">
                <a:solidFill>
                  <a:srgbClr val="000000"/>
                </a:solidFill>
                <a:latin typeface="Times New Roman"/>
                <a:ea typeface="Times New Roman"/>
              </a:rPr>
              <a:t>x</a:t>
            </a:r>
            <a:r>
              <a:rPr lang="en-US" dirty="0">
                <a:solidFill>
                  <a:srgbClr val="000000"/>
                </a:solidFill>
                <a:latin typeface="Times New Roman"/>
                <a:ea typeface="Times New Roman"/>
              </a:rPr>
              <a:t>) = </a:t>
            </a:r>
            <a:r>
              <a:rPr lang="en-US" i="1" dirty="0">
                <a:solidFill>
                  <a:srgbClr val="000000"/>
                </a:solidFill>
                <a:latin typeface="Symbol"/>
                <a:ea typeface="Times New Roman"/>
              </a:rPr>
              <a:t>a</a:t>
            </a:r>
            <a:r>
              <a:rPr lang="en-US" dirty="0">
                <a:solidFill>
                  <a:srgbClr val="000000"/>
                </a:solidFill>
                <a:latin typeface="Times New Roman"/>
                <a:ea typeface="Times New Roman"/>
              </a:rPr>
              <a:t> + </a:t>
            </a:r>
            <a:r>
              <a:rPr lang="en-US" i="1" dirty="0">
                <a:solidFill>
                  <a:srgbClr val="000000"/>
                </a:solidFill>
                <a:latin typeface="Times New Roman"/>
                <a:ea typeface="Times New Roman"/>
              </a:rPr>
              <a:t>f</a:t>
            </a:r>
            <a:r>
              <a:rPr lang="en-US" baseline="-25000" dirty="0">
                <a:solidFill>
                  <a:srgbClr val="000000"/>
                </a:solidFill>
                <a:latin typeface="Times New Roman"/>
                <a:ea typeface="Times New Roman"/>
              </a:rPr>
              <a:t>1</a:t>
            </a:r>
            <a:r>
              <a:rPr lang="en-US" dirty="0">
                <a:solidFill>
                  <a:srgbClr val="000000"/>
                </a:solidFill>
                <a:latin typeface="Times New Roman"/>
                <a:ea typeface="Times New Roman"/>
              </a:rPr>
              <a:t>(</a:t>
            </a:r>
            <a:r>
              <a:rPr lang="en-US" i="1" dirty="0">
                <a:solidFill>
                  <a:srgbClr val="000000"/>
                </a:solidFill>
                <a:latin typeface="Times New Roman"/>
                <a:ea typeface="Times New Roman"/>
              </a:rPr>
              <a:t>x</a:t>
            </a:r>
            <a:r>
              <a:rPr lang="en-US" baseline="-25000" dirty="0">
                <a:solidFill>
                  <a:srgbClr val="000000"/>
                </a:solidFill>
                <a:latin typeface="Times New Roman"/>
                <a:ea typeface="Times New Roman"/>
              </a:rPr>
              <a:t>1</a:t>
            </a:r>
            <a:r>
              <a:rPr lang="en-US" dirty="0">
                <a:solidFill>
                  <a:srgbClr val="000000"/>
                </a:solidFill>
                <a:latin typeface="Times New Roman"/>
                <a:ea typeface="Times New Roman"/>
              </a:rPr>
              <a:t>)+ </a:t>
            </a:r>
            <a:r>
              <a:rPr lang="en-US" i="1" dirty="0">
                <a:solidFill>
                  <a:srgbClr val="000000"/>
                </a:solidFill>
                <a:latin typeface="Times New Roman"/>
                <a:ea typeface="Times New Roman"/>
              </a:rPr>
              <a:t>f</a:t>
            </a:r>
            <a:r>
              <a:rPr lang="en-US" baseline="-25000" dirty="0">
                <a:solidFill>
                  <a:srgbClr val="000000"/>
                </a:solidFill>
                <a:latin typeface="Times New Roman"/>
                <a:ea typeface="Times New Roman"/>
              </a:rPr>
              <a:t>2</a:t>
            </a:r>
            <a:r>
              <a:rPr lang="en-US" dirty="0">
                <a:solidFill>
                  <a:srgbClr val="000000"/>
                </a:solidFill>
                <a:latin typeface="Times New Roman"/>
                <a:ea typeface="Times New Roman"/>
              </a:rPr>
              <a:t>(</a:t>
            </a:r>
            <a:r>
              <a:rPr lang="en-US" i="1" dirty="0">
                <a:solidFill>
                  <a:srgbClr val="000000"/>
                </a:solidFill>
                <a:latin typeface="Times New Roman"/>
                <a:ea typeface="Times New Roman"/>
              </a:rPr>
              <a:t>x</a:t>
            </a:r>
            <a:r>
              <a:rPr lang="en-US" baseline="-25000" dirty="0">
                <a:solidFill>
                  <a:srgbClr val="000000"/>
                </a:solidFill>
                <a:latin typeface="Times New Roman"/>
                <a:ea typeface="Times New Roman"/>
              </a:rPr>
              <a:t>2</a:t>
            </a:r>
            <a:r>
              <a:rPr lang="en-US" dirty="0">
                <a:solidFill>
                  <a:srgbClr val="000000"/>
                </a:solidFill>
                <a:latin typeface="Times New Roman"/>
                <a:ea typeface="Times New Roman"/>
              </a:rPr>
              <a:t>)+ . . . + </a:t>
            </a:r>
            <a:r>
              <a:rPr lang="en-US" i="1" dirty="0" err="1">
                <a:solidFill>
                  <a:srgbClr val="000000"/>
                </a:solidFill>
                <a:latin typeface="Times New Roman"/>
                <a:ea typeface="Times New Roman"/>
              </a:rPr>
              <a:t>f</a:t>
            </a:r>
            <a:r>
              <a:rPr lang="en-US" i="1" baseline="-25000" dirty="0" err="1">
                <a:solidFill>
                  <a:srgbClr val="000000"/>
                </a:solidFill>
                <a:latin typeface="Times New Roman"/>
                <a:ea typeface="Times New Roman"/>
              </a:rPr>
              <a:t>k</a:t>
            </a:r>
            <a:r>
              <a:rPr lang="en-US" dirty="0">
                <a:solidFill>
                  <a:srgbClr val="000000"/>
                </a:solidFill>
                <a:latin typeface="Times New Roman"/>
                <a:ea typeface="Times New Roman"/>
              </a:rPr>
              <a:t>(</a:t>
            </a:r>
            <a:r>
              <a:rPr lang="en-US" i="1" dirty="0" err="1">
                <a:solidFill>
                  <a:srgbClr val="000000"/>
                </a:solidFill>
                <a:latin typeface="Times New Roman"/>
                <a:ea typeface="Times New Roman"/>
              </a:rPr>
              <a:t>x</a:t>
            </a:r>
            <a:r>
              <a:rPr lang="en-US" i="1" baseline="-25000" dirty="0" err="1">
                <a:solidFill>
                  <a:srgbClr val="000000"/>
                </a:solidFill>
                <a:latin typeface="Times New Roman"/>
                <a:ea typeface="Times New Roman"/>
              </a:rPr>
              <a:t>k</a:t>
            </a:r>
            <a:r>
              <a:rPr lang="en-US" dirty="0">
                <a:solidFill>
                  <a:srgbClr val="000000"/>
                </a:solidFill>
                <a:latin typeface="Times New Roman"/>
                <a:ea typeface="Times New Roman"/>
              </a:rPr>
              <a:t>) + </a:t>
            </a:r>
            <a:r>
              <a:rPr lang="en-US" i="1" dirty="0">
                <a:solidFill>
                  <a:srgbClr val="000000"/>
                </a:solidFill>
                <a:latin typeface="Symbol"/>
                <a:ea typeface="Times New Roman"/>
              </a:rPr>
              <a:t>e</a:t>
            </a:r>
            <a:r>
              <a:rPr lang="en-US" dirty="0"/>
              <a:t>, in terms of the type of predictive relationships it can capture? </a:t>
            </a:r>
          </a:p>
          <a:p>
            <a:r>
              <a:rPr lang="en-US" dirty="0"/>
              <a:t>What types of relationships is it incapable of capturing?</a:t>
            </a:r>
          </a:p>
          <a:p>
            <a:r>
              <a:rPr lang="en-US" dirty="0"/>
              <a:t>How would you handle categorical predictors in a GAM model?</a:t>
            </a:r>
          </a:p>
        </p:txBody>
      </p:sp>
    </p:spTree>
    <p:extLst>
      <p:ext uri="{BB962C8B-B14F-4D97-AF65-F5344CB8AC3E}">
        <p14:creationId xmlns:p14="http://schemas.microsoft.com/office/powerpoint/2010/main" val="8719469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 Pursuit Regression (PPR)</a:t>
            </a:r>
          </a:p>
        </p:txBody>
      </p:sp>
      <p:sp>
        <p:nvSpPr>
          <p:cNvPr id="3" name="Content Placeholder 2"/>
          <p:cNvSpPr>
            <a:spLocks noGrp="1"/>
          </p:cNvSpPr>
          <p:nvPr>
            <p:ph idx="1"/>
          </p:nvPr>
        </p:nvSpPr>
        <p:spPr/>
        <p:txBody>
          <a:bodyPr/>
          <a:lstStyle/>
          <a:p>
            <a:r>
              <a:rPr lang="en-US" dirty="0"/>
              <a:t>If the relationship is not truly additive in the predictors, including interaction terms in a GAM can capture this, but this is inefficient for large </a:t>
            </a:r>
            <a:r>
              <a:rPr lang="en-US" i="1" dirty="0">
                <a:latin typeface="Times New Roman" pitchFamily="18" charset="0"/>
                <a:cs typeface="Times New Roman" pitchFamily="18" charset="0"/>
              </a:rPr>
              <a:t>k</a:t>
            </a:r>
            <a:r>
              <a:rPr lang="en-US" dirty="0"/>
              <a:t> (~ </a:t>
            </a:r>
            <a:r>
              <a:rPr lang="en-US" i="1" dirty="0">
                <a:latin typeface="Times New Roman" pitchFamily="18" charset="0"/>
                <a:cs typeface="Times New Roman" pitchFamily="18" charset="0"/>
              </a:rPr>
              <a:t>k</a:t>
            </a:r>
            <a:r>
              <a:rPr lang="en-US" baseline="30000" dirty="0"/>
              <a:t>2</a:t>
            </a:r>
            <a:r>
              <a:rPr lang="en-US" dirty="0"/>
              <a:t>/2 interaction terms)</a:t>
            </a:r>
          </a:p>
          <a:p>
            <a:r>
              <a:rPr lang="en-US" dirty="0"/>
              <a:t>PPR is similar to GAMs, but instead of each function being a 1-D function of one predictor, allow it to be a 1-D function of some linear combination of all predictors:</a:t>
            </a:r>
            <a:endParaRPr lang="en-US" dirty="0">
              <a:latin typeface="Times New Roman"/>
              <a:ea typeface="Times New Roman"/>
            </a:endParaRPr>
          </a:p>
          <a:p>
            <a:pPr marL="404813" marR="0" indent="0" algn="just">
              <a:spcBef>
                <a:spcPts val="1500"/>
              </a:spcBef>
              <a:spcAft>
                <a:spcPts val="0"/>
              </a:spcAft>
              <a:buNone/>
            </a:pPr>
            <a:r>
              <a:rPr lang="en-US" dirty="0">
                <a:latin typeface="Times New Roman"/>
                <a:ea typeface="Times New Roman"/>
              </a:rPr>
              <a:t>PPR model:  </a:t>
            </a:r>
            <a:r>
              <a:rPr lang="en-US" i="1" dirty="0">
                <a:latin typeface="Times New Roman"/>
                <a:ea typeface="Times New Roman"/>
              </a:rPr>
              <a:t>Y</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a:t>
            </a:r>
            <a:r>
              <a:rPr lang="en-US" i="1" dirty="0">
                <a:latin typeface="Symbol"/>
                <a:ea typeface="Times New Roman"/>
              </a:rPr>
              <a:t>a</a:t>
            </a:r>
            <a:r>
              <a:rPr lang="en-US" dirty="0">
                <a:latin typeface="Times New Roman"/>
                <a:ea typeface="Times New Roman"/>
              </a:rPr>
              <a:t> + </a:t>
            </a:r>
            <a:r>
              <a:rPr lang="en-US" i="1" dirty="0">
                <a:latin typeface="Times New Roman"/>
                <a:ea typeface="Times New Roman"/>
              </a:rPr>
              <a:t>f</a:t>
            </a:r>
            <a:r>
              <a:rPr lang="en-US" baseline="-25000" dirty="0">
                <a:latin typeface="Times New Roman"/>
                <a:ea typeface="Times New Roman"/>
              </a:rPr>
              <a:t>1</a:t>
            </a:r>
            <a:r>
              <a:rPr lang="en-US" dirty="0">
                <a:latin typeface="Times New Roman"/>
                <a:ea typeface="Times New Roman"/>
              </a:rPr>
              <a:t>(</a:t>
            </a:r>
            <a:r>
              <a:rPr lang="en-US" b="1" dirty="0">
                <a:latin typeface="Symbol"/>
                <a:ea typeface="Times New Roman"/>
              </a:rPr>
              <a:t>b</a:t>
            </a:r>
            <a:r>
              <a:rPr lang="en-US" baseline="-25000" dirty="0">
                <a:latin typeface="Times New Roman"/>
                <a:ea typeface="Times New Roman"/>
              </a:rPr>
              <a:t>1</a:t>
            </a:r>
            <a:r>
              <a:rPr lang="en-US" i="1" baseline="30000" dirty="0">
                <a:latin typeface="Times New Roman"/>
                <a:ea typeface="Times New Roman"/>
              </a:rPr>
              <a:t>T</a:t>
            </a:r>
            <a:r>
              <a:rPr lang="en-US" b="1" dirty="0">
                <a:latin typeface="Times New Roman"/>
                <a:ea typeface="Times New Roman"/>
              </a:rPr>
              <a:t>x</a:t>
            </a:r>
            <a:r>
              <a:rPr lang="en-US" dirty="0">
                <a:latin typeface="Times New Roman"/>
                <a:ea typeface="Times New Roman"/>
              </a:rPr>
              <a:t>)+ </a:t>
            </a:r>
            <a:r>
              <a:rPr lang="en-US" i="1" dirty="0">
                <a:latin typeface="Times New Roman"/>
                <a:ea typeface="Times New Roman"/>
              </a:rPr>
              <a:t>f</a:t>
            </a:r>
            <a:r>
              <a:rPr lang="en-US" baseline="-25000" dirty="0">
                <a:latin typeface="Times New Roman"/>
                <a:ea typeface="Times New Roman"/>
              </a:rPr>
              <a:t>2</a:t>
            </a:r>
            <a:r>
              <a:rPr lang="en-US" dirty="0">
                <a:latin typeface="Times New Roman"/>
                <a:ea typeface="Times New Roman"/>
              </a:rPr>
              <a:t>(</a:t>
            </a:r>
            <a:r>
              <a:rPr lang="en-US" b="1" dirty="0">
                <a:latin typeface="Symbol"/>
                <a:ea typeface="Times New Roman"/>
              </a:rPr>
              <a:t>b</a:t>
            </a:r>
            <a:r>
              <a:rPr lang="en-US" baseline="-25000" dirty="0">
                <a:latin typeface="Times New Roman"/>
                <a:ea typeface="Times New Roman"/>
              </a:rPr>
              <a:t>2</a:t>
            </a:r>
            <a:r>
              <a:rPr lang="en-US" i="1" baseline="30000" dirty="0">
                <a:latin typeface="Times New Roman"/>
                <a:ea typeface="Times New Roman"/>
              </a:rPr>
              <a:t>T</a:t>
            </a:r>
            <a:r>
              <a:rPr lang="en-US" b="1" dirty="0">
                <a:latin typeface="Times New Roman"/>
                <a:ea typeface="Times New Roman"/>
              </a:rPr>
              <a:t>x</a:t>
            </a:r>
            <a:r>
              <a:rPr lang="en-US" dirty="0">
                <a:latin typeface="Times New Roman"/>
                <a:ea typeface="Times New Roman"/>
              </a:rPr>
              <a:t>)+ . . . + </a:t>
            </a:r>
            <a:r>
              <a:rPr lang="en-US" i="1" dirty="0" err="1">
                <a:latin typeface="Times New Roman"/>
                <a:ea typeface="Times New Roman"/>
              </a:rPr>
              <a:t>f</a:t>
            </a:r>
            <a:r>
              <a:rPr lang="en-US" i="1" baseline="-25000" dirty="0" err="1">
                <a:latin typeface="Times New Roman"/>
                <a:ea typeface="Times New Roman"/>
              </a:rPr>
              <a:t>M</a:t>
            </a:r>
            <a:r>
              <a:rPr lang="en-US" dirty="0">
                <a:latin typeface="Times New Roman"/>
                <a:ea typeface="Times New Roman"/>
              </a:rPr>
              <a:t>(</a:t>
            </a:r>
            <a:r>
              <a:rPr lang="en-US" b="1" dirty="0" err="1">
                <a:latin typeface="Symbol"/>
                <a:ea typeface="Times New Roman"/>
              </a:rPr>
              <a:t>b</a:t>
            </a:r>
            <a:r>
              <a:rPr lang="en-US" i="1" baseline="-25000" dirty="0" err="1">
                <a:latin typeface="Times New Roman"/>
                <a:ea typeface="Times New Roman"/>
              </a:rPr>
              <a:t>M</a:t>
            </a:r>
            <a:r>
              <a:rPr lang="en-US" i="1" baseline="30000" dirty="0" err="1">
                <a:latin typeface="Times New Roman"/>
                <a:ea typeface="Times New Roman"/>
              </a:rPr>
              <a:t>T</a:t>
            </a:r>
            <a:r>
              <a:rPr lang="en-US" b="1" dirty="0" err="1">
                <a:latin typeface="Times New Roman"/>
                <a:ea typeface="Times New Roman"/>
              </a:rPr>
              <a:t>x</a:t>
            </a:r>
            <a:r>
              <a:rPr lang="en-US" dirty="0">
                <a:latin typeface="Times New Roman"/>
                <a:ea typeface="Times New Roman"/>
              </a:rPr>
              <a:t>) + </a:t>
            </a:r>
            <a:r>
              <a:rPr lang="en-US" i="1" dirty="0">
                <a:latin typeface="Symbol"/>
                <a:ea typeface="Times New Roman"/>
              </a:rPr>
              <a:t>e</a:t>
            </a:r>
            <a:endParaRPr lang="en-US" dirty="0">
              <a:latin typeface="Times New Roman"/>
              <a:ea typeface="Times New Roman"/>
            </a:endParaRPr>
          </a:p>
          <a:p>
            <a:pPr marL="404813" marR="0" indent="0" algn="just">
              <a:spcBef>
                <a:spcPts val="1000"/>
              </a:spcBef>
              <a:spcAft>
                <a:spcPts val="0"/>
              </a:spcAft>
              <a:buNone/>
            </a:pPr>
            <a:r>
              <a:rPr lang="en-US" dirty="0">
                <a:latin typeface="Times New Roman"/>
                <a:ea typeface="Times New Roman"/>
              </a:rPr>
              <a:t>		= </a:t>
            </a:r>
            <a:r>
              <a:rPr lang="en-US" i="1" dirty="0">
                <a:latin typeface="Symbol"/>
                <a:ea typeface="Times New Roman"/>
              </a:rPr>
              <a:t>a</a:t>
            </a:r>
            <a:r>
              <a:rPr lang="en-US" dirty="0">
                <a:latin typeface="Times New Roman"/>
                <a:ea typeface="Times New Roman"/>
              </a:rPr>
              <a:t> + </a:t>
            </a:r>
            <a:r>
              <a:rPr lang="en-US" i="1" dirty="0">
                <a:latin typeface="Times New Roman"/>
                <a:ea typeface="Times New Roman"/>
              </a:rPr>
              <a:t>f</a:t>
            </a:r>
            <a:r>
              <a:rPr lang="en-US" baseline="-25000" dirty="0">
                <a:latin typeface="Times New Roman"/>
                <a:ea typeface="Times New Roman"/>
              </a:rPr>
              <a:t>1</a:t>
            </a:r>
            <a:r>
              <a:rPr lang="en-US" dirty="0">
                <a:latin typeface="Times New Roman"/>
                <a:ea typeface="Times New Roman"/>
              </a:rPr>
              <a:t>(</a:t>
            </a:r>
            <a:r>
              <a:rPr lang="en-US" i="1" dirty="0">
                <a:latin typeface="Times New Roman"/>
                <a:ea typeface="Times New Roman"/>
              </a:rPr>
              <a:t>v</a:t>
            </a:r>
            <a:r>
              <a:rPr lang="en-US" baseline="-25000" dirty="0">
                <a:latin typeface="Times New Roman"/>
                <a:ea typeface="Times New Roman"/>
              </a:rPr>
              <a:t>1</a:t>
            </a:r>
            <a:r>
              <a:rPr lang="en-US" dirty="0">
                <a:latin typeface="Times New Roman"/>
                <a:ea typeface="Times New Roman"/>
              </a:rPr>
              <a:t>)+ </a:t>
            </a:r>
            <a:r>
              <a:rPr lang="en-US" i="1" dirty="0">
                <a:latin typeface="Times New Roman"/>
                <a:ea typeface="Times New Roman"/>
              </a:rPr>
              <a:t>f</a:t>
            </a:r>
            <a:r>
              <a:rPr lang="en-US" baseline="-25000" dirty="0">
                <a:latin typeface="Times New Roman"/>
                <a:ea typeface="Times New Roman"/>
              </a:rPr>
              <a:t>2</a:t>
            </a:r>
            <a:r>
              <a:rPr lang="en-US" dirty="0">
                <a:latin typeface="Times New Roman"/>
                <a:ea typeface="Times New Roman"/>
              </a:rPr>
              <a:t>(</a:t>
            </a:r>
            <a:r>
              <a:rPr lang="en-US" i="1" dirty="0">
                <a:latin typeface="Times New Roman"/>
                <a:ea typeface="Times New Roman"/>
              </a:rPr>
              <a:t>v</a:t>
            </a:r>
            <a:r>
              <a:rPr lang="en-US" baseline="-25000" dirty="0">
                <a:latin typeface="Times New Roman"/>
                <a:ea typeface="Times New Roman"/>
              </a:rPr>
              <a:t>2</a:t>
            </a:r>
            <a:r>
              <a:rPr lang="en-US" dirty="0">
                <a:latin typeface="Times New Roman"/>
                <a:ea typeface="Times New Roman"/>
              </a:rPr>
              <a:t>)+ . . . + </a:t>
            </a:r>
            <a:r>
              <a:rPr lang="en-US" i="1" dirty="0" err="1">
                <a:latin typeface="Times New Roman"/>
                <a:ea typeface="Times New Roman"/>
              </a:rPr>
              <a:t>f</a:t>
            </a:r>
            <a:r>
              <a:rPr lang="en-US" i="1" baseline="-25000" dirty="0" err="1">
                <a:latin typeface="Times New Roman"/>
                <a:ea typeface="Times New Roman"/>
              </a:rPr>
              <a:t>M</a:t>
            </a:r>
            <a:r>
              <a:rPr lang="en-US" dirty="0">
                <a:latin typeface="Times New Roman"/>
                <a:ea typeface="Times New Roman"/>
              </a:rPr>
              <a:t>(</a:t>
            </a:r>
            <a:r>
              <a:rPr lang="en-US" i="1" dirty="0" err="1">
                <a:latin typeface="Times New Roman"/>
                <a:ea typeface="Times New Roman"/>
              </a:rPr>
              <a:t>v</a:t>
            </a:r>
            <a:r>
              <a:rPr lang="en-US" i="1" baseline="-25000" dirty="0" err="1">
                <a:latin typeface="Times New Roman"/>
                <a:ea typeface="Times New Roman"/>
              </a:rPr>
              <a:t>M</a:t>
            </a:r>
            <a:r>
              <a:rPr lang="en-US" dirty="0">
                <a:latin typeface="Times New Roman"/>
                <a:ea typeface="Times New Roman"/>
              </a:rPr>
              <a:t>) + </a:t>
            </a:r>
            <a:r>
              <a:rPr lang="en-US" i="1" dirty="0">
                <a:latin typeface="Symbol"/>
                <a:ea typeface="Times New Roman"/>
              </a:rPr>
              <a:t>e</a:t>
            </a:r>
            <a:endParaRPr lang="en-US" dirty="0">
              <a:latin typeface="Times New Roman"/>
              <a:ea typeface="Times New Roman"/>
            </a:endParaRPr>
          </a:p>
          <a:p>
            <a:pPr marL="6056313" marR="0" indent="-5651500" algn="just">
              <a:spcBef>
                <a:spcPts val="1000"/>
              </a:spcBef>
              <a:spcAft>
                <a:spcPts val="0"/>
              </a:spcAft>
              <a:buNone/>
            </a:pPr>
            <a:r>
              <a:rPr lang="en-US" dirty="0">
                <a:latin typeface="Times New Roman"/>
                <a:ea typeface="Times New Roman"/>
              </a:rPr>
              <a:t>where </a:t>
            </a:r>
            <a:r>
              <a:rPr lang="en-US" i="1" dirty="0" err="1">
                <a:latin typeface="Times New Roman"/>
                <a:ea typeface="Times New Roman"/>
              </a:rPr>
              <a:t>v</a:t>
            </a:r>
            <a:r>
              <a:rPr lang="en-US" i="1" baseline="-25000" dirty="0" err="1">
                <a:latin typeface="Times New Roman"/>
                <a:ea typeface="Times New Roman"/>
              </a:rPr>
              <a:t>j</a:t>
            </a:r>
            <a:r>
              <a:rPr lang="en-US" dirty="0">
                <a:latin typeface="Times New Roman"/>
                <a:ea typeface="Times New Roman"/>
              </a:rPr>
              <a:t> = </a:t>
            </a:r>
            <a:r>
              <a:rPr lang="en-US" b="1" dirty="0" err="1">
                <a:latin typeface="Symbol"/>
                <a:ea typeface="Times New Roman"/>
              </a:rPr>
              <a:t>b</a:t>
            </a:r>
            <a:r>
              <a:rPr lang="en-US" i="1" baseline="-25000" dirty="0" err="1">
                <a:latin typeface="Times New Roman"/>
                <a:ea typeface="Times New Roman"/>
              </a:rPr>
              <a:t>j</a:t>
            </a:r>
            <a:r>
              <a:rPr lang="en-US" i="1" baseline="30000" dirty="0" err="1">
                <a:latin typeface="Times New Roman"/>
                <a:ea typeface="Times New Roman"/>
              </a:rPr>
              <a:t>T</a:t>
            </a:r>
            <a:r>
              <a:rPr lang="en-US" b="1" dirty="0" err="1">
                <a:latin typeface="Times New Roman"/>
                <a:ea typeface="Times New Roman"/>
              </a:rPr>
              <a:t>x</a:t>
            </a:r>
            <a:r>
              <a:rPr lang="en-US" dirty="0">
                <a:latin typeface="Times New Roman"/>
                <a:ea typeface="Times New Roman"/>
              </a:rPr>
              <a:t> = </a:t>
            </a:r>
            <a:r>
              <a:rPr lang="en-US" i="1" dirty="0">
                <a:latin typeface="Symbol"/>
                <a:ea typeface="Times New Roman"/>
              </a:rPr>
              <a:t>b</a:t>
            </a:r>
            <a:r>
              <a:rPr lang="en-US" i="1" baseline="-25000" dirty="0">
                <a:latin typeface="Times New Roman"/>
                <a:ea typeface="Times New Roman"/>
              </a:rPr>
              <a:t>j</a:t>
            </a:r>
            <a:r>
              <a:rPr lang="en-US" baseline="-25000" dirty="0">
                <a:latin typeface="Times New Roman"/>
                <a:ea typeface="Times New Roman"/>
              </a:rPr>
              <a:t>1</a:t>
            </a:r>
            <a:r>
              <a:rPr lang="en-US" i="1" dirty="0">
                <a:latin typeface="Times New Roman"/>
                <a:ea typeface="Times New Roman"/>
              </a:rPr>
              <a:t>x</a:t>
            </a:r>
            <a:r>
              <a:rPr lang="en-US" baseline="-25000" dirty="0">
                <a:latin typeface="Times New Roman"/>
                <a:ea typeface="Times New Roman"/>
              </a:rPr>
              <a:t>1</a:t>
            </a:r>
            <a:r>
              <a:rPr lang="en-US" dirty="0">
                <a:latin typeface="Times New Roman"/>
                <a:ea typeface="Times New Roman"/>
              </a:rPr>
              <a:t> + </a:t>
            </a:r>
            <a:r>
              <a:rPr lang="en-US" i="1" dirty="0">
                <a:latin typeface="Symbol"/>
                <a:ea typeface="Times New Roman"/>
              </a:rPr>
              <a:t>b</a:t>
            </a:r>
            <a:r>
              <a:rPr lang="en-US" i="1" baseline="-25000" dirty="0">
                <a:latin typeface="Times New Roman"/>
                <a:ea typeface="Times New Roman"/>
              </a:rPr>
              <a:t>j</a:t>
            </a:r>
            <a:r>
              <a:rPr lang="en-US" baseline="-25000" dirty="0">
                <a:latin typeface="Times New Roman"/>
                <a:ea typeface="Times New Roman"/>
              </a:rPr>
              <a:t>2</a:t>
            </a:r>
            <a:r>
              <a:rPr lang="en-US" i="1" dirty="0">
                <a:latin typeface="Times New Roman"/>
                <a:ea typeface="Times New Roman"/>
              </a:rPr>
              <a:t>x</a:t>
            </a:r>
            <a:r>
              <a:rPr lang="en-US" baseline="-25000" dirty="0">
                <a:latin typeface="Times New Roman"/>
                <a:ea typeface="Times New Roman"/>
              </a:rPr>
              <a:t>2</a:t>
            </a:r>
            <a:r>
              <a:rPr lang="en-US" dirty="0">
                <a:latin typeface="Times New Roman"/>
                <a:ea typeface="Times New Roman"/>
              </a:rPr>
              <a:t> + . . . + </a:t>
            </a:r>
            <a:r>
              <a:rPr lang="en-US" i="1" dirty="0" err="1">
                <a:latin typeface="Symbol"/>
                <a:ea typeface="Times New Roman"/>
              </a:rPr>
              <a:t>b</a:t>
            </a:r>
            <a:r>
              <a:rPr lang="en-US" i="1" baseline="-25000" dirty="0" err="1">
                <a:latin typeface="Times New Roman"/>
                <a:ea typeface="Times New Roman"/>
              </a:rPr>
              <a:t>jk</a:t>
            </a:r>
            <a:r>
              <a:rPr lang="en-US" i="1" dirty="0" err="1">
                <a:latin typeface="Times New Roman"/>
                <a:ea typeface="Times New Roman"/>
              </a:rPr>
              <a:t>x</a:t>
            </a:r>
            <a:r>
              <a:rPr lang="en-US" i="1" baseline="-25000" dirty="0" err="1">
                <a:latin typeface="Times New Roman"/>
                <a:ea typeface="Times New Roman"/>
              </a:rPr>
              <a:t>k</a:t>
            </a:r>
            <a:r>
              <a:rPr lang="en-US" dirty="0">
                <a:latin typeface="Times New Roman"/>
                <a:ea typeface="Times New Roman"/>
              </a:rPr>
              <a:t>  (linear combo of </a:t>
            </a:r>
            <a:r>
              <a:rPr lang="en-US" i="1" dirty="0">
                <a:latin typeface="Times New Roman"/>
                <a:ea typeface="Times New Roman"/>
              </a:rPr>
              <a:t>x</a:t>
            </a:r>
            <a:r>
              <a:rPr lang="en-US" dirty="0">
                <a:latin typeface="Times New Roman"/>
                <a:ea typeface="Times New Roman"/>
              </a:rPr>
              <a:t>’s)</a:t>
            </a:r>
          </a:p>
          <a:p>
            <a:r>
              <a:rPr lang="en-US" dirty="0"/>
              <a:t>You specify </a:t>
            </a:r>
            <a:r>
              <a:rPr lang="en-US" i="1" dirty="0">
                <a:latin typeface="Times New Roman" pitchFamily="18" charset="0"/>
                <a:cs typeface="Times New Roman" pitchFamily="18" charset="0"/>
              </a:rPr>
              <a:t>M</a:t>
            </a:r>
            <a:r>
              <a:rPr lang="en-US" dirty="0"/>
              <a:t> (or determine it via CV), and the fitting algorithm estimates the functions </a:t>
            </a:r>
            <a:r>
              <a:rPr lang="en-US" i="1" dirty="0" err="1">
                <a:latin typeface="Times New Roman" pitchFamily="18" charset="0"/>
                <a:cs typeface="Times New Roman" pitchFamily="18" charset="0"/>
              </a:rPr>
              <a:t>f</a:t>
            </a:r>
            <a:r>
              <a:rPr lang="en-US" i="1" baseline="-25000" dirty="0" err="1">
                <a:latin typeface="Times New Roman" pitchFamily="18" charset="0"/>
                <a:cs typeface="Times New Roman" pitchFamily="18" charset="0"/>
              </a:rPr>
              <a:t>j</a:t>
            </a:r>
            <a:r>
              <a:rPr lang="en-US" dirty="0">
                <a:latin typeface="Times New Roman" pitchFamily="18" charset="0"/>
                <a:cs typeface="Times New Roman" pitchFamily="18" charset="0"/>
              </a:rPr>
              <a:t>(</a:t>
            </a:r>
            <a:r>
              <a:rPr lang="en-US" sz="1600"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dirty="0" err="1"/>
              <a:t>nonparametrically</a:t>
            </a:r>
            <a:r>
              <a:rPr lang="en-US" dirty="0"/>
              <a:t> and also estimates the direction vectors </a:t>
            </a:r>
            <a:r>
              <a:rPr lang="en-US" b="1" dirty="0" err="1">
                <a:latin typeface="Symbol" pitchFamily="18" charset="2"/>
                <a:cs typeface="Times New Roman" pitchFamily="18" charset="0"/>
              </a:rPr>
              <a:t>b</a:t>
            </a:r>
            <a:r>
              <a:rPr lang="en-US" i="1" baseline="-25000" dirty="0" err="1">
                <a:latin typeface="Times New Roman" pitchFamily="18" charset="0"/>
                <a:cs typeface="Times New Roman" pitchFamily="18" charset="0"/>
              </a:rPr>
              <a:t>j</a:t>
            </a:r>
            <a:r>
              <a:rPr lang="en-US" dirty="0"/>
              <a:t> </a:t>
            </a:r>
          </a:p>
        </p:txBody>
      </p:sp>
    </p:spTree>
    <p:extLst>
      <p:ext uri="{BB962C8B-B14F-4D97-AF65-F5344CB8AC3E}">
        <p14:creationId xmlns:p14="http://schemas.microsoft.com/office/powerpoint/2010/main" val="61021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Neural networks with a linear output activation function and one hidden layer are very similar to PPR, but with the neural network logistic </a:t>
            </a:r>
            <a:r>
              <a:rPr lang="en-US" i="1" dirty="0" err="1">
                <a:latin typeface="Times New Roman" pitchFamily="18" charset="0"/>
                <a:cs typeface="Times New Roman" pitchFamily="18" charset="0"/>
              </a:rPr>
              <a:t>H</a:t>
            </a:r>
            <a:r>
              <a:rPr lang="en-US" i="1" baseline="-25000" dirty="0" err="1">
                <a:latin typeface="Times New Roman" pitchFamily="18" charset="0"/>
                <a:cs typeface="Times New Roman" pitchFamily="18" charset="0"/>
              </a:rPr>
              <a:t>j</a:t>
            </a:r>
            <a:r>
              <a:rPr lang="en-US" dirty="0">
                <a:latin typeface="Times New Roman" pitchFamily="18" charset="0"/>
                <a:cs typeface="Times New Roman" pitchFamily="18" charset="0"/>
              </a:rPr>
              <a:t>(</a:t>
            </a:r>
            <a:r>
              <a:rPr lang="en-US" sz="1600"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a:t>
            </a:r>
            <a:r>
              <a:rPr lang="en-US" dirty="0"/>
              <a:t> replaced by the completely nonparametric PPR </a:t>
            </a:r>
            <a:r>
              <a:rPr lang="en-US" i="1" dirty="0" err="1">
                <a:latin typeface="Times New Roman" pitchFamily="18" charset="0"/>
                <a:cs typeface="Times New Roman" pitchFamily="18" charset="0"/>
              </a:rPr>
              <a:t>f</a:t>
            </a:r>
            <a:r>
              <a:rPr lang="en-US" i="1" baseline="-25000" dirty="0" err="1">
                <a:latin typeface="Times New Roman" pitchFamily="18" charset="0"/>
                <a:cs typeface="Times New Roman" pitchFamily="18" charset="0"/>
              </a:rPr>
              <a:t>j</a:t>
            </a:r>
            <a:r>
              <a:rPr lang="en-US" dirty="0">
                <a:latin typeface="Times New Roman" pitchFamily="18" charset="0"/>
                <a:cs typeface="Times New Roman" pitchFamily="18" charset="0"/>
              </a:rPr>
              <a:t>(</a:t>
            </a:r>
            <a:r>
              <a:rPr lang="en-US" sz="1600"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a:t>
            </a:r>
            <a:r>
              <a:rPr lang="en-US" dirty="0"/>
              <a:t>  </a:t>
            </a:r>
          </a:p>
          <a:p>
            <a:r>
              <a:rPr lang="en-US" dirty="0"/>
              <a:t>More generally, what is the relationship between GAMs, PPR, and neural networks?</a:t>
            </a:r>
          </a:p>
          <a:p>
            <a:r>
              <a:rPr lang="en-US" dirty="0"/>
              <a:t>Which model (GAM, PPR, or neural net) is easiest to interpret and to visualize, in terms of the nature of the predictive response surface and the effects of the predictors?</a:t>
            </a:r>
          </a:p>
        </p:txBody>
      </p:sp>
    </p:spTree>
    <p:extLst>
      <p:ext uri="{BB962C8B-B14F-4D97-AF65-F5344CB8AC3E}">
        <p14:creationId xmlns:p14="http://schemas.microsoft.com/office/powerpoint/2010/main" val="42000275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Constituent Functions for GAM vs. PPR vs. Neural Network</a:t>
            </a:r>
          </a:p>
        </p:txBody>
      </p:sp>
      <p:pic>
        <p:nvPicPr>
          <p:cNvPr id="922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4286" t="13546" r="12106" b="13198"/>
          <a:stretch/>
        </p:blipFill>
        <p:spPr bwMode="auto">
          <a:xfrm>
            <a:off x="2852201" y="3736889"/>
            <a:ext cx="3143193" cy="3123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13318" t="13588" r="12107" b="13198"/>
          <a:stretch/>
        </p:blipFill>
        <p:spPr bwMode="auto">
          <a:xfrm>
            <a:off x="0" y="1613043"/>
            <a:ext cx="3184486" cy="312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13438" t="13830" r="11865" b="13198"/>
          <a:stretch/>
        </p:blipFill>
        <p:spPr bwMode="auto">
          <a:xfrm>
            <a:off x="5890424" y="1604078"/>
            <a:ext cx="3189695" cy="3111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884913" y="1255061"/>
            <a:ext cx="1506071" cy="338554"/>
          </a:xfrm>
          <a:prstGeom prst="rect">
            <a:avLst/>
          </a:prstGeom>
          <a:noFill/>
        </p:spPr>
        <p:txBody>
          <a:bodyPr wrap="square" rtlCol="0">
            <a:spAutoFit/>
          </a:bodyPr>
          <a:lstStyle/>
          <a:p>
            <a:r>
              <a:rPr lang="en-US" sz="1600" kern="0" dirty="0">
                <a:solidFill>
                  <a:srgbClr val="000000"/>
                </a:solidFill>
                <a:latin typeface="Arial"/>
              </a:rPr>
              <a:t>PPR </a:t>
            </a:r>
            <a:r>
              <a:rPr lang="en-US" sz="1600" i="1" kern="0" dirty="0">
                <a:solidFill>
                  <a:srgbClr val="000000"/>
                </a:solidFill>
                <a:latin typeface="Times New Roman"/>
                <a:ea typeface="Times New Roman"/>
              </a:rPr>
              <a:t>f</a:t>
            </a:r>
            <a:r>
              <a:rPr lang="en-US" sz="1600" kern="0" baseline="-25000" dirty="0">
                <a:solidFill>
                  <a:srgbClr val="000000"/>
                </a:solidFill>
                <a:latin typeface="Times New Roman"/>
                <a:ea typeface="Times New Roman"/>
              </a:rPr>
              <a:t>1</a:t>
            </a:r>
            <a:r>
              <a:rPr lang="en-US" sz="1600" kern="0" dirty="0">
                <a:solidFill>
                  <a:srgbClr val="000000"/>
                </a:solidFill>
                <a:latin typeface="Times New Roman"/>
                <a:ea typeface="Times New Roman"/>
              </a:rPr>
              <a:t>(</a:t>
            </a:r>
            <a:r>
              <a:rPr lang="en-US" sz="1600" b="1" kern="0" dirty="0">
                <a:solidFill>
                  <a:srgbClr val="000000"/>
                </a:solidFill>
                <a:latin typeface="Symbol"/>
                <a:ea typeface="Times New Roman"/>
              </a:rPr>
              <a:t>b</a:t>
            </a:r>
            <a:r>
              <a:rPr lang="en-US" sz="1600" kern="0" baseline="-25000" dirty="0">
                <a:solidFill>
                  <a:srgbClr val="000000"/>
                </a:solidFill>
                <a:latin typeface="Times New Roman"/>
                <a:ea typeface="Times New Roman"/>
              </a:rPr>
              <a:t>1</a:t>
            </a:r>
            <a:r>
              <a:rPr lang="en-US" sz="1600" i="1" kern="0" baseline="30000" dirty="0">
                <a:solidFill>
                  <a:srgbClr val="000000"/>
                </a:solidFill>
                <a:latin typeface="Times New Roman"/>
                <a:ea typeface="Times New Roman"/>
              </a:rPr>
              <a:t>T</a:t>
            </a:r>
            <a:r>
              <a:rPr lang="en-US" sz="1600" b="1" kern="0" dirty="0">
                <a:solidFill>
                  <a:srgbClr val="000000"/>
                </a:solidFill>
                <a:latin typeface="Times New Roman"/>
                <a:ea typeface="Times New Roman"/>
              </a:rPr>
              <a:t>x</a:t>
            </a:r>
            <a:r>
              <a:rPr lang="en-US" sz="1600" kern="0" dirty="0">
                <a:solidFill>
                  <a:srgbClr val="000000"/>
                </a:solidFill>
                <a:latin typeface="Times New Roman"/>
                <a:ea typeface="Times New Roman"/>
              </a:rPr>
              <a:t>)</a:t>
            </a:r>
            <a:endParaRPr lang="en-US" sz="1200" dirty="0"/>
          </a:p>
        </p:txBody>
      </p:sp>
      <p:sp>
        <p:nvSpPr>
          <p:cNvPr id="7" name="TextBox 6"/>
          <p:cNvSpPr txBox="1"/>
          <p:nvPr/>
        </p:nvSpPr>
        <p:spPr>
          <a:xfrm>
            <a:off x="977170" y="1292421"/>
            <a:ext cx="1954287" cy="338554"/>
          </a:xfrm>
          <a:prstGeom prst="rect">
            <a:avLst/>
          </a:prstGeom>
          <a:noFill/>
        </p:spPr>
        <p:txBody>
          <a:bodyPr wrap="square" rtlCol="0">
            <a:spAutoFit/>
          </a:bodyPr>
          <a:lstStyle/>
          <a:p>
            <a:r>
              <a:rPr lang="en-US" sz="1600" kern="0" dirty="0">
                <a:solidFill>
                  <a:srgbClr val="000000"/>
                </a:solidFill>
                <a:latin typeface="Arial"/>
              </a:rPr>
              <a:t>GAM </a:t>
            </a:r>
            <a:r>
              <a:rPr lang="en-US" sz="1600" i="1" kern="0" dirty="0">
                <a:solidFill>
                  <a:srgbClr val="000000"/>
                </a:solidFill>
                <a:latin typeface="Times New Roman"/>
                <a:ea typeface="Times New Roman"/>
              </a:rPr>
              <a:t>f</a:t>
            </a:r>
            <a:r>
              <a:rPr lang="en-US" sz="1600" kern="0" baseline="-25000" dirty="0">
                <a:solidFill>
                  <a:srgbClr val="000000"/>
                </a:solidFill>
                <a:latin typeface="Times New Roman"/>
                <a:ea typeface="Times New Roman"/>
              </a:rPr>
              <a:t>1</a:t>
            </a:r>
            <a:r>
              <a:rPr lang="en-US" sz="1600" kern="0" dirty="0">
                <a:solidFill>
                  <a:srgbClr val="000000"/>
                </a:solidFill>
                <a:latin typeface="Times New Roman"/>
                <a:ea typeface="Times New Roman"/>
              </a:rPr>
              <a:t>(</a:t>
            </a:r>
            <a:r>
              <a:rPr lang="en-US" sz="1600" b="1" kern="0" dirty="0">
                <a:solidFill>
                  <a:srgbClr val="000000"/>
                </a:solidFill>
                <a:latin typeface="Times New Roman"/>
                <a:ea typeface="Times New Roman"/>
              </a:rPr>
              <a:t>x</a:t>
            </a:r>
            <a:r>
              <a:rPr lang="en-US" sz="1600" kern="0" dirty="0">
                <a:solidFill>
                  <a:srgbClr val="000000"/>
                </a:solidFill>
                <a:latin typeface="Times New Roman"/>
                <a:ea typeface="Times New Roman"/>
              </a:rPr>
              <a:t>) = </a:t>
            </a:r>
            <a:r>
              <a:rPr lang="en-US" sz="1600" i="1" kern="0" dirty="0">
                <a:solidFill>
                  <a:srgbClr val="000000"/>
                </a:solidFill>
                <a:latin typeface="Times New Roman"/>
                <a:ea typeface="Times New Roman"/>
              </a:rPr>
              <a:t>f</a:t>
            </a:r>
            <a:r>
              <a:rPr lang="en-US" sz="1600" kern="0" baseline="-25000" dirty="0">
                <a:solidFill>
                  <a:srgbClr val="000000"/>
                </a:solidFill>
                <a:latin typeface="Times New Roman"/>
                <a:ea typeface="Times New Roman"/>
              </a:rPr>
              <a:t>1</a:t>
            </a:r>
            <a:r>
              <a:rPr lang="en-US" sz="1600" kern="0" dirty="0">
                <a:solidFill>
                  <a:srgbClr val="000000"/>
                </a:solidFill>
                <a:latin typeface="Times New Roman"/>
                <a:ea typeface="Times New Roman"/>
              </a:rPr>
              <a:t>(</a:t>
            </a:r>
            <a:r>
              <a:rPr lang="en-US" sz="1600" i="1" kern="0" dirty="0">
                <a:solidFill>
                  <a:srgbClr val="000000"/>
                </a:solidFill>
                <a:latin typeface="Times New Roman"/>
                <a:ea typeface="Times New Roman"/>
              </a:rPr>
              <a:t>x</a:t>
            </a:r>
            <a:r>
              <a:rPr lang="en-US" sz="1600" kern="0" baseline="-25000" dirty="0">
                <a:solidFill>
                  <a:srgbClr val="000000"/>
                </a:solidFill>
                <a:latin typeface="Times New Roman"/>
                <a:ea typeface="Times New Roman"/>
              </a:rPr>
              <a:t>1</a:t>
            </a:r>
            <a:r>
              <a:rPr lang="en-US" sz="1600" kern="0" dirty="0">
                <a:solidFill>
                  <a:srgbClr val="000000"/>
                </a:solidFill>
                <a:latin typeface="Times New Roman"/>
                <a:ea typeface="Times New Roman"/>
              </a:rPr>
              <a:t>)</a:t>
            </a:r>
            <a:endParaRPr lang="en-US" sz="1200" dirty="0"/>
          </a:p>
        </p:txBody>
      </p:sp>
      <p:sp>
        <p:nvSpPr>
          <p:cNvPr id="8" name="TextBox 7"/>
          <p:cNvSpPr txBox="1"/>
          <p:nvPr/>
        </p:nvSpPr>
        <p:spPr>
          <a:xfrm>
            <a:off x="3612794" y="3388320"/>
            <a:ext cx="1954287" cy="338554"/>
          </a:xfrm>
          <a:prstGeom prst="rect">
            <a:avLst/>
          </a:prstGeom>
          <a:noFill/>
        </p:spPr>
        <p:txBody>
          <a:bodyPr wrap="square" rtlCol="0">
            <a:spAutoFit/>
          </a:bodyPr>
          <a:lstStyle/>
          <a:p>
            <a:r>
              <a:rPr lang="en-US" sz="1600" kern="0" dirty="0">
                <a:solidFill>
                  <a:srgbClr val="000000"/>
                </a:solidFill>
                <a:latin typeface="Arial"/>
              </a:rPr>
              <a:t>Neural Net  </a:t>
            </a:r>
            <a:r>
              <a:rPr lang="en-US" sz="1600" i="1" kern="0" dirty="0">
                <a:solidFill>
                  <a:srgbClr val="000000"/>
                </a:solidFill>
                <a:latin typeface="Times New Roman"/>
                <a:ea typeface="Times New Roman"/>
              </a:rPr>
              <a:t>H</a:t>
            </a:r>
            <a:r>
              <a:rPr lang="en-US" sz="1600" kern="0" baseline="-25000" dirty="0">
                <a:solidFill>
                  <a:srgbClr val="000000"/>
                </a:solidFill>
                <a:latin typeface="Times New Roman"/>
                <a:ea typeface="Times New Roman"/>
              </a:rPr>
              <a:t>1</a:t>
            </a:r>
            <a:r>
              <a:rPr lang="en-US" sz="1600" kern="0" dirty="0">
                <a:solidFill>
                  <a:srgbClr val="000000"/>
                </a:solidFill>
                <a:latin typeface="Times New Roman"/>
                <a:ea typeface="Times New Roman"/>
              </a:rPr>
              <a:t>(</a:t>
            </a:r>
            <a:r>
              <a:rPr lang="en-US" sz="1600" b="1" kern="0" dirty="0">
                <a:solidFill>
                  <a:srgbClr val="000000"/>
                </a:solidFill>
                <a:latin typeface="Times New Roman"/>
                <a:ea typeface="Times New Roman"/>
              </a:rPr>
              <a:t>x</a:t>
            </a:r>
            <a:r>
              <a:rPr lang="en-US" sz="1600" kern="0" dirty="0">
                <a:solidFill>
                  <a:srgbClr val="000000"/>
                </a:solidFill>
                <a:latin typeface="Times New Roman"/>
                <a:ea typeface="Times New Roman"/>
              </a:rPr>
              <a:t>)</a:t>
            </a:r>
            <a:endParaRPr lang="en-US" sz="1200" dirty="0"/>
          </a:p>
        </p:txBody>
      </p:sp>
    </p:spTree>
    <p:extLst>
      <p:ext uri="{BB962C8B-B14F-4D97-AF65-F5344CB8AC3E}">
        <p14:creationId xmlns:p14="http://schemas.microsoft.com/office/powerpoint/2010/main" val="21764355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 Fit for Concrete data</a:t>
            </a:r>
          </a:p>
        </p:txBody>
      </p:sp>
      <p:sp>
        <p:nvSpPr>
          <p:cNvPr id="3" name="Content Placeholder 2"/>
          <p:cNvSpPr>
            <a:spLocks noGrp="1"/>
          </p:cNvSpPr>
          <p:nvPr>
            <p:ph idx="1"/>
          </p:nvPr>
        </p:nvSpPr>
        <p:spPr>
          <a:xfrm>
            <a:off x="457200" y="998806"/>
            <a:ext cx="8229600" cy="5401994"/>
          </a:xfrm>
        </p:spPr>
        <p:txBody>
          <a:bodyPr/>
          <a:lstStyle/>
          <a:p>
            <a:pPr marL="465138" indent="-465138">
              <a:buNone/>
            </a:pPr>
            <a:r>
              <a:rPr lang="en-US" sz="1600" dirty="0"/>
              <a:t>CRT&lt;-read.csv("concrete.csv", header=TRUE); CRT1&lt;-CRT</a:t>
            </a:r>
          </a:p>
          <a:p>
            <a:pPr marL="465138" indent="-465138">
              <a:buNone/>
            </a:pPr>
            <a:r>
              <a:rPr lang="en-US" sz="1600" dirty="0"/>
              <a:t>CRT1[1:8]&lt;-</a:t>
            </a:r>
            <a:r>
              <a:rPr lang="en-US" sz="1600" dirty="0" err="1"/>
              <a:t>sapply</a:t>
            </a:r>
            <a:r>
              <a:rPr lang="en-US" sz="1600" dirty="0"/>
              <a:t>(CRT1[1:8], function(x) (x-mean(x))/</a:t>
            </a:r>
            <a:r>
              <a:rPr lang="en-US" sz="1600" dirty="0" err="1"/>
              <a:t>sd</a:t>
            </a:r>
            <a:r>
              <a:rPr lang="en-US" sz="1600" dirty="0"/>
              <a:t>(x)) #standardize predictors</a:t>
            </a:r>
          </a:p>
          <a:p>
            <a:pPr marL="465138" indent="-465138">
              <a:buNone/>
            </a:pPr>
            <a:r>
              <a:rPr lang="en-US" sz="1600" dirty="0"/>
              <a:t>CRT1[9]&lt;-(CRT1[9]-min(CRT1[9]))/(max(CRT1[9])-min(CRT1[9]))</a:t>
            </a:r>
          </a:p>
          <a:p>
            <a:pPr marL="465138" indent="-465138">
              <a:buNone/>
            </a:pPr>
            <a:r>
              <a:rPr lang="en-US" sz="1600" dirty="0"/>
              <a:t>library(</a:t>
            </a:r>
            <a:r>
              <a:rPr lang="en-US" sz="1600" dirty="0" err="1"/>
              <a:t>mgcv</a:t>
            </a:r>
            <a:r>
              <a:rPr lang="en-US" sz="1600" dirty="0"/>
              <a:t>)  #stands for “Mixed GAM Computation Vehicle”</a:t>
            </a:r>
          </a:p>
          <a:p>
            <a:pPr marL="465138" indent="-465138">
              <a:buNone/>
            </a:pPr>
            <a:r>
              <a:rPr lang="en-US" sz="1600" dirty="0"/>
              <a:t>out&lt;-gam(</a:t>
            </a:r>
            <a:r>
              <a:rPr lang="en-US" sz="1600" dirty="0" err="1"/>
              <a:t>Strength~s</a:t>
            </a:r>
            <a:r>
              <a:rPr lang="en-US" sz="1600" dirty="0"/>
              <a:t>(Cement)+s(Slag)+s(</a:t>
            </a:r>
            <a:r>
              <a:rPr lang="en-US" sz="1600" dirty="0" err="1"/>
              <a:t>FlyAsh</a:t>
            </a:r>
            <a:r>
              <a:rPr lang="en-US" sz="1600" dirty="0"/>
              <a:t>)+s(Water)+ s(</a:t>
            </a:r>
            <a:r>
              <a:rPr lang="en-US" sz="1600" dirty="0" err="1"/>
              <a:t>SPlast</a:t>
            </a:r>
            <a:r>
              <a:rPr lang="en-US" sz="1600" dirty="0"/>
              <a:t>) + s(</a:t>
            </a:r>
            <a:r>
              <a:rPr lang="en-US" sz="1600" dirty="0" err="1"/>
              <a:t>CAgg</a:t>
            </a:r>
            <a:r>
              <a:rPr lang="en-US" sz="1600" dirty="0"/>
              <a:t>) + s(</a:t>
            </a:r>
            <a:r>
              <a:rPr lang="en-US" sz="1600" dirty="0" err="1"/>
              <a:t>FAgg</a:t>
            </a:r>
            <a:r>
              <a:rPr lang="en-US" sz="1600" dirty="0"/>
              <a:t>) + s(Age), data=CRT1, family=</a:t>
            </a:r>
            <a:r>
              <a:rPr lang="en-US" sz="1600" dirty="0" err="1"/>
              <a:t>gaussian</a:t>
            </a:r>
            <a:r>
              <a:rPr lang="en-US" sz="1600" dirty="0"/>
              <a:t>(), </a:t>
            </a:r>
            <a:r>
              <a:rPr lang="en-US" sz="1600" dirty="0" err="1"/>
              <a:t>sp</a:t>
            </a:r>
            <a:r>
              <a:rPr lang="en-US" sz="1600" dirty="0"/>
              <a:t>=c(-1,-1,-1,-1,-1,-1,-1,-1)) </a:t>
            </a:r>
          </a:p>
          <a:p>
            <a:pPr marL="465138" indent="-465138">
              <a:buNone/>
            </a:pPr>
            <a:r>
              <a:rPr lang="en-US" sz="1600" dirty="0"/>
              <a:t>summary(out)</a:t>
            </a:r>
          </a:p>
          <a:p>
            <a:pPr marL="465138" indent="-465138">
              <a:buNone/>
            </a:pPr>
            <a:r>
              <a:rPr lang="en-US" sz="1600" dirty="0" err="1"/>
              <a:t>out$sp</a:t>
            </a:r>
            <a:r>
              <a:rPr lang="en-US" sz="1600" dirty="0"/>
              <a:t>  ##estimated smoothing parameters for each constituent function </a:t>
            </a:r>
          </a:p>
          <a:p>
            <a:pPr marL="465138" indent="-465138">
              <a:buNone/>
            </a:pPr>
            <a:r>
              <a:rPr lang="en-US" sz="1600" dirty="0" err="1"/>
              <a:t>yhat</a:t>
            </a:r>
            <a:r>
              <a:rPr lang="en-US" sz="1600" dirty="0"/>
              <a:t>&lt;-predict(out)</a:t>
            </a:r>
          </a:p>
          <a:p>
            <a:pPr marL="465138" indent="-465138">
              <a:buNone/>
            </a:pPr>
            <a:r>
              <a:rPr lang="en-US" sz="1600" dirty="0"/>
              <a:t>plot(yhat,CRT1$Strength)  #probably quite a bit of </a:t>
            </a:r>
            <a:r>
              <a:rPr lang="en-US" sz="1600" dirty="0" err="1"/>
              <a:t>overitting</a:t>
            </a:r>
            <a:endParaRPr lang="en-US" sz="1600" dirty="0"/>
          </a:p>
          <a:p>
            <a:pPr marL="465138" indent="-465138">
              <a:buNone/>
            </a:pPr>
            <a:r>
              <a:rPr lang="en-US" sz="1600" dirty="0"/>
              <a:t>##</a:t>
            </a:r>
          </a:p>
          <a:p>
            <a:pPr marL="465138" indent="-465138">
              <a:buNone/>
            </a:pPr>
            <a:r>
              <a:rPr lang="en-US" sz="1600" dirty="0"/>
              <a:t>par(</a:t>
            </a:r>
            <a:r>
              <a:rPr lang="en-US" sz="1600" dirty="0" err="1"/>
              <a:t>mfrow</a:t>
            </a:r>
            <a:r>
              <a:rPr lang="en-US" sz="1600" dirty="0"/>
              <a:t>=c(2,4))</a:t>
            </a:r>
          </a:p>
          <a:p>
            <a:pPr marL="465138" indent="-465138">
              <a:buNone/>
            </a:pPr>
            <a:r>
              <a:rPr lang="en-US" sz="1600" dirty="0"/>
              <a:t>plot(out)  #plot component functions</a:t>
            </a:r>
          </a:p>
          <a:p>
            <a:r>
              <a:rPr lang="en-US" sz="1400" dirty="0"/>
              <a:t>If you want to control the degree of smoothing in each constituent function, you can use the k parameter within the s() argument, where k is the </a:t>
            </a:r>
            <a:r>
              <a:rPr lang="en-US" sz="1400" dirty="0" err="1"/>
              <a:t>d.f.</a:t>
            </a:r>
            <a:r>
              <a:rPr lang="en-US" sz="1400" dirty="0"/>
              <a:t> of the smoother.  E.g., replacing s(Age) by s(Age, k = 2) in the above would force a smoother  </a:t>
            </a:r>
            <a:r>
              <a:rPr lang="en-US" sz="1400" i="1" dirty="0">
                <a:latin typeface="Times New Roman"/>
                <a:ea typeface="Times New Roman"/>
              </a:rPr>
              <a:t>f</a:t>
            </a:r>
            <a:r>
              <a:rPr lang="en-US" sz="1400" baseline="-25000" dirty="0">
                <a:latin typeface="Times New Roman"/>
                <a:ea typeface="Times New Roman"/>
              </a:rPr>
              <a:t>4</a:t>
            </a:r>
            <a:r>
              <a:rPr lang="en-US" sz="1400" dirty="0">
                <a:latin typeface="Times New Roman"/>
                <a:ea typeface="Times New Roman"/>
              </a:rPr>
              <a:t>(</a:t>
            </a:r>
            <a:r>
              <a:rPr lang="en-US" sz="1400" i="1" dirty="0">
                <a:latin typeface="Times New Roman"/>
                <a:ea typeface="Times New Roman"/>
              </a:rPr>
              <a:t>x</a:t>
            </a:r>
            <a:r>
              <a:rPr lang="en-US" sz="1400" baseline="-25000" dirty="0">
                <a:latin typeface="Times New Roman"/>
                <a:ea typeface="Times New Roman"/>
              </a:rPr>
              <a:t>4</a:t>
            </a:r>
            <a:r>
              <a:rPr lang="en-US" sz="1400" dirty="0">
                <a:latin typeface="Times New Roman"/>
                <a:ea typeface="Times New Roman"/>
              </a:rPr>
              <a:t>)</a:t>
            </a:r>
            <a:r>
              <a:rPr lang="en-US" sz="1400" dirty="0"/>
              <a:t>, and using s(Age, k = 20) would be rougher</a:t>
            </a:r>
          </a:p>
          <a:p>
            <a:r>
              <a:rPr lang="en-US" sz="1400" dirty="0"/>
              <a:t>You can also control the degree of smoothing use the </a:t>
            </a:r>
            <a:r>
              <a:rPr lang="en-US" sz="1400" dirty="0" err="1"/>
              <a:t>sp</a:t>
            </a:r>
            <a:r>
              <a:rPr lang="en-US" sz="1400" dirty="0"/>
              <a:t> parameter in gam(). </a:t>
            </a:r>
            <a:r>
              <a:rPr lang="en-US" sz="1400" dirty="0" err="1"/>
              <a:t>sp</a:t>
            </a:r>
            <a:r>
              <a:rPr lang="en-US" sz="1400" dirty="0"/>
              <a:t>=c(-1,-1,-1,-1,-1,-1,-1,-1) (or omitting </a:t>
            </a:r>
            <a:r>
              <a:rPr lang="en-US" sz="1400" dirty="0" err="1"/>
              <a:t>sp</a:t>
            </a:r>
            <a:r>
              <a:rPr lang="en-US" sz="1400" dirty="0"/>
              <a:t>, I think) will result in all smoothing parameters being estimated using GCV or something similar. Using </a:t>
            </a:r>
            <a:r>
              <a:rPr lang="en-US" sz="1400" dirty="0" err="1"/>
              <a:t>sp</a:t>
            </a:r>
            <a:r>
              <a:rPr lang="en-US" sz="1400" dirty="0"/>
              <a:t>=c(-1,-1,-1,.1,-1,-1,-1,-1)  gives a smoother  </a:t>
            </a:r>
            <a:r>
              <a:rPr lang="en-US" sz="1400" i="1" dirty="0">
                <a:latin typeface="Times New Roman"/>
                <a:ea typeface="Times New Roman"/>
              </a:rPr>
              <a:t>f</a:t>
            </a:r>
            <a:r>
              <a:rPr lang="en-US" sz="1400" baseline="-25000" dirty="0">
                <a:latin typeface="Times New Roman"/>
                <a:ea typeface="Times New Roman"/>
              </a:rPr>
              <a:t>4</a:t>
            </a:r>
            <a:r>
              <a:rPr lang="en-US" sz="1400" dirty="0">
                <a:latin typeface="Times New Roman"/>
                <a:ea typeface="Times New Roman"/>
              </a:rPr>
              <a:t>(</a:t>
            </a:r>
            <a:r>
              <a:rPr lang="en-US" sz="1400" i="1" dirty="0">
                <a:latin typeface="Times New Roman"/>
                <a:ea typeface="Times New Roman"/>
              </a:rPr>
              <a:t>x</a:t>
            </a:r>
            <a:r>
              <a:rPr lang="en-US" sz="1400" baseline="-25000" dirty="0">
                <a:latin typeface="Times New Roman"/>
                <a:ea typeface="Times New Roman"/>
              </a:rPr>
              <a:t>4</a:t>
            </a:r>
            <a:r>
              <a:rPr lang="en-US" sz="1400" dirty="0">
                <a:latin typeface="Times New Roman"/>
                <a:ea typeface="Times New Roman"/>
              </a:rPr>
              <a:t>)</a:t>
            </a:r>
            <a:r>
              <a:rPr lang="en-US" sz="1400" dirty="0"/>
              <a:t>, and using </a:t>
            </a:r>
            <a:r>
              <a:rPr lang="en-US" sz="1400" dirty="0" err="1"/>
              <a:t>Using</a:t>
            </a:r>
            <a:r>
              <a:rPr lang="en-US" sz="1400" dirty="0"/>
              <a:t> </a:t>
            </a:r>
            <a:r>
              <a:rPr lang="en-US" sz="1400" dirty="0" err="1"/>
              <a:t>sp</a:t>
            </a:r>
            <a:r>
              <a:rPr lang="en-US" sz="1400" dirty="0"/>
              <a:t>=c(-1,-1,-1,0.000001,-1,-1,-1,-1)  is rougher.</a:t>
            </a:r>
          </a:p>
          <a:p>
            <a:r>
              <a:rPr lang="en-US" sz="1400" dirty="0"/>
              <a:t>For binary response, use family = “binomial”; for multi-category response, use family = "</a:t>
            </a:r>
            <a:r>
              <a:rPr lang="en-US" sz="1400" dirty="0" err="1"/>
              <a:t>poisson</a:t>
            </a:r>
            <a:r>
              <a:rPr lang="en-US" sz="1400" dirty="0"/>
              <a:t>"</a:t>
            </a:r>
          </a:p>
        </p:txBody>
      </p:sp>
    </p:spTree>
    <p:extLst>
      <p:ext uri="{BB962C8B-B14F-4D97-AF65-F5344CB8AC3E}">
        <p14:creationId xmlns:p14="http://schemas.microsoft.com/office/powerpoint/2010/main" val="33489693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034321"/>
            <a:ext cx="8229600" cy="5366479"/>
          </a:xfrm>
        </p:spPr>
        <p:txBody>
          <a:bodyPr/>
          <a:lstStyle/>
          <a:p>
            <a:pPr marL="0" indent="0">
              <a:buNone/>
            </a:pPr>
            <a:r>
              <a:rPr lang="en-US" sz="1400" dirty="0"/>
              <a:t>&gt; summary(out)</a:t>
            </a:r>
          </a:p>
          <a:p>
            <a:pPr marL="0" indent="0">
              <a:buNone/>
            </a:pPr>
            <a:r>
              <a:rPr lang="en-US" sz="1400" dirty="0"/>
              <a:t>Parametric coefficients:</a:t>
            </a:r>
          </a:p>
          <a:p>
            <a:pPr marL="0" indent="0">
              <a:buNone/>
            </a:pPr>
            <a:r>
              <a:rPr lang="en-US" sz="1400" dirty="0"/>
              <a:t>            Estimate Std. Error t value </a:t>
            </a:r>
            <a:r>
              <a:rPr lang="en-US" sz="1400" dirty="0" err="1"/>
              <a:t>Pr</a:t>
            </a:r>
            <a:r>
              <a:rPr lang="en-US" sz="1400" dirty="0"/>
              <a:t>(&gt;|t|)    </a:t>
            </a:r>
          </a:p>
          <a:p>
            <a:pPr marL="0" indent="0">
              <a:buNone/>
            </a:pPr>
            <a:r>
              <a:rPr lang="en-US" sz="1400" dirty="0"/>
              <a:t>(Intercept) 0.417191   0.002082   200.4   &lt;2e-16 ***</a:t>
            </a:r>
          </a:p>
          <a:p>
            <a:pPr marL="0" indent="0">
              <a:buNone/>
            </a:pPr>
            <a:r>
              <a:rPr lang="en-US" sz="1400" dirty="0"/>
              <a:t>---</a:t>
            </a:r>
          </a:p>
          <a:p>
            <a:pPr marL="0" indent="0">
              <a:buNone/>
            </a:pPr>
            <a:r>
              <a:rPr lang="en-US" sz="1400" dirty="0" err="1"/>
              <a:t>Signif</a:t>
            </a:r>
            <a:r>
              <a:rPr lang="en-US" sz="1400" dirty="0"/>
              <a:t>. codes:  0 ‘***’ 0.001 ‘**’ 0.01 ‘*’ 0.05 ‘.’ 0.1 ‘ ’ 1 </a:t>
            </a:r>
          </a:p>
          <a:p>
            <a:pPr marL="0" indent="0">
              <a:buNone/>
            </a:pPr>
            <a:endParaRPr lang="en-US" sz="1400" dirty="0"/>
          </a:p>
          <a:p>
            <a:pPr marL="0" indent="0">
              <a:buNone/>
            </a:pPr>
            <a:r>
              <a:rPr lang="en-US" sz="1400" dirty="0"/>
              <a:t>Approximate significance of smooth terms:</a:t>
            </a:r>
          </a:p>
          <a:p>
            <a:pPr marL="0" indent="0">
              <a:buNone/>
            </a:pPr>
            <a:r>
              <a:rPr lang="en-US" sz="1400" dirty="0"/>
              <a:t>            </a:t>
            </a:r>
            <a:r>
              <a:rPr lang="en-US" sz="1400" dirty="0" err="1"/>
              <a:t>edf</a:t>
            </a:r>
            <a:r>
              <a:rPr lang="en-US" sz="1400" dirty="0"/>
              <a:t> </a:t>
            </a:r>
            <a:r>
              <a:rPr lang="en-US" sz="1400" dirty="0" err="1"/>
              <a:t>Ref.df</a:t>
            </a:r>
            <a:r>
              <a:rPr lang="en-US" sz="1400" dirty="0"/>
              <a:t>       F  p-value    </a:t>
            </a:r>
          </a:p>
          <a:p>
            <a:pPr marL="0" indent="0">
              <a:buNone/>
            </a:pPr>
            <a:r>
              <a:rPr lang="en-US" sz="1400" dirty="0"/>
              <a:t>s(Cement) 8.228  8.833  48.281  &lt; 2e-16 ***</a:t>
            </a:r>
          </a:p>
          <a:p>
            <a:pPr marL="0" indent="0">
              <a:buNone/>
            </a:pPr>
            <a:r>
              <a:rPr lang="en-US" sz="1400" dirty="0"/>
              <a:t>s(Slag)   8.387  8.874  24.605  &lt; 2e-16 ***</a:t>
            </a:r>
          </a:p>
          <a:p>
            <a:pPr marL="0" indent="0">
              <a:buNone/>
            </a:pPr>
            <a:r>
              <a:rPr lang="en-US" sz="1400" dirty="0"/>
              <a:t>s(</a:t>
            </a:r>
            <a:r>
              <a:rPr lang="en-US" sz="1400" dirty="0" err="1"/>
              <a:t>FlyAsh</a:t>
            </a:r>
            <a:r>
              <a:rPr lang="en-US" sz="1400" dirty="0"/>
              <a:t>) 8.331  8.851   9.714 4.67e-14 ***</a:t>
            </a:r>
          </a:p>
          <a:p>
            <a:pPr marL="0" indent="0">
              <a:buNone/>
            </a:pPr>
            <a:r>
              <a:rPr lang="en-US" sz="1400" dirty="0"/>
              <a:t>s(Water)  8.742  8.974  25.925  &lt; 2e-16 ***</a:t>
            </a:r>
          </a:p>
          <a:p>
            <a:pPr marL="0" indent="0">
              <a:buNone/>
            </a:pPr>
            <a:r>
              <a:rPr lang="en-US" sz="1400" dirty="0"/>
              <a:t>s(</a:t>
            </a:r>
            <a:r>
              <a:rPr lang="en-US" sz="1400" dirty="0" err="1"/>
              <a:t>SPlast</a:t>
            </a:r>
            <a:r>
              <a:rPr lang="en-US" sz="1400" dirty="0"/>
              <a:t>) 7.986  8.713  11.127 4.41e-16 ***</a:t>
            </a:r>
          </a:p>
          <a:p>
            <a:pPr marL="0" indent="0">
              <a:buNone/>
            </a:pPr>
            <a:r>
              <a:rPr lang="en-US" sz="1400" dirty="0"/>
              <a:t>s(</a:t>
            </a:r>
            <a:r>
              <a:rPr lang="en-US" sz="1400" dirty="0" err="1"/>
              <a:t>CAgg</a:t>
            </a:r>
            <a:r>
              <a:rPr lang="en-US" sz="1400" dirty="0"/>
              <a:t>)   7.956  8.702   3.592 0.000266 ***</a:t>
            </a:r>
          </a:p>
          <a:p>
            <a:pPr marL="0" indent="0">
              <a:buNone/>
            </a:pPr>
            <a:r>
              <a:rPr lang="en-US" sz="1400" dirty="0"/>
              <a:t>s(</a:t>
            </a:r>
            <a:r>
              <a:rPr lang="en-US" sz="1400" dirty="0" err="1"/>
              <a:t>FAgg</a:t>
            </a:r>
            <a:r>
              <a:rPr lang="en-US" sz="1400" dirty="0"/>
              <a:t>)   8.614  8.950  18.297  &lt; 2e-16 ***</a:t>
            </a:r>
          </a:p>
          <a:p>
            <a:pPr marL="0" indent="0">
              <a:buNone/>
            </a:pPr>
            <a:r>
              <a:rPr lang="en-US" sz="1400" dirty="0"/>
              <a:t>s(Age)    8.561  8.901 367.214  &lt; 2e-16 ***</a:t>
            </a:r>
          </a:p>
          <a:p>
            <a:pPr marL="0" indent="0">
              <a:buNone/>
            </a:pPr>
            <a:r>
              <a:rPr lang="en-US" sz="1400" dirty="0"/>
              <a:t>---</a:t>
            </a:r>
          </a:p>
          <a:p>
            <a:pPr marL="0" indent="0">
              <a:buNone/>
            </a:pPr>
            <a:r>
              <a:rPr lang="en-US" sz="1400" dirty="0" err="1"/>
              <a:t>Signif</a:t>
            </a:r>
            <a:r>
              <a:rPr lang="en-US" sz="1400" dirty="0"/>
              <a:t>. codes:  0 ‘***’ 0.001 ‘**’ 0.01 ‘*’ 0.05 ‘.’ 0.1 ‘ ’ 1 </a:t>
            </a:r>
          </a:p>
          <a:p>
            <a:pPr marL="0" indent="0">
              <a:buNone/>
            </a:pPr>
            <a:endParaRPr lang="en-US" sz="1400" dirty="0"/>
          </a:p>
          <a:p>
            <a:pPr marL="0" indent="0">
              <a:buNone/>
            </a:pPr>
            <a:r>
              <a:rPr lang="en-US" sz="1400" dirty="0"/>
              <a:t>R-sq.(</a:t>
            </a:r>
            <a:r>
              <a:rPr lang="en-US" sz="1400" dirty="0" err="1"/>
              <a:t>adj</a:t>
            </a:r>
            <a:r>
              <a:rPr lang="en-US" sz="1400" dirty="0"/>
              <a:t>) =  0.897   Deviance explained = 90.4%</a:t>
            </a:r>
          </a:p>
          <a:p>
            <a:pPr marL="0" indent="0">
              <a:buNone/>
            </a:pPr>
            <a:r>
              <a:rPr lang="en-US" sz="1400" dirty="0"/>
              <a:t>GCV score = 0.004778  Scale est. = 0.0044634  n = 1030</a:t>
            </a:r>
          </a:p>
        </p:txBody>
      </p:sp>
    </p:spTree>
    <p:extLst>
      <p:ext uri="{BB962C8B-B14F-4D97-AF65-F5344CB8AC3E}">
        <p14:creationId xmlns:p14="http://schemas.microsoft.com/office/powerpoint/2010/main" val="4941278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a GAM by Plotting Component f()’s</a:t>
            </a: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867" y="1315623"/>
            <a:ext cx="8454039" cy="535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29742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 Fit for CPUS data</a:t>
            </a:r>
          </a:p>
        </p:txBody>
      </p:sp>
      <p:sp>
        <p:nvSpPr>
          <p:cNvPr id="3" name="Content Placeholder 2"/>
          <p:cNvSpPr>
            <a:spLocks noGrp="1"/>
          </p:cNvSpPr>
          <p:nvPr>
            <p:ph idx="1"/>
          </p:nvPr>
        </p:nvSpPr>
        <p:spPr/>
        <p:txBody>
          <a:bodyPr/>
          <a:lstStyle/>
          <a:p>
            <a:pPr marL="465138" indent="-465138">
              <a:buNone/>
            </a:pPr>
            <a:r>
              <a:rPr lang="en-US" sz="1600" dirty="0"/>
              <a:t>library(</a:t>
            </a:r>
            <a:r>
              <a:rPr lang="en-US" sz="1600" dirty="0" err="1"/>
              <a:t>mgcv</a:t>
            </a:r>
            <a:r>
              <a:rPr lang="en-US" sz="1600" dirty="0"/>
              <a:t>)  #stands for “Mixed GAM Computation Vehicle”</a:t>
            </a:r>
          </a:p>
          <a:p>
            <a:pPr marL="465138" indent="-465138">
              <a:buNone/>
            </a:pPr>
            <a:r>
              <a:rPr lang="en-US" sz="1600" dirty="0"/>
              <a:t>out&lt;-gam(</a:t>
            </a:r>
            <a:r>
              <a:rPr lang="en-US" sz="1600" dirty="0" err="1"/>
              <a:t>perf~s</a:t>
            </a:r>
            <a:r>
              <a:rPr lang="en-US" sz="1600" dirty="0"/>
              <a:t>(</a:t>
            </a:r>
            <a:r>
              <a:rPr lang="en-US" sz="1600" dirty="0" err="1"/>
              <a:t>syct</a:t>
            </a:r>
            <a:r>
              <a:rPr lang="en-US" sz="1600" dirty="0"/>
              <a:t>)+s(</a:t>
            </a:r>
            <a:r>
              <a:rPr lang="en-US" sz="1600" dirty="0" err="1"/>
              <a:t>mmin</a:t>
            </a:r>
            <a:r>
              <a:rPr lang="en-US" sz="1600" dirty="0"/>
              <a:t>)+s(</a:t>
            </a:r>
            <a:r>
              <a:rPr lang="en-US" sz="1600" dirty="0" err="1"/>
              <a:t>mmax</a:t>
            </a:r>
            <a:r>
              <a:rPr lang="en-US" sz="1600" dirty="0"/>
              <a:t>)+s(</a:t>
            </a:r>
            <a:r>
              <a:rPr lang="en-US" sz="1600" dirty="0" err="1"/>
              <a:t>cach</a:t>
            </a:r>
            <a:r>
              <a:rPr lang="en-US" sz="1600" dirty="0"/>
              <a:t>)+s(</a:t>
            </a:r>
            <a:r>
              <a:rPr lang="en-US" sz="1600" dirty="0" err="1"/>
              <a:t>chmin</a:t>
            </a:r>
            <a:r>
              <a:rPr lang="en-US" sz="1600" dirty="0"/>
              <a:t>)+s(</a:t>
            </a:r>
            <a:r>
              <a:rPr lang="en-US" sz="1600" dirty="0" err="1"/>
              <a:t>chmax</a:t>
            </a:r>
            <a:r>
              <a:rPr lang="en-US" sz="1600" dirty="0"/>
              <a:t>), data=CPUS1, family=</a:t>
            </a:r>
            <a:r>
              <a:rPr lang="en-US" sz="1600" dirty="0" err="1"/>
              <a:t>gaussian</a:t>
            </a:r>
            <a:r>
              <a:rPr lang="en-US" sz="1600" dirty="0"/>
              <a:t>(), </a:t>
            </a:r>
            <a:r>
              <a:rPr lang="en-US" sz="1600" dirty="0" err="1"/>
              <a:t>sp</a:t>
            </a:r>
            <a:r>
              <a:rPr lang="en-US" sz="1600" dirty="0"/>
              <a:t>=c(-1,-1,-1,-1,-1,-1)) </a:t>
            </a:r>
          </a:p>
          <a:p>
            <a:pPr marL="465138" indent="-465138">
              <a:buNone/>
            </a:pPr>
            <a:r>
              <a:rPr lang="en-US" sz="1600" dirty="0"/>
              <a:t>summary(out)</a:t>
            </a:r>
          </a:p>
          <a:p>
            <a:pPr marL="465138" indent="-465138">
              <a:buNone/>
            </a:pPr>
            <a:r>
              <a:rPr lang="en-US" sz="1600" dirty="0" err="1"/>
              <a:t>out$sp</a:t>
            </a:r>
            <a:r>
              <a:rPr lang="en-US" sz="1600" dirty="0"/>
              <a:t>  ##estimated smoothing parameters for each constituent function </a:t>
            </a:r>
          </a:p>
          <a:p>
            <a:pPr marL="465138" indent="-465138">
              <a:buNone/>
            </a:pPr>
            <a:r>
              <a:rPr lang="en-US" sz="1600" dirty="0" err="1"/>
              <a:t>yhat</a:t>
            </a:r>
            <a:r>
              <a:rPr lang="en-US" sz="1600" dirty="0"/>
              <a:t>&lt;-predict(out)</a:t>
            </a:r>
          </a:p>
          <a:p>
            <a:pPr marL="465138" indent="-465138">
              <a:buNone/>
            </a:pPr>
            <a:r>
              <a:rPr lang="en-US" sz="1600" dirty="0"/>
              <a:t>plot(yhat,CPUS1$perf)  #probably quite a bit of </a:t>
            </a:r>
            <a:r>
              <a:rPr lang="en-US" sz="1600" dirty="0" err="1"/>
              <a:t>overitting</a:t>
            </a:r>
            <a:endParaRPr lang="en-US" sz="1600" dirty="0"/>
          </a:p>
          <a:p>
            <a:pPr marL="465138" indent="-465138">
              <a:buNone/>
            </a:pPr>
            <a:r>
              <a:rPr lang="en-US" sz="1600" dirty="0"/>
              <a:t>##</a:t>
            </a:r>
          </a:p>
          <a:p>
            <a:pPr marL="465138" indent="-465138">
              <a:buNone/>
            </a:pPr>
            <a:r>
              <a:rPr lang="en-US" sz="1600" dirty="0"/>
              <a:t>par(</a:t>
            </a:r>
            <a:r>
              <a:rPr lang="en-US" sz="1600" dirty="0" err="1"/>
              <a:t>mfrow</a:t>
            </a:r>
            <a:r>
              <a:rPr lang="en-US" sz="1600" dirty="0"/>
              <a:t>=c(2,3))</a:t>
            </a:r>
          </a:p>
          <a:p>
            <a:pPr marL="465138" indent="-465138">
              <a:buNone/>
            </a:pPr>
            <a:r>
              <a:rPr lang="en-US" sz="1600" dirty="0"/>
              <a:t>plot(out)  #plot component functions</a:t>
            </a:r>
          </a:p>
          <a:p>
            <a:pPr marL="0" indent="0">
              <a:buNone/>
            </a:pPr>
            <a:endParaRPr lang="en-US" sz="1600" dirty="0"/>
          </a:p>
          <a:p>
            <a:r>
              <a:rPr lang="en-US" sz="1400" dirty="0"/>
              <a:t>If you want to control the degree of smoothing in each constituent function, you can use the k parameter within the s() argument, where k is the </a:t>
            </a:r>
            <a:r>
              <a:rPr lang="en-US" sz="1400" dirty="0" err="1"/>
              <a:t>d.f.</a:t>
            </a:r>
            <a:r>
              <a:rPr lang="en-US" sz="1400" dirty="0"/>
              <a:t> of the smoother.  E.g., replacing s(</a:t>
            </a:r>
            <a:r>
              <a:rPr lang="en-US" sz="1400" dirty="0" err="1"/>
              <a:t>cach</a:t>
            </a:r>
            <a:r>
              <a:rPr lang="en-US" sz="1400" dirty="0"/>
              <a:t>) by s(</a:t>
            </a:r>
            <a:r>
              <a:rPr lang="en-US" sz="1400" dirty="0" err="1"/>
              <a:t>cach</a:t>
            </a:r>
            <a:r>
              <a:rPr lang="en-US" sz="1400" dirty="0"/>
              <a:t>, k = 2) in the above would force a smoother  </a:t>
            </a:r>
            <a:r>
              <a:rPr lang="en-US" sz="1400" i="1" dirty="0">
                <a:latin typeface="Times New Roman"/>
                <a:ea typeface="Times New Roman"/>
              </a:rPr>
              <a:t>f</a:t>
            </a:r>
            <a:r>
              <a:rPr lang="en-US" sz="1400" baseline="-25000" dirty="0">
                <a:latin typeface="Times New Roman"/>
                <a:ea typeface="Times New Roman"/>
              </a:rPr>
              <a:t>4</a:t>
            </a:r>
            <a:r>
              <a:rPr lang="en-US" sz="1400" dirty="0">
                <a:latin typeface="Times New Roman"/>
                <a:ea typeface="Times New Roman"/>
              </a:rPr>
              <a:t>(</a:t>
            </a:r>
            <a:r>
              <a:rPr lang="en-US" sz="1400" i="1" dirty="0">
                <a:latin typeface="Times New Roman"/>
                <a:ea typeface="Times New Roman"/>
              </a:rPr>
              <a:t>x</a:t>
            </a:r>
            <a:r>
              <a:rPr lang="en-US" sz="1400" baseline="-25000" dirty="0">
                <a:latin typeface="Times New Roman"/>
                <a:ea typeface="Times New Roman"/>
              </a:rPr>
              <a:t>4</a:t>
            </a:r>
            <a:r>
              <a:rPr lang="en-US" sz="1400" dirty="0">
                <a:latin typeface="Times New Roman"/>
                <a:ea typeface="Times New Roman"/>
              </a:rPr>
              <a:t>)</a:t>
            </a:r>
            <a:r>
              <a:rPr lang="en-US" sz="1400" dirty="0"/>
              <a:t>, and using s(</a:t>
            </a:r>
            <a:r>
              <a:rPr lang="en-US" sz="1400" dirty="0" err="1"/>
              <a:t>cach</a:t>
            </a:r>
            <a:r>
              <a:rPr lang="en-US" sz="1400" dirty="0"/>
              <a:t>, k = 20) would be rougher</a:t>
            </a:r>
          </a:p>
          <a:p>
            <a:r>
              <a:rPr lang="en-US" sz="1400" dirty="0"/>
              <a:t>You can also control the degree of smoothing use the </a:t>
            </a:r>
            <a:r>
              <a:rPr lang="en-US" sz="1400" dirty="0" err="1"/>
              <a:t>sp</a:t>
            </a:r>
            <a:r>
              <a:rPr lang="en-US" sz="1400" dirty="0"/>
              <a:t> parameter in gam(). </a:t>
            </a:r>
            <a:r>
              <a:rPr lang="en-US" sz="1400" dirty="0" err="1"/>
              <a:t>sp</a:t>
            </a:r>
            <a:r>
              <a:rPr lang="en-US" sz="1400" dirty="0"/>
              <a:t>=c(-1,-1,-1,-1,-1,-1) (or omitting </a:t>
            </a:r>
            <a:r>
              <a:rPr lang="en-US" sz="1400" dirty="0" err="1"/>
              <a:t>sp</a:t>
            </a:r>
            <a:r>
              <a:rPr lang="en-US" sz="1400" dirty="0"/>
              <a:t>, I think) will result in all smoothing parameters being estimated using GCV or something similar. Using </a:t>
            </a:r>
            <a:r>
              <a:rPr lang="en-US" sz="1400" dirty="0" err="1"/>
              <a:t>sp</a:t>
            </a:r>
            <a:r>
              <a:rPr lang="en-US" sz="1400" dirty="0"/>
              <a:t>=c(-1,-1,-1,.1,-1,-1)  gives a smoother  </a:t>
            </a:r>
            <a:r>
              <a:rPr lang="en-US" sz="1400" i="1" dirty="0">
                <a:latin typeface="Times New Roman"/>
                <a:ea typeface="Times New Roman"/>
              </a:rPr>
              <a:t>f</a:t>
            </a:r>
            <a:r>
              <a:rPr lang="en-US" sz="1400" baseline="-25000" dirty="0">
                <a:latin typeface="Times New Roman"/>
                <a:ea typeface="Times New Roman"/>
              </a:rPr>
              <a:t>4</a:t>
            </a:r>
            <a:r>
              <a:rPr lang="en-US" sz="1400" dirty="0">
                <a:latin typeface="Times New Roman"/>
                <a:ea typeface="Times New Roman"/>
              </a:rPr>
              <a:t>(</a:t>
            </a:r>
            <a:r>
              <a:rPr lang="en-US" sz="1400" i="1" dirty="0">
                <a:latin typeface="Times New Roman"/>
                <a:ea typeface="Times New Roman"/>
              </a:rPr>
              <a:t>x</a:t>
            </a:r>
            <a:r>
              <a:rPr lang="en-US" sz="1400" baseline="-25000" dirty="0">
                <a:latin typeface="Times New Roman"/>
                <a:ea typeface="Times New Roman"/>
              </a:rPr>
              <a:t>4</a:t>
            </a:r>
            <a:r>
              <a:rPr lang="en-US" sz="1400" dirty="0">
                <a:latin typeface="Times New Roman"/>
                <a:ea typeface="Times New Roman"/>
              </a:rPr>
              <a:t>)</a:t>
            </a:r>
            <a:r>
              <a:rPr lang="en-US" sz="1400" dirty="0"/>
              <a:t>, and using </a:t>
            </a:r>
            <a:r>
              <a:rPr lang="en-US" sz="1400" dirty="0" err="1"/>
              <a:t>Using</a:t>
            </a:r>
            <a:r>
              <a:rPr lang="en-US" sz="1400" dirty="0"/>
              <a:t> </a:t>
            </a:r>
            <a:r>
              <a:rPr lang="en-US" sz="1400" dirty="0" err="1"/>
              <a:t>sp</a:t>
            </a:r>
            <a:r>
              <a:rPr lang="en-US" sz="1400" dirty="0"/>
              <a:t>=c(-1,-1,-1,.000001,-1,-1)  is rougher.</a:t>
            </a:r>
          </a:p>
          <a:p>
            <a:r>
              <a:rPr lang="en-US" sz="1400" dirty="0"/>
              <a:t>For binary response, use family = “binomial”; for multi-category response, use family = "</a:t>
            </a:r>
            <a:r>
              <a:rPr lang="en-US" sz="1400" dirty="0" err="1"/>
              <a:t>poisson</a:t>
            </a:r>
            <a:r>
              <a:rPr lang="en-US" sz="1400" dirty="0"/>
              <a:t>"</a:t>
            </a:r>
          </a:p>
        </p:txBody>
      </p:sp>
    </p:spTree>
    <p:extLst>
      <p:ext uri="{BB962C8B-B14F-4D97-AF65-F5344CB8AC3E}">
        <p14:creationId xmlns:p14="http://schemas.microsoft.com/office/powerpoint/2010/main" val="5151014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034321"/>
            <a:ext cx="8229600" cy="5366479"/>
          </a:xfrm>
        </p:spPr>
        <p:txBody>
          <a:bodyPr/>
          <a:lstStyle/>
          <a:p>
            <a:pPr marL="0" indent="0">
              <a:buNone/>
            </a:pPr>
            <a:r>
              <a:rPr lang="en-US" sz="1400" dirty="0"/>
              <a:t>&gt; summary(out)</a:t>
            </a:r>
          </a:p>
          <a:p>
            <a:pPr marL="0" indent="0">
              <a:buNone/>
            </a:pPr>
            <a:endParaRPr lang="en-US" sz="1400" dirty="0"/>
          </a:p>
          <a:p>
            <a:pPr marL="0" indent="0">
              <a:buNone/>
            </a:pPr>
            <a:r>
              <a:rPr lang="en-US" sz="1400" dirty="0"/>
              <a:t>Parametric coefficients:</a:t>
            </a:r>
          </a:p>
          <a:p>
            <a:pPr marL="0" indent="0">
              <a:buNone/>
            </a:pPr>
            <a:r>
              <a:rPr lang="en-US" sz="1400" dirty="0"/>
              <a:t>            Estimate Std. Error t value </a:t>
            </a:r>
            <a:r>
              <a:rPr lang="en-US" sz="1400" dirty="0" err="1"/>
              <a:t>Pr</a:t>
            </a:r>
            <a:r>
              <a:rPr lang="en-US" sz="1400" dirty="0"/>
              <a:t>(&gt;|t|)    </a:t>
            </a:r>
          </a:p>
          <a:p>
            <a:pPr marL="0" indent="0">
              <a:buNone/>
            </a:pPr>
            <a:r>
              <a:rPr lang="en-US" sz="1400" dirty="0"/>
              <a:t>(Intercept) 0.427234   0.004858   87.95   &lt;2e-16 ***</a:t>
            </a:r>
          </a:p>
          <a:p>
            <a:pPr marL="0" indent="0">
              <a:buNone/>
            </a:pPr>
            <a:r>
              <a:rPr lang="en-US" sz="1400" dirty="0"/>
              <a:t>---</a:t>
            </a:r>
          </a:p>
          <a:p>
            <a:pPr marL="0" indent="0">
              <a:buNone/>
            </a:pPr>
            <a:r>
              <a:rPr lang="en-US" sz="1400" dirty="0" err="1"/>
              <a:t>Signif</a:t>
            </a:r>
            <a:r>
              <a:rPr lang="en-US" sz="1400" dirty="0"/>
              <a:t>. codes:  0 ‘***’ 0.001 ‘**’ 0.01 ‘*’ 0.05 ‘.’ 0.1 ‘ ’ 1 </a:t>
            </a:r>
          </a:p>
          <a:p>
            <a:pPr marL="0" indent="0">
              <a:buNone/>
            </a:pPr>
            <a:endParaRPr lang="en-US" sz="1400" dirty="0"/>
          </a:p>
          <a:p>
            <a:pPr marL="0" indent="0">
              <a:buNone/>
            </a:pPr>
            <a:r>
              <a:rPr lang="en-US" sz="1400" dirty="0"/>
              <a:t>Approximate significance of smooth terms:</a:t>
            </a:r>
          </a:p>
          <a:p>
            <a:pPr marL="0" indent="0">
              <a:buNone/>
            </a:pPr>
            <a:r>
              <a:rPr lang="en-US" sz="1400" dirty="0"/>
              <a:t>           </a:t>
            </a:r>
            <a:r>
              <a:rPr lang="en-US" sz="1400" dirty="0" err="1"/>
              <a:t>edf</a:t>
            </a:r>
            <a:r>
              <a:rPr lang="en-US" sz="1400" dirty="0"/>
              <a:t> </a:t>
            </a:r>
            <a:r>
              <a:rPr lang="en-US" sz="1400" dirty="0" err="1"/>
              <a:t>Ref.df</a:t>
            </a:r>
            <a:r>
              <a:rPr lang="en-US" sz="1400" dirty="0"/>
              <a:t>      F  p-value    </a:t>
            </a:r>
          </a:p>
          <a:p>
            <a:pPr marL="0" indent="0">
              <a:buNone/>
            </a:pPr>
            <a:r>
              <a:rPr lang="en-US" sz="1400" dirty="0"/>
              <a:t>s(</a:t>
            </a:r>
            <a:r>
              <a:rPr lang="en-US" sz="1400" dirty="0" err="1"/>
              <a:t>syct</a:t>
            </a:r>
            <a:r>
              <a:rPr lang="en-US" sz="1400" dirty="0"/>
              <a:t>)  4.089  5.055  3.856 0.002298 ** </a:t>
            </a:r>
          </a:p>
          <a:p>
            <a:pPr marL="0" indent="0">
              <a:buNone/>
            </a:pPr>
            <a:r>
              <a:rPr lang="en-US" sz="1400" dirty="0"/>
              <a:t>s(</a:t>
            </a:r>
            <a:r>
              <a:rPr lang="en-US" sz="1400" dirty="0" err="1"/>
              <a:t>mmin</a:t>
            </a:r>
            <a:r>
              <a:rPr lang="en-US" sz="1400" dirty="0"/>
              <a:t>)  1.000  1.000 12.060 0.000637 ***</a:t>
            </a:r>
          </a:p>
          <a:p>
            <a:pPr marL="0" indent="0">
              <a:buNone/>
            </a:pPr>
            <a:r>
              <a:rPr lang="en-US" sz="1400" dirty="0"/>
              <a:t>s(</a:t>
            </a:r>
            <a:r>
              <a:rPr lang="en-US" sz="1400" dirty="0" err="1"/>
              <a:t>mmax</a:t>
            </a:r>
            <a:r>
              <a:rPr lang="en-US" sz="1400" dirty="0"/>
              <a:t>)  2.368  3.032 23.123 3.66e-13 ***</a:t>
            </a:r>
          </a:p>
          <a:p>
            <a:pPr marL="0" indent="0">
              <a:buNone/>
            </a:pPr>
            <a:r>
              <a:rPr lang="en-US" sz="1400" dirty="0"/>
              <a:t>s(</a:t>
            </a:r>
            <a:r>
              <a:rPr lang="en-US" sz="1400" dirty="0" err="1"/>
              <a:t>cach</a:t>
            </a:r>
            <a:r>
              <a:rPr lang="en-US" sz="1400" dirty="0"/>
              <a:t>)  6.351  7.163 11.762 5.68e-13 ***</a:t>
            </a:r>
          </a:p>
          <a:p>
            <a:pPr marL="0" indent="0">
              <a:buNone/>
            </a:pPr>
            <a:r>
              <a:rPr lang="en-US" sz="1400" dirty="0"/>
              <a:t>s(</a:t>
            </a:r>
            <a:r>
              <a:rPr lang="en-US" sz="1400" dirty="0" err="1"/>
              <a:t>chmin</a:t>
            </a:r>
            <a:r>
              <a:rPr lang="en-US" sz="1400" dirty="0"/>
              <a:t>) 5.399  6.355  1.547 0.160295    </a:t>
            </a:r>
          </a:p>
          <a:p>
            <a:pPr marL="0" indent="0">
              <a:buNone/>
            </a:pPr>
            <a:r>
              <a:rPr lang="en-US" sz="1400" dirty="0"/>
              <a:t>s(</a:t>
            </a:r>
            <a:r>
              <a:rPr lang="en-US" sz="1400" dirty="0" err="1"/>
              <a:t>chmax</a:t>
            </a:r>
            <a:r>
              <a:rPr lang="en-US" sz="1400" dirty="0"/>
              <a:t>) 2.605  3.173  1.804 0.143871    </a:t>
            </a:r>
          </a:p>
          <a:p>
            <a:pPr marL="0" indent="0">
              <a:buNone/>
            </a:pPr>
            <a:r>
              <a:rPr lang="en-US" sz="1400" dirty="0"/>
              <a:t>---</a:t>
            </a:r>
          </a:p>
          <a:p>
            <a:pPr marL="0" indent="0">
              <a:buNone/>
            </a:pPr>
            <a:r>
              <a:rPr lang="en-US" sz="1400" dirty="0" err="1"/>
              <a:t>Signif</a:t>
            </a:r>
            <a:r>
              <a:rPr lang="en-US" sz="1400" dirty="0"/>
              <a:t>. codes:  0 ‘***’ 0.001 ‘**’ 0.01 ‘*’ 0.05 ‘.’ 0.1 ‘ ’ 1 </a:t>
            </a:r>
          </a:p>
          <a:p>
            <a:pPr marL="0" indent="0">
              <a:buNone/>
            </a:pPr>
            <a:endParaRPr lang="en-US" sz="1400" dirty="0"/>
          </a:p>
          <a:p>
            <a:pPr marL="0" indent="0">
              <a:buNone/>
            </a:pPr>
            <a:r>
              <a:rPr lang="en-US" sz="1400" dirty="0"/>
              <a:t>R-sq.(</a:t>
            </a:r>
            <a:r>
              <a:rPr lang="en-US" sz="1400" dirty="0" err="1"/>
              <a:t>adj</a:t>
            </a:r>
            <a:r>
              <a:rPr lang="en-US" sz="1400" dirty="0"/>
              <a:t>) =  0.876   Deviance explained = 88.9%</a:t>
            </a:r>
          </a:p>
          <a:p>
            <a:pPr marL="0" indent="0">
              <a:buNone/>
            </a:pPr>
            <a:r>
              <a:rPr lang="en-US" sz="1400" dirty="0"/>
              <a:t>GCV score = 0.0055362  Scale est. = 0.0049319  n = 209</a:t>
            </a:r>
          </a:p>
        </p:txBody>
      </p:sp>
    </p:spTree>
    <p:extLst>
      <p:ext uri="{BB962C8B-B14F-4D97-AF65-F5344CB8AC3E}">
        <p14:creationId xmlns:p14="http://schemas.microsoft.com/office/powerpoint/2010/main" val="1853856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a GAM by Plotting Component f()’s</a:t>
            </a:r>
          </a:p>
        </p:txBody>
      </p:sp>
      <p:pic>
        <p:nvPicPr>
          <p:cNvPr id="922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627827"/>
            <a:ext cx="9003030" cy="6191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338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3657599" cy="6858000"/>
          </a:xfrm>
        </p:spPr>
        <p:txBody>
          <a:bodyPr/>
          <a:lstStyle/>
          <a:p>
            <a:pPr marL="0" indent="0">
              <a:buNone/>
            </a:pPr>
            <a:r>
              <a:rPr lang="en-US" sz="1100" dirty="0"/>
              <a:t>&gt; GAS1[c(1,2,6)]</a:t>
            </a:r>
          </a:p>
          <a:p>
            <a:pPr marL="0" indent="0">
              <a:buNone/>
            </a:pPr>
            <a:r>
              <a:rPr lang="en-US" sz="1100" dirty="0"/>
              <a:t>     Mpg Displacement </a:t>
            </a:r>
            <a:r>
              <a:rPr lang="en-US" sz="1100" dirty="0" err="1"/>
              <a:t>Rear_axle_ratio</a:t>
            </a:r>
            <a:endParaRPr lang="en-US" sz="1100" dirty="0"/>
          </a:p>
          <a:p>
            <a:pPr marL="0" indent="0">
              <a:buNone/>
            </a:pPr>
            <a:r>
              <a:rPr lang="en-US" sz="1100" dirty="0"/>
              <a:t>1  18.90    0.5540441     -0.96676902</a:t>
            </a:r>
          </a:p>
          <a:p>
            <a:pPr marL="0" indent="0">
              <a:buNone/>
            </a:pPr>
            <a:r>
              <a:rPr lang="en-US" sz="1100" dirty="0"/>
              <a:t>2  17.00    0.5540441     -0.96676902</a:t>
            </a:r>
          </a:p>
          <a:p>
            <a:pPr marL="0" indent="0">
              <a:buNone/>
            </a:pPr>
            <a:r>
              <a:rPr lang="en-US" sz="1100" dirty="0"/>
              <a:t>3  20.00   -0.2989055     -0.63495681</a:t>
            </a:r>
          </a:p>
          <a:p>
            <a:pPr marL="0" indent="0">
              <a:buNone/>
            </a:pPr>
            <a:r>
              <a:rPr lang="en-US" sz="1100" dirty="0"/>
              <a:t>4  18.25    0.5625736     -0.10796096</a:t>
            </a:r>
          </a:p>
          <a:p>
            <a:pPr marL="0" indent="0">
              <a:buNone/>
            </a:pPr>
            <a:r>
              <a:rPr lang="en-US" sz="1100" dirty="0"/>
              <a:t>5  20.07   -0.5121430     -0.57640172</a:t>
            </a:r>
          </a:p>
          <a:p>
            <a:pPr marL="0" indent="0">
              <a:buNone/>
            </a:pPr>
            <a:r>
              <a:rPr lang="en-US" sz="1100" dirty="0"/>
              <a:t>6  11.20    1.3216988     -0.34218134</a:t>
            </a:r>
          </a:p>
          <a:p>
            <a:pPr marL="0" indent="0">
              <a:buNone/>
            </a:pPr>
            <a:r>
              <a:rPr lang="en-US" sz="1100" dirty="0"/>
              <a:t>7  22.12   -0.4609660     -0.96676902</a:t>
            </a:r>
          </a:p>
          <a:p>
            <a:pPr marL="0" indent="0">
              <a:buNone/>
            </a:pPr>
            <a:r>
              <a:rPr lang="en-US" sz="1100" dirty="0"/>
              <a:t>8  21.47   -0.1965516     -0.96676902</a:t>
            </a:r>
          </a:p>
          <a:p>
            <a:pPr marL="0" indent="0">
              <a:buNone/>
            </a:pPr>
            <a:r>
              <a:rPr lang="en-US" sz="1100" dirty="0"/>
              <a:t>9  34.70   -1.6661838      1.64869189</a:t>
            </a:r>
          </a:p>
          <a:p>
            <a:pPr marL="0" indent="0">
              <a:buNone/>
            </a:pPr>
            <a:r>
              <a:rPr lang="en-US" sz="1100" dirty="0"/>
              <a:t>10 30.40   -1.6047715      2.42942649</a:t>
            </a:r>
          </a:p>
          <a:p>
            <a:pPr marL="0" indent="0">
              <a:buNone/>
            </a:pPr>
            <a:r>
              <a:rPr lang="en-US" sz="1100" dirty="0"/>
              <a:t>11 16.50    0.5540441      0.04818596</a:t>
            </a:r>
          </a:p>
          <a:p>
            <a:pPr marL="0" indent="0">
              <a:buNone/>
            </a:pPr>
            <a:r>
              <a:rPr lang="en-US" sz="1100" dirty="0"/>
              <a:t>12 36.50   -1.7037136      1.62917353</a:t>
            </a:r>
          </a:p>
          <a:p>
            <a:pPr marL="0" indent="0">
              <a:buNone/>
            </a:pPr>
            <a:r>
              <a:rPr lang="en-US" sz="1100" dirty="0"/>
              <a:t>13 21.50   -0.9727358      0.32144307</a:t>
            </a:r>
          </a:p>
          <a:p>
            <a:pPr marL="0" indent="0">
              <a:buNone/>
            </a:pPr>
            <a:r>
              <a:rPr lang="en-US" sz="1100" dirty="0"/>
              <a:t>14 19.70   -0.2306696      0.04818596</a:t>
            </a:r>
          </a:p>
          <a:p>
            <a:pPr marL="0" indent="0">
              <a:buNone/>
            </a:pPr>
            <a:r>
              <a:rPr lang="en-US" sz="1100" dirty="0"/>
              <a:t>15 20.30   -1.2371502      0.67277364</a:t>
            </a:r>
          </a:p>
          <a:p>
            <a:pPr marL="0" indent="0">
              <a:buNone/>
            </a:pPr>
            <a:r>
              <a:rPr lang="en-US" sz="1100" dirty="0"/>
              <a:t>16 17.80    0.1446283     -0.10796096</a:t>
            </a:r>
          </a:p>
          <a:p>
            <a:pPr marL="0" indent="0">
              <a:buNone/>
            </a:pPr>
            <a:r>
              <a:rPr lang="en-US" sz="1100" dirty="0"/>
              <a:t>17 14.39    1.8334686     -0.63495681</a:t>
            </a:r>
          </a:p>
          <a:p>
            <a:pPr marL="0" indent="0">
              <a:buNone/>
            </a:pPr>
            <a:r>
              <a:rPr lang="en-US" sz="1100" dirty="0"/>
              <a:t>18 14.89    1.3216988     -0.67399354</a:t>
            </a:r>
          </a:p>
          <a:p>
            <a:pPr marL="0" indent="0">
              <a:buNone/>
            </a:pPr>
            <a:r>
              <a:rPr lang="en-US" sz="1100" dirty="0"/>
              <a:t>19 17.80    0.5540441      0.04818596</a:t>
            </a:r>
          </a:p>
          <a:p>
            <a:pPr marL="0" indent="0">
              <a:buNone/>
            </a:pPr>
            <a:r>
              <a:rPr lang="en-US" sz="1100" dirty="0"/>
              <a:t>20 16.41    0.2811002     -1.18147103</a:t>
            </a:r>
          </a:p>
          <a:p>
            <a:pPr marL="0" indent="0">
              <a:buNone/>
            </a:pPr>
            <a:r>
              <a:rPr lang="en-US" sz="1100" dirty="0"/>
              <a:t>21 23.54   -0.4609660     -0.96676902</a:t>
            </a:r>
          </a:p>
          <a:p>
            <a:pPr marL="0" indent="0">
              <a:buNone/>
            </a:pPr>
            <a:r>
              <a:rPr lang="en-US" sz="1100" dirty="0"/>
              <a:t>22 21.47    0.6393391     -1.18147103</a:t>
            </a:r>
          </a:p>
          <a:p>
            <a:pPr marL="0" indent="0">
              <a:buNone/>
            </a:pPr>
            <a:r>
              <a:rPr lang="en-US" sz="1100" dirty="0"/>
              <a:t>23 16.59    0.9805189      0.04818596</a:t>
            </a:r>
          </a:p>
          <a:p>
            <a:pPr marL="0" indent="0">
              <a:buNone/>
            </a:pPr>
            <a:r>
              <a:rPr lang="en-US" sz="1100" dirty="0"/>
              <a:t>24 31.90   -1.6047715      2.42942649</a:t>
            </a:r>
          </a:p>
          <a:p>
            <a:pPr marL="0" indent="0">
              <a:buNone/>
            </a:pPr>
            <a:r>
              <a:rPr lang="en-US" sz="1100" dirty="0"/>
              <a:t>25 29.40   -1.2371502     -0.26410788</a:t>
            </a:r>
          </a:p>
          <a:p>
            <a:pPr marL="0" indent="0">
              <a:buNone/>
            </a:pPr>
            <a:r>
              <a:rPr lang="en-US" sz="1100" dirty="0"/>
              <a:t>26 13.27    1.4922887     -0.10796096</a:t>
            </a:r>
          </a:p>
          <a:p>
            <a:pPr marL="0" indent="0">
              <a:buNone/>
            </a:pPr>
            <a:r>
              <a:rPr lang="en-US" sz="1100" dirty="0"/>
              <a:t>27 23.90   -1.2917389      1.66821026</a:t>
            </a:r>
          </a:p>
          <a:p>
            <a:pPr marL="0" indent="0">
              <a:buNone/>
            </a:pPr>
            <a:r>
              <a:rPr lang="en-US" sz="1100" dirty="0"/>
              <a:t>28 19.73    0.2811002     -0.67399354</a:t>
            </a:r>
          </a:p>
          <a:p>
            <a:pPr marL="0" indent="0">
              <a:buNone/>
            </a:pPr>
            <a:r>
              <a:rPr lang="en-US" sz="1100" dirty="0"/>
              <a:t>29 13.90    0.5625736      0.37999817</a:t>
            </a:r>
          </a:p>
          <a:p>
            <a:pPr marL="0" indent="0">
              <a:buNone/>
            </a:pPr>
            <a:r>
              <a:rPr lang="en-US" sz="1100" dirty="0"/>
              <a:t>30 13.27    0.5625736      0.39951653</a:t>
            </a:r>
          </a:p>
          <a:p>
            <a:pPr marL="0" indent="0">
              <a:buNone/>
            </a:pPr>
            <a:r>
              <a:rPr lang="en-US" sz="1100" dirty="0"/>
              <a:t>31 13.77    0.6393391      0.18481452</a:t>
            </a:r>
          </a:p>
          <a:p>
            <a:pPr marL="0" indent="0">
              <a:buNone/>
            </a:pPr>
            <a:r>
              <a:rPr lang="en-US" sz="1100" dirty="0"/>
              <a:t>32 16.50    0.6393391     -0.63495681</a:t>
            </a:r>
          </a:p>
        </p:txBody>
      </p:sp>
      <p:sp>
        <p:nvSpPr>
          <p:cNvPr id="5" name="Content Placeholder 2"/>
          <p:cNvSpPr txBox="1">
            <a:spLocks/>
          </p:cNvSpPr>
          <p:nvPr/>
        </p:nvSpPr>
        <p:spPr bwMode="auto">
          <a:xfrm>
            <a:off x="3241964" y="-1"/>
            <a:ext cx="5708072" cy="66917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000" kern="0" dirty="0"/>
              <a:t>What is the predicted mpg for a car with Displacement = -1.0 and </a:t>
            </a:r>
            <a:r>
              <a:rPr lang="en-US" sz="2000" kern="0" dirty="0" err="1"/>
              <a:t>Rear_axle_ratio</a:t>
            </a:r>
            <a:r>
              <a:rPr lang="en-US" sz="2000" kern="0" dirty="0"/>
              <a:t> = 0.0 (in standardized units) using 1-nearest neighbor?</a:t>
            </a:r>
          </a:p>
          <a:p>
            <a:pPr marL="0" indent="0">
              <a:buNone/>
            </a:pPr>
            <a:endParaRPr lang="en-US" sz="2000" kern="0" dirty="0"/>
          </a:p>
          <a:p>
            <a:pPr marL="0" indent="0">
              <a:buNone/>
            </a:pPr>
            <a:r>
              <a:rPr lang="en-US" sz="2000" kern="0" dirty="0"/>
              <a:t>i.e., what is    </a:t>
            </a:r>
            <a:r>
              <a:rPr lang="en-US" sz="2000" dirty="0">
                <a:latin typeface="Times New Roman"/>
                <a:ea typeface="Times New Roman"/>
              </a:rPr>
              <a:t> </a:t>
            </a:r>
            <a:r>
              <a:rPr lang="en-US" sz="2000" kern="0" dirty="0"/>
              <a:t>   for</a:t>
            </a:r>
            <a:r>
              <a:rPr lang="en-US" sz="2000" dirty="0">
                <a:latin typeface="Times New Roman"/>
                <a:ea typeface="Times New Roman"/>
              </a:rPr>
              <a:t> </a:t>
            </a:r>
            <a:r>
              <a:rPr lang="en-US" sz="2000" b="1" dirty="0">
                <a:latin typeface="Times New Roman"/>
                <a:ea typeface="Times New Roman"/>
              </a:rPr>
              <a:t>x</a:t>
            </a:r>
            <a:r>
              <a:rPr lang="en-US" sz="2000" dirty="0">
                <a:latin typeface="Times New Roman"/>
                <a:ea typeface="Times New Roman"/>
              </a:rPr>
              <a:t> = [</a:t>
            </a:r>
            <a:r>
              <a:rPr lang="en-US" sz="2000" dirty="0">
                <a:latin typeface="Symbol"/>
                <a:ea typeface="Times New Roman"/>
                <a:cs typeface="Times New Roman"/>
              </a:rPr>
              <a:t>-</a:t>
            </a:r>
            <a:r>
              <a:rPr lang="en-US" sz="2000" dirty="0">
                <a:latin typeface="Times New Roman"/>
                <a:ea typeface="Times New Roman"/>
              </a:rPr>
              <a:t>1.0, 0]</a:t>
            </a:r>
            <a:r>
              <a:rPr lang="en-US" sz="2000" i="1" baseline="30000" dirty="0">
                <a:latin typeface="Times New Roman"/>
                <a:ea typeface="Times New Roman"/>
              </a:rPr>
              <a:t>T</a:t>
            </a:r>
            <a:r>
              <a:rPr lang="en-US" sz="2000" kern="0" dirty="0"/>
              <a:t>?</a:t>
            </a:r>
          </a:p>
          <a:p>
            <a:pPr marL="0" indent="0">
              <a:buNone/>
            </a:pPr>
            <a:endParaRPr lang="en-US" sz="2000" kern="0" dirty="0"/>
          </a:p>
          <a:p>
            <a:pPr marL="0" indent="0">
              <a:buNone/>
            </a:pPr>
            <a:r>
              <a:rPr lang="en-US" sz="2000" kern="0" dirty="0"/>
              <a:t>Row 13 is the nearest neighbor with </a:t>
            </a:r>
            <a:r>
              <a:rPr lang="en-US" sz="2000" b="1" dirty="0">
                <a:latin typeface="Times New Roman"/>
                <a:ea typeface="Times New Roman"/>
              </a:rPr>
              <a:t>x</a:t>
            </a:r>
            <a:r>
              <a:rPr lang="en-US" sz="2000" baseline="-25000" dirty="0">
                <a:latin typeface="Times New Roman"/>
                <a:ea typeface="Times New Roman"/>
              </a:rPr>
              <a:t>13</a:t>
            </a:r>
            <a:r>
              <a:rPr lang="en-US" sz="2000" dirty="0">
                <a:latin typeface="Times New Roman"/>
                <a:ea typeface="Times New Roman"/>
              </a:rPr>
              <a:t> = [</a:t>
            </a:r>
            <a:r>
              <a:rPr lang="en-US" sz="2000" dirty="0">
                <a:latin typeface="Symbol"/>
                <a:ea typeface="Times New Roman"/>
                <a:cs typeface="Times New Roman"/>
              </a:rPr>
              <a:t>-</a:t>
            </a:r>
            <a:r>
              <a:rPr lang="en-US" sz="2000" dirty="0">
                <a:latin typeface="Times New Roman"/>
                <a:ea typeface="Times New Roman"/>
              </a:rPr>
              <a:t>0.97, 0.32]</a:t>
            </a:r>
            <a:r>
              <a:rPr lang="en-US" sz="2000" i="1" baseline="30000" dirty="0">
                <a:latin typeface="Times New Roman"/>
                <a:ea typeface="Times New Roman"/>
              </a:rPr>
              <a:t>T</a:t>
            </a:r>
            <a:r>
              <a:rPr lang="en-US" sz="2000" kern="0" dirty="0"/>
              <a:t>  and distance </a:t>
            </a:r>
          </a:p>
          <a:p>
            <a:pPr marL="0" indent="0">
              <a:buNone/>
            </a:pPr>
            <a:endParaRPr lang="en-US" sz="2000" kern="0" dirty="0"/>
          </a:p>
          <a:p>
            <a:pPr marL="0" indent="0">
              <a:buNone/>
            </a:pPr>
            <a:endParaRPr lang="en-US" sz="2000" kern="0" dirty="0"/>
          </a:p>
          <a:p>
            <a:pPr marL="0" indent="0">
              <a:buNone/>
            </a:pPr>
            <a:endParaRPr lang="en-US" sz="2000" kern="0" dirty="0"/>
          </a:p>
          <a:p>
            <a:pPr marL="0" indent="0">
              <a:buNone/>
            </a:pPr>
            <a:r>
              <a:rPr lang="en-US" sz="2000" kern="0" dirty="0"/>
              <a:t>So </a:t>
            </a:r>
            <a:r>
              <a:rPr lang="en-US" sz="2000" i="1" dirty="0">
                <a:latin typeface="Times New Roman"/>
                <a:ea typeface="Times New Roman"/>
              </a:rPr>
              <a:t>i</a:t>
            </a:r>
            <a:r>
              <a:rPr lang="en-US" sz="2000" baseline="-25000" dirty="0">
                <a:latin typeface="Times New Roman"/>
                <a:ea typeface="Times New Roman"/>
              </a:rPr>
              <a:t>1</a:t>
            </a:r>
            <a:r>
              <a:rPr lang="en-US" sz="2000" dirty="0">
                <a:latin typeface="Times New Roman"/>
                <a:ea typeface="Times New Roman"/>
              </a:rPr>
              <a:t>(</a:t>
            </a:r>
            <a:r>
              <a:rPr lang="en-US" sz="2000" b="1" dirty="0">
                <a:latin typeface="Times New Roman"/>
                <a:ea typeface="Times New Roman"/>
              </a:rPr>
              <a:t>x</a:t>
            </a:r>
            <a:r>
              <a:rPr lang="en-US" sz="2000" dirty="0">
                <a:latin typeface="Times New Roman"/>
                <a:ea typeface="Times New Roman"/>
              </a:rPr>
              <a:t>) = 13</a:t>
            </a:r>
            <a:r>
              <a:rPr lang="en-US" sz="2000" kern="0" dirty="0"/>
              <a:t>, and</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833320033"/>
              </p:ext>
            </p:extLst>
          </p:nvPr>
        </p:nvGraphicFramePr>
        <p:xfrm>
          <a:off x="4641272" y="1399308"/>
          <a:ext cx="475631" cy="323429"/>
        </p:xfrm>
        <a:graphic>
          <a:graphicData uri="http://schemas.openxmlformats.org/presentationml/2006/ole">
            <mc:AlternateContent xmlns:mc="http://schemas.openxmlformats.org/markup-compatibility/2006">
              <mc:Choice xmlns:v="urn:schemas-microsoft-com:vml" Requires="v">
                <p:oleObj name="Equation" r:id="rId2" imgW="317087" imgH="215619" progId="Equation.3">
                  <p:embed/>
                </p:oleObj>
              </mc:Choice>
              <mc:Fallback>
                <p:oleObj name="Equation" r:id="rId2" imgW="317087" imgH="21561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272" y="1399308"/>
                        <a:ext cx="475631" cy="323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903315038"/>
              </p:ext>
            </p:extLst>
          </p:nvPr>
        </p:nvGraphicFramePr>
        <p:xfrm>
          <a:off x="3671454" y="2888671"/>
          <a:ext cx="4591050" cy="457200"/>
        </p:xfrm>
        <a:graphic>
          <a:graphicData uri="http://schemas.openxmlformats.org/presentationml/2006/ole">
            <mc:AlternateContent xmlns:mc="http://schemas.openxmlformats.org/markup-compatibility/2006">
              <mc:Choice xmlns:v="urn:schemas-microsoft-com:vml" Requires="v">
                <p:oleObj name="Equation" r:id="rId4" imgW="3060700" imgH="304800" progId="Equation.3">
                  <p:embed/>
                </p:oleObj>
              </mc:Choice>
              <mc:Fallback>
                <p:oleObj name="Equation" r:id="rId4" imgW="3060700" imgH="304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1454" y="2888671"/>
                        <a:ext cx="45910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590389148"/>
              </p:ext>
            </p:extLst>
          </p:nvPr>
        </p:nvGraphicFramePr>
        <p:xfrm>
          <a:off x="5347853" y="3893126"/>
          <a:ext cx="1657350" cy="361950"/>
        </p:xfrm>
        <a:graphic>
          <a:graphicData uri="http://schemas.openxmlformats.org/presentationml/2006/ole">
            <mc:AlternateContent xmlns:mc="http://schemas.openxmlformats.org/markup-compatibility/2006">
              <mc:Choice xmlns:v="urn:schemas-microsoft-com:vml" Requires="v">
                <p:oleObj name="Equation" r:id="rId6" imgW="1104900" imgH="241300" progId="Equation.3">
                  <p:embed/>
                </p:oleObj>
              </mc:Choice>
              <mc:Fallback>
                <p:oleObj name="Equation" r:id="rId6" imgW="11049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7853" y="3893126"/>
                        <a:ext cx="16573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62120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Additive Models in General </a:t>
            </a:r>
          </a:p>
        </p:txBody>
      </p:sp>
      <p:sp>
        <p:nvSpPr>
          <p:cNvPr id="3" name="Content Placeholder 2"/>
          <p:cNvSpPr>
            <a:spLocks noGrp="1"/>
          </p:cNvSpPr>
          <p:nvPr>
            <p:ph idx="1"/>
          </p:nvPr>
        </p:nvSpPr>
        <p:spPr/>
        <p:txBody>
          <a:bodyPr/>
          <a:lstStyle/>
          <a:p>
            <a:r>
              <a:rPr lang="en-US" dirty="0"/>
              <a:t>By definition, a model is additive if there are no interactions, in which case you can always write it as</a:t>
            </a:r>
          </a:p>
          <a:p>
            <a:pPr marL="0" indent="0">
              <a:buNone/>
            </a:pPr>
            <a:r>
              <a:rPr lang="en-US" i="1" dirty="0">
                <a:solidFill>
                  <a:srgbClr val="000000"/>
                </a:solidFill>
                <a:latin typeface="Times New Roman"/>
                <a:ea typeface="Times New Roman"/>
              </a:rPr>
              <a:t>	Y</a:t>
            </a:r>
            <a:r>
              <a:rPr lang="en-US" dirty="0">
                <a:solidFill>
                  <a:srgbClr val="000000"/>
                </a:solidFill>
                <a:latin typeface="Times New Roman"/>
                <a:ea typeface="Times New Roman"/>
              </a:rPr>
              <a:t>(</a:t>
            </a:r>
            <a:r>
              <a:rPr lang="en-US" b="1" dirty="0">
                <a:solidFill>
                  <a:srgbClr val="000000"/>
                </a:solidFill>
                <a:latin typeface="Times New Roman"/>
                <a:ea typeface="Times New Roman"/>
              </a:rPr>
              <a:t>x</a:t>
            </a:r>
            <a:r>
              <a:rPr lang="en-US" dirty="0">
                <a:solidFill>
                  <a:srgbClr val="000000"/>
                </a:solidFill>
                <a:latin typeface="Times New Roman"/>
                <a:ea typeface="Times New Roman"/>
              </a:rPr>
              <a:t>) = </a:t>
            </a:r>
            <a:r>
              <a:rPr lang="en-US" i="1" dirty="0">
                <a:solidFill>
                  <a:srgbClr val="000000"/>
                </a:solidFill>
                <a:latin typeface="Symbol"/>
                <a:ea typeface="Times New Roman"/>
              </a:rPr>
              <a:t>a</a:t>
            </a:r>
            <a:r>
              <a:rPr lang="en-US" dirty="0">
                <a:solidFill>
                  <a:srgbClr val="000000"/>
                </a:solidFill>
                <a:latin typeface="Times New Roman"/>
                <a:ea typeface="Times New Roman"/>
              </a:rPr>
              <a:t> + </a:t>
            </a:r>
            <a:r>
              <a:rPr lang="en-US" i="1" dirty="0">
                <a:solidFill>
                  <a:srgbClr val="000000"/>
                </a:solidFill>
                <a:latin typeface="Times New Roman"/>
                <a:ea typeface="Times New Roman"/>
              </a:rPr>
              <a:t>f</a:t>
            </a:r>
            <a:r>
              <a:rPr lang="en-US" baseline="-25000" dirty="0">
                <a:solidFill>
                  <a:srgbClr val="000000"/>
                </a:solidFill>
                <a:latin typeface="Times New Roman"/>
                <a:ea typeface="Times New Roman"/>
              </a:rPr>
              <a:t>1</a:t>
            </a:r>
            <a:r>
              <a:rPr lang="en-US" dirty="0">
                <a:solidFill>
                  <a:srgbClr val="000000"/>
                </a:solidFill>
                <a:latin typeface="Times New Roman"/>
                <a:ea typeface="Times New Roman"/>
              </a:rPr>
              <a:t>(</a:t>
            </a:r>
            <a:r>
              <a:rPr lang="en-US" i="1" dirty="0">
                <a:solidFill>
                  <a:srgbClr val="000000"/>
                </a:solidFill>
                <a:latin typeface="Times New Roman"/>
                <a:ea typeface="Times New Roman"/>
              </a:rPr>
              <a:t>x</a:t>
            </a:r>
            <a:r>
              <a:rPr lang="en-US" baseline="-25000" dirty="0">
                <a:solidFill>
                  <a:srgbClr val="000000"/>
                </a:solidFill>
                <a:latin typeface="Times New Roman"/>
                <a:ea typeface="Times New Roman"/>
              </a:rPr>
              <a:t>1</a:t>
            </a:r>
            <a:r>
              <a:rPr lang="en-US" dirty="0">
                <a:solidFill>
                  <a:srgbClr val="000000"/>
                </a:solidFill>
                <a:latin typeface="Times New Roman"/>
                <a:ea typeface="Times New Roman"/>
              </a:rPr>
              <a:t>)+ </a:t>
            </a:r>
            <a:r>
              <a:rPr lang="en-US" i="1" dirty="0">
                <a:solidFill>
                  <a:srgbClr val="000000"/>
                </a:solidFill>
                <a:latin typeface="Times New Roman"/>
                <a:ea typeface="Times New Roman"/>
              </a:rPr>
              <a:t>f</a:t>
            </a:r>
            <a:r>
              <a:rPr lang="en-US" baseline="-25000" dirty="0">
                <a:solidFill>
                  <a:srgbClr val="000000"/>
                </a:solidFill>
                <a:latin typeface="Times New Roman"/>
                <a:ea typeface="Times New Roman"/>
              </a:rPr>
              <a:t>2</a:t>
            </a:r>
            <a:r>
              <a:rPr lang="en-US" dirty="0">
                <a:solidFill>
                  <a:srgbClr val="000000"/>
                </a:solidFill>
                <a:latin typeface="Times New Roman"/>
                <a:ea typeface="Times New Roman"/>
              </a:rPr>
              <a:t>(</a:t>
            </a:r>
            <a:r>
              <a:rPr lang="en-US" i="1" dirty="0">
                <a:solidFill>
                  <a:srgbClr val="000000"/>
                </a:solidFill>
                <a:latin typeface="Times New Roman"/>
                <a:ea typeface="Times New Roman"/>
              </a:rPr>
              <a:t>x</a:t>
            </a:r>
            <a:r>
              <a:rPr lang="en-US" baseline="-25000" dirty="0">
                <a:solidFill>
                  <a:srgbClr val="000000"/>
                </a:solidFill>
                <a:latin typeface="Times New Roman"/>
                <a:ea typeface="Times New Roman"/>
              </a:rPr>
              <a:t>2</a:t>
            </a:r>
            <a:r>
              <a:rPr lang="en-US" dirty="0">
                <a:solidFill>
                  <a:srgbClr val="000000"/>
                </a:solidFill>
                <a:latin typeface="Times New Roman"/>
                <a:ea typeface="Times New Roman"/>
              </a:rPr>
              <a:t>)+ . . . + </a:t>
            </a:r>
            <a:r>
              <a:rPr lang="en-US" i="1" dirty="0" err="1">
                <a:solidFill>
                  <a:srgbClr val="000000"/>
                </a:solidFill>
                <a:latin typeface="Times New Roman"/>
                <a:ea typeface="Times New Roman"/>
              </a:rPr>
              <a:t>f</a:t>
            </a:r>
            <a:r>
              <a:rPr lang="en-US" i="1" baseline="-25000" dirty="0" err="1">
                <a:solidFill>
                  <a:srgbClr val="000000"/>
                </a:solidFill>
                <a:latin typeface="Times New Roman"/>
                <a:ea typeface="Times New Roman"/>
              </a:rPr>
              <a:t>k</a:t>
            </a:r>
            <a:r>
              <a:rPr lang="en-US" dirty="0">
                <a:solidFill>
                  <a:srgbClr val="000000"/>
                </a:solidFill>
                <a:latin typeface="Times New Roman"/>
                <a:ea typeface="Times New Roman"/>
              </a:rPr>
              <a:t>(</a:t>
            </a:r>
            <a:r>
              <a:rPr lang="en-US" i="1" dirty="0" err="1">
                <a:solidFill>
                  <a:srgbClr val="000000"/>
                </a:solidFill>
                <a:latin typeface="Times New Roman"/>
                <a:ea typeface="Times New Roman"/>
              </a:rPr>
              <a:t>x</a:t>
            </a:r>
            <a:r>
              <a:rPr lang="en-US" i="1" baseline="-25000" dirty="0" err="1">
                <a:solidFill>
                  <a:srgbClr val="000000"/>
                </a:solidFill>
                <a:latin typeface="Times New Roman"/>
                <a:ea typeface="Times New Roman"/>
              </a:rPr>
              <a:t>k</a:t>
            </a:r>
            <a:r>
              <a:rPr lang="en-US" dirty="0">
                <a:solidFill>
                  <a:srgbClr val="000000"/>
                </a:solidFill>
                <a:latin typeface="Times New Roman"/>
                <a:ea typeface="Times New Roman"/>
              </a:rPr>
              <a:t>) + </a:t>
            </a:r>
            <a:r>
              <a:rPr lang="en-US" i="1" dirty="0">
                <a:solidFill>
                  <a:srgbClr val="000000"/>
                </a:solidFill>
                <a:latin typeface="Symbol"/>
                <a:ea typeface="Times New Roman"/>
              </a:rPr>
              <a:t>e</a:t>
            </a:r>
            <a:endParaRPr lang="en-US" dirty="0">
              <a:solidFill>
                <a:srgbClr val="000000"/>
              </a:solidFill>
              <a:latin typeface="Times New Roman"/>
              <a:ea typeface="Times New Roman"/>
            </a:endParaRPr>
          </a:p>
          <a:p>
            <a:pPr>
              <a:spcBef>
                <a:spcPts val="1500"/>
              </a:spcBef>
            </a:pPr>
            <a:r>
              <a:rPr lang="en-US" dirty="0"/>
              <a:t>For visualizing the effect of </a:t>
            </a:r>
            <a:r>
              <a:rPr lang="en-US" i="1" dirty="0" err="1">
                <a:solidFill>
                  <a:srgbClr val="000000"/>
                </a:solidFill>
                <a:latin typeface="Times New Roman"/>
                <a:ea typeface="Times New Roman"/>
              </a:rPr>
              <a:t>x</a:t>
            </a:r>
            <a:r>
              <a:rPr lang="en-US" i="1" baseline="-25000" dirty="0" err="1">
                <a:solidFill>
                  <a:srgbClr val="000000"/>
                </a:solidFill>
                <a:latin typeface="Times New Roman"/>
                <a:ea typeface="Times New Roman"/>
              </a:rPr>
              <a:t>j</a:t>
            </a:r>
            <a:r>
              <a:rPr lang="en-US" dirty="0"/>
              <a:t> on </a:t>
            </a:r>
            <a:r>
              <a:rPr lang="en-US" i="1" dirty="0">
                <a:solidFill>
                  <a:srgbClr val="000000"/>
                </a:solidFill>
                <a:latin typeface="Times New Roman"/>
                <a:ea typeface="Times New Roman"/>
              </a:rPr>
              <a:t>Y</a:t>
            </a:r>
            <a:r>
              <a:rPr lang="en-US" dirty="0"/>
              <a:t>, you can simply plot </a:t>
            </a:r>
            <a:br>
              <a:rPr lang="en-US" dirty="0"/>
            </a:br>
            <a:r>
              <a:rPr lang="en-US" dirty="0"/>
              <a:t>           vs. </a:t>
            </a:r>
            <a:r>
              <a:rPr lang="en-US" i="1" dirty="0" err="1">
                <a:solidFill>
                  <a:srgbClr val="000000"/>
                </a:solidFill>
                <a:latin typeface="Times New Roman"/>
                <a:ea typeface="Times New Roman"/>
              </a:rPr>
              <a:t>x</a:t>
            </a:r>
            <a:r>
              <a:rPr lang="en-US" i="1" baseline="-25000" dirty="0" err="1">
                <a:solidFill>
                  <a:srgbClr val="000000"/>
                </a:solidFill>
                <a:latin typeface="Times New Roman"/>
                <a:ea typeface="Times New Roman"/>
              </a:rPr>
              <a:t>j</a:t>
            </a:r>
            <a:r>
              <a:rPr lang="en-US" dirty="0"/>
              <a:t>, or equivalently        vs. </a:t>
            </a:r>
            <a:r>
              <a:rPr lang="en-US" i="1" dirty="0" err="1">
                <a:solidFill>
                  <a:srgbClr val="000000"/>
                </a:solidFill>
                <a:latin typeface="Times New Roman"/>
                <a:ea typeface="Times New Roman"/>
              </a:rPr>
              <a:t>x</a:t>
            </a:r>
            <a:r>
              <a:rPr lang="en-US" i="1" baseline="-25000" dirty="0" err="1">
                <a:solidFill>
                  <a:srgbClr val="000000"/>
                </a:solidFill>
                <a:latin typeface="Times New Roman"/>
                <a:ea typeface="Times New Roman"/>
              </a:rPr>
              <a:t>j</a:t>
            </a:r>
            <a:r>
              <a:rPr lang="en-US" dirty="0"/>
              <a:t>  using any set of fixed values for the other predictors </a:t>
            </a:r>
          </a:p>
          <a:p>
            <a:pPr>
              <a:spcBef>
                <a:spcPts val="1500"/>
              </a:spcBef>
            </a:pPr>
            <a:r>
              <a:rPr lang="en-US" dirty="0"/>
              <a:t>The effect of </a:t>
            </a:r>
            <a:r>
              <a:rPr lang="en-US" i="1" dirty="0" err="1">
                <a:solidFill>
                  <a:srgbClr val="000000"/>
                </a:solidFill>
                <a:latin typeface="Times New Roman"/>
                <a:ea typeface="Times New Roman"/>
              </a:rPr>
              <a:t>x</a:t>
            </a:r>
            <a:r>
              <a:rPr lang="en-US" i="1" baseline="-25000" dirty="0" err="1">
                <a:solidFill>
                  <a:srgbClr val="000000"/>
                </a:solidFill>
                <a:latin typeface="Times New Roman"/>
                <a:ea typeface="Times New Roman"/>
              </a:rPr>
              <a:t>j</a:t>
            </a:r>
            <a:r>
              <a:rPr lang="en-US" dirty="0"/>
              <a:t> on </a:t>
            </a:r>
            <a:r>
              <a:rPr lang="en-US" i="1" dirty="0">
                <a:solidFill>
                  <a:srgbClr val="000000"/>
                </a:solidFill>
                <a:latin typeface="Times New Roman"/>
                <a:ea typeface="Times New Roman"/>
              </a:rPr>
              <a:t>Y</a:t>
            </a:r>
            <a:r>
              <a:rPr lang="en-US" dirty="0"/>
              <a:t> is the same regardless of the levels of the other predictors because of the model additivity:</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665219620"/>
              </p:ext>
            </p:extLst>
          </p:nvPr>
        </p:nvGraphicFramePr>
        <p:xfrm>
          <a:off x="854440" y="2908103"/>
          <a:ext cx="888614" cy="558558"/>
        </p:xfrm>
        <a:graphic>
          <a:graphicData uri="http://schemas.openxmlformats.org/presentationml/2006/ole">
            <mc:AlternateContent xmlns:mc="http://schemas.openxmlformats.org/markup-compatibility/2006">
              <mc:Choice xmlns:v="urn:schemas-microsoft-com:vml" Requires="v">
                <p:oleObj name="Equation" r:id="rId2" imgW="444307" imgH="279279" progId="Equation.3">
                  <p:embed/>
                </p:oleObj>
              </mc:Choice>
              <mc:Fallback>
                <p:oleObj name="Equation" r:id="rId2" imgW="444307" imgH="279279"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40" y="2908103"/>
                        <a:ext cx="888614" cy="558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82521484"/>
              </p:ext>
            </p:extLst>
          </p:nvPr>
        </p:nvGraphicFramePr>
        <p:xfrm>
          <a:off x="1124262" y="4721905"/>
          <a:ext cx="4241800" cy="660400"/>
        </p:xfrm>
        <a:graphic>
          <a:graphicData uri="http://schemas.openxmlformats.org/presentationml/2006/ole">
            <mc:AlternateContent xmlns:mc="http://schemas.openxmlformats.org/markup-compatibility/2006">
              <mc:Choice xmlns:v="urn:schemas-microsoft-com:vml" Requires="v">
                <p:oleObj name="Equation" r:id="rId4" imgW="2120900" imgH="330200" progId="Equation.3">
                  <p:embed/>
                </p:oleObj>
              </mc:Choice>
              <mc:Fallback>
                <p:oleObj name="Equation" r:id="rId4" imgW="2120900" imgH="330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4262" y="4721905"/>
                        <a:ext cx="42418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253311195"/>
              </p:ext>
            </p:extLst>
          </p:nvPr>
        </p:nvGraphicFramePr>
        <p:xfrm>
          <a:off x="1723860" y="5456421"/>
          <a:ext cx="4267200" cy="1117600"/>
        </p:xfrm>
        <a:graphic>
          <a:graphicData uri="http://schemas.openxmlformats.org/presentationml/2006/ole">
            <mc:AlternateContent xmlns:mc="http://schemas.openxmlformats.org/markup-compatibility/2006">
              <mc:Choice xmlns:v="urn:schemas-microsoft-com:vml" Requires="v">
                <p:oleObj name="Equation" r:id="rId6" imgW="2133600" imgH="558800" progId="Equation.3">
                  <p:embed/>
                </p:oleObj>
              </mc:Choice>
              <mc:Fallback>
                <p:oleObj name="Equation" r:id="rId6" imgW="2133600" imgH="558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3860" y="5456421"/>
                        <a:ext cx="42672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125925251"/>
              </p:ext>
            </p:extLst>
          </p:nvPr>
        </p:nvGraphicFramePr>
        <p:xfrm>
          <a:off x="4616970" y="2966064"/>
          <a:ext cx="634320" cy="431280"/>
        </p:xfrm>
        <a:graphic>
          <a:graphicData uri="http://schemas.openxmlformats.org/presentationml/2006/ole">
            <mc:AlternateContent xmlns:mc="http://schemas.openxmlformats.org/markup-compatibility/2006">
              <mc:Choice xmlns:v="urn:schemas-microsoft-com:vml" Requires="v">
                <p:oleObj name="Equation" r:id="rId8" imgW="317160" imgH="215640" progId="Equation.3">
                  <p:embed/>
                </p:oleObj>
              </mc:Choice>
              <mc:Fallback>
                <p:oleObj name="Equation" r:id="rId8" imgW="317160" imgH="215640" progId="Equation.3">
                  <p:embed/>
                  <p:pic>
                    <p:nvPicPr>
                      <p:cNvPr id="0" name=""/>
                      <p:cNvPicPr>
                        <a:picLocks noChangeAspect="1" noChangeArrowheads="1"/>
                      </p:cNvPicPr>
                      <p:nvPr/>
                    </p:nvPicPr>
                    <p:blipFill>
                      <a:blip r:embed="rId9"/>
                      <a:srcRect/>
                      <a:stretch>
                        <a:fillRect/>
                      </a:stretch>
                    </p:blipFill>
                    <p:spPr bwMode="auto">
                      <a:xfrm>
                        <a:off x="4616970" y="2966064"/>
                        <a:ext cx="634320" cy="431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348561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Convenient Use of GAMs</a:t>
            </a:r>
          </a:p>
        </p:txBody>
      </p:sp>
      <p:sp>
        <p:nvSpPr>
          <p:cNvPr id="3" name="Content Placeholder 2"/>
          <p:cNvSpPr>
            <a:spLocks noGrp="1"/>
          </p:cNvSpPr>
          <p:nvPr>
            <p:ph idx="1"/>
          </p:nvPr>
        </p:nvSpPr>
        <p:spPr/>
        <p:txBody>
          <a:bodyPr/>
          <a:lstStyle/>
          <a:p>
            <a:r>
              <a:rPr lang="en-US" dirty="0"/>
              <a:t>Plotting the component </a:t>
            </a:r>
            <a:r>
              <a:rPr lang="en-US" i="1" dirty="0" err="1">
                <a:latin typeface="Times New Roman" pitchFamily="18" charset="0"/>
                <a:cs typeface="Times New Roman" pitchFamily="18" charset="0"/>
              </a:rPr>
              <a:t>f</a:t>
            </a:r>
            <a:r>
              <a:rPr lang="en-US" i="1" baseline="-25000" dirty="0" err="1">
                <a:latin typeface="Times New Roman" pitchFamily="18" charset="0"/>
                <a:cs typeface="Times New Roman" pitchFamily="18" charset="0"/>
              </a:rPr>
              <a:t>j</a:t>
            </a:r>
            <a:r>
              <a:rPr lang="en-US" dirty="0">
                <a:latin typeface="Times New Roman" pitchFamily="18" charset="0"/>
                <a:cs typeface="Times New Roman" pitchFamily="18" charset="0"/>
              </a:rPr>
              <a:t>()</a:t>
            </a:r>
            <a:r>
              <a:rPr lang="en-US" dirty="0"/>
              <a:t>’s can be useful for getting a rough idea of the effects of individual predictors and selecting a subset of relevant predictors with which to fit some other nonlinear model that performs poorly in high dimensions (e.g., nearest neighbors, local linear regression, </a:t>
            </a:r>
            <a:r>
              <a:rPr lang="en-US" dirty="0" err="1"/>
              <a:t>etc</a:t>
            </a:r>
            <a:r>
              <a:rPr lang="en-US" dirty="0"/>
              <a:t>) – choose the predictors with the largest </a:t>
            </a:r>
            <a:r>
              <a:rPr lang="en-US" i="1" dirty="0" err="1">
                <a:latin typeface="Times New Roman" pitchFamily="18" charset="0"/>
                <a:cs typeface="Times New Roman" pitchFamily="18" charset="0"/>
              </a:rPr>
              <a:t>f</a:t>
            </a:r>
            <a:r>
              <a:rPr lang="en-US" i="1" baseline="-25000" dirty="0" err="1">
                <a:latin typeface="Times New Roman" pitchFamily="18" charset="0"/>
                <a:cs typeface="Times New Roman" pitchFamily="18" charset="0"/>
              </a:rPr>
              <a:t>j</a:t>
            </a:r>
            <a:r>
              <a:rPr lang="en-US" dirty="0">
                <a:latin typeface="Times New Roman" pitchFamily="18" charset="0"/>
                <a:cs typeface="Times New Roman" pitchFamily="18" charset="0"/>
              </a:rPr>
              <a:t>()</a:t>
            </a:r>
            <a:r>
              <a:rPr lang="en-US" dirty="0"/>
              <a:t>’s</a:t>
            </a:r>
          </a:p>
          <a:p>
            <a:r>
              <a:rPr lang="en-US" dirty="0"/>
              <a:t>Trees are also good for this purpose, since they automatically omit irrelevant predictors – you can overgrow and choose the predictors to include based on order of importance</a:t>
            </a:r>
          </a:p>
          <a:p>
            <a:r>
              <a:rPr lang="en-US" dirty="0"/>
              <a:t>What are the relative advantages and disadvantages of GAMs versus trees for selecting a subset of important predictors?</a:t>
            </a:r>
          </a:p>
        </p:txBody>
      </p:sp>
    </p:spTree>
    <p:extLst>
      <p:ext uri="{BB962C8B-B14F-4D97-AF65-F5344CB8AC3E}">
        <p14:creationId xmlns:p14="http://schemas.microsoft.com/office/powerpoint/2010/main" val="7031726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PPR Fit for Concrete data</a:t>
            </a:r>
          </a:p>
        </p:txBody>
      </p:sp>
      <p:sp>
        <p:nvSpPr>
          <p:cNvPr id="3" name="Content Placeholder 2"/>
          <p:cNvSpPr>
            <a:spLocks noGrp="1"/>
          </p:cNvSpPr>
          <p:nvPr>
            <p:ph idx="1"/>
          </p:nvPr>
        </p:nvSpPr>
        <p:spPr>
          <a:xfrm>
            <a:off x="457200" y="1034321"/>
            <a:ext cx="8229600" cy="5366479"/>
          </a:xfrm>
        </p:spPr>
        <p:txBody>
          <a:bodyPr/>
          <a:lstStyle/>
          <a:p>
            <a:pPr marL="0" indent="0">
              <a:buNone/>
            </a:pPr>
            <a:r>
              <a:rPr lang="en-US" sz="1600" dirty="0"/>
              <a:t>out&lt;-</a:t>
            </a:r>
            <a:r>
              <a:rPr lang="en-US" sz="1600" dirty="0" err="1"/>
              <a:t>ppr</a:t>
            </a:r>
            <a:r>
              <a:rPr lang="en-US" sz="1600" dirty="0"/>
              <a:t>(Strength~., data=CRT1, </a:t>
            </a:r>
            <a:r>
              <a:rPr lang="en-US" sz="1600" dirty="0" err="1"/>
              <a:t>nterms</a:t>
            </a:r>
            <a:r>
              <a:rPr lang="en-US" sz="1600" dirty="0"/>
              <a:t>=6)</a:t>
            </a:r>
          </a:p>
          <a:p>
            <a:pPr marL="0" indent="0">
              <a:buNone/>
            </a:pPr>
            <a:r>
              <a:rPr lang="en-US" sz="1600" dirty="0"/>
              <a:t>summary(out)</a:t>
            </a:r>
          </a:p>
          <a:p>
            <a:pPr marL="0" indent="0">
              <a:buNone/>
            </a:pPr>
            <a:r>
              <a:rPr lang="en-US" sz="1600" dirty="0" err="1"/>
              <a:t>yhat</a:t>
            </a:r>
            <a:r>
              <a:rPr lang="en-US" sz="1600" dirty="0"/>
              <a:t>&lt;-predict(out)</a:t>
            </a:r>
          </a:p>
          <a:p>
            <a:pPr marL="0" indent="0">
              <a:buNone/>
            </a:pPr>
            <a:r>
              <a:rPr lang="en-US" sz="1600" dirty="0"/>
              <a:t>plot(yhat,CRT1$Strength)  </a:t>
            </a:r>
          </a:p>
          <a:p>
            <a:pPr marL="0" indent="0">
              <a:buNone/>
            </a:pPr>
            <a:r>
              <a:rPr lang="en-US" sz="1600" dirty="0"/>
              <a:t>##</a:t>
            </a:r>
          </a:p>
          <a:p>
            <a:pPr marL="0" indent="0">
              <a:buNone/>
            </a:pPr>
            <a:r>
              <a:rPr lang="en-US" sz="1600" dirty="0"/>
              <a:t>par(</a:t>
            </a:r>
            <a:r>
              <a:rPr lang="en-US" sz="1600" dirty="0" err="1"/>
              <a:t>mfrow</a:t>
            </a:r>
            <a:r>
              <a:rPr lang="en-US" sz="1600" dirty="0"/>
              <a:t>=c(2,3)); plot(out)  #plot component functions</a:t>
            </a:r>
          </a:p>
          <a:p>
            <a:pPr marL="0" indent="0">
              <a:buNone/>
            </a:pPr>
            <a:endParaRPr lang="en-US" sz="1600" dirty="0"/>
          </a:p>
          <a:p>
            <a:pPr marL="0" indent="0">
              <a:buNone/>
            </a:pPr>
            <a:r>
              <a:rPr lang="en-US" sz="1400" dirty="0"/>
              <a:t>Projection direction vectors:</a:t>
            </a:r>
          </a:p>
          <a:p>
            <a:pPr marL="0" indent="0">
              <a:buNone/>
            </a:pPr>
            <a:r>
              <a:rPr lang="en-US" sz="1400" dirty="0"/>
              <a:t>       term 1      term 2      term 3      term 4      term 5      term 6     </a:t>
            </a:r>
          </a:p>
          <a:p>
            <a:pPr marL="0" indent="0">
              <a:buNone/>
            </a:pPr>
            <a:r>
              <a:rPr lang="en-US" sz="1400" dirty="0"/>
              <a:t>Cement  0.56038180  0.14875663 -0.51181859  0.19253651  0.32375148 -0.18080845</a:t>
            </a:r>
          </a:p>
          <a:p>
            <a:pPr marL="0" indent="0">
              <a:buNone/>
            </a:pPr>
            <a:r>
              <a:rPr lang="en-US" sz="1400" dirty="0"/>
              <a:t>Slag    0.36971039  0.02906004 -0.42377081  0.30425184  0.60764538 -0.35929921</a:t>
            </a:r>
          </a:p>
          <a:p>
            <a:pPr marL="0" indent="0">
              <a:buNone/>
            </a:pPr>
            <a:r>
              <a:rPr lang="en-US" sz="1400" dirty="0" err="1"/>
              <a:t>FlyAsh</a:t>
            </a:r>
            <a:r>
              <a:rPr lang="en-US" sz="1400" dirty="0"/>
              <a:t>  0.24818052 -0.05312206 -0.40260714 -0.61037330  0.54251333 -0.12058484</a:t>
            </a:r>
          </a:p>
          <a:p>
            <a:pPr marL="0" indent="0">
              <a:buNone/>
            </a:pPr>
            <a:r>
              <a:rPr lang="en-US" sz="1400" dirty="0"/>
              <a:t>Water  -0.02835874  0.04016617 -0.03668892  0.25889810  0.19846385 -0.68332281</a:t>
            </a:r>
          </a:p>
          <a:p>
            <a:pPr marL="0" indent="0">
              <a:buNone/>
            </a:pPr>
            <a:r>
              <a:rPr lang="en-US" sz="1400" dirty="0" err="1"/>
              <a:t>SPlast</a:t>
            </a:r>
            <a:r>
              <a:rPr lang="en-US" sz="1400" dirty="0"/>
              <a:t>  0.04247494  0.74361516  0.36594101  0.10989266 -0.05797348 -0.33548973</a:t>
            </a:r>
          </a:p>
          <a:p>
            <a:pPr marL="0" indent="0">
              <a:buNone/>
            </a:pPr>
            <a:r>
              <a:rPr lang="en-US" sz="1400" dirty="0" err="1"/>
              <a:t>CAgg</a:t>
            </a:r>
            <a:r>
              <a:rPr lang="en-US" sz="1400" dirty="0"/>
              <a:t>    0.13441209 -0.01507782 -0.29928555  0.24351108  0.25379468 -0.33372838</a:t>
            </a:r>
          </a:p>
          <a:p>
            <a:pPr marL="0" indent="0">
              <a:buNone/>
            </a:pPr>
            <a:r>
              <a:rPr lang="en-US" sz="1400" dirty="0" err="1"/>
              <a:t>FAgg</a:t>
            </a:r>
            <a:r>
              <a:rPr lang="en-US" sz="1400" dirty="0"/>
              <a:t>    0.14182243  0.02512404 -0.30127236  0.24231468  0.30552913 -0.36370375</a:t>
            </a:r>
          </a:p>
          <a:p>
            <a:pPr marL="0" indent="0">
              <a:buNone/>
            </a:pPr>
            <a:r>
              <a:rPr lang="en-US" sz="1400" dirty="0"/>
              <a:t>Age     0.66850905 -0.64712413  0.28420371 -0.54834867  0.17641641  0.02309131</a:t>
            </a:r>
          </a:p>
          <a:p>
            <a:pPr marL="0" indent="0">
              <a:buNone/>
            </a:pPr>
            <a:endParaRPr lang="en-US" sz="1400" dirty="0"/>
          </a:p>
          <a:p>
            <a:pPr marL="0" indent="0">
              <a:buNone/>
            </a:pPr>
            <a:r>
              <a:rPr lang="en-US" sz="1400" dirty="0"/>
              <a:t>Coefficients of ridge terms:</a:t>
            </a:r>
          </a:p>
          <a:p>
            <a:pPr marL="0" indent="0">
              <a:buNone/>
            </a:pPr>
            <a:r>
              <a:rPr lang="en-US" sz="1400" dirty="0"/>
              <a:t>    term 1     term 2     term 3     term 4     term 5     term 6 </a:t>
            </a:r>
          </a:p>
          <a:p>
            <a:pPr marL="0" indent="0">
              <a:buNone/>
            </a:pPr>
            <a:r>
              <a:rPr lang="en-US" sz="1400" dirty="0"/>
              <a:t>0.20686296 0.10395489 0.05538284 0.06171454 0.03707326 0.03622624 </a:t>
            </a:r>
          </a:p>
        </p:txBody>
      </p:sp>
    </p:spTree>
    <p:extLst>
      <p:ext uri="{BB962C8B-B14F-4D97-AF65-F5344CB8AC3E}">
        <p14:creationId xmlns:p14="http://schemas.microsoft.com/office/powerpoint/2010/main" val="33400344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Plots of the PPR Component Functions</a:t>
            </a:r>
          </a:p>
        </p:txBody>
      </p:sp>
      <p:pic>
        <p:nvPicPr>
          <p:cNvPr id="4710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017" r="1743"/>
          <a:stretch/>
        </p:blipFill>
        <p:spPr bwMode="auto">
          <a:xfrm>
            <a:off x="248533" y="1237956"/>
            <a:ext cx="8487506" cy="5591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62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How can you interpret the PPR response surface and component functions? </a:t>
            </a:r>
          </a:p>
          <a:p>
            <a:r>
              <a:rPr lang="en-US" dirty="0"/>
              <a:t>Which of the six component PPR functions is the most important?</a:t>
            </a:r>
          </a:p>
          <a:p>
            <a:r>
              <a:rPr lang="en-US" dirty="0"/>
              <a:t>Which predictors appear the most important, and what are their effects?</a:t>
            </a:r>
          </a:p>
          <a:p>
            <a:r>
              <a:rPr lang="en-US" dirty="0"/>
              <a:t>Does </a:t>
            </a:r>
            <a:r>
              <a:rPr lang="en-US" dirty="0" err="1"/>
              <a:t>nterms</a:t>
            </a:r>
            <a:r>
              <a:rPr lang="en-US" dirty="0"/>
              <a:t> = 6 seem like a reasonable choice? </a:t>
            </a:r>
          </a:p>
        </p:txBody>
      </p:sp>
    </p:spTree>
    <p:extLst>
      <p:ext uri="{BB962C8B-B14F-4D97-AF65-F5344CB8AC3E}">
        <p14:creationId xmlns:p14="http://schemas.microsoft.com/office/powerpoint/2010/main" val="20590351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778"/>
            <a:ext cx="8229600" cy="609779"/>
          </a:xfrm>
        </p:spPr>
        <p:txBody>
          <a:bodyPr/>
          <a:lstStyle/>
          <a:p>
            <a:r>
              <a:rPr lang="en-US" dirty="0"/>
              <a:t>CV to Find Best </a:t>
            </a:r>
            <a:r>
              <a:rPr lang="en-US" dirty="0" err="1"/>
              <a:t>nterms</a:t>
            </a:r>
            <a:r>
              <a:rPr lang="en-US" dirty="0"/>
              <a:t> in PPR on Concrete Data</a:t>
            </a:r>
          </a:p>
        </p:txBody>
      </p:sp>
      <p:sp>
        <p:nvSpPr>
          <p:cNvPr id="3" name="Content Placeholder 2"/>
          <p:cNvSpPr>
            <a:spLocks noGrp="1"/>
          </p:cNvSpPr>
          <p:nvPr>
            <p:ph idx="1"/>
          </p:nvPr>
        </p:nvSpPr>
        <p:spPr>
          <a:xfrm>
            <a:off x="457200" y="809469"/>
            <a:ext cx="8229600" cy="5591331"/>
          </a:xfrm>
        </p:spPr>
        <p:txBody>
          <a:bodyPr/>
          <a:lstStyle/>
          <a:p>
            <a:pPr marL="0" indent="0">
              <a:buNone/>
            </a:pPr>
            <a:r>
              <a:rPr lang="en-US" sz="1400" dirty="0" err="1"/>
              <a:t>Nrep</a:t>
            </a:r>
            <a:r>
              <a:rPr lang="en-US" sz="1400" dirty="0"/>
              <a:t>&lt;-5 #number of replicates of CV</a:t>
            </a:r>
          </a:p>
          <a:p>
            <a:pPr marL="0" indent="0">
              <a:buNone/>
            </a:pPr>
            <a:r>
              <a:rPr lang="en-US" sz="1400" dirty="0"/>
              <a:t>K&lt;-10  #K-fold CV on each replicate</a:t>
            </a:r>
          </a:p>
          <a:p>
            <a:pPr marL="0" indent="0">
              <a:buNone/>
            </a:pPr>
            <a:r>
              <a:rPr lang="en-US" sz="1400" dirty="0" err="1"/>
              <a:t>n.models</a:t>
            </a:r>
            <a:r>
              <a:rPr lang="en-US" sz="1400" dirty="0"/>
              <a:t> = 2 #number of different models to fit</a:t>
            </a:r>
          </a:p>
          <a:p>
            <a:pPr marL="0" indent="0">
              <a:buNone/>
            </a:pPr>
            <a:r>
              <a:rPr lang="en-US" sz="1400" dirty="0"/>
              <a:t>n=</a:t>
            </a:r>
            <a:r>
              <a:rPr lang="en-US" sz="1400" dirty="0" err="1"/>
              <a:t>nrow</a:t>
            </a:r>
            <a:r>
              <a:rPr lang="en-US" sz="1400" dirty="0"/>
              <a:t>(CRT1)</a:t>
            </a:r>
          </a:p>
          <a:p>
            <a:pPr marL="0" indent="0">
              <a:buNone/>
            </a:pPr>
            <a:r>
              <a:rPr lang="en-US" sz="1400" dirty="0"/>
              <a:t>y&lt;-CRT1$Strength</a:t>
            </a:r>
          </a:p>
          <a:p>
            <a:pPr marL="0" indent="0">
              <a:buNone/>
            </a:pPr>
            <a:r>
              <a:rPr lang="en-US" sz="1400" dirty="0" err="1"/>
              <a:t>yhat</a:t>
            </a:r>
            <a:r>
              <a:rPr lang="en-US" sz="1400" dirty="0"/>
              <a:t>=matrix(0,n,n.models) </a:t>
            </a:r>
          </a:p>
          <a:p>
            <a:pPr marL="0" indent="0">
              <a:buNone/>
            </a:pPr>
            <a:r>
              <a:rPr lang="en-US" sz="1400" dirty="0"/>
              <a:t>MSE&lt;-matrix(0,Nrep,n.models)</a:t>
            </a:r>
          </a:p>
          <a:p>
            <a:pPr marL="0" indent="0">
              <a:buNone/>
            </a:pPr>
            <a:r>
              <a:rPr lang="en-US" sz="1400" dirty="0"/>
              <a:t>for (j in 1:Nrep) {</a:t>
            </a:r>
          </a:p>
          <a:p>
            <a:pPr marL="0" indent="0">
              <a:buNone/>
            </a:pPr>
            <a:r>
              <a:rPr lang="en-US" sz="1400" dirty="0"/>
              <a:t>  </a:t>
            </a:r>
            <a:r>
              <a:rPr lang="en-US" sz="1400" dirty="0" err="1"/>
              <a:t>Ind</a:t>
            </a:r>
            <a:r>
              <a:rPr lang="en-US" sz="1400" dirty="0"/>
              <a:t>&lt;-</a:t>
            </a:r>
            <a:r>
              <a:rPr lang="en-US" sz="1400" dirty="0" err="1"/>
              <a:t>CVInd</a:t>
            </a:r>
            <a:r>
              <a:rPr lang="en-US" sz="1400" dirty="0"/>
              <a:t>(</a:t>
            </a:r>
            <a:r>
              <a:rPr lang="en-US" sz="1400" dirty="0" err="1"/>
              <a:t>n,K</a:t>
            </a:r>
            <a:r>
              <a:rPr lang="en-US" sz="1400" dirty="0"/>
              <a:t>)</a:t>
            </a:r>
          </a:p>
          <a:p>
            <a:pPr marL="0" indent="0">
              <a:buNone/>
            </a:pPr>
            <a:r>
              <a:rPr lang="en-US" sz="1400" dirty="0"/>
              <a:t>  for (k in 1:K) {</a:t>
            </a:r>
          </a:p>
          <a:p>
            <a:pPr marL="0" indent="0">
              <a:buNone/>
            </a:pPr>
            <a:r>
              <a:rPr lang="en-US" sz="1400" dirty="0"/>
              <a:t>     out&lt;- </a:t>
            </a:r>
            <a:r>
              <a:rPr lang="en-US" sz="1400" dirty="0" err="1"/>
              <a:t>ppr</a:t>
            </a:r>
            <a:r>
              <a:rPr lang="en-US" sz="1400" dirty="0"/>
              <a:t>(Strength~., data=CRT1[-</a:t>
            </a:r>
            <a:r>
              <a:rPr lang="en-US" sz="1400" dirty="0" err="1"/>
              <a:t>Ind</a:t>
            </a:r>
            <a:r>
              <a:rPr lang="en-US" sz="1400" dirty="0"/>
              <a:t>[[k]],], </a:t>
            </a:r>
            <a:r>
              <a:rPr lang="en-US" sz="1400" dirty="0" err="1"/>
              <a:t>nterms</a:t>
            </a:r>
            <a:r>
              <a:rPr lang="en-US" sz="1400" dirty="0"/>
              <a:t>=10)  </a:t>
            </a:r>
          </a:p>
          <a:p>
            <a:pPr marL="0" indent="0">
              <a:buNone/>
            </a:pPr>
            <a:r>
              <a:rPr lang="en-US" sz="1400" dirty="0"/>
              <a:t>     </a:t>
            </a:r>
            <a:r>
              <a:rPr lang="en-US" sz="1400" dirty="0" err="1"/>
              <a:t>yhat</a:t>
            </a:r>
            <a:r>
              <a:rPr lang="en-US" sz="1400" dirty="0"/>
              <a:t>[</a:t>
            </a:r>
            <a:r>
              <a:rPr lang="en-US" sz="1400" dirty="0" err="1"/>
              <a:t>Ind</a:t>
            </a:r>
            <a:r>
              <a:rPr lang="en-US" sz="1400" dirty="0"/>
              <a:t>[[k]],1]&lt;-</a:t>
            </a:r>
            <a:r>
              <a:rPr lang="en-US" sz="1400" dirty="0" err="1"/>
              <a:t>as.numeric</a:t>
            </a:r>
            <a:r>
              <a:rPr lang="en-US" sz="1400" dirty="0"/>
              <a:t>(predict(out,CRT1[</a:t>
            </a:r>
            <a:r>
              <a:rPr lang="en-US" sz="1400" dirty="0" err="1"/>
              <a:t>Ind</a:t>
            </a:r>
            <a:r>
              <a:rPr lang="en-US" sz="1400" dirty="0"/>
              <a:t>[[k]],]))</a:t>
            </a:r>
          </a:p>
          <a:p>
            <a:pPr marL="0" indent="0">
              <a:buNone/>
            </a:pPr>
            <a:r>
              <a:rPr lang="en-US" sz="1400" dirty="0"/>
              <a:t>     out&lt;- </a:t>
            </a:r>
            <a:r>
              <a:rPr lang="en-US" sz="1400" dirty="0" err="1"/>
              <a:t>ppr</a:t>
            </a:r>
            <a:r>
              <a:rPr lang="en-US" sz="1400" dirty="0"/>
              <a:t>(Strength~., data=CRT1[-</a:t>
            </a:r>
            <a:r>
              <a:rPr lang="en-US" sz="1400" dirty="0" err="1"/>
              <a:t>Ind</a:t>
            </a:r>
            <a:r>
              <a:rPr lang="en-US" sz="1400" dirty="0"/>
              <a:t>[[k]],], </a:t>
            </a:r>
            <a:r>
              <a:rPr lang="en-US" sz="1400" dirty="0" err="1"/>
              <a:t>nterms</a:t>
            </a:r>
            <a:r>
              <a:rPr lang="en-US" sz="1400" dirty="0"/>
              <a:t>=20)  </a:t>
            </a:r>
          </a:p>
          <a:p>
            <a:pPr marL="0" indent="0">
              <a:buNone/>
            </a:pPr>
            <a:r>
              <a:rPr lang="en-US" sz="1400" dirty="0"/>
              <a:t>     </a:t>
            </a:r>
            <a:r>
              <a:rPr lang="en-US" sz="1400" dirty="0" err="1"/>
              <a:t>yhat</a:t>
            </a:r>
            <a:r>
              <a:rPr lang="en-US" sz="1400" dirty="0"/>
              <a:t>[</a:t>
            </a:r>
            <a:r>
              <a:rPr lang="en-US" sz="1400" dirty="0" err="1"/>
              <a:t>Ind</a:t>
            </a:r>
            <a:r>
              <a:rPr lang="en-US" sz="1400" dirty="0"/>
              <a:t>[[k]],2]&lt;-</a:t>
            </a:r>
            <a:r>
              <a:rPr lang="en-US" sz="1400" dirty="0" err="1"/>
              <a:t>as.numeric</a:t>
            </a:r>
            <a:r>
              <a:rPr lang="en-US" sz="1400" dirty="0"/>
              <a:t>(predict(out,CRT1[</a:t>
            </a:r>
            <a:r>
              <a:rPr lang="en-US" sz="1400" dirty="0" err="1"/>
              <a:t>Ind</a:t>
            </a:r>
            <a:r>
              <a:rPr lang="en-US" sz="1400" dirty="0"/>
              <a:t>[[k]],]))</a:t>
            </a:r>
          </a:p>
          <a:p>
            <a:pPr marL="0" indent="0">
              <a:buNone/>
            </a:pPr>
            <a:r>
              <a:rPr lang="en-US" sz="1400" dirty="0"/>
              <a:t>  } #end of k loop</a:t>
            </a:r>
          </a:p>
          <a:p>
            <a:pPr marL="0" indent="0">
              <a:buNone/>
            </a:pPr>
            <a:r>
              <a:rPr lang="en-US" sz="1400" dirty="0"/>
              <a:t>  MSE[j,]=apply(yhat,2,function(x) sum((y-x)^2))/n</a:t>
            </a:r>
          </a:p>
          <a:p>
            <a:pPr marL="0" indent="0">
              <a:buNone/>
            </a:pPr>
            <a:r>
              <a:rPr lang="en-US" sz="1400" dirty="0"/>
              <a:t>} #end of j loop</a:t>
            </a:r>
          </a:p>
          <a:p>
            <a:pPr marL="0" indent="0">
              <a:buNone/>
            </a:pPr>
            <a:r>
              <a:rPr lang="en-US" sz="1400" dirty="0" err="1"/>
              <a:t>MSEAve</a:t>
            </a:r>
            <a:r>
              <a:rPr lang="en-US" sz="1400" dirty="0"/>
              <a:t>&lt;- apply(MSE,2,mean); </a:t>
            </a:r>
            <a:r>
              <a:rPr lang="en-US" sz="1400" dirty="0" err="1"/>
              <a:t>MSEAve</a:t>
            </a:r>
            <a:r>
              <a:rPr lang="en-US" sz="1400" dirty="0"/>
              <a:t> #averaged mean square CV error</a:t>
            </a:r>
          </a:p>
          <a:p>
            <a:pPr marL="0" indent="0">
              <a:buNone/>
            </a:pPr>
            <a:r>
              <a:rPr lang="en-US" sz="1400" dirty="0" err="1"/>
              <a:t>MSEsd</a:t>
            </a:r>
            <a:r>
              <a:rPr lang="en-US" sz="1400" dirty="0"/>
              <a:t> &lt;- apply(MSE,2,sd); </a:t>
            </a:r>
            <a:r>
              <a:rPr lang="en-US" sz="1400" dirty="0" err="1"/>
              <a:t>MSEsd</a:t>
            </a:r>
            <a:r>
              <a:rPr lang="en-US" sz="1400" dirty="0"/>
              <a:t>   #SD of mean square CV error</a:t>
            </a:r>
          </a:p>
          <a:p>
            <a:pPr marL="0" indent="0">
              <a:buNone/>
            </a:pPr>
            <a:r>
              <a:rPr lang="en-US" sz="1400" dirty="0"/>
              <a:t>r2&lt;-1-MSEAve/</a:t>
            </a:r>
            <a:r>
              <a:rPr lang="en-US" sz="1400" dirty="0" err="1"/>
              <a:t>var</a:t>
            </a:r>
            <a:r>
              <a:rPr lang="en-US" sz="1400" dirty="0"/>
              <a:t>(y); r2  #CV r^2</a:t>
            </a:r>
          </a:p>
          <a:p>
            <a:pPr marL="0" indent="0">
              <a:buNone/>
            </a:pPr>
            <a:r>
              <a:rPr lang="en-US" sz="1400" dirty="0"/>
              <a:t>MSE</a:t>
            </a:r>
          </a:p>
        </p:txBody>
      </p:sp>
    </p:spTree>
    <p:extLst>
      <p:ext uri="{BB962C8B-B14F-4D97-AF65-F5344CB8AC3E}">
        <p14:creationId xmlns:p14="http://schemas.microsoft.com/office/powerpoint/2010/main" val="28148388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PPR Fit for CPUS data</a:t>
            </a:r>
          </a:p>
        </p:txBody>
      </p:sp>
      <p:sp>
        <p:nvSpPr>
          <p:cNvPr id="3" name="Content Placeholder 2"/>
          <p:cNvSpPr>
            <a:spLocks noGrp="1"/>
          </p:cNvSpPr>
          <p:nvPr>
            <p:ph idx="1"/>
          </p:nvPr>
        </p:nvSpPr>
        <p:spPr>
          <a:xfrm>
            <a:off x="457200" y="1034321"/>
            <a:ext cx="8229600" cy="5366479"/>
          </a:xfrm>
        </p:spPr>
        <p:txBody>
          <a:bodyPr/>
          <a:lstStyle/>
          <a:p>
            <a:pPr marL="0" indent="0">
              <a:buNone/>
            </a:pPr>
            <a:r>
              <a:rPr lang="en-US" sz="1600" dirty="0"/>
              <a:t>out&lt;-</a:t>
            </a:r>
            <a:r>
              <a:rPr lang="en-US" sz="1600" dirty="0" err="1"/>
              <a:t>ppr</a:t>
            </a:r>
            <a:r>
              <a:rPr lang="en-US" sz="1600" dirty="0"/>
              <a:t>(</a:t>
            </a:r>
            <a:r>
              <a:rPr lang="en-US" sz="1600" dirty="0" err="1"/>
              <a:t>perf</a:t>
            </a:r>
            <a:r>
              <a:rPr lang="en-US" sz="1600" dirty="0"/>
              <a:t>~., data=CPUS1, </a:t>
            </a:r>
            <a:r>
              <a:rPr lang="en-US" sz="1600" dirty="0" err="1"/>
              <a:t>nterms</a:t>
            </a:r>
            <a:r>
              <a:rPr lang="en-US" sz="1600" dirty="0"/>
              <a:t>=3)</a:t>
            </a:r>
          </a:p>
          <a:p>
            <a:pPr marL="0" indent="0">
              <a:buNone/>
            </a:pPr>
            <a:r>
              <a:rPr lang="en-US" sz="1600" dirty="0"/>
              <a:t>summary(out)</a:t>
            </a:r>
          </a:p>
          <a:p>
            <a:pPr marL="0" indent="0">
              <a:buNone/>
            </a:pPr>
            <a:r>
              <a:rPr lang="en-US" sz="1600" dirty="0" err="1"/>
              <a:t>yhat</a:t>
            </a:r>
            <a:r>
              <a:rPr lang="en-US" sz="1600" dirty="0"/>
              <a:t>&lt;-predict(out)</a:t>
            </a:r>
          </a:p>
          <a:p>
            <a:pPr marL="0" indent="0">
              <a:buNone/>
            </a:pPr>
            <a:r>
              <a:rPr lang="en-US" sz="1600" dirty="0"/>
              <a:t>plot(yhat,CPUS1$perf)  </a:t>
            </a:r>
          </a:p>
          <a:p>
            <a:pPr marL="0" indent="0">
              <a:buNone/>
            </a:pPr>
            <a:r>
              <a:rPr lang="en-US" sz="1600" dirty="0"/>
              <a:t>##</a:t>
            </a:r>
          </a:p>
          <a:p>
            <a:pPr marL="0" indent="0">
              <a:buNone/>
            </a:pPr>
            <a:r>
              <a:rPr lang="en-US" sz="1600" dirty="0"/>
              <a:t>par(</a:t>
            </a:r>
            <a:r>
              <a:rPr lang="en-US" sz="1600" dirty="0" err="1"/>
              <a:t>mfrow</a:t>
            </a:r>
            <a:r>
              <a:rPr lang="en-US" sz="1600" dirty="0"/>
              <a:t>=c(1,3))</a:t>
            </a:r>
          </a:p>
          <a:p>
            <a:pPr marL="0" indent="0">
              <a:buNone/>
            </a:pPr>
            <a:r>
              <a:rPr lang="en-US" sz="1600" dirty="0"/>
              <a:t>plot(out)  #plot component functions</a:t>
            </a:r>
          </a:p>
          <a:p>
            <a:pPr marL="0" indent="0">
              <a:buNone/>
            </a:pPr>
            <a:endParaRPr lang="en-US" sz="1600" dirty="0"/>
          </a:p>
          <a:p>
            <a:pPr marL="914400" indent="0">
              <a:buNone/>
            </a:pPr>
            <a:r>
              <a:rPr lang="en-US" sz="1600" dirty="0"/>
              <a:t>Projection direction vectors:</a:t>
            </a:r>
          </a:p>
          <a:p>
            <a:pPr marL="914400" indent="0">
              <a:buNone/>
            </a:pPr>
            <a:r>
              <a:rPr lang="en-US" sz="1600" dirty="0"/>
              <a:t>      term 1      term 2      term 3     </a:t>
            </a:r>
          </a:p>
          <a:p>
            <a:pPr marL="914400" indent="0">
              <a:buNone/>
            </a:pPr>
            <a:r>
              <a:rPr lang="en-US" sz="1600" dirty="0" err="1"/>
              <a:t>syct</a:t>
            </a:r>
            <a:r>
              <a:rPr lang="en-US" sz="1600" dirty="0"/>
              <a:t>  -0.25632765 -0.02650517  0.38934668</a:t>
            </a:r>
          </a:p>
          <a:p>
            <a:pPr marL="914400" indent="0">
              <a:buNone/>
            </a:pPr>
            <a:r>
              <a:rPr lang="en-US" sz="1600" dirty="0" err="1"/>
              <a:t>mmin</a:t>
            </a:r>
            <a:r>
              <a:rPr lang="en-US" sz="1600" dirty="0"/>
              <a:t>   0.34270188 -0.25311005 -0.11243881</a:t>
            </a:r>
          </a:p>
          <a:p>
            <a:pPr marL="914400" indent="0">
              <a:buNone/>
            </a:pPr>
            <a:r>
              <a:rPr lang="en-US" sz="1600" dirty="0" err="1"/>
              <a:t>mmax</a:t>
            </a:r>
            <a:r>
              <a:rPr lang="en-US" sz="1600" dirty="0"/>
              <a:t>   0.64436620  0.80500176 -0.38123957</a:t>
            </a:r>
          </a:p>
          <a:p>
            <a:pPr marL="914400" indent="0">
              <a:buNone/>
            </a:pPr>
            <a:r>
              <a:rPr lang="en-US" sz="1600" dirty="0" err="1"/>
              <a:t>cach</a:t>
            </a:r>
            <a:r>
              <a:rPr lang="en-US" sz="1600" dirty="0"/>
              <a:t>   0.58713347 -0.45158231  0.80839663</a:t>
            </a:r>
          </a:p>
          <a:p>
            <a:pPr marL="914400" indent="0">
              <a:buNone/>
            </a:pPr>
            <a:r>
              <a:rPr lang="en-US" sz="1600" dirty="0" err="1"/>
              <a:t>chmin</a:t>
            </a:r>
            <a:r>
              <a:rPr lang="en-US" sz="1600" dirty="0"/>
              <a:t>  0.12233875 -0.28025561  0.18320722</a:t>
            </a:r>
          </a:p>
          <a:p>
            <a:pPr marL="914400" indent="0">
              <a:buNone/>
            </a:pPr>
            <a:r>
              <a:rPr lang="en-US" sz="1600" dirty="0" err="1"/>
              <a:t>chmax</a:t>
            </a:r>
            <a:r>
              <a:rPr lang="en-US" sz="1600" dirty="0"/>
              <a:t>  0.20482010  0.06881243  0.05790573</a:t>
            </a:r>
          </a:p>
          <a:p>
            <a:pPr marL="914400" indent="0">
              <a:buNone/>
            </a:pPr>
            <a:endParaRPr lang="en-US" sz="1600" dirty="0"/>
          </a:p>
          <a:p>
            <a:pPr marL="914400" indent="0">
              <a:buNone/>
            </a:pPr>
            <a:r>
              <a:rPr lang="en-US" sz="1600" dirty="0"/>
              <a:t>Coefficients of ridge terms:</a:t>
            </a:r>
          </a:p>
          <a:p>
            <a:pPr marL="914400" indent="0">
              <a:buNone/>
            </a:pPr>
            <a:r>
              <a:rPr lang="en-US" sz="1600" dirty="0"/>
              <a:t>    term 1     term 2     term 3 </a:t>
            </a:r>
          </a:p>
          <a:p>
            <a:pPr marL="914400" indent="0">
              <a:buNone/>
            </a:pPr>
            <a:r>
              <a:rPr lang="en-US" sz="1600" dirty="0"/>
              <a:t>0.19074005 0.05432089 0.05744858 </a:t>
            </a:r>
          </a:p>
        </p:txBody>
      </p:sp>
    </p:spTree>
    <p:extLst>
      <p:ext uri="{BB962C8B-B14F-4D97-AF65-F5344CB8AC3E}">
        <p14:creationId xmlns:p14="http://schemas.microsoft.com/office/powerpoint/2010/main" val="6309660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Plots of the PPR Component Functions</a:t>
            </a:r>
          </a:p>
        </p:txBody>
      </p:sp>
      <p:sp>
        <p:nvSpPr>
          <p:cNvPr id="3" name="Content Placeholder 2"/>
          <p:cNvSpPr>
            <a:spLocks noGrp="1"/>
          </p:cNvSpPr>
          <p:nvPr>
            <p:ph idx="1"/>
          </p:nvPr>
        </p:nvSpPr>
        <p:spPr>
          <a:xfrm>
            <a:off x="457200" y="5561350"/>
            <a:ext cx="8229600" cy="839449"/>
          </a:xfrm>
        </p:spPr>
        <p:txBody>
          <a:bodyPr/>
          <a:lstStyle/>
          <a:p>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19" t="9105" r="1930" b="3428"/>
          <a:stretch/>
        </p:blipFill>
        <p:spPr bwMode="auto">
          <a:xfrm>
            <a:off x="14993" y="1306426"/>
            <a:ext cx="9114018" cy="329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0174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How can you interpret the PPR response surface and component functions? </a:t>
            </a:r>
          </a:p>
          <a:p>
            <a:r>
              <a:rPr lang="en-US" dirty="0"/>
              <a:t>Which of the three component PPR functions is the most important?</a:t>
            </a:r>
          </a:p>
          <a:p>
            <a:r>
              <a:rPr lang="en-US" dirty="0"/>
              <a:t>Which predictors appear the most important, and what are their effects?</a:t>
            </a:r>
          </a:p>
          <a:p>
            <a:r>
              <a:rPr lang="en-US" dirty="0"/>
              <a:t>Does </a:t>
            </a:r>
            <a:r>
              <a:rPr lang="en-US" dirty="0" err="1"/>
              <a:t>nterms</a:t>
            </a:r>
            <a:r>
              <a:rPr lang="en-US" dirty="0"/>
              <a:t> = 3 seem like a reasonable choice? </a:t>
            </a:r>
          </a:p>
        </p:txBody>
      </p:sp>
    </p:spTree>
    <p:extLst>
      <p:ext uri="{BB962C8B-B14F-4D97-AF65-F5344CB8AC3E}">
        <p14:creationId xmlns:p14="http://schemas.microsoft.com/office/powerpoint/2010/main" val="1250722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 to Find Best </a:t>
            </a:r>
            <a:r>
              <a:rPr lang="en-US" dirty="0" err="1"/>
              <a:t>nterms</a:t>
            </a:r>
            <a:r>
              <a:rPr lang="en-US" dirty="0"/>
              <a:t> in PPR on CPUS Data</a:t>
            </a:r>
          </a:p>
        </p:txBody>
      </p:sp>
      <p:sp>
        <p:nvSpPr>
          <p:cNvPr id="3" name="Content Placeholder 2"/>
          <p:cNvSpPr>
            <a:spLocks noGrp="1"/>
          </p:cNvSpPr>
          <p:nvPr>
            <p:ph idx="1"/>
          </p:nvPr>
        </p:nvSpPr>
        <p:spPr/>
        <p:txBody>
          <a:bodyPr/>
          <a:lstStyle/>
          <a:p>
            <a:pPr marL="0" indent="0">
              <a:buNone/>
            </a:pPr>
            <a:r>
              <a:rPr lang="en-US" sz="1600" dirty="0" err="1"/>
              <a:t>Nrep</a:t>
            </a:r>
            <a:r>
              <a:rPr lang="en-US" sz="1600" dirty="0"/>
              <a:t>&lt;-10 #number of replicates of CV</a:t>
            </a:r>
          </a:p>
          <a:p>
            <a:pPr marL="0" indent="0">
              <a:buNone/>
            </a:pPr>
            <a:r>
              <a:rPr lang="en-US" sz="1600" dirty="0"/>
              <a:t>K&lt;-10  #K-fold CV on each replicate</a:t>
            </a:r>
          </a:p>
          <a:p>
            <a:pPr marL="0" indent="0">
              <a:buNone/>
            </a:pPr>
            <a:r>
              <a:rPr lang="en-US" sz="1600" dirty="0"/>
              <a:t>n=</a:t>
            </a:r>
            <a:r>
              <a:rPr lang="en-US" sz="1600" dirty="0" err="1"/>
              <a:t>nrow</a:t>
            </a:r>
            <a:r>
              <a:rPr lang="en-US" sz="1600" dirty="0"/>
              <a:t>(CPUS1)</a:t>
            </a:r>
          </a:p>
          <a:p>
            <a:pPr marL="0" indent="0">
              <a:buNone/>
            </a:pPr>
            <a:r>
              <a:rPr lang="en-US" sz="1600" dirty="0"/>
              <a:t>y&lt;-CPUS1$perf</a:t>
            </a:r>
          </a:p>
          <a:p>
            <a:pPr marL="0" indent="0">
              <a:buNone/>
            </a:pPr>
            <a:r>
              <a:rPr lang="en-US" sz="1600" dirty="0"/>
              <a:t>SSE&lt;-matrix(0,Nrep,2)</a:t>
            </a:r>
          </a:p>
          <a:p>
            <a:pPr marL="0" indent="0">
              <a:buNone/>
            </a:pPr>
            <a:r>
              <a:rPr lang="en-US" sz="1600" dirty="0"/>
              <a:t>for (j in 1:Nrep) {</a:t>
            </a:r>
          </a:p>
          <a:p>
            <a:pPr marL="0" indent="0">
              <a:buNone/>
            </a:pPr>
            <a:r>
              <a:rPr lang="en-US" sz="1600" dirty="0"/>
              <a:t>  </a:t>
            </a:r>
            <a:r>
              <a:rPr lang="en-US" sz="1600" dirty="0" err="1"/>
              <a:t>Ind</a:t>
            </a:r>
            <a:r>
              <a:rPr lang="en-US" sz="1600" dirty="0"/>
              <a:t>&lt;-</a:t>
            </a:r>
            <a:r>
              <a:rPr lang="en-US" sz="1600" dirty="0" err="1"/>
              <a:t>CVInd</a:t>
            </a:r>
            <a:r>
              <a:rPr lang="en-US" sz="1600" dirty="0"/>
              <a:t>(</a:t>
            </a:r>
            <a:r>
              <a:rPr lang="en-US" sz="1600" dirty="0" err="1"/>
              <a:t>n,K</a:t>
            </a:r>
            <a:r>
              <a:rPr lang="en-US" sz="1600" dirty="0"/>
              <a:t>)</a:t>
            </a:r>
          </a:p>
          <a:p>
            <a:pPr marL="0" indent="0">
              <a:buNone/>
            </a:pPr>
            <a:r>
              <a:rPr lang="en-US" sz="1600" dirty="0"/>
              <a:t>  yhat1&lt;-y;</a:t>
            </a:r>
          </a:p>
          <a:p>
            <a:pPr marL="0" indent="0">
              <a:buNone/>
            </a:pPr>
            <a:r>
              <a:rPr lang="en-US" sz="1600" dirty="0"/>
              <a:t>  yhat2&lt;-y;</a:t>
            </a:r>
          </a:p>
          <a:p>
            <a:pPr marL="0" indent="0">
              <a:buNone/>
            </a:pPr>
            <a:r>
              <a:rPr lang="en-US" sz="1600" dirty="0"/>
              <a:t>  for (k in 1:K) {</a:t>
            </a:r>
          </a:p>
          <a:p>
            <a:pPr marL="0" indent="0">
              <a:buNone/>
            </a:pPr>
            <a:r>
              <a:rPr lang="en-US" sz="1600" dirty="0"/>
              <a:t>     out&lt;- </a:t>
            </a:r>
            <a:r>
              <a:rPr lang="en-US" sz="1600" dirty="0" err="1"/>
              <a:t>ppr</a:t>
            </a:r>
            <a:r>
              <a:rPr lang="en-US" sz="1600" dirty="0"/>
              <a:t>(</a:t>
            </a:r>
            <a:r>
              <a:rPr lang="en-US" sz="1600" dirty="0" err="1"/>
              <a:t>perf</a:t>
            </a:r>
            <a:r>
              <a:rPr lang="en-US" sz="1600" dirty="0"/>
              <a:t>~., data=CPUS1[-</a:t>
            </a:r>
            <a:r>
              <a:rPr lang="en-US" sz="1600" dirty="0" err="1"/>
              <a:t>Ind</a:t>
            </a:r>
            <a:r>
              <a:rPr lang="en-US" sz="1600" dirty="0"/>
              <a:t>[[k]],], </a:t>
            </a:r>
            <a:r>
              <a:rPr lang="en-US" sz="1600" dirty="0" err="1"/>
              <a:t>nterms</a:t>
            </a:r>
            <a:r>
              <a:rPr lang="en-US" sz="1600" dirty="0"/>
              <a:t>=1)  </a:t>
            </a:r>
          </a:p>
          <a:p>
            <a:pPr marL="0" indent="0">
              <a:buNone/>
            </a:pPr>
            <a:r>
              <a:rPr lang="en-US" sz="1600" dirty="0"/>
              <a:t>     yhat1[</a:t>
            </a:r>
            <a:r>
              <a:rPr lang="en-US" sz="1600" dirty="0" err="1"/>
              <a:t>Ind</a:t>
            </a:r>
            <a:r>
              <a:rPr lang="en-US" sz="1600" dirty="0"/>
              <a:t>[[k]]]&lt;-</a:t>
            </a:r>
            <a:r>
              <a:rPr lang="en-US" sz="1600" dirty="0" err="1"/>
              <a:t>as.numeric</a:t>
            </a:r>
            <a:r>
              <a:rPr lang="en-US" sz="1600" dirty="0"/>
              <a:t>(predict(out,CPUS1[</a:t>
            </a:r>
            <a:r>
              <a:rPr lang="en-US" sz="1600" dirty="0" err="1"/>
              <a:t>Ind</a:t>
            </a:r>
            <a:r>
              <a:rPr lang="en-US" sz="1600" dirty="0"/>
              <a:t>[[k]],]))</a:t>
            </a:r>
          </a:p>
          <a:p>
            <a:pPr marL="0" indent="0">
              <a:buNone/>
            </a:pPr>
            <a:r>
              <a:rPr lang="en-US" sz="1600" dirty="0"/>
              <a:t>     out&lt;- </a:t>
            </a:r>
            <a:r>
              <a:rPr lang="en-US" sz="1600" dirty="0" err="1"/>
              <a:t>ppr</a:t>
            </a:r>
            <a:r>
              <a:rPr lang="en-US" sz="1600" dirty="0"/>
              <a:t>(</a:t>
            </a:r>
            <a:r>
              <a:rPr lang="en-US" sz="1600" dirty="0" err="1"/>
              <a:t>perf</a:t>
            </a:r>
            <a:r>
              <a:rPr lang="en-US" sz="1600" dirty="0"/>
              <a:t>~., data=CPUS1[-</a:t>
            </a:r>
            <a:r>
              <a:rPr lang="en-US" sz="1600" dirty="0" err="1"/>
              <a:t>Ind</a:t>
            </a:r>
            <a:r>
              <a:rPr lang="en-US" sz="1600" dirty="0"/>
              <a:t>[[k]],], </a:t>
            </a:r>
            <a:r>
              <a:rPr lang="en-US" sz="1600" dirty="0" err="1"/>
              <a:t>nterms</a:t>
            </a:r>
            <a:r>
              <a:rPr lang="en-US" sz="1600" dirty="0"/>
              <a:t>=2)  </a:t>
            </a:r>
          </a:p>
          <a:p>
            <a:pPr marL="0" indent="0">
              <a:buNone/>
            </a:pPr>
            <a:r>
              <a:rPr lang="en-US" sz="1600" dirty="0"/>
              <a:t>     yhat2[</a:t>
            </a:r>
            <a:r>
              <a:rPr lang="en-US" sz="1600" dirty="0" err="1"/>
              <a:t>Ind</a:t>
            </a:r>
            <a:r>
              <a:rPr lang="en-US" sz="1600" dirty="0"/>
              <a:t>[[k]]]&lt;-</a:t>
            </a:r>
            <a:r>
              <a:rPr lang="en-US" sz="1600" dirty="0" err="1"/>
              <a:t>as.numeric</a:t>
            </a:r>
            <a:r>
              <a:rPr lang="en-US" sz="1600" dirty="0"/>
              <a:t>(predict(out,CPUS1[</a:t>
            </a:r>
            <a:r>
              <a:rPr lang="en-US" sz="1600" dirty="0" err="1"/>
              <a:t>Ind</a:t>
            </a:r>
            <a:r>
              <a:rPr lang="en-US" sz="1600" dirty="0"/>
              <a:t>[[k]],]))</a:t>
            </a:r>
          </a:p>
          <a:p>
            <a:pPr marL="0" indent="0">
              <a:buNone/>
            </a:pPr>
            <a:r>
              <a:rPr lang="en-US" sz="1600" dirty="0"/>
              <a:t>  } #end of k loop</a:t>
            </a:r>
          </a:p>
          <a:p>
            <a:pPr marL="0" indent="0">
              <a:buNone/>
            </a:pPr>
            <a:r>
              <a:rPr lang="en-US" sz="1600" dirty="0"/>
              <a:t>  SSE[j,]=c(sum((y-yhat1)^2),sum((y-yhat2)^2))</a:t>
            </a:r>
          </a:p>
          <a:p>
            <a:pPr marL="0" indent="0">
              <a:buNone/>
            </a:pPr>
            <a:r>
              <a:rPr lang="en-US" sz="1600" dirty="0"/>
              <a:t>} #end of j loop</a:t>
            </a:r>
          </a:p>
          <a:p>
            <a:pPr marL="0" indent="0">
              <a:buNone/>
            </a:pPr>
            <a:r>
              <a:rPr lang="en-US" sz="1600" dirty="0"/>
              <a:t>SSE</a:t>
            </a:r>
          </a:p>
          <a:p>
            <a:pPr marL="0" indent="0">
              <a:buNone/>
            </a:pPr>
            <a:r>
              <a:rPr lang="en-US" sz="1600" dirty="0"/>
              <a:t>apply(SSE,2,mean)</a:t>
            </a:r>
          </a:p>
        </p:txBody>
      </p:sp>
    </p:spTree>
    <p:extLst>
      <p:ext uri="{BB962C8B-B14F-4D97-AF65-F5344CB8AC3E}">
        <p14:creationId xmlns:p14="http://schemas.microsoft.com/office/powerpoint/2010/main" val="357497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You should always standardize your predictors as a first step – why?</a:t>
            </a:r>
          </a:p>
          <a:p>
            <a:r>
              <a:rPr lang="en-US" dirty="0"/>
              <a:t>How do you handle categorical predictors?</a:t>
            </a:r>
          </a:p>
          <a:p>
            <a:r>
              <a:rPr lang="en-US" dirty="0"/>
              <a:t>For 1-nearest neighbor, what would a plot of          versus </a:t>
            </a:r>
            <a:r>
              <a:rPr lang="en-US" b="1" dirty="0">
                <a:latin typeface="Times New Roman"/>
                <a:ea typeface="Times New Roman"/>
              </a:rPr>
              <a:t>x </a:t>
            </a:r>
            <a:r>
              <a:rPr lang="en-US" dirty="0"/>
              <a:t>look for the gas mileage example with only Displacement as a predictor?</a:t>
            </a:r>
          </a:p>
        </p:txBody>
      </p:sp>
      <p:graphicFrame>
        <p:nvGraphicFramePr>
          <p:cNvPr id="4" name="Object 3"/>
          <p:cNvGraphicFramePr>
            <a:graphicFrameLocks noChangeAspect="1"/>
          </p:cNvGraphicFramePr>
          <p:nvPr>
            <p:extLst>
              <p:ext uri="{D42A27DB-BD31-4B8C-83A1-F6EECF244321}">
                <p14:modId xmlns:p14="http://schemas.microsoft.com/office/powerpoint/2010/main" val="2540716174"/>
              </p:ext>
            </p:extLst>
          </p:nvPr>
        </p:nvGraphicFramePr>
        <p:xfrm>
          <a:off x="6935898" y="2505258"/>
          <a:ext cx="660400" cy="406400"/>
        </p:xfrm>
        <a:graphic>
          <a:graphicData uri="http://schemas.openxmlformats.org/presentationml/2006/ole">
            <mc:AlternateContent xmlns:mc="http://schemas.openxmlformats.org/markup-compatibility/2006">
              <mc:Choice xmlns:v="urn:schemas-microsoft-com:vml" Requires="v">
                <p:oleObj name="Equation" r:id="rId2" imgW="330120" imgH="203040" progId="Equation.3">
                  <p:embed/>
                </p:oleObj>
              </mc:Choice>
              <mc:Fallback>
                <p:oleObj name="Equation" r:id="rId2" imgW="330120" imgH="203040" progId="Equation.3">
                  <p:embed/>
                  <p:pic>
                    <p:nvPicPr>
                      <p:cNvPr id="0" name="Object 6"/>
                      <p:cNvPicPr>
                        <a:picLocks noChangeAspect="1" noChangeArrowheads="1"/>
                      </p:cNvPicPr>
                      <p:nvPr/>
                    </p:nvPicPr>
                    <p:blipFill>
                      <a:blip r:embed="rId3"/>
                      <a:srcRect/>
                      <a:stretch>
                        <a:fillRect/>
                      </a:stretch>
                    </p:blipFill>
                    <p:spPr bwMode="auto">
                      <a:xfrm>
                        <a:off x="6935898" y="2505258"/>
                        <a:ext cx="660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6"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t="14166" r="5897" b="4079"/>
          <a:stretch/>
        </p:blipFill>
        <p:spPr bwMode="auto">
          <a:xfrm>
            <a:off x="4931764" y="3293163"/>
            <a:ext cx="4212236" cy="356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45634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Basis Functions</a:t>
            </a:r>
          </a:p>
        </p:txBody>
      </p:sp>
      <p:sp>
        <p:nvSpPr>
          <p:cNvPr id="3" name="Content Placeholder 2"/>
          <p:cNvSpPr>
            <a:spLocks noGrp="1"/>
          </p:cNvSpPr>
          <p:nvPr>
            <p:ph idx="1"/>
          </p:nvPr>
        </p:nvSpPr>
        <p:spPr/>
        <p:txBody>
          <a:bodyPr/>
          <a:lstStyle/>
          <a:p>
            <a:r>
              <a:rPr lang="en-US" dirty="0"/>
              <a:t>Many supervised learning methods can be viewed as modeling the response as a linear combination of a set of nonlinear functions of </a:t>
            </a:r>
            <a:r>
              <a:rPr lang="en-US" b="1" dirty="0">
                <a:latin typeface="Times New Roman" pitchFamily="18" charset="0"/>
                <a:cs typeface="Times New Roman" pitchFamily="18" charset="0"/>
              </a:rPr>
              <a:t>x</a:t>
            </a:r>
            <a:r>
              <a:rPr lang="en-US" dirty="0"/>
              <a:t>, each of specified form</a:t>
            </a:r>
          </a:p>
          <a:p>
            <a:pPr marL="344488" indent="0">
              <a:spcBef>
                <a:spcPts val="2000"/>
              </a:spcBef>
              <a:buNone/>
            </a:pPr>
            <a:r>
              <a:rPr lang="en-US" dirty="0">
                <a:latin typeface="Times New Roman"/>
                <a:ea typeface="Times New Roman"/>
              </a:rPr>
              <a:t> </a:t>
            </a:r>
            <a:r>
              <a:rPr lang="en-US" i="1" dirty="0">
                <a:latin typeface="Times New Roman"/>
                <a:ea typeface="Times New Roman"/>
              </a:rPr>
              <a:t>Y</a:t>
            </a:r>
            <a:r>
              <a:rPr lang="en-US" dirty="0">
                <a:latin typeface="Times New Roman"/>
                <a:ea typeface="Times New Roman"/>
              </a:rPr>
              <a:t> = </a:t>
            </a:r>
            <a:r>
              <a:rPr lang="en-US" i="1" dirty="0">
                <a:latin typeface="Symbol"/>
                <a:ea typeface="Times New Roman"/>
                <a:cs typeface="Times New Roman"/>
              </a:rPr>
              <a:t>b</a:t>
            </a:r>
            <a:r>
              <a:rPr lang="en-US" baseline="-25000" dirty="0">
                <a:latin typeface="Times New Roman"/>
                <a:ea typeface="Times New Roman"/>
              </a:rPr>
              <a:t>1</a:t>
            </a:r>
            <a:r>
              <a:rPr lang="en-US" i="1" dirty="0">
                <a:latin typeface="Times New Roman"/>
                <a:ea typeface="Times New Roman"/>
              </a:rPr>
              <a:t>f</a:t>
            </a:r>
            <a:r>
              <a:rPr lang="en-US" baseline="-25000" dirty="0">
                <a:latin typeface="Times New Roman"/>
                <a:ea typeface="Times New Roman"/>
              </a:rPr>
              <a:t>1</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a:t>
            </a:r>
            <a:r>
              <a:rPr lang="en-US" i="1" dirty="0">
                <a:latin typeface="Symbol"/>
                <a:ea typeface="Times New Roman"/>
                <a:cs typeface="Times New Roman"/>
              </a:rPr>
              <a:t>b</a:t>
            </a:r>
            <a:r>
              <a:rPr lang="en-US" baseline="-25000" dirty="0">
                <a:latin typeface="Times New Roman"/>
                <a:ea typeface="Times New Roman"/>
              </a:rPr>
              <a:t>2</a:t>
            </a:r>
            <a:r>
              <a:rPr lang="en-US" i="1" dirty="0">
                <a:latin typeface="Times New Roman"/>
                <a:ea typeface="Times New Roman"/>
              </a:rPr>
              <a:t>f</a:t>
            </a:r>
            <a:r>
              <a:rPr lang="en-US" baseline="-25000" dirty="0">
                <a:latin typeface="Times New Roman"/>
                <a:ea typeface="Times New Roman"/>
              </a:rPr>
              <a:t>2</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 . + </a:t>
            </a:r>
            <a:r>
              <a:rPr lang="en-US" i="1" dirty="0" err="1">
                <a:latin typeface="Symbol"/>
                <a:ea typeface="Times New Roman"/>
                <a:cs typeface="Times New Roman"/>
              </a:rPr>
              <a:t>b</a:t>
            </a:r>
            <a:r>
              <a:rPr lang="en-US" i="1" baseline="-25000" dirty="0" err="1">
                <a:latin typeface="Times New Roman"/>
                <a:ea typeface="Times New Roman"/>
              </a:rPr>
              <a:t>M</a:t>
            </a:r>
            <a:r>
              <a:rPr lang="en-US" i="1" dirty="0" err="1">
                <a:latin typeface="Times New Roman"/>
                <a:ea typeface="Times New Roman"/>
              </a:rPr>
              <a:t>f</a:t>
            </a:r>
            <a:r>
              <a:rPr lang="en-US" i="1" baseline="-25000" dirty="0" err="1">
                <a:latin typeface="Times New Roman"/>
                <a:ea typeface="Times New Roman"/>
              </a:rPr>
              <a:t>M</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a:t>
            </a:r>
            <a:r>
              <a:rPr lang="en-US" i="1" dirty="0">
                <a:latin typeface="Symbol"/>
                <a:ea typeface="Times New Roman"/>
                <a:cs typeface="Times New Roman"/>
              </a:rPr>
              <a:t>e</a:t>
            </a:r>
            <a:endParaRPr lang="en-US" dirty="0"/>
          </a:p>
          <a:p>
            <a:pPr marL="344488" indent="0">
              <a:spcBef>
                <a:spcPts val="1500"/>
              </a:spcBef>
              <a:buNone/>
            </a:pPr>
            <a:r>
              <a:rPr lang="en-US" dirty="0">
                <a:ea typeface="Times New Roman"/>
              </a:rPr>
              <a:t>   where </a:t>
            </a:r>
            <a:r>
              <a:rPr lang="en-US" i="1" dirty="0" err="1">
                <a:latin typeface="Times New Roman"/>
                <a:ea typeface="Times New Roman"/>
              </a:rPr>
              <a:t>f</a:t>
            </a:r>
            <a:r>
              <a:rPr lang="en-US" i="1" baseline="-25000" dirty="0" err="1">
                <a:latin typeface="Times New Roman"/>
                <a:ea typeface="Times New Roman"/>
              </a:rPr>
              <a:t>j</a:t>
            </a:r>
            <a:r>
              <a:rPr lang="en-US" dirty="0">
                <a:latin typeface="Times New Roman"/>
                <a:ea typeface="Times New Roman"/>
              </a:rPr>
              <a:t>(</a:t>
            </a:r>
            <a:r>
              <a:rPr lang="en-US" sz="1400" dirty="0">
                <a:latin typeface="Times New Roman"/>
                <a:ea typeface="Times New Roman"/>
                <a:cs typeface="Times New Roman"/>
                <a:sym typeface="Symbol"/>
              </a:rPr>
              <a:t></a:t>
            </a:r>
            <a:r>
              <a:rPr lang="en-US" dirty="0">
                <a:latin typeface="Times New Roman"/>
                <a:ea typeface="Times New Roman"/>
              </a:rPr>
              <a:t>) </a:t>
            </a:r>
            <a:r>
              <a:rPr lang="en-US" dirty="0">
                <a:ea typeface="Times New Roman"/>
              </a:rPr>
              <a:t>are </a:t>
            </a:r>
            <a:r>
              <a:rPr lang="en-US" u="sng" dirty="0">
                <a:ea typeface="Times New Roman"/>
              </a:rPr>
              <a:t>specified</a:t>
            </a:r>
            <a:r>
              <a:rPr lang="en-US" dirty="0">
                <a:ea typeface="Times New Roman"/>
              </a:rPr>
              <a:t> functions of </a:t>
            </a:r>
            <a:r>
              <a:rPr lang="en-US" b="1" dirty="0">
                <a:latin typeface="Times New Roman"/>
                <a:ea typeface="Times New Roman"/>
              </a:rPr>
              <a:t>x</a:t>
            </a:r>
            <a:r>
              <a:rPr lang="en-US" dirty="0">
                <a:ea typeface="Times New Roman"/>
              </a:rPr>
              <a:t>, e.g.:</a:t>
            </a:r>
            <a:endParaRPr lang="en-US" dirty="0"/>
          </a:p>
          <a:p>
            <a:pPr marL="344488" indent="0">
              <a:buNone/>
            </a:pPr>
            <a:r>
              <a:rPr lang="en-US" dirty="0"/>
              <a:t>   </a:t>
            </a:r>
            <a:r>
              <a:rPr lang="en-US" dirty="0">
                <a:ea typeface="Times New Roman"/>
              </a:rPr>
              <a:t>polynomial: </a:t>
            </a:r>
            <a:r>
              <a:rPr lang="en-US" i="1" dirty="0">
                <a:latin typeface="Times New Roman"/>
                <a:ea typeface="Times New Roman"/>
              </a:rPr>
              <a:t>f</a:t>
            </a:r>
            <a:r>
              <a:rPr lang="en-US" baseline="-25000" dirty="0">
                <a:latin typeface="Times New Roman"/>
                <a:ea typeface="Times New Roman"/>
              </a:rPr>
              <a:t>1</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a:t>
            </a:r>
            <a:r>
              <a:rPr lang="en-US" i="1" dirty="0">
                <a:latin typeface="Times New Roman"/>
                <a:ea typeface="Times New Roman"/>
              </a:rPr>
              <a:t>x</a:t>
            </a:r>
            <a:r>
              <a:rPr lang="en-US" baseline="-25000" dirty="0">
                <a:latin typeface="Times New Roman"/>
                <a:ea typeface="Times New Roman"/>
              </a:rPr>
              <a:t>1</a:t>
            </a:r>
            <a:r>
              <a:rPr lang="en-US" dirty="0">
                <a:latin typeface="Times New Roman"/>
                <a:ea typeface="Times New Roman"/>
              </a:rPr>
              <a:t>, </a:t>
            </a:r>
            <a:r>
              <a:rPr lang="en-US" i="1" dirty="0">
                <a:latin typeface="Times New Roman"/>
                <a:ea typeface="Times New Roman"/>
              </a:rPr>
              <a:t>f</a:t>
            </a:r>
            <a:r>
              <a:rPr lang="en-US" baseline="-25000" dirty="0">
                <a:latin typeface="Times New Roman"/>
                <a:ea typeface="Times New Roman"/>
              </a:rPr>
              <a:t>2</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a:t>
            </a:r>
            <a:r>
              <a:rPr lang="en-US" i="1" dirty="0">
                <a:latin typeface="Times New Roman"/>
                <a:ea typeface="Times New Roman"/>
              </a:rPr>
              <a:t>x</a:t>
            </a:r>
            <a:r>
              <a:rPr lang="en-US" baseline="-25000" dirty="0">
                <a:latin typeface="Times New Roman"/>
                <a:ea typeface="Times New Roman"/>
              </a:rPr>
              <a:t>1</a:t>
            </a:r>
            <a:r>
              <a:rPr lang="en-US" baseline="30000" dirty="0">
                <a:latin typeface="Times New Roman"/>
                <a:ea typeface="Times New Roman"/>
              </a:rPr>
              <a:t>2</a:t>
            </a:r>
            <a:r>
              <a:rPr lang="en-US" dirty="0">
                <a:latin typeface="Times New Roman"/>
                <a:ea typeface="Times New Roman"/>
              </a:rPr>
              <a:t>, </a:t>
            </a:r>
            <a:r>
              <a:rPr lang="en-US" i="1" dirty="0">
                <a:latin typeface="Times New Roman"/>
                <a:ea typeface="Times New Roman"/>
              </a:rPr>
              <a:t>f</a:t>
            </a:r>
            <a:r>
              <a:rPr lang="en-US" baseline="-25000" dirty="0">
                <a:latin typeface="Times New Roman"/>
                <a:ea typeface="Times New Roman"/>
              </a:rPr>
              <a:t>3</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a:t>
            </a:r>
            <a:r>
              <a:rPr lang="en-US" i="1" dirty="0">
                <a:latin typeface="Times New Roman"/>
                <a:ea typeface="Times New Roman"/>
              </a:rPr>
              <a:t>x</a:t>
            </a:r>
            <a:r>
              <a:rPr lang="en-US" baseline="-25000" dirty="0">
                <a:latin typeface="Times New Roman"/>
                <a:ea typeface="Times New Roman"/>
              </a:rPr>
              <a:t>1</a:t>
            </a:r>
            <a:r>
              <a:rPr lang="en-US" i="1" dirty="0">
                <a:latin typeface="Times New Roman"/>
                <a:ea typeface="Times New Roman"/>
              </a:rPr>
              <a:t>x</a:t>
            </a:r>
            <a:r>
              <a:rPr lang="en-US" baseline="-25000" dirty="0">
                <a:latin typeface="Times New Roman"/>
                <a:ea typeface="Times New Roman"/>
              </a:rPr>
              <a:t>2</a:t>
            </a:r>
            <a:r>
              <a:rPr lang="en-US" dirty="0">
                <a:ea typeface="Times New Roman"/>
              </a:rPr>
              <a:t>, </a:t>
            </a:r>
            <a:r>
              <a:rPr lang="en-US" dirty="0" err="1">
                <a:ea typeface="Times New Roman"/>
              </a:rPr>
              <a:t>etc</a:t>
            </a:r>
            <a:endParaRPr lang="en-US" dirty="0">
              <a:ea typeface="Times New Roman"/>
            </a:endParaRPr>
          </a:p>
          <a:p>
            <a:pPr marL="344488" indent="0">
              <a:buNone/>
            </a:pPr>
            <a:r>
              <a:rPr lang="en-US" dirty="0"/>
              <a:t>   </a:t>
            </a:r>
          </a:p>
          <a:p>
            <a:pPr marL="344488" indent="0">
              <a:buNone/>
            </a:pPr>
            <a:r>
              <a:rPr lang="en-US" dirty="0">
                <a:ea typeface="Times New Roman"/>
              </a:rPr>
              <a:t>   Gaussian RBF: </a:t>
            </a:r>
            <a:endParaRPr lang="en-US" dirty="0"/>
          </a:p>
          <a:p>
            <a:pPr marL="0" indent="0">
              <a:buNone/>
            </a:pPr>
            <a:endParaRPr lang="en-US" dirty="0"/>
          </a:p>
          <a:p>
            <a:r>
              <a:rPr lang="en-US" dirty="0"/>
              <a:t>Fitting such a model involves estimating:</a:t>
            </a:r>
          </a:p>
          <a:p>
            <a:pPr lvl="1"/>
            <a:r>
              <a:rPr lang="en-US" sz="2000" dirty="0"/>
              <a:t>the coefficients (</a:t>
            </a:r>
            <a:r>
              <a:rPr lang="en-US" sz="2000" i="1" dirty="0" err="1">
                <a:latin typeface="Symbol" pitchFamily="18" charset="2"/>
                <a:cs typeface="Times New Roman" pitchFamily="18" charset="0"/>
              </a:rPr>
              <a:t>b</a:t>
            </a:r>
            <a:r>
              <a:rPr lang="en-US" sz="2000" i="1" baseline="-25000" dirty="0" err="1">
                <a:latin typeface="Times New Roman" pitchFamily="18" charset="0"/>
                <a:cs typeface="Times New Roman" pitchFamily="18" charset="0"/>
              </a:rPr>
              <a:t>j</a:t>
            </a:r>
            <a:r>
              <a:rPr lang="en-US" sz="2000" dirty="0" err="1"/>
              <a:t>’s</a:t>
            </a:r>
            <a:r>
              <a:rPr lang="en-US" sz="2000" dirty="0"/>
              <a:t>) in the linear combination, usually under some regularization/shrinkage penalty</a:t>
            </a:r>
          </a:p>
          <a:p>
            <a:pPr lvl="1"/>
            <a:r>
              <a:rPr lang="en-US" sz="2000" dirty="0"/>
              <a:t>some complexity or other parameters on which the </a:t>
            </a:r>
            <a:r>
              <a:rPr lang="en-US" sz="2000" i="1" dirty="0" err="1">
                <a:latin typeface="Times New Roman" pitchFamily="18" charset="0"/>
                <a:cs typeface="Times New Roman" pitchFamily="18" charset="0"/>
              </a:rPr>
              <a:t>f</a:t>
            </a:r>
            <a:r>
              <a:rPr lang="en-US" sz="2000" i="1" baseline="-25000" dirty="0" err="1">
                <a:latin typeface="Times New Roman" pitchFamily="18" charset="0"/>
                <a:cs typeface="Times New Roman" pitchFamily="18" charset="0"/>
              </a:rPr>
              <a:t>j</a:t>
            </a:r>
            <a:r>
              <a:rPr lang="en-US" sz="2000" dirty="0"/>
              <a:t>(</a:t>
            </a:r>
            <a:r>
              <a:rPr lang="en-US" sz="2000" dirty="0">
                <a:sym typeface="Symbol"/>
              </a:rPr>
              <a:t></a:t>
            </a:r>
            <a:r>
              <a:rPr lang="en-US" sz="2000" dirty="0"/>
              <a:t>)’s depend</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61506806"/>
              </p:ext>
            </p:extLst>
          </p:nvPr>
        </p:nvGraphicFramePr>
        <p:xfrm>
          <a:off x="3327819" y="3957404"/>
          <a:ext cx="3149600" cy="1371600"/>
        </p:xfrm>
        <a:graphic>
          <a:graphicData uri="http://schemas.openxmlformats.org/presentationml/2006/ole">
            <mc:AlternateContent xmlns:mc="http://schemas.openxmlformats.org/markup-compatibility/2006">
              <mc:Choice xmlns:v="urn:schemas-microsoft-com:vml" Requires="v">
                <p:oleObj name="Equation" r:id="rId2" imgW="1574800" imgH="685800" progId="Equation.3">
                  <p:embed/>
                </p:oleObj>
              </mc:Choice>
              <mc:Fallback>
                <p:oleObj name="Equation" r:id="rId2" imgW="1574800" imgH="6858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819" y="3957404"/>
                        <a:ext cx="31496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621818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Gaussian RBF Basis Function</a:t>
            </a: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487" t="12738" r="9893" b="10940"/>
          <a:stretch/>
        </p:blipFill>
        <p:spPr bwMode="auto">
          <a:xfrm>
            <a:off x="1771650" y="1303019"/>
            <a:ext cx="5715000" cy="5269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8575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Basis Functions continued</a:t>
            </a:r>
          </a:p>
        </p:txBody>
      </p:sp>
      <p:sp>
        <p:nvSpPr>
          <p:cNvPr id="3" name="Content Placeholder 2"/>
          <p:cNvSpPr>
            <a:spLocks noGrp="1"/>
          </p:cNvSpPr>
          <p:nvPr>
            <p:ph idx="1"/>
          </p:nvPr>
        </p:nvSpPr>
        <p:spPr/>
        <p:txBody>
          <a:bodyPr/>
          <a:lstStyle/>
          <a:p>
            <a:r>
              <a:rPr lang="en-US" dirty="0"/>
              <a:t>Almost all methods can be cast as fitting basis functions if the </a:t>
            </a:r>
            <a:r>
              <a:rPr lang="en-US" i="1" dirty="0" err="1">
                <a:latin typeface="Times New Roman" pitchFamily="18" charset="0"/>
                <a:cs typeface="Times New Roman" pitchFamily="18" charset="0"/>
              </a:rPr>
              <a:t>f</a:t>
            </a:r>
            <a:r>
              <a:rPr lang="en-US" i="1" baseline="-25000" dirty="0" err="1">
                <a:latin typeface="Times New Roman" pitchFamily="18" charset="0"/>
                <a:cs typeface="Times New Roman" pitchFamily="18" charset="0"/>
              </a:rPr>
              <a:t>j</a:t>
            </a:r>
            <a:r>
              <a:rPr lang="en-US" dirty="0"/>
              <a:t>(</a:t>
            </a:r>
            <a:r>
              <a:rPr lang="en-US" dirty="0">
                <a:sym typeface="Symbol"/>
              </a:rPr>
              <a:t></a:t>
            </a:r>
            <a:r>
              <a:rPr lang="en-US" dirty="0"/>
              <a:t>)’s are allowed to depend on the training </a:t>
            </a:r>
            <a:r>
              <a:rPr lang="en-US" b="1" dirty="0">
                <a:latin typeface="Times New Roman" pitchFamily="18" charset="0"/>
                <a:cs typeface="Times New Roman" pitchFamily="18" charset="0"/>
              </a:rPr>
              <a:t>x</a:t>
            </a:r>
            <a:r>
              <a:rPr lang="en-US" dirty="0"/>
              <a:t>’s (and sometimes the training </a:t>
            </a:r>
            <a:r>
              <a:rPr lang="en-US" i="1" dirty="0">
                <a:latin typeface="Times New Roman" pitchFamily="18" charset="0"/>
                <a:cs typeface="Times New Roman" pitchFamily="18" charset="0"/>
              </a:rPr>
              <a:t>y</a:t>
            </a:r>
            <a:r>
              <a:rPr lang="en-US" dirty="0"/>
              <a:t>’s):  polynomial regression, Gaussian RBFs, neural networks, trees, smoothing splines, local regression, wavelets, etc.</a:t>
            </a:r>
          </a:p>
          <a:p>
            <a:r>
              <a:rPr lang="en-US" dirty="0"/>
              <a:t>To understand any method, it is helpful to think about what the basis functions associated with it look like</a:t>
            </a:r>
          </a:p>
          <a:p>
            <a:r>
              <a:rPr lang="en-US" dirty="0"/>
              <a:t>Basis functions are really more of a way to interpret supervised learning methods, rather than a distinct method of their own</a:t>
            </a:r>
          </a:p>
        </p:txBody>
      </p:sp>
    </p:spTree>
    <p:extLst>
      <p:ext uri="{BB962C8B-B14F-4D97-AF65-F5344CB8AC3E}">
        <p14:creationId xmlns:p14="http://schemas.microsoft.com/office/powerpoint/2010/main" val="1738135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Ensemble/Committee Methods</a:t>
            </a:r>
          </a:p>
        </p:txBody>
      </p:sp>
      <p:sp>
        <p:nvSpPr>
          <p:cNvPr id="3" name="Content Placeholder 2"/>
          <p:cNvSpPr>
            <a:spLocks noGrp="1"/>
          </p:cNvSpPr>
          <p:nvPr>
            <p:ph idx="1"/>
          </p:nvPr>
        </p:nvSpPr>
        <p:spPr/>
        <p:txBody>
          <a:bodyPr/>
          <a:lstStyle/>
          <a:p>
            <a:r>
              <a:rPr lang="en-US" dirty="0"/>
              <a:t>Ensemble methods combine a number of (what are usually) “weak learners” to form a single more powerful learner</a:t>
            </a:r>
          </a:p>
          <a:p>
            <a:r>
              <a:rPr lang="en-US" dirty="0"/>
              <a:t>Summary of most common ensemble methods:</a:t>
            </a:r>
          </a:p>
          <a:p>
            <a:pPr lvl="1"/>
            <a:r>
              <a:rPr lang="en-US" sz="2000" dirty="0"/>
              <a:t>Bootstrap aggregation (bagging), for averaging a similar set of learners, not necessarily weak, each learner fit to a different bootstrapped training sample</a:t>
            </a:r>
          </a:p>
          <a:p>
            <a:pPr lvl="1"/>
            <a:r>
              <a:rPr lang="en-US" sz="2000" dirty="0"/>
              <a:t>Stacking, for linearly combining any set of learners, not necessarily weak, with coefficients determined by regression</a:t>
            </a:r>
          </a:p>
          <a:p>
            <a:pPr lvl="1"/>
            <a:r>
              <a:rPr lang="en-US" sz="2000" dirty="0"/>
              <a:t>Boosting, for a weighted average of weak learners, usually simple trees, each fitted sequentially to the errors from the previous fit, with weights based on the errors</a:t>
            </a:r>
          </a:p>
          <a:p>
            <a:pPr lvl="1"/>
            <a:r>
              <a:rPr lang="en-US" sz="2000" dirty="0"/>
              <a:t>Random forests, for averaging trees, each fit to a different bootstrapped training sample, with some tricks for giving less correlated learners</a:t>
            </a:r>
          </a:p>
        </p:txBody>
      </p:sp>
    </p:spTree>
    <p:extLst>
      <p:ext uri="{BB962C8B-B14F-4D97-AF65-F5344CB8AC3E}">
        <p14:creationId xmlns:p14="http://schemas.microsoft.com/office/powerpoint/2010/main" val="22292539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a:t>
            </a:r>
          </a:p>
        </p:txBody>
      </p:sp>
      <p:sp>
        <p:nvSpPr>
          <p:cNvPr id="3" name="Content Placeholder 2"/>
          <p:cNvSpPr>
            <a:spLocks noGrp="1"/>
          </p:cNvSpPr>
          <p:nvPr>
            <p:ph idx="1"/>
          </p:nvPr>
        </p:nvSpPr>
        <p:spPr/>
        <p:txBody>
          <a:bodyPr/>
          <a:lstStyle/>
          <a:p>
            <a:r>
              <a:rPr lang="en-US" dirty="0"/>
              <a:t>Straightforward idea:  Generate many different bootstrap samples, fit a model to each, and take the predicted response (predicted probabilities if classification) at any </a:t>
            </a:r>
            <a:r>
              <a:rPr lang="en-US" b="1" dirty="0">
                <a:latin typeface="Times New Roman" pitchFamily="18" charset="0"/>
                <a:cs typeface="Times New Roman" pitchFamily="18" charset="0"/>
              </a:rPr>
              <a:t>x</a:t>
            </a:r>
            <a:r>
              <a:rPr lang="en-US" dirty="0"/>
              <a:t> to be the average of the predicted responses at </a:t>
            </a:r>
            <a:r>
              <a:rPr lang="en-US" b="1" dirty="0">
                <a:latin typeface="Times New Roman" pitchFamily="18" charset="0"/>
                <a:cs typeface="Times New Roman" pitchFamily="18" charset="0"/>
              </a:rPr>
              <a:t>x</a:t>
            </a:r>
            <a:r>
              <a:rPr lang="en-US" dirty="0"/>
              <a:t> for the individual models, i.e.:</a:t>
            </a:r>
          </a:p>
          <a:p>
            <a:pPr marL="344488" marR="0" indent="0" algn="just">
              <a:spcBef>
                <a:spcPts val="0"/>
              </a:spcBef>
              <a:spcAft>
                <a:spcPts val="0"/>
              </a:spcAft>
              <a:buNone/>
            </a:pPr>
            <a:endParaRPr lang="en-US" dirty="0">
              <a:latin typeface="Times New Roman"/>
              <a:ea typeface="Times New Roman"/>
            </a:endParaRPr>
          </a:p>
          <a:p>
            <a:pPr marL="344488" marR="0" indent="0" algn="just">
              <a:spcBef>
                <a:spcPts val="0"/>
              </a:spcBef>
              <a:spcAft>
                <a:spcPts val="0"/>
              </a:spcAft>
              <a:buNone/>
            </a:pPr>
            <a:r>
              <a:rPr lang="en-US" dirty="0">
                <a:ea typeface="Times New Roman"/>
              </a:rPr>
              <a:t>for </a:t>
            </a:r>
            <a:r>
              <a:rPr lang="en-US" i="1" dirty="0">
                <a:latin typeface="Times New Roman"/>
                <a:ea typeface="Times New Roman"/>
              </a:rPr>
              <a:t>b</a:t>
            </a:r>
            <a:r>
              <a:rPr lang="en-US" dirty="0">
                <a:latin typeface="Times New Roman"/>
                <a:ea typeface="Times New Roman"/>
              </a:rPr>
              <a:t> = 1, 2, . . ., </a:t>
            </a:r>
            <a:r>
              <a:rPr lang="en-US" i="1" dirty="0">
                <a:latin typeface="Times New Roman"/>
                <a:ea typeface="Times New Roman"/>
              </a:rPr>
              <a:t>B</a:t>
            </a:r>
            <a:r>
              <a:rPr lang="en-US" dirty="0">
                <a:latin typeface="Times New Roman"/>
                <a:ea typeface="Times New Roman"/>
              </a:rPr>
              <a:t>:</a:t>
            </a:r>
          </a:p>
          <a:p>
            <a:pPr marL="973138" algn="just">
              <a:spcBef>
                <a:spcPts val="1000"/>
              </a:spcBef>
              <a:spcAft>
                <a:spcPts val="0"/>
              </a:spcAft>
            </a:pPr>
            <a:r>
              <a:rPr lang="en-US" dirty="0">
                <a:ea typeface="Times New Roman"/>
              </a:rPr>
              <a:t>generate bootstrap sample of size </a:t>
            </a:r>
            <a:r>
              <a:rPr lang="en-US" i="1" dirty="0">
                <a:latin typeface="Times New Roman"/>
                <a:ea typeface="Times New Roman"/>
              </a:rPr>
              <a:t>n</a:t>
            </a:r>
            <a:endParaRPr lang="en-US" dirty="0">
              <a:latin typeface="Times New Roman"/>
              <a:ea typeface="Times New Roman"/>
            </a:endParaRPr>
          </a:p>
          <a:p>
            <a:pPr marL="973138" algn="just">
              <a:spcBef>
                <a:spcPts val="1000"/>
              </a:spcBef>
              <a:spcAft>
                <a:spcPts val="0"/>
              </a:spcAft>
            </a:pPr>
            <a:r>
              <a:rPr lang="en-US" dirty="0">
                <a:ea typeface="Times New Roman"/>
              </a:rPr>
              <a:t>fit model    	       (any type of model you like)</a:t>
            </a:r>
          </a:p>
          <a:p>
            <a:pPr marL="344488" marR="0" indent="0" algn="just">
              <a:spcBef>
                <a:spcPts val="0"/>
              </a:spcBef>
              <a:spcAft>
                <a:spcPts val="0"/>
              </a:spcAft>
              <a:buNone/>
            </a:pPr>
            <a:r>
              <a:rPr lang="en-US" dirty="0">
                <a:ea typeface="Times New Roman"/>
              </a:rPr>
              <a:t> </a:t>
            </a:r>
          </a:p>
          <a:p>
            <a:pPr marL="344488" marR="0" indent="0" algn="just">
              <a:spcBef>
                <a:spcPts val="0"/>
              </a:spcBef>
              <a:spcAft>
                <a:spcPts val="0"/>
              </a:spcAft>
              <a:buNone/>
            </a:pPr>
            <a:r>
              <a:rPr lang="en-US" dirty="0">
                <a:ea typeface="Times New Roman"/>
              </a:rPr>
              <a:t>Take </a:t>
            </a:r>
          </a:p>
        </p:txBody>
      </p:sp>
      <p:sp>
        <p:nvSpPr>
          <p:cNvPr id="5" name="Rectangle 5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833673068"/>
              </p:ext>
            </p:extLst>
          </p:nvPr>
        </p:nvGraphicFramePr>
        <p:xfrm>
          <a:off x="2683241" y="4347139"/>
          <a:ext cx="1040948" cy="507780"/>
        </p:xfrm>
        <a:graphic>
          <a:graphicData uri="http://schemas.openxmlformats.org/presentationml/2006/ole">
            <mc:AlternateContent xmlns:mc="http://schemas.openxmlformats.org/markup-compatibility/2006">
              <mc:Choice xmlns:v="urn:schemas-microsoft-com:vml" Requires="v">
                <p:oleObj name="Equation" r:id="rId2" imgW="520474" imgH="253890" progId="Equation.3">
                  <p:embed/>
                </p:oleObj>
              </mc:Choice>
              <mc:Fallback>
                <p:oleObj name="Equation" r:id="rId2" imgW="520474" imgH="253890" progId="Equation.3">
                  <p:embed/>
                  <p:pic>
                    <p:nvPicPr>
                      <p:cNvPr id="0" name="Object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3241" y="4347139"/>
                        <a:ext cx="1040948" cy="507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5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473716403"/>
              </p:ext>
            </p:extLst>
          </p:nvPr>
        </p:nvGraphicFramePr>
        <p:xfrm>
          <a:off x="1618938" y="4916766"/>
          <a:ext cx="2540000" cy="914400"/>
        </p:xfrm>
        <a:graphic>
          <a:graphicData uri="http://schemas.openxmlformats.org/presentationml/2006/ole">
            <mc:AlternateContent xmlns:mc="http://schemas.openxmlformats.org/markup-compatibility/2006">
              <mc:Choice xmlns:v="urn:schemas-microsoft-com:vml" Requires="v">
                <p:oleObj name="Equation" r:id="rId4" imgW="1270000" imgH="457200" progId="Equation.3">
                  <p:embed/>
                </p:oleObj>
              </mc:Choice>
              <mc:Fallback>
                <p:oleObj name="Equation" r:id="rId4" imgW="1270000" imgH="457200" progId="Equation.3">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8938" y="4916766"/>
                        <a:ext cx="2540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34548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Bagging Might Be Useful</a:t>
            </a:r>
          </a:p>
        </p:txBody>
      </p:sp>
      <p:sp>
        <p:nvSpPr>
          <p:cNvPr id="3" name="Content Placeholder 2"/>
          <p:cNvSpPr>
            <a:spLocks noGrp="1"/>
          </p:cNvSpPr>
          <p:nvPr>
            <p:ph idx="1"/>
          </p:nvPr>
        </p:nvSpPr>
        <p:spPr/>
        <p:txBody>
          <a:bodyPr/>
          <a:lstStyle/>
          <a:p>
            <a:r>
              <a:rPr lang="en-US" dirty="0"/>
              <a:t>For predictors that are linear (    a linear function of training </a:t>
            </a:r>
            <a:r>
              <a:rPr lang="en-US" b="1" dirty="0">
                <a:latin typeface="Times New Roman" pitchFamily="18" charset="0"/>
                <a:cs typeface="Times New Roman" pitchFamily="18" charset="0"/>
              </a:rPr>
              <a:t>y</a:t>
            </a:r>
            <a:r>
              <a:rPr lang="en-US" dirty="0"/>
              <a:t>), bagging has no effect on the predictor</a:t>
            </a:r>
          </a:p>
          <a:p>
            <a:r>
              <a:rPr lang="en-US" dirty="0"/>
              <a:t>The types of predictors that have potential to be most improved by bagging are ones for which:</a:t>
            </a:r>
          </a:p>
          <a:p>
            <a:pPr lvl="1"/>
            <a:r>
              <a:rPr lang="en-US" sz="2000" dirty="0"/>
              <a:t>fitting is unstable (i.e., a small change in the data gives a very different fitted model) and/or</a:t>
            </a:r>
          </a:p>
          <a:p>
            <a:pPr lvl="1"/>
            <a:r>
              <a:rPr lang="en-US" sz="2000" dirty="0"/>
              <a:t>the structure is such that the sum of multiple predictors no longer has the same structure</a:t>
            </a:r>
          </a:p>
          <a:p>
            <a:r>
              <a:rPr lang="en-US" dirty="0"/>
              <a:t>Trees are the most important type of predictor that can be improved by bagging</a:t>
            </a:r>
          </a:p>
          <a:p>
            <a:pPr lvl="1"/>
            <a:r>
              <a:rPr lang="en-US" sz="2000" dirty="0"/>
              <a:t>Random forests are bagging with trees, but with a few whistles and bells added (boosted trees are related to random forests, but not quite bagging)</a:t>
            </a:r>
          </a:p>
          <a:p>
            <a:pPr lvl="1"/>
            <a:r>
              <a:rPr lang="en-US" sz="2000" dirty="0"/>
              <a:t>Bagging is not commonly used with predictors other than trees, so we will not cover bagging in its generality here</a:t>
            </a:r>
          </a:p>
        </p:txBody>
      </p:sp>
      <p:graphicFrame>
        <p:nvGraphicFramePr>
          <p:cNvPr id="4" name="Object 3"/>
          <p:cNvGraphicFramePr>
            <a:graphicFrameLocks noChangeAspect="1"/>
          </p:cNvGraphicFramePr>
          <p:nvPr>
            <p:extLst>
              <p:ext uri="{D42A27DB-BD31-4B8C-83A1-F6EECF244321}">
                <p14:modId xmlns:p14="http://schemas.microsoft.com/office/powerpoint/2010/main" val="1908042187"/>
              </p:ext>
            </p:extLst>
          </p:nvPr>
        </p:nvGraphicFramePr>
        <p:xfrm>
          <a:off x="4880152" y="1260977"/>
          <a:ext cx="253440" cy="406080"/>
        </p:xfrm>
        <a:graphic>
          <a:graphicData uri="http://schemas.openxmlformats.org/presentationml/2006/ole">
            <mc:AlternateContent xmlns:mc="http://schemas.openxmlformats.org/markup-compatibility/2006">
              <mc:Choice xmlns:v="urn:schemas-microsoft-com:vml" Requires="v">
                <p:oleObj name="Equation" r:id="rId2" imgW="126720" imgH="203040" progId="Equation.3">
                  <p:embed/>
                </p:oleObj>
              </mc:Choice>
              <mc:Fallback>
                <p:oleObj name="Equation" r:id="rId2" imgW="126720" imgH="203040" progId="Equation.3">
                  <p:embed/>
                  <p:pic>
                    <p:nvPicPr>
                      <p:cNvPr id="0" name=""/>
                      <p:cNvPicPr/>
                      <p:nvPr/>
                    </p:nvPicPr>
                    <p:blipFill>
                      <a:blip r:embed="rId3"/>
                      <a:stretch>
                        <a:fillRect/>
                      </a:stretch>
                    </p:blipFill>
                    <p:spPr>
                      <a:xfrm>
                        <a:off x="4880152" y="1260977"/>
                        <a:ext cx="253440" cy="406080"/>
                      </a:xfrm>
                      <a:prstGeom prst="rect">
                        <a:avLst/>
                      </a:prstGeom>
                    </p:spPr>
                  </p:pic>
                </p:oleObj>
              </mc:Fallback>
            </mc:AlternateContent>
          </a:graphicData>
        </a:graphic>
      </p:graphicFrame>
    </p:spTree>
    <p:extLst>
      <p:ext uri="{BB962C8B-B14F-4D97-AF65-F5344CB8AC3E}">
        <p14:creationId xmlns:p14="http://schemas.microsoft.com/office/powerpoint/2010/main" val="41545780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How Bagging/Boosting Trees Changes Their Structure (HTF, Fig 8.12)</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745" y="1294131"/>
            <a:ext cx="7636169" cy="5524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5333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a:t>
            </a:r>
          </a:p>
        </p:txBody>
      </p:sp>
      <p:sp>
        <p:nvSpPr>
          <p:cNvPr id="3" name="Content Placeholder 2"/>
          <p:cNvSpPr>
            <a:spLocks noGrp="1"/>
          </p:cNvSpPr>
          <p:nvPr>
            <p:ph idx="1"/>
          </p:nvPr>
        </p:nvSpPr>
        <p:spPr/>
        <p:txBody>
          <a:bodyPr/>
          <a:lstStyle/>
          <a:p>
            <a:r>
              <a:rPr lang="en-US" dirty="0"/>
              <a:t>Whereas in bagging you usually average an ensemble of similarly structured models, each fit to a different bootstrapped sample, in stacking you usually average differently structured models, each fit to the entire training data</a:t>
            </a:r>
          </a:p>
          <a:p>
            <a:r>
              <a:rPr lang="en-US" dirty="0"/>
              <a:t>Straightforward idea:  Fit a number of different models, each possibly with entirely different structure. Then take a linear combination (i.e., a weighted average) of the constituent models as the predictor, using linear regression to determine the coefficients (i.e., the weights), with the constituent models as basis functions</a:t>
            </a:r>
          </a:p>
          <a:p>
            <a:r>
              <a:rPr lang="en-US" dirty="0"/>
              <a:t>The only subtlety is that when conducting regression to find the </a:t>
            </a:r>
            <a:r>
              <a:rPr lang="en-US" i="1" dirty="0">
                <a:latin typeface="Symbol" pitchFamily="18" charset="2"/>
              </a:rPr>
              <a:t>b</a:t>
            </a:r>
            <a:r>
              <a:rPr lang="en-US" dirty="0"/>
              <a:t>’s, a leave-one-out CV SSE must be used</a:t>
            </a:r>
          </a:p>
        </p:txBody>
      </p:sp>
    </p:spTree>
    <p:extLst>
      <p:ext uri="{BB962C8B-B14F-4D97-AF65-F5344CB8AC3E}">
        <p14:creationId xmlns:p14="http://schemas.microsoft.com/office/powerpoint/2010/main" val="5967829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Algorithm (almost but not quite)</a:t>
            </a:r>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dirty="0">
                <a:ea typeface="Times New Roman"/>
              </a:rPr>
              <a:t>For each </a:t>
            </a:r>
            <a:r>
              <a:rPr lang="en-US" i="1" dirty="0">
                <a:latin typeface="Times New Roman"/>
                <a:ea typeface="Times New Roman"/>
              </a:rPr>
              <a:t>m</a:t>
            </a:r>
            <a:r>
              <a:rPr lang="en-US" dirty="0">
                <a:latin typeface="Times New Roman"/>
                <a:ea typeface="Times New Roman"/>
              </a:rPr>
              <a:t> = 1, 2, . . ., </a:t>
            </a:r>
            <a:r>
              <a:rPr lang="en-US" i="1" dirty="0">
                <a:latin typeface="Times New Roman"/>
                <a:ea typeface="Times New Roman"/>
              </a:rPr>
              <a:t>M</a:t>
            </a:r>
            <a:r>
              <a:rPr lang="en-US" dirty="0">
                <a:latin typeface="Times New Roman"/>
                <a:ea typeface="Times New Roman"/>
              </a:rPr>
              <a:t>:</a:t>
            </a:r>
          </a:p>
          <a:p>
            <a:pPr marL="285750" indent="0" algn="just">
              <a:spcBef>
                <a:spcPts val="2000"/>
              </a:spcBef>
              <a:spcAft>
                <a:spcPts val="0"/>
              </a:spcAft>
              <a:buNone/>
            </a:pPr>
            <a:r>
              <a:rPr lang="en-US" dirty="0">
                <a:ea typeface="Times New Roman"/>
              </a:rPr>
              <a:t>fit model    	            (any set of </a:t>
            </a:r>
            <a:r>
              <a:rPr lang="en-US" i="1" dirty="0">
                <a:latin typeface="Times New Roman" panose="02020603050405020304" pitchFamily="18" charset="0"/>
                <a:ea typeface="Times New Roman"/>
                <a:cs typeface="Times New Roman" panose="02020603050405020304" pitchFamily="18" charset="0"/>
              </a:rPr>
              <a:t>M</a:t>
            </a:r>
            <a:r>
              <a:rPr lang="en-US" dirty="0">
                <a:ea typeface="Times New Roman"/>
              </a:rPr>
              <a:t> models that you like)</a:t>
            </a:r>
          </a:p>
          <a:p>
            <a:pPr marL="0" marR="0" indent="0" algn="just">
              <a:spcBef>
                <a:spcPts val="0"/>
              </a:spcBef>
              <a:spcAft>
                <a:spcPts val="0"/>
              </a:spcAft>
              <a:buNone/>
            </a:pPr>
            <a:r>
              <a:rPr lang="en-US" dirty="0">
                <a:ea typeface="Times New Roman"/>
              </a:rPr>
              <a:t> </a:t>
            </a:r>
          </a:p>
          <a:p>
            <a:pPr marL="0" marR="0" indent="0" algn="just">
              <a:spcBef>
                <a:spcPts val="0"/>
              </a:spcBef>
              <a:spcAft>
                <a:spcPts val="0"/>
              </a:spcAft>
              <a:buNone/>
            </a:pPr>
            <a:endParaRPr lang="en-US" dirty="0">
              <a:ea typeface="Times New Roman"/>
            </a:endParaRPr>
          </a:p>
          <a:p>
            <a:pPr marL="0" marR="0" indent="0" algn="just">
              <a:spcBef>
                <a:spcPts val="0"/>
              </a:spcBef>
              <a:spcAft>
                <a:spcPts val="0"/>
              </a:spcAft>
              <a:buNone/>
            </a:pPr>
            <a:r>
              <a:rPr lang="en-US" dirty="0">
                <a:ea typeface="Times New Roman"/>
              </a:rPr>
              <a:t>Then take</a:t>
            </a:r>
          </a:p>
          <a:p>
            <a:pPr marL="0" marR="0" indent="0" algn="just">
              <a:spcBef>
                <a:spcPts val="0"/>
              </a:spcBef>
              <a:spcAft>
                <a:spcPts val="0"/>
              </a:spcAft>
              <a:buNone/>
            </a:pPr>
            <a:endParaRPr lang="en-US" dirty="0">
              <a:ea typeface="Times New Roman"/>
            </a:endParaRPr>
          </a:p>
          <a:p>
            <a:pPr marL="0" marR="0" indent="0" algn="just">
              <a:spcBef>
                <a:spcPts val="0"/>
              </a:spcBef>
              <a:spcAft>
                <a:spcPts val="0"/>
              </a:spcAft>
              <a:buNone/>
            </a:pPr>
            <a:endParaRPr lang="en-US" dirty="0">
              <a:ea typeface="Times New Roman"/>
            </a:endParaRPr>
          </a:p>
          <a:p>
            <a:pPr marL="0" marR="0" indent="0" algn="just">
              <a:spcBef>
                <a:spcPts val="0"/>
              </a:spcBef>
              <a:spcAft>
                <a:spcPts val="0"/>
              </a:spcAft>
              <a:buNone/>
            </a:pPr>
            <a:r>
              <a:rPr lang="en-US" dirty="0">
                <a:ea typeface="Times New Roman"/>
              </a:rPr>
              <a:t>with        found by minimizing</a:t>
            </a:r>
          </a:p>
          <a:p>
            <a:pPr marL="0" marR="0" indent="0" algn="just">
              <a:spcBef>
                <a:spcPts val="0"/>
              </a:spcBef>
              <a:spcAft>
                <a:spcPts val="0"/>
              </a:spcAft>
              <a:buNone/>
            </a:pPr>
            <a:endParaRPr lang="en-US" dirty="0">
              <a:ea typeface="Times New Roman"/>
            </a:endParaRPr>
          </a:p>
          <a:p>
            <a:pPr marL="0" marR="0" indent="0" algn="just">
              <a:spcBef>
                <a:spcPts val="0"/>
              </a:spcBef>
              <a:spcAft>
                <a:spcPts val="0"/>
              </a:spcAft>
              <a:buNone/>
            </a:pPr>
            <a:endParaRPr lang="en-US" dirty="0">
              <a:ea typeface="Times New Roman"/>
            </a:endParaRPr>
          </a:p>
          <a:p>
            <a:pPr marL="0" marR="0" indent="0" algn="just">
              <a:spcBef>
                <a:spcPts val="0"/>
              </a:spcBef>
              <a:spcAft>
                <a:spcPts val="0"/>
              </a:spcAft>
              <a:buNone/>
            </a:pPr>
            <a:endParaRPr lang="en-US" dirty="0">
              <a:ea typeface="Times New Roman"/>
            </a:endParaRPr>
          </a:p>
          <a:p>
            <a:pPr algn="just">
              <a:spcBef>
                <a:spcPts val="0"/>
              </a:spcBef>
              <a:spcAft>
                <a:spcPts val="0"/>
              </a:spcAft>
            </a:pPr>
            <a:r>
              <a:rPr lang="en-US" dirty="0">
                <a:ea typeface="Times New Roman"/>
              </a:rPr>
              <a:t>Question:  What is the problem with using this approach exactly?  </a:t>
            </a:r>
          </a:p>
          <a:p>
            <a:pPr marL="0" indent="0">
              <a:buNone/>
            </a:pP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97231870"/>
              </p:ext>
            </p:extLst>
          </p:nvPr>
        </p:nvGraphicFramePr>
        <p:xfrm>
          <a:off x="1993692" y="1753847"/>
          <a:ext cx="1320226" cy="533168"/>
        </p:xfrm>
        <a:graphic>
          <a:graphicData uri="http://schemas.openxmlformats.org/presentationml/2006/ole">
            <mc:AlternateContent xmlns:mc="http://schemas.openxmlformats.org/markup-compatibility/2006">
              <mc:Choice xmlns:v="urn:schemas-microsoft-com:vml" Requires="v">
                <p:oleObj name="Equation" r:id="rId2" imgW="660113" imgH="266584" progId="Equation.3">
                  <p:embed/>
                </p:oleObj>
              </mc:Choice>
              <mc:Fallback>
                <p:oleObj name="Equation" r:id="rId2" imgW="660113" imgH="266584"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692" y="1753847"/>
                        <a:ext cx="1320226" cy="533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863294472"/>
              </p:ext>
            </p:extLst>
          </p:nvPr>
        </p:nvGraphicFramePr>
        <p:xfrm>
          <a:off x="2032410" y="2698225"/>
          <a:ext cx="3124200" cy="914400"/>
        </p:xfrm>
        <a:graphic>
          <a:graphicData uri="http://schemas.openxmlformats.org/presentationml/2006/ole">
            <mc:AlternateContent xmlns:mc="http://schemas.openxmlformats.org/markup-compatibility/2006">
              <mc:Choice xmlns:v="urn:schemas-microsoft-com:vml" Requires="v">
                <p:oleObj name="Equation" r:id="rId4" imgW="1562100" imgH="457200" progId="Equation.3">
                  <p:embed/>
                </p:oleObj>
              </mc:Choice>
              <mc:Fallback>
                <p:oleObj name="Equation" r:id="rId4" imgW="1562100" imgH="457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410" y="2698225"/>
                        <a:ext cx="3124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790792004"/>
              </p:ext>
            </p:extLst>
          </p:nvPr>
        </p:nvGraphicFramePr>
        <p:xfrm>
          <a:off x="1139253" y="3987380"/>
          <a:ext cx="507560" cy="507560"/>
        </p:xfrm>
        <a:graphic>
          <a:graphicData uri="http://schemas.openxmlformats.org/presentationml/2006/ole">
            <mc:AlternateContent xmlns:mc="http://schemas.openxmlformats.org/markup-compatibility/2006">
              <mc:Choice xmlns:v="urn:schemas-microsoft-com:vml" Requires="v">
                <p:oleObj name="Equation" r:id="rId6" imgW="253780" imgH="253780" progId="Equation.3">
                  <p:embed/>
                </p:oleObj>
              </mc:Choice>
              <mc:Fallback>
                <p:oleObj name="Equation" r:id="rId6" imgW="253780" imgH="2537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9253" y="3987380"/>
                        <a:ext cx="507560" cy="507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13728595"/>
              </p:ext>
            </p:extLst>
          </p:nvPr>
        </p:nvGraphicFramePr>
        <p:xfrm>
          <a:off x="4497050" y="3612625"/>
          <a:ext cx="3810000" cy="1117600"/>
        </p:xfrm>
        <a:graphic>
          <a:graphicData uri="http://schemas.openxmlformats.org/presentationml/2006/ole">
            <mc:AlternateContent xmlns:mc="http://schemas.openxmlformats.org/markup-compatibility/2006">
              <mc:Choice xmlns:v="urn:schemas-microsoft-com:vml" Requires="v">
                <p:oleObj name="Equation" r:id="rId8" imgW="1905000" imgH="558800" progId="Equation.3">
                  <p:embed/>
                </p:oleObj>
              </mc:Choice>
              <mc:Fallback>
                <p:oleObj name="Equation" r:id="rId8" imgW="1905000" imgH="5588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7050" y="3612625"/>
                        <a:ext cx="38100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150797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Algorithm (exactly)</a:t>
            </a:r>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dirty="0">
                <a:ea typeface="Times New Roman"/>
              </a:rPr>
              <a:t>For each </a:t>
            </a:r>
            <a:r>
              <a:rPr lang="en-US" i="1" dirty="0">
                <a:latin typeface="Times New Roman"/>
                <a:ea typeface="Times New Roman"/>
              </a:rPr>
              <a:t>m</a:t>
            </a:r>
            <a:r>
              <a:rPr lang="en-US" dirty="0">
                <a:latin typeface="Times New Roman"/>
                <a:ea typeface="Times New Roman"/>
              </a:rPr>
              <a:t> = 1, 2, . . ., </a:t>
            </a:r>
            <a:r>
              <a:rPr lang="en-US" i="1" dirty="0">
                <a:latin typeface="Times New Roman"/>
                <a:ea typeface="Times New Roman"/>
              </a:rPr>
              <a:t>M</a:t>
            </a:r>
            <a:r>
              <a:rPr lang="en-US" dirty="0">
                <a:latin typeface="Times New Roman"/>
                <a:ea typeface="Times New Roman"/>
              </a:rPr>
              <a:t>:</a:t>
            </a:r>
          </a:p>
          <a:p>
            <a:pPr marL="285750" indent="0" algn="just">
              <a:spcBef>
                <a:spcPts val="2000"/>
              </a:spcBef>
              <a:spcAft>
                <a:spcPts val="0"/>
              </a:spcAft>
              <a:buNone/>
            </a:pPr>
            <a:r>
              <a:rPr lang="en-US" dirty="0">
                <a:ea typeface="Times New Roman"/>
              </a:rPr>
              <a:t>fit </a:t>
            </a:r>
            <a:r>
              <a:rPr lang="en-US" i="1" dirty="0">
                <a:latin typeface="Times New Roman"/>
                <a:ea typeface="Times New Roman"/>
              </a:rPr>
              <a:t>n</a:t>
            </a:r>
            <a:r>
              <a:rPr lang="en-US" dirty="0">
                <a:ea typeface="Times New Roman"/>
              </a:rPr>
              <a:t> separate models    	</a:t>
            </a:r>
          </a:p>
          <a:p>
            <a:pPr marL="0" marR="0" indent="0" algn="just">
              <a:spcBef>
                <a:spcPts val="0"/>
              </a:spcBef>
              <a:spcAft>
                <a:spcPts val="0"/>
              </a:spcAft>
              <a:buNone/>
            </a:pPr>
            <a:r>
              <a:rPr lang="en-US" dirty="0">
                <a:ea typeface="Times New Roman"/>
              </a:rPr>
              <a:t> </a:t>
            </a:r>
          </a:p>
          <a:p>
            <a:pPr marL="630238" marR="0" indent="0" algn="just">
              <a:spcBef>
                <a:spcPts val="0"/>
              </a:spcBef>
              <a:spcAft>
                <a:spcPts val="0"/>
              </a:spcAft>
              <a:buNone/>
            </a:pPr>
            <a:r>
              <a:rPr lang="en-US" dirty="0">
                <a:ea typeface="Times New Roman"/>
              </a:rPr>
              <a:t>where         coefficients for </a:t>
            </a:r>
            <a:r>
              <a:rPr lang="en-US" i="1" dirty="0" err="1">
                <a:latin typeface="Times New Roman"/>
                <a:ea typeface="Times New Roman"/>
              </a:rPr>
              <a:t>m</a:t>
            </a:r>
            <a:r>
              <a:rPr lang="en-US" dirty="0" err="1">
                <a:latin typeface="Times New Roman"/>
                <a:ea typeface="Times New Roman"/>
              </a:rPr>
              <a:t>th</a:t>
            </a:r>
            <a:r>
              <a:rPr lang="en-US" dirty="0">
                <a:ea typeface="Times New Roman"/>
              </a:rPr>
              <a:t> model, fitted with </a:t>
            </a:r>
            <a:r>
              <a:rPr lang="en-US" i="1" dirty="0" err="1">
                <a:latin typeface="Times New Roman"/>
                <a:ea typeface="Times New Roman"/>
              </a:rPr>
              <a:t>i</a:t>
            </a:r>
            <a:r>
              <a:rPr lang="en-US" dirty="0" err="1">
                <a:ea typeface="Times New Roman"/>
              </a:rPr>
              <a:t>th</a:t>
            </a:r>
            <a:r>
              <a:rPr lang="en-US" dirty="0">
                <a:ea typeface="Times New Roman"/>
              </a:rPr>
              <a:t> row </a:t>
            </a:r>
            <a:r>
              <a:rPr lang="en-US" dirty="0">
                <a:latin typeface="Times New Roman"/>
                <a:ea typeface="Times New Roman"/>
              </a:rPr>
              <a:t>{</a:t>
            </a:r>
            <a:r>
              <a:rPr lang="en-US" i="1" dirty="0" err="1">
                <a:latin typeface="Times New Roman"/>
                <a:ea typeface="Times New Roman"/>
              </a:rPr>
              <a:t>y</a:t>
            </a:r>
            <a:r>
              <a:rPr lang="en-US" i="1" baseline="-25000" dirty="0" err="1">
                <a:latin typeface="Times New Roman"/>
                <a:ea typeface="Times New Roman"/>
              </a:rPr>
              <a:t>i</a:t>
            </a:r>
            <a:r>
              <a:rPr lang="en-US" dirty="0" err="1">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a:latin typeface="Times New Roman"/>
                <a:ea typeface="Times New Roman"/>
              </a:rPr>
              <a:t>}</a:t>
            </a:r>
            <a:r>
              <a:rPr lang="en-US" dirty="0">
                <a:ea typeface="Times New Roman"/>
              </a:rPr>
              <a:t> left out (as in leave-one-out CV)</a:t>
            </a:r>
          </a:p>
          <a:p>
            <a:pPr marL="0" marR="0" indent="0" algn="just">
              <a:spcBef>
                <a:spcPts val="0"/>
              </a:spcBef>
              <a:spcAft>
                <a:spcPts val="0"/>
              </a:spcAft>
              <a:buNone/>
            </a:pPr>
            <a:endParaRPr lang="en-US" dirty="0">
              <a:ea typeface="Times New Roman"/>
            </a:endParaRPr>
          </a:p>
          <a:p>
            <a:pPr marL="0" marR="0" indent="0" algn="just">
              <a:spcBef>
                <a:spcPts val="0"/>
              </a:spcBef>
              <a:spcAft>
                <a:spcPts val="0"/>
              </a:spcAft>
              <a:buNone/>
            </a:pPr>
            <a:endParaRPr lang="en-US" dirty="0">
              <a:ea typeface="Times New Roman"/>
            </a:endParaRPr>
          </a:p>
          <a:p>
            <a:pPr marL="0" marR="0" indent="0" algn="just">
              <a:spcBef>
                <a:spcPts val="0"/>
              </a:spcBef>
              <a:spcAft>
                <a:spcPts val="0"/>
              </a:spcAft>
              <a:buNone/>
            </a:pPr>
            <a:r>
              <a:rPr lang="en-US" dirty="0">
                <a:ea typeface="Times New Roman"/>
              </a:rPr>
              <a:t>Then take</a:t>
            </a:r>
          </a:p>
          <a:p>
            <a:pPr marL="0" marR="0" indent="0" algn="just">
              <a:spcBef>
                <a:spcPts val="0"/>
              </a:spcBef>
              <a:spcAft>
                <a:spcPts val="0"/>
              </a:spcAft>
              <a:buNone/>
            </a:pPr>
            <a:endParaRPr lang="en-US" dirty="0">
              <a:ea typeface="Times New Roman"/>
            </a:endParaRPr>
          </a:p>
          <a:p>
            <a:pPr marL="0" marR="0" indent="0" algn="just">
              <a:spcBef>
                <a:spcPts val="0"/>
              </a:spcBef>
              <a:spcAft>
                <a:spcPts val="0"/>
              </a:spcAft>
              <a:buNone/>
            </a:pPr>
            <a:endParaRPr lang="en-US" dirty="0">
              <a:ea typeface="Times New Roman"/>
            </a:endParaRPr>
          </a:p>
          <a:p>
            <a:pPr marL="0" marR="0" indent="0" algn="just">
              <a:spcBef>
                <a:spcPts val="0"/>
              </a:spcBef>
              <a:spcAft>
                <a:spcPts val="0"/>
              </a:spcAft>
              <a:buNone/>
            </a:pPr>
            <a:r>
              <a:rPr lang="en-US" dirty="0">
                <a:ea typeface="Times New Roman"/>
              </a:rPr>
              <a:t>with        found by minimizing </a:t>
            </a:r>
          </a:p>
          <a:p>
            <a:pPr marL="0" indent="0">
              <a:buNone/>
            </a:pP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4475044"/>
              </p:ext>
            </p:extLst>
          </p:nvPr>
        </p:nvGraphicFramePr>
        <p:xfrm>
          <a:off x="2032410" y="3792495"/>
          <a:ext cx="3124200" cy="914400"/>
        </p:xfrm>
        <a:graphic>
          <a:graphicData uri="http://schemas.openxmlformats.org/presentationml/2006/ole">
            <mc:AlternateContent xmlns:mc="http://schemas.openxmlformats.org/markup-compatibility/2006">
              <mc:Choice xmlns:v="urn:schemas-microsoft-com:vml" Requires="v">
                <p:oleObj name="Equation" r:id="rId2" imgW="1562100" imgH="457200" progId="Equation.3">
                  <p:embed/>
                </p:oleObj>
              </mc:Choice>
              <mc:Fallback>
                <p:oleObj name="Equation" r:id="rId2" imgW="1562100" imgH="457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410" y="3792495"/>
                        <a:ext cx="3124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472967985"/>
              </p:ext>
            </p:extLst>
          </p:nvPr>
        </p:nvGraphicFramePr>
        <p:xfrm>
          <a:off x="1139253" y="5081650"/>
          <a:ext cx="507560" cy="507560"/>
        </p:xfrm>
        <a:graphic>
          <a:graphicData uri="http://schemas.openxmlformats.org/presentationml/2006/ole">
            <mc:AlternateContent xmlns:mc="http://schemas.openxmlformats.org/markup-compatibility/2006">
              <mc:Choice xmlns:v="urn:schemas-microsoft-com:vml" Requires="v">
                <p:oleObj name="Equation" r:id="rId4" imgW="253780" imgH="253780" progId="Equation.3">
                  <p:embed/>
                </p:oleObj>
              </mc:Choice>
              <mc:Fallback>
                <p:oleObj name="Equation" r:id="rId4" imgW="253780" imgH="2537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253" y="5081650"/>
                        <a:ext cx="507560" cy="507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209919516"/>
              </p:ext>
            </p:extLst>
          </p:nvPr>
        </p:nvGraphicFramePr>
        <p:xfrm>
          <a:off x="3717544" y="1753848"/>
          <a:ext cx="2997200" cy="558800"/>
        </p:xfrm>
        <a:graphic>
          <a:graphicData uri="http://schemas.openxmlformats.org/presentationml/2006/ole">
            <mc:AlternateContent xmlns:mc="http://schemas.openxmlformats.org/markup-compatibility/2006">
              <mc:Choice xmlns:v="urn:schemas-microsoft-com:vml" Requires="v">
                <p:oleObj name="Equation" r:id="rId6" imgW="1498600" imgH="279400" progId="Equation.3">
                  <p:embed/>
                </p:oleObj>
              </mc:Choice>
              <mc:Fallback>
                <p:oleObj name="Equation" r:id="rId6" imgW="1498600" imgH="2794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7544" y="1753848"/>
                        <a:ext cx="29972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144512178"/>
              </p:ext>
            </p:extLst>
          </p:nvPr>
        </p:nvGraphicFramePr>
        <p:xfrm>
          <a:off x="2038662" y="2503356"/>
          <a:ext cx="761670" cy="558558"/>
        </p:xfrm>
        <a:graphic>
          <a:graphicData uri="http://schemas.openxmlformats.org/presentationml/2006/ole">
            <mc:AlternateContent xmlns:mc="http://schemas.openxmlformats.org/markup-compatibility/2006">
              <mc:Choice xmlns:v="urn:schemas-microsoft-com:vml" Requires="v">
                <p:oleObj name="Equation" r:id="rId8" imgW="380835" imgH="279279" progId="Equation.3">
                  <p:embed/>
                </p:oleObj>
              </mc:Choice>
              <mc:Fallback>
                <p:oleObj name="Equation" r:id="rId8" imgW="380835" imgH="279279"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8662" y="2503356"/>
                        <a:ext cx="761670" cy="558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2510775838"/>
              </p:ext>
            </p:extLst>
          </p:nvPr>
        </p:nvGraphicFramePr>
        <p:xfrm>
          <a:off x="4572000" y="4721901"/>
          <a:ext cx="3759200" cy="1117600"/>
        </p:xfrm>
        <a:graphic>
          <a:graphicData uri="http://schemas.openxmlformats.org/presentationml/2006/ole">
            <mc:AlternateContent xmlns:mc="http://schemas.openxmlformats.org/markup-compatibility/2006">
              <mc:Choice xmlns:v="urn:schemas-microsoft-com:vml" Requires="v">
                <p:oleObj name="Equation" r:id="rId10" imgW="1879600" imgH="558800" progId="Equation.3">
                  <p:embed/>
                </p:oleObj>
              </mc:Choice>
              <mc:Fallback>
                <p:oleObj name="Equation" r:id="rId10" imgW="1879600" imgH="5588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4721901"/>
                        <a:ext cx="37592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727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t>
            </a:r>
            <a:r>
              <a:rPr lang="en-US" i="1" dirty="0">
                <a:latin typeface="Times New Roman" pitchFamily="18" charset="0"/>
                <a:cs typeface="Times New Roman" pitchFamily="18" charset="0"/>
              </a:rPr>
              <a:t>K</a:t>
            </a:r>
            <a:r>
              <a:rPr lang="en-US" dirty="0"/>
              <a:t>-Nearest Neighbors (for regression)</a:t>
            </a:r>
          </a:p>
        </p:txBody>
      </p:sp>
      <p:sp>
        <p:nvSpPr>
          <p:cNvPr id="3" name="Content Placeholder 2"/>
          <p:cNvSpPr>
            <a:spLocks noGrp="1"/>
          </p:cNvSpPr>
          <p:nvPr>
            <p:ph idx="1"/>
          </p:nvPr>
        </p:nvSpPr>
        <p:spPr/>
        <p:txBody>
          <a:bodyPr/>
          <a:lstStyle/>
          <a:p>
            <a:r>
              <a:rPr lang="en-US" dirty="0"/>
              <a:t>More generally, for </a:t>
            </a:r>
            <a:r>
              <a:rPr lang="en-US" i="1" dirty="0">
                <a:latin typeface="Times New Roman" pitchFamily="18" charset="0"/>
                <a:cs typeface="Times New Roman" pitchFamily="18" charset="0"/>
              </a:rPr>
              <a:t>K</a:t>
            </a:r>
            <a:r>
              <a:rPr lang="en-US" dirty="0"/>
              <a:t>-nearest neighbors, you use exactly the same procedure, except you:</a:t>
            </a:r>
          </a:p>
          <a:p>
            <a:pPr lvl="1"/>
            <a:r>
              <a:rPr lang="en-US" sz="2000" dirty="0"/>
              <a:t>find the </a:t>
            </a:r>
            <a:r>
              <a:rPr lang="en-US" sz="2000" i="1" dirty="0">
                <a:latin typeface="Times New Roman" pitchFamily="18" charset="0"/>
                <a:cs typeface="Times New Roman" pitchFamily="18" charset="0"/>
              </a:rPr>
              <a:t>K</a:t>
            </a:r>
            <a:r>
              <a:rPr lang="en-US" sz="2000" dirty="0"/>
              <a:t> closest training </a:t>
            </a:r>
            <a:r>
              <a:rPr lang="en-US" sz="2000" b="1" dirty="0">
                <a:latin typeface="Times New Roman"/>
                <a:ea typeface="Times New Roman"/>
              </a:rPr>
              <a:t>x</a:t>
            </a:r>
            <a:r>
              <a:rPr lang="en-US" sz="2000" i="1" baseline="-25000" dirty="0">
                <a:latin typeface="Times New Roman"/>
                <a:ea typeface="Times New Roman"/>
              </a:rPr>
              <a:t>i</a:t>
            </a:r>
            <a:r>
              <a:rPr lang="en-US" sz="2000" dirty="0"/>
              <a:t>'s to </a:t>
            </a:r>
            <a:r>
              <a:rPr lang="en-US" sz="2000" b="1" dirty="0">
                <a:latin typeface="Times New Roman" pitchFamily="18" charset="0"/>
                <a:cs typeface="Times New Roman" pitchFamily="18" charset="0"/>
              </a:rPr>
              <a:t>x</a:t>
            </a:r>
            <a:r>
              <a:rPr lang="en-US" sz="2000" dirty="0"/>
              <a:t>, and</a:t>
            </a:r>
          </a:p>
          <a:p>
            <a:pPr lvl="1"/>
            <a:r>
              <a:rPr lang="en-US" sz="2000" dirty="0"/>
              <a:t>then take the predicted </a:t>
            </a:r>
            <a:r>
              <a:rPr lang="en-US" sz="2000" i="1" dirty="0">
                <a:latin typeface="Times New Roman" pitchFamily="18" charset="0"/>
                <a:cs typeface="Times New Roman" pitchFamily="18" charset="0"/>
              </a:rPr>
              <a:t>Y</a:t>
            </a:r>
            <a:r>
              <a:rPr lang="en-US" sz="2000" dirty="0"/>
              <a:t> to be the average response value for these </a:t>
            </a:r>
            <a:r>
              <a:rPr lang="en-US" sz="2000" i="1" dirty="0">
                <a:latin typeface="Times New Roman" pitchFamily="18" charset="0"/>
                <a:cs typeface="Times New Roman" pitchFamily="18" charset="0"/>
              </a:rPr>
              <a:t>K</a:t>
            </a:r>
            <a:r>
              <a:rPr lang="en-US" sz="2000" dirty="0"/>
              <a:t> training observations:</a:t>
            </a:r>
          </a:p>
          <a:p>
            <a:endParaRPr lang="en-US" dirty="0"/>
          </a:p>
          <a:p>
            <a:endParaRPr lang="en-US" dirty="0"/>
          </a:p>
          <a:p>
            <a:endParaRPr lang="en-US" dirty="0"/>
          </a:p>
          <a:p>
            <a:pPr marL="1149350" indent="-1149350">
              <a:buNone/>
            </a:pPr>
            <a:r>
              <a:rPr lang="en-US" dirty="0"/>
              <a:t>	where </a:t>
            </a:r>
            <a:r>
              <a:rPr lang="en-US" dirty="0">
                <a:latin typeface="Times New Roman"/>
                <a:ea typeface="Times New Roman"/>
              </a:rPr>
              <a:t>{</a:t>
            </a:r>
            <a:r>
              <a:rPr lang="en-US" i="1" dirty="0">
                <a:latin typeface="Times New Roman"/>
                <a:ea typeface="Times New Roman"/>
              </a:rPr>
              <a:t>i</a:t>
            </a:r>
            <a:r>
              <a:rPr lang="en-US" baseline="-25000" dirty="0">
                <a:latin typeface="Times New Roman"/>
                <a:ea typeface="Times New Roman"/>
              </a:rPr>
              <a:t>1</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a:t>
            </a:r>
            <a:r>
              <a:rPr lang="en-US" i="1" dirty="0">
                <a:latin typeface="Times New Roman"/>
                <a:ea typeface="Times New Roman"/>
              </a:rPr>
              <a:t>i</a:t>
            </a:r>
            <a:r>
              <a:rPr lang="en-US" baseline="-25000" dirty="0">
                <a:latin typeface="Times New Roman"/>
                <a:ea typeface="Times New Roman"/>
              </a:rPr>
              <a:t>2</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 ., </a:t>
            </a:r>
            <a:r>
              <a:rPr lang="en-US" i="1" dirty="0" err="1">
                <a:latin typeface="Times New Roman"/>
                <a:ea typeface="Times New Roman"/>
              </a:rPr>
              <a:t>i</a:t>
            </a:r>
            <a:r>
              <a:rPr lang="en-US" i="1" baseline="-25000" dirty="0" err="1">
                <a:latin typeface="Times New Roman"/>
                <a:ea typeface="Times New Roman"/>
              </a:rPr>
              <a:t>K</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a:t>
            </a:r>
            <a:r>
              <a:rPr lang="en-US" dirty="0"/>
              <a:t>indices of </a:t>
            </a:r>
            <a:r>
              <a:rPr lang="en-US" i="1" dirty="0">
                <a:latin typeface="Times New Roman" pitchFamily="18" charset="0"/>
                <a:cs typeface="Times New Roman" pitchFamily="18" charset="0"/>
              </a:rPr>
              <a:t>K</a:t>
            </a:r>
            <a:r>
              <a:rPr lang="en-US" dirty="0"/>
              <a:t> closest neighbors of </a:t>
            </a:r>
            <a:r>
              <a:rPr lang="en-US" b="1" dirty="0">
                <a:latin typeface="Times New Roman"/>
                <a:ea typeface="Times New Roman"/>
              </a:rPr>
              <a:t>x</a:t>
            </a:r>
            <a:endParaRPr lang="en-US" dirty="0"/>
          </a:p>
          <a:p>
            <a:endParaRPr lang="en-US" dirty="0"/>
          </a:p>
          <a:p>
            <a:r>
              <a:rPr lang="en-US" dirty="0"/>
              <a:t>The tradeoff of using large vs. small </a:t>
            </a:r>
            <a:r>
              <a:rPr lang="en-US" i="1" dirty="0">
                <a:latin typeface="Times New Roman" pitchFamily="18" charset="0"/>
                <a:cs typeface="Times New Roman" pitchFamily="18" charset="0"/>
              </a:rPr>
              <a:t>K</a:t>
            </a:r>
            <a:r>
              <a:rPr lang="en-US" dirty="0"/>
              <a:t> is exactly the classic bias/variance tradeoff</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628431272"/>
              </p:ext>
            </p:extLst>
          </p:nvPr>
        </p:nvGraphicFramePr>
        <p:xfrm>
          <a:off x="1698170" y="3291841"/>
          <a:ext cx="2387600" cy="914400"/>
        </p:xfrm>
        <a:graphic>
          <a:graphicData uri="http://schemas.openxmlformats.org/presentationml/2006/ole">
            <mc:AlternateContent xmlns:mc="http://schemas.openxmlformats.org/markup-compatibility/2006">
              <mc:Choice xmlns:v="urn:schemas-microsoft-com:vml" Requires="v">
                <p:oleObj name="Equation" r:id="rId3" imgW="1193800" imgH="457200" progId="Equation.3">
                  <p:embed/>
                </p:oleObj>
              </mc:Choice>
              <mc:Fallback>
                <p:oleObj name="Equation" r:id="rId3" imgW="11938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170" y="3291841"/>
                        <a:ext cx="23876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841223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What is the computational expense associated with stacking? Which part of the stacking algorithm is the most computationally expensive?</a:t>
            </a:r>
          </a:p>
          <a:p>
            <a:r>
              <a:rPr lang="en-US" dirty="0"/>
              <a:t>Would the computational expense be better or worse if you used K-fold, instead of n-fold CV</a:t>
            </a:r>
          </a:p>
          <a:p>
            <a:r>
              <a:rPr lang="en-US" dirty="0"/>
              <a:t>How does stacking relate to model selection using CV?</a:t>
            </a:r>
          </a:p>
          <a:p>
            <a:r>
              <a:rPr lang="en-US" dirty="0"/>
              <a:t>Stacking has not been extensively investigated and the jury is still out regarding whether it is worth the effort</a:t>
            </a:r>
          </a:p>
          <a:p>
            <a:pPr lvl="1"/>
            <a:r>
              <a:rPr lang="en-US" sz="2000" dirty="0"/>
              <a:t>very computationally expensive if the constituent models are expensive to fit</a:t>
            </a:r>
          </a:p>
          <a:p>
            <a:pPr lvl="1"/>
            <a:r>
              <a:rPr lang="en-US" sz="2000" dirty="0"/>
              <a:t>same issue as in bagging (not necessary for model classes that are closed under summation)</a:t>
            </a:r>
          </a:p>
          <a:p>
            <a:pPr lvl="1"/>
            <a:r>
              <a:rPr lang="en-US" sz="2000" dirty="0"/>
              <a:t>there are much less expensive ensemble methods like boosting </a:t>
            </a:r>
          </a:p>
          <a:p>
            <a:pPr lvl="1"/>
            <a:endParaRPr lang="en-US" dirty="0"/>
          </a:p>
          <a:p>
            <a:endParaRPr lang="en-US" dirty="0"/>
          </a:p>
        </p:txBody>
      </p:sp>
    </p:spTree>
    <p:extLst>
      <p:ext uri="{BB962C8B-B14F-4D97-AF65-F5344CB8AC3E}">
        <p14:creationId xmlns:p14="http://schemas.microsoft.com/office/powerpoint/2010/main" val="20218240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a:t>
            </a:r>
          </a:p>
        </p:txBody>
      </p:sp>
      <p:sp>
        <p:nvSpPr>
          <p:cNvPr id="3" name="Content Placeholder 2"/>
          <p:cNvSpPr>
            <a:spLocks noGrp="1"/>
          </p:cNvSpPr>
          <p:nvPr>
            <p:ph idx="1"/>
          </p:nvPr>
        </p:nvSpPr>
        <p:spPr>
          <a:xfrm>
            <a:off x="457200" y="1058091"/>
            <a:ext cx="8229600" cy="5342709"/>
          </a:xfrm>
        </p:spPr>
        <p:txBody>
          <a:bodyPr/>
          <a:lstStyle/>
          <a:p>
            <a:r>
              <a:rPr lang="en-US" dirty="0"/>
              <a:t>Bagging and stacking fit a set of models in parallel and take a weighted or </a:t>
            </a:r>
            <a:r>
              <a:rPr lang="en-US" dirty="0" err="1"/>
              <a:t>unweighted</a:t>
            </a:r>
            <a:r>
              <a:rPr lang="en-US" dirty="0"/>
              <a:t> average for the final model</a:t>
            </a:r>
          </a:p>
          <a:p>
            <a:r>
              <a:rPr lang="en-US" dirty="0"/>
              <a:t>(Gradient) boosting sequentially fits weak models (almost always simple trees) to the residuals from the previous iteration, taking the final model to be the sum of the individual models from each iteration</a:t>
            </a:r>
          </a:p>
          <a:p>
            <a:r>
              <a:rPr lang="en-US" dirty="0"/>
              <a:t>Notation:</a:t>
            </a:r>
          </a:p>
          <a:p>
            <a:pPr marL="465138" marR="0" indent="0" algn="just">
              <a:spcBef>
                <a:spcPts val="1500"/>
              </a:spcBef>
              <a:spcAft>
                <a:spcPts val="0"/>
              </a:spcAft>
              <a:buNone/>
            </a:pPr>
            <a:r>
              <a:rPr lang="en-US" i="1" dirty="0">
                <a:latin typeface="Times New Roman"/>
                <a:ea typeface="Times New Roman"/>
              </a:rPr>
              <a:t>M</a:t>
            </a:r>
            <a:r>
              <a:rPr lang="en-US" dirty="0">
                <a:latin typeface="Times New Roman"/>
                <a:ea typeface="Times New Roman"/>
              </a:rPr>
              <a:t> = # of trees/iterations to fit </a:t>
            </a:r>
          </a:p>
          <a:p>
            <a:pPr marL="465138" marR="0" indent="0" algn="just">
              <a:spcBef>
                <a:spcPts val="0"/>
              </a:spcBef>
              <a:spcAft>
                <a:spcPts val="0"/>
              </a:spcAft>
              <a:buNone/>
            </a:pPr>
            <a:r>
              <a:rPr lang="en-US" i="1" dirty="0">
                <a:latin typeface="Times New Roman"/>
                <a:ea typeface="Times New Roman"/>
              </a:rPr>
              <a:t>f</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predictor of </a:t>
            </a:r>
            <a:r>
              <a:rPr lang="en-US" i="1" dirty="0">
                <a:latin typeface="Times New Roman"/>
                <a:ea typeface="Times New Roman"/>
              </a:rPr>
              <a:t>y</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a:t>
            </a:r>
          </a:p>
          <a:p>
            <a:pPr marL="465138" marR="0" indent="0" algn="just">
              <a:spcBef>
                <a:spcPts val="0"/>
              </a:spcBef>
              <a:spcAft>
                <a:spcPts val="0"/>
              </a:spcAft>
              <a:buNone/>
            </a:pPr>
            <a:r>
              <a:rPr lang="en-US" i="1" dirty="0">
                <a:latin typeface="Times New Roman"/>
                <a:ea typeface="Times New Roman"/>
              </a:rPr>
              <a:t>L</a:t>
            </a:r>
            <a:r>
              <a:rPr lang="en-US" dirty="0">
                <a:latin typeface="Times New Roman"/>
                <a:ea typeface="Times New Roman"/>
              </a:rPr>
              <a:t>(</a:t>
            </a:r>
            <a:r>
              <a:rPr lang="en-US" i="1" dirty="0" err="1">
                <a:latin typeface="Times New Roman"/>
                <a:ea typeface="Times New Roman"/>
              </a:rPr>
              <a:t>y</a:t>
            </a:r>
            <a:r>
              <a:rPr lang="en-US" i="1" baseline="-25000" dirty="0" err="1">
                <a:latin typeface="Times New Roman"/>
                <a:ea typeface="Times New Roman"/>
              </a:rPr>
              <a:t>i</a:t>
            </a:r>
            <a:r>
              <a:rPr lang="en-US" dirty="0" err="1">
                <a:latin typeface="Times New Roman"/>
                <a:ea typeface="Times New Roman"/>
              </a:rPr>
              <a:t>,</a:t>
            </a:r>
            <a:r>
              <a:rPr lang="en-US" i="1" dirty="0" err="1">
                <a:latin typeface="Times New Roman"/>
                <a:ea typeface="Times New Roman"/>
              </a:rPr>
              <a:t>f</a:t>
            </a:r>
            <a:r>
              <a:rPr lang="en-US" dirty="0">
                <a:latin typeface="Times New Roman"/>
                <a:ea typeface="Times New Roman"/>
              </a:rPr>
              <a:t>(</a:t>
            </a:r>
            <a:r>
              <a:rPr lang="en-US" b="1" dirty="0">
                <a:latin typeface="Times New Roman"/>
                <a:ea typeface="Times New Roman"/>
              </a:rPr>
              <a:t>x</a:t>
            </a:r>
            <a:r>
              <a:rPr lang="en-US" i="1" baseline="-25000" dirty="0">
                <a:latin typeface="Times New Roman"/>
                <a:ea typeface="Times New Roman"/>
              </a:rPr>
              <a:t>i</a:t>
            </a:r>
            <a:r>
              <a:rPr lang="en-US" dirty="0">
                <a:latin typeface="Times New Roman"/>
                <a:ea typeface="Times New Roman"/>
              </a:rPr>
              <a:t>)) = loss function to be minimized when fitting   </a:t>
            </a:r>
          </a:p>
          <a:p>
            <a:pPr marL="465138" marR="0" indent="0" algn="just">
              <a:spcBef>
                <a:spcPts val="0"/>
              </a:spcBef>
              <a:spcAft>
                <a:spcPts val="0"/>
              </a:spcAft>
              <a:buNone/>
            </a:pPr>
            <a:r>
              <a:rPr lang="en-US" i="1" dirty="0">
                <a:latin typeface="Times New Roman"/>
                <a:ea typeface="Times New Roman"/>
              </a:rPr>
              <a:t>r</a:t>
            </a:r>
            <a:r>
              <a:rPr lang="en-US" i="1" baseline="-25000" dirty="0">
                <a:latin typeface="Times New Roman"/>
                <a:ea typeface="Times New Roman"/>
              </a:rPr>
              <a:t>im</a:t>
            </a:r>
            <a:r>
              <a:rPr lang="en-US" dirty="0">
                <a:latin typeface="Times New Roman"/>
                <a:ea typeface="Times New Roman"/>
              </a:rPr>
              <a:t> = </a:t>
            </a:r>
            <a:r>
              <a:rPr lang="en-US" dirty="0" err="1">
                <a:latin typeface="Times New Roman"/>
                <a:ea typeface="Times New Roman"/>
              </a:rPr>
              <a:t>psuedo</a:t>
            </a:r>
            <a:r>
              <a:rPr lang="en-US" dirty="0">
                <a:latin typeface="Times New Roman"/>
                <a:ea typeface="Times New Roman"/>
              </a:rPr>
              <a:t>-residual of {</a:t>
            </a:r>
            <a:r>
              <a:rPr lang="en-US" i="1" dirty="0" err="1">
                <a:latin typeface="Times New Roman"/>
                <a:ea typeface="Times New Roman"/>
              </a:rPr>
              <a:t>y</a:t>
            </a:r>
            <a:r>
              <a:rPr lang="en-US" i="1" baseline="-25000" dirty="0" err="1">
                <a:latin typeface="Times New Roman"/>
                <a:ea typeface="Times New Roman"/>
              </a:rPr>
              <a:t>i</a:t>
            </a:r>
            <a:r>
              <a:rPr lang="en-US" dirty="0">
                <a:latin typeface="Times New Roman"/>
                <a:ea typeface="Times New Roman"/>
              </a:rPr>
              <a:t>,</a:t>
            </a:r>
            <a:r>
              <a:rPr lang="en-US" i="1" dirty="0">
                <a:latin typeface="Times New Roman"/>
                <a:ea typeface="Times New Roman"/>
              </a:rPr>
              <a:t> </a:t>
            </a:r>
            <a:r>
              <a:rPr lang="en-US" b="1" dirty="0">
                <a:latin typeface="Times New Roman"/>
                <a:ea typeface="Times New Roman"/>
              </a:rPr>
              <a:t>x</a:t>
            </a:r>
            <a:r>
              <a:rPr lang="en-US" i="1" baseline="-25000" dirty="0">
                <a:latin typeface="Times New Roman"/>
                <a:ea typeface="Times New Roman"/>
              </a:rPr>
              <a:t>i</a:t>
            </a:r>
            <a:r>
              <a:rPr lang="en-US" dirty="0">
                <a:latin typeface="Times New Roman"/>
                <a:ea typeface="Times New Roman"/>
              </a:rPr>
              <a:t>} at iteration </a:t>
            </a:r>
            <a:r>
              <a:rPr lang="en-US" i="1" dirty="0">
                <a:latin typeface="Times New Roman"/>
                <a:ea typeface="Times New Roman"/>
              </a:rPr>
              <a:t>m</a:t>
            </a:r>
          </a:p>
          <a:p>
            <a:pPr marL="465138" marR="0" indent="0" algn="just">
              <a:spcBef>
                <a:spcPts val="0"/>
              </a:spcBef>
              <a:spcAft>
                <a:spcPts val="0"/>
              </a:spcAft>
              <a:buNone/>
            </a:pPr>
            <a:r>
              <a:rPr lang="en-US" i="1" dirty="0" err="1">
                <a:latin typeface="Times New Roman"/>
                <a:ea typeface="Times New Roman"/>
              </a:rPr>
              <a:t>J</a:t>
            </a:r>
            <a:r>
              <a:rPr lang="en-US" i="1" baseline="-25000" dirty="0" err="1">
                <a:latin typeface="Times New Roman"/>
                <a:ea typeface="Times New Roman"/>
              </a:rPr>
              <a:t>m</a:t>
            </a:r>
            <a:r>
              <a:rPr lang="en-US" dirty="0">
                <a:latin typeface="Times New Roman"/>
                <a:ea typeface="Times New Roman"/>
              </a:rPr>
              <a:t> = # nodes for </a:t>
            </a:r>
            <a:r>
              <a:rPr lang="en-US" i="1" dirty="0" err="1">
                <a:latin typeface="Times New Roman"/>
                <a:ea typeface="Times New Roman"/>
              </a:rPr>
              <a:t>m</a:t>
            </a:r>
            <a:r>
              <a:rPr lang="en-US" dirty="0" err="1">
                <a:latin typeface="Times New Roman"/>
                <a:ea typeface="Times New Roman"/>
              </a:rPr>
              <a:t>th</a:t>
            </a:r>
            <a:r>
              <a:rPr lang="en-US" dirty="0">
                <a:latin typeface="Times New Roman"/>
                <a:ea typeface="Times New Roman"/>
              </a:rPr>
              <a:t> tree</a:t>
            </a:r>
          </a:p>
        </p:txBody>
      </p:sp>
    </p:spTree>
    <p:extLst>
      <p:ext uri="{BB962C8B-B14F-4D97-AF65-F5344CB8AC3E}">
        <p14:creationId xmlns:p14="http://schemas.microsoft.com/office/powerpoint/2010/main" val="27034833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Rough Idea Behind Boosting with Trees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7712" y="1219200"/>
                <a:ext cx="8846288" cy="5181600"/>
              </a:xfrm>
            </p:spPr>
            <p:txBody>
              <a:bodyPr/>
              <a:lstStyle/>
              <a:p>
                <a:pPr marL="0" indent="0">
                  <a:buNone/>
                </a:pPr>
                <a:r>
                  <a:rPr lang="en-US" sz="2000" dirty="0"/>
                  <a:t>Fit tree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1</m:t>
                        </m:r>
                      </m:sup>
                    </m:sSup>
                  </m:oMath>
                </a14:m>
                <a:r>
                  <a:rPr lang="en-US" sz="2000" dirty="0"/>
                  <a:t> with response </a:t>
                </a:r>
                <a14:m>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e>
                    </m:d>
                  </m:oMath>
                </a14:m>
                <a:r>
                  <a:rPr lang="en-US" sz="2000" dirty="0"/>
                  <a:t> and calculate (for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oMath>
                </a14:m>
                <a:r>
                  <a:rPr lang="en-US" sz="2000" dirty="0"/>
                  <a:t>)</a:t>
                </a:r>
              </a:p>
              <a:p>
                <a:pPr marL="0" indent="0">
                  <a:buNone/>
                  <a:tabLst>
                    <a:tab pos="231775" algn="l"/>
                  </a:tabLst>
                </a:pPr>
                <a:r>
                  <a:rPr lang="en-US" sz="2000" dirty="0"/>
                  <a:t>	Stage 1 predictions:  </a:t>
                </a:r>
                <a14:m>
                  <m:oMath xmlns:m="http://schemas.openxmlformats.org/officeDocument/2006/math">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tabLst>
                    <a:tab pos="231775" algn="l"/>
                  </a:tabLst>
                </a:pPr>
                <a:r>
                  <a:rPr lang="en-US" sz="2000" dirty="0"/>
                  <a:t>	Stage 1 residuals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1</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pPr>
                <a:r>
                  <a:rPr lang="en-US" sz="2000" dirty="0"/>
                  <a:t>Fit tree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2</m:t>
                        </m:r>
                      </m:sup>
                    </m:sSup>
                  </m:oMath>
                </a14:m>
                <a:r>
                  <a:rPr lang="en-US" sz="2000" dirty="0"/>
                  <a:t> with response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1</m:t>
                            </m:r>
                          </m:sup>
                        </m:sSubSup>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e>
                    </m:d>
                  </m:oMath>
                </a14:m>
                <a:r>
                  <a:rPr lang="en-US" sz="2000" dirty="0"/>
                  <a:t> and calculate (for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oMath>
                </a14:m>
                <a:r>
                  <a:rPr lang="en-US" sz="2000" dirty="0"/>
                  <a:t>)</a:t>
                </a:r>
              </a:p>
              <a:p>
                <a:pPr marL="0" indent="0">
                  <a:buNone/>
                  <a:tabLst>
                    <a:tab pos="231775" algn="l"/>
                  </a:tabLst>
                </a:pPr>
                <a:r>
                  <a:rPr lang="en-US" sz="2000" dirty="0"/>
                  <a:t>	Stage 2 predictions:  </a:t>
                </a:r>
                <a14:m>
                  <m:oMath xmlns:m="http://schemas.openxmlformats.org/officeDocument/2006/math">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b="0" i="1" smtClean="0">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tabLst>
                    <a:tab pos="231775" algn="l"/>
                  </a:tabLst>
                </a:pPr>
                <a:r>
                  <a:rPr lang="en-US" sz="2000" dirty="0"/>
                  <a:t>	Stage 2 residuals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pPr>
                <a:r>
                  <a:rPr lang="en-US" sz="2000" dirty="0"/>
                  <a:t>Fit tree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3</m:t>
                        </m:r>
                      </m:sup>
                    </m:sSup>
                  </m:oMath>
                </a14:m>
                <a:r>
                  <a:rPr lang="en-US" sz="2000" dirty="0"/>
                  <a:t> with response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e>
                    </m:d>
                  </m:oMath>
                </a14:m>
                <a:r>
                  <a:rPr lang="en-US" sz="2000" dirty="0"/>
                  <a:t> and calculate (for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oMath>
                </a14:m>
                <a:r>
                  <a:rPr lang="en-US" sz="2000" dirty="0"/>
                  <a:t>)</a:t>
                </a:r>
              </a:p>
              <a:p>
                <a:pPr marL="0" indent="0">
                  <a:buNone/>
                  <a:tabLst>
                    <a:tab pos="231775" algn="l"/>
                  </a:tabLst>
                </a:pPr>
                <a:r>
                  <a:rPr lang="en-US" sz="2000" dirty="0"/>
                  <a:t>	Stage 3 predictions:  </a:t>
                </a:r>
                <a14:m>
                  <m:oMath xmlns:m="http://schemas.openxmlformats.org/officeDocument/2006/math">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3</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b="0" i="1" smtClean="0">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b="0" i="1" smtClean="0">
                            <a:latin typeface="Cambria Math" panose="02040503050406030204" pitchFamily="18" charset="0"/>
                          </a:rPr>
                          <m:t>3</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3</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tabLst>
                    <a:tab pos="231775" algn="l"/>
                  </a:tabLst>
                </a:pPr>
                <a:r>
                  <a:rPr lang="en-US" sz="2000" dirty="0"/>
                  <a:t>	Stage 3 residuals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3</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3</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pPr>
                <a:r>
                  <a:rPr lang="en-US" sz="2000" dirty="0"/>
                  <a:t>    </a:t>
                </a:r>
                <a14:m>
                  <m:oMath xmlns:m="http://schemas.openxmlformats.org/officeDocument/2006/math">
                    <m:r>
                      <a:rPr lang="en-US" sz="2000" i="1">
                        <a:latin typeface="Cambria Math" panose="02040503050406030204" pitchFamily="18" charset="0"/>
                      </a:rPr>
                      <m:t>⋮</m:t>
                    </m:r>
                  </m:oMath>
                </a14:m>
                <a:endParaRPr lang="en-US" sz="2000" dirty="0"/>
              </a:p>
              <a:p>
                <a:pPr marL="0" indent="0">
                  <a:buNone/>
                </a:pPr>
                <a:r>
                  <a:rPr lang="en-US" sz="2000" dirty="0"/>
                  <a:t>Fit tree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𝑀</m:t>
                        </m:r>
                      </m:sup>
                    </m:sSup>
                  </m:oMath>
                </a14:m>
                <a:r>
                  <a:rPr lang="en-US" sz="2000" dirty="0"/>
                  <a:t> with response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𝑀</m:t>
                            </m:r>
                            <m:r>
                              <a:rPr lang="en-US" sz="2000" i="1">
                                <a:latin typeface="Cambria Math" panose="02040503050406030204" pitchFamily="18" charset="0"/>
                              </a:rPr>
                              <m:t>−1</m:t>
                            </m:r>
                          </m:sup>
                        </m:sSubSup>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e>
                    </m:d>
                  </m:oMath>
                </a14:m>
                <a:r>
                  <a:rPr lang="en-US" sz="2000" dirty="0"/>
                  <a:t> and calculate (for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oMath>
                </a14:m>
                <a:r>
                  <a:rPr lang="en-US" sz="2000" dirty="0"/>
                  <a:t>)</a:t>
                </a:r>
              </a:p>
              <a:p>
                <a:pPr marL="3889375" indent="-3889375">
                  <a:buNone/>
                  <a:tabLst>
                    <a:tab pos="231775" algn="l"/>
                  </a:tabLst>
                </a:pPr>
                <a:r>
                  <a:rPr lang="en-US" sz="2000" dirty="0"/>
                  <a:t>	Final Stage </a:t>
                </a:r>
                <a:r>
                  <a:rPr lang="en-US" sz="2000" i="1" dirty="0"/>
                  <a:t>M</a:t>
                </a:r>
                <a:r>
                  <a:rPr lang="en-US" sz="2000" dirty="0"/>
                  <a:t> predictions: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
                      <m:dPr>
                        <m:ctrlPr>
                          <a:rPr lang="en-US" sz="2000" i="1">
                            <a:latin typeface="Cambria Math" panose="02040503050406030204" pitchFamily="18" charset="0"/>
                          </a:rPr>
                        </m:ctrlPr>
                      </m:dPr>
                      <m:e>
                        <m:r>
                          <a:rPr lang="en-US" sz="2000" b="1" i="1">
                            <a:latin typeface="Cambria Math" panose="02040503050406030204" pitchFamily="18" charset="0"/>
                          </a:rPr>
                          <m:t>𝐱</m:t>
                        </m:r>
                      </m:e>
                    </m:d>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b="0" i="1" smtClean="0">
                            <a:latin typeface="Cambria Math" panose="02040503050406030204" pitchFamily="18" charset="0"/>
                          </a:rPr>
                          <m:t>𝑀</m:t>
                        </m:r>
                        <m:r>
                          <a:rPr lang="en-US" sz="2000" b="0" i="1" smtClean="0">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b="0" i="1" smtClean="0">
                            <a:latin typeface="Cambria Math" panose="02040503050406030204" pitchFamily="18" charset="0"/>
                          </a:rPr>
                          <m:t>𝑀</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br>
                  <a:rPr lang="en-US" sz="200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r>
                            <a:rPr lang="en-US" sz="2000" b="1" i="1">
                              <a:latin typeface="Cambria Math" panose="02040503050406030204" pitchFamily="18" charset="0"/>
                            </a:rPr>
                            <m:t>𝐱</m:t>
                          </m:r>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2</m:t>
                          </m:r>
                        </m:sup>
                      </m:sSup>
                      <m:d>
                        <m:dPr>
                          <m:ctrlPr>
                            <a:rPr lang="en-US" sz="2000" i="1">
                              <a:latin typeface="Cambria Math" panose="02040503050406030204" pitchFamily="18" charset="0"/>
                            </a:rPr>
                          </m:ctrlPr>
                        </m:dPr>
                        <m:e>
                          <m:r>
                            <a:rPr lang="en-US" sz="2000" b="1" i="1">
                              <a:latin typeface="Cambria Math" panose="02040503050406030204" pitchFamily="18" charset="0"/>
                            </a:rPr>
                            <m:t>𝐱</m:t>
                          </m:r>
                        </m:e>
                      </m:d>
                      <m:r>
                        <a:rPr lang="en-US" sz="2000" i="1">
                          <a:latin typeface="Cambria Math" panose="02040503050406030204" pitchFamily="18" charset="0"/>
                        </a:rPr>
                        <m:t>+. . . + </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𝑀</m:t>
                          </m:r>
                        </m:sup>
                      </m:sSup>
                      <m:d>
                        <m:dPr>
                          <m:ctrlPr>
                            <a:rPr lang="en-US" sz="2000" i="1">
                              <a:latin typeface="Cambria Math" panose="02040503050406030204" pitchFamily="18" charset="0"/>
                            </a:rPr>
                          </m:ctrlPr>
                        </m:dPr>
                        <m:e>
                          <m:r>
                            <a:rPr lang="en-US" sz="2000" b="1" i="1">
                              <a:latin typeface="Cambria Math" panose="02040503050406030204" pitchFamily="18" charset="0"/>
                            </a:rPr>
                            <m:t>𝐱</m:t>
                          </m:r>
                        </m:e>
                      </m:d>
                    </m:oMath>
                  </m:oMathPara>
                </a14:m>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7712" y="1219200"/>
                <a:ext cx="8846288" cy="5181600"/>
              </a:xfrm>
              <a:blipFill>
                <a:blip r:embed="rId2"/>
                <a:stretch>
                  <a:fillRect l="-758" t="-471" b="-588"/>
                </a:stretch>
              </a:blipFill>
            </p:spPr>
            <p:txBody>
              <a:bodyPr/>
              <a:lstStyle/>
              <a:p>
                <a:r>
                  <a:rPr lang="en-US">
                    <a:noFill/>
                  </a:rPr>
                  <a:t> </a:t>
                </a:r>
              </a:p>
            </p:txBody>
          </p:sp>
        </mc:Fallback>
      </mc:AlternateContent>
    </p:spTree>
    <p:extLst>
      <p:ext uri="{BB962C8B-B14F-4D97-AF65-F5344CB8AC3E}">
        <p14:creationId xmlns:p14="http://schemas.microsoft.com/office/powerpoint/2010/main" val="1467451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A Modification (Slow Learning) with Shrinkage Parameter </a:t>
                </a:r>
                <a14:m>
                  <m:oMath xmlns:m="http://schemas.openxmlformats.org/officeDocument/2006/math">
                    <m:r>
                      <a:rPr lang="en-US" i="1">
                        <a:latin typeface="Cambria Math" panose="02040503050406030204" pitchFamily="18" charset="0"/>
                        <a:ea typeface="Cambria Math" panose="02040503050406030204" pitchFamily="18" charset="0"/>
                      </a:rPr>
                      <m:t>𝜆</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t="-17692" b="-3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7712" y="1219200"/>
                <a:ext cx="8846288" cy="5181600"/>
              </a:xfrm>
            </p:spPr>
            <p:txBody>
              <a:bodyPr/>
              <a:lstStyle/>
              <a:p>
                <a:pPr marL="0" indent="0">
                  <a:buNone/>
                </a:pPr>
                <a:r>
                  <a:rPr lang="en-US" sz="2000" dirty="0"/>
                  <a:t>Fit tree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1</m:t>
                        </m:r>
                      </m:sup>
                    </m:sSup>
                  </m:oMath>
                </a14:m>
                <a:r>
                  <a:rPr lang="en-US" sz="2000" dirty="0"/>
                  <a:t> with response </a:t>
                </a:r>
                <a14:m>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e>
                    </m:d>
                  </m:oMath>
                </a14:m>
                <a:r>
                  <a:rPr lang="en-US" sz="2000" dirty="0"/>
                  <a:t> and calculate (for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oMath>
                </a14:m>
                <a:r>
                  <a:rPr lang="en-US" sz="2000" dirty="0"/>
                  <a:t>)</a:t>
                </a:r>
              </a:p>
              <a:p>
                <a:pPr marL="0" indent="0">
                  <a:buNone/>
                  <a:tabLst>
                    <a:tab pos="231775" algn="l"/>
                  </a:tabLst>
                </a:pPr>
                <a:r>
                  <a:rPr lang="en-US" sz="2000" dirty="0"/>
                  <a:t>	Stage 1 predictions:  </a:t>
                </a:r>
                <a14:m>
                  <m:oMath xmlns:m="http://schemas.openxmlformats.org/officeDocument/2006/math">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𝜆</m:t>
                    </m:r>
                    <m:r>
                      <a:rPr lang="en-US" sz="200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tabLst>
                    <a:tab pos="231775" algn="l"/>
                  </a:tabLst>
                </a:pPr>
                <a:r>
                  <a:rPr lang="en-US" sz="2000" dirty="0"/>
                  <a:t>	Stage 1 residuals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1</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pPr>
                <a:r>
                  <a:rPr lang="en-US" sz="2000" dirty="0"/>
                  <a:t>Fit tree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2</m:t>
                        </m:r>
                      </m:sup>
                    </m:sSup>
                  </m:oMath>
                </a14:m>
                <a:r>
                  <a:rPr lang="en-US" sz="2000" dirty="0"/>
                  <a:t> with response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1</m:t>
                            </m:r>
                          </m:sup>
                        </m:sSubSup>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e>
                    </m:d>
                  </m:oMath>
                </a14:m>
                <a:r>
                  <a:rPr lang="en-US" sz="2000" dirty="0"/>
                  <a:t> and calculate (for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oMath>
                </a14:m>
                <a:r>
                  <a:rPr lang="en-US" sz="2000" dirty="0"/>
                  <a:t>)</a:t>
                </a:r>
              </a:p>
              <a:p>
                <a:pPr marL="0" indent="0">
                  <a:buNone/>
                  <a:tabLst>
                    <a:tab pos="231775" algn="l"/>
                  </a:tabLst>
                </a:pPr>
                <a:r>
                  <a:rPr lang="en-US" sz="2000" dirty="0"/>
                  <a:t>	Stage 2 predictions:  </a:t>
                </a:r>
                <a14:m>
                  <m:oMath xmlns:m="http://schemas.openxmlformats.org/officeDocument/2006/math">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b="0" i="1" smtClean="0">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tabLst>
                    <a:tab pos="231775" algn="l"/>
                  </a:tabLst>
                </a:pPr>
                <a:r>
                  <a:rPr lang="en-US" sz="2000" dirty="0"/>
                  <a:t>	Stage 2 residuals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pPr>
                <a:r>
                  <a:rPr lang="en-US" sz="2000" dirty="0"/>
                  <a:t>Fit tree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3</m:t>
                        </m:r>
                      </m:sup>
                    </m:sSup>
                  </m:oMath>
                </a14:m>
                <a:r>
                  <a:rPr lang="en-US" sz="2000" dirty="0"/>
                  <a:t> with response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e>
                    </m:d>
                  </m:oMath>
                </a14:m>
                <a:r>
                  <a:rPr lang="en-US" sz="2000" dirty="0"/>
                  <a:t> and calculate (for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oMath>
                </a14:m>
                <a:r>
                  <a:rPr lang="en-US" sz="2000" dirty="0"/>
                  <a:t>)</a:t>
                </a:r>
              </a:p>
              <a:p>
                <a:pPr marL="0" indent="0">
                  <a:buNone/>
                  <a:tabLst>
                    <a:tab pos="231775" algn="l"/>
                  </a:tabLst>
                </a:pPr>
                <a:r>
                  <a:rPr lang="en-US" sz="2000" dirty="0"/>
                  <a:t>	Stage 3 predictions:  </a:t>
                </a:r>
                <a14:m>
                  <m:oMath xmlns:m="http://schemas.openxmlformats.org/officeDocument/2006/math">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3</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b="0" i="1" smtClean="0">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b="0" i="1" smtClean="0">
                            <a:latin typeface="Cambria Math" panose="02040503050406030204" pitchFamily="18" charset="0"/>
                          </a:rPr>
                          <m:t>3</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tabLst>
                    <a:tab pos="231775" algn="l"/>
                  </a:tabLst>
                </a:pPr>
                <a:r>
                  <a:rPr lang="en-US" sz="2000" dirty="0"/>
                  <a:t>	Stage 3 residuals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3</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3</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pPr>
                <a:r>
                  <a:rPr lang="en-US" sz="2000" dirty="0"/>
                  <a:t>    </a:t>
                </a:r>
                <a14:m>
                  <m:oMath xmlns:m="http://schemas.openxmlformats.org/officeDocument/2006/math">
                    <m:r>
                      <a:rPr lang="en-US" sz="2000" i="1">
                        <a:latin typeface="Cambria Math" panose="02040503050406030204" pitchFamily="18" charset="0"/>
                      </a:rPr>
                      <m:t>⋮</m:t>
                    </m:r>
                  </m:oMath>
                </a14:m>
                <a:endParaRPr lang="en-US" sz="2000" dirty="0"/>
              </a:p>
              <a:p>
                <a:pPr marL="0" indent="0">
                  <a:buNone/>
                </a:pPr>
                <a:r>
                  <a:rPr lang="en-US" sz="2000" dirty="0"/>
                  <a:t>Fit tree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𝑀</m:t>
                        </m:r>
                      </m:sup>
                    </m:sSup>
                  </m:oMath>
                </a14:m>
                <a:r>
                  <a:rPr lang="en-US" sz="2000" dirty="0"/>
                  <a:t> with response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𝑀</m:t>
                            </m:r>
                            <m:r>
                              <a:rPr lang="en-US" sz="2000" i="1">
                                <a:latin typeface="Cambria Math" panose="02040503050406030204" pitchFamily="18" charset="0"/>
                              </a:rPr>
                              <m:t>−1</m:t>
                            </m:r>
                          </m:sup>
                        </m:sSubSup>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e>
                    </m:d>
                  </m:oMath>
                </a14:m>
                <a:r>
                  <a:rPr lang="en-US" sz="2000" dirty="0"/>
                  <a:t> and calculate (for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oMath>
                </a14:m>
                <a:r>
                  <a:rPr lang="en-US" sz="2000" dirty="0"/>
                  <a:t>)</a:t>
                </a:r>
              </a:p>
              <a:p>
                <a:pPr marL="3889375" indent="-3889375">
                  <a:buNone/>
                  <a:tabLst>
                    <a:tab pos="231775" algn="l"/>
                  </a:tabLst>
                </a:pPr>
                <a:r>
                  <a:rPr lang="en-US" sz="2000" dirty="0"/>
                  <a:t>	Final Stage </a:t>
                </a:r>
                <a:r>
                  <a:rPr lang="en-US" sz="2000" i="1" dirty="0"/>
                  <a:t>M</a:t>
                </a:r>
                <a:r>
                  <a:rPr lang="en-US" sz="2000" dirty="0"/>
                  <a:t> predictions: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
                      <m:dPr>
                        <m:ctrlPr>
                          <a:rPr lang="en-US" sz="2000" i="1">
                            <a:latin typeface="Cambria Math" panose="02040503050406030204" pitchFamily="18" charset="0"/>
                          </a:rPr>
                        </m:ctrlPr>
                      </m:dPr>
                      <m:e>
                        <m:r>
                          <a:rPr lang="en-US" sz="2000" b="1" i="1">
                            <a:latin typeface="Cambria Math" panose="02040503050406030204" pitchFamily="18" charset="0"/>
                          </a:rPr>
                          <m:t>𝐱</m:t>
                        </m:r>
                      </m:e>
                    </m:d>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b="0" i="1" smtClean="0">
                            <a:latin typeface="Cambria Math" panose="02040503050406030204" pitchFamily="18" charset="0"/>
                          </a:rPr>
                          <m:t>𝑀</m:t>
                        </m:r>
                        <m:r>
                          <a:rPr lang="en-US" sz="2000" b="0" i="1" smtClean="0">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b="0" i="1" smtClean="0">
                            <a:latin typeface="Cambria Math" panose="02040503050406030204" pitchFamily="18" charset="0"/>
                          </a:rPr>
                          <m:t>𝑀</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7712" y="1219200"/>
                <a:ext cx="8846288" cy="5181600"/>
              </a:xfrm>
              <a:blipFill>
                <a:blip r:embed="rId3"/>
                <a:stretch>
                  <a:fillRect l="-758" t="-471"/>
                </a:stretch>
              </a:blipFill>
            </p:spPr>
            <p:txBody>
              <a:bodyPr/>
              <a:lstStyle/>
              <a:p>
                <a:r>
                  <a:rPr lang="en-US">
                    <a:noFill/>
                  </a:rPr>
                  <a:t> </a:t>
                </a:r>
              </a:p>
            </p:txBody>
          </p:sp>
        </mc:Fallback>
      </mc:AlternateContent>
    </p:spTree>
    <p:extLst>
      <p:ext uri="{BB962C8B-B14F-4D97-AF65-F5344CB8AC3E}">
        <p14:creationId xmlns:p14="http://schemas.microsoft.com/office/powerpoint/2010/main" val="35647345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612" y="-1"/>
            <a:ext cx="8494628" cy="6792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10583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94" y="1828808"/>
            <a:ext cx="8782179" cy="4146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32578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 a Boosting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58091"/>
                <a:ext cx="8229600" cy="5342709"/>
              </a:xfrm>
            </p:spPr>
            <p:txBody>
              <a:bodyPr/>
              <a:lstStyle/>
              <a:p>
                <a:r>
                  <a:rPr lang="en-US" dirty="0"/>
                  <a:t>Using a large number </a:t>
                </a:r>
                <a:r>
                  <a:rPr lang="en-US" i="1" dirty="0">
                    <a:latin typeface="Times New Roman" pitchFamily="18" charset="0"/>
                    <a:cs typeface="Times New Roman" pitchFamily="18" charset="0"/>
                  </a:rPr>
                  <a:t>M</a:t>
                </a:r>
                <a:r>
                  <a:rPr lang="en-US" dirty="0"/>
                  <a:t> of iterations will eventually </a:t>
                </a:r>
                <a:r>
                  <a:rPr lang="en-US" dirty="0" err="1"/>
                  <a:t>overfit</a:t>
                </a:r>
                <a:r>
                  <a:rPr lang="en-US" dirty="0"/>
                  <a:t>, so must always terminate before “convergence”</a:t>
                </a:r>
              </a:p>
              <a:p>
                <a:r>
                  <a:rPr lang="en-US" dirty="0"/>
                  <a:t>Main tuning parameters to choose:</a:t>
                </a:r>
              </a:p>
              <a:p>
                <a:pPr lvl="1"/>
                <a:r>
                  <a:rPr lang="en-US" sz="2000" dirty="0"/>
                  <a:t>loss function (based on whether you are doing regression vs classification and/or want robustness to outliers in y)</a:t>
                </a:r>
              </a:p>
              <a:p>
                <a:pPr lvl="1"/>
                <a:r>
                  <a:rPr lang="en-US" sz="2000" dirty="0"/>
                  <a:t>shrinkage parameter </a:t>
                </a:r>
                <a14:m>
                  <m:oMath xmlns:m="http://schemas.openxmlformats.org/officeDocument/2006/math">
                    <m:r>
                      <a:rPr lang="en-US" sz="2000" i="1">
                        <a:latin typeface="Cambria Math" panose="02040503050406030204" pitchFamily="18" charset="0"/>
                        <a:ea typeface="Cambria Math" panose="02040503050406030204" pitchFamily="18" charset="0"/>
                      </a:rPr>
                      <m:t>𝜆</m:t>
                    </m:r>
                  </m:oMath>
                </a14:m>
                <a:r>
                  <a:rPr lang="en-US" sz="2000" dirty="0"/>
                  <a:t> and number of iterations </a:t>
                </a:r>
                <a:r>
                  <a:rPr lang="en-US" sz="2000" i="1" dirty="0">
                    <a:latin typeface="Times New Roman" pitchFamily="18" charset="0"/>
                    <a:cs typeface="Times New Roman" pitchFamily="18" charset="0"/>
                  </a:rPr>
                  <a:t>M</a:t>
                </a:r>
                <a:r>
                  <a:rPr lang="en-US" sz="2000" dirty="0"/>
                  <a:t> (select based on test, CV, or OOB error)</a:t>
                </a:r>
                <a:endParaRPr lang="en-US" sz="2000" i="1" dirty="0">
                  <a:latin typeface="Times New Roman" pitchFamily="18" charset="0"/>
                  <a:cs typeface="Times New Roman" pitchFamily="18" charset="0"/>
                </a:endParaRPr>
              </a:p>
              <a:p>
                <a:pPr lvl="1"/>
                <a:r>
                  <a:rPr lang="en-US" sz="2000" dirty="0"/>
                  <a:t>size of each constituent tree (</a:t>
                </a:r>
                <a:r>
                  <a:rPr lang="en-US" sz="2000" dirty="0">
                    <a:latin typeface="Times New Roman" pitchFamily="18" charset="0"/>
                    <a:cs typeface="Times New Roman" pitchFamily="18" charset="0"/>
                  </a:rPr>
                  <a:t>4 ≤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 8</a:t>
                </a:r>
                <a:r>
                  <a:rPr lang="en-US" sz="2000" dirty="0"/>
                  <a:t> recommended)</a:t>
                </a:r>
              </a:p>
              <a:p>
                <a:r>
                  <a:rPr lang="en-US" dirty="0"/>
                  <a:t>R's </a:t>
                </a:r>
                <a:r>
                  <a:rPr lang="en-US" dirty="0" err="1"/>
                  <a:t>gbm</a:t>
                </a:r>
                <a:r>
                  <a:rPr lang="en-US" dirty="0"/>
                  <a:t> package has some whistles and bells. Usually reasonable choices for tuning parameters are:</a:t>
                </a:r>
              </a:p>
              <a:p>
                <a:pPr marL="792163" marR="0" algn="just">
                  <a:spcBef>
                    <a:spcPts val="0"/>
                  </a:spcBef>
                  <a:spcAft>
                    <a:spcPts val="0"/>
                  </a:spcAft>
                  <a:buFont typeface="Times New Roman" panose="02020603050405020304" pitchFamily="18" charset="0"/>
                  <a:buChar char="‒"/>
                </a:pPr>
                <a:r>
                  <a:rPr lang="en-US" dirty="0" err="1">
                    <a:latin typeface="Times New Roman"/>
                    <a:ea typeface="Times New Roman"/>
                  </a:rPr>
                  <a:t>n.trees</a:t>
                </a:r>
                <a:r>
                  <a:rPr lang="en-US" dirty="0">
                    <a:latin typeface="Times New Roman"/>
                    <a:ea typeface="Times New Roman"/>
                  </a:rPr>
                  <a:t> = </a:t>
                </a:r>
                <a:r>
                  <a:rPr lang="en-US" i="1" dirty="0">
                    <a:latin typeface="Times New Roman"/>
                    <a:ea typeface="Times New Roman"/>
                  </a:rPr>
                  <a:t>M</a:t>
                </a:r>
                <a:r>
                  <a:rPr lang="en-US" dirty="0">
                    <a:latin typeface="Times New Roman"/>
                    <a:ea typeface="Times New Roman"/>
                  </a:rPr>
                  <a:t>  (use  built in CV to choose)</a:t>
                </a:r>
              </a:p>
              <a:p>
                <a:pPr marL="792163" marR="0" algn="just">
                  <a:spcBef>
                    <a:spcPts val="0"/>
                  </a:spcBef>
                  <a:spcAft>
                    <a:spcPts val="0"/>
                  </a:spcAft>
                  <a:buFont typeface="Times New Roman" panose="02020603050405020304" pitchFamily="18" charset="0"/>
                  <a:buChar char="‒"/>
                </a:pPr>
                <a:r>
                  <a:rPr lang="en-US" dirty="0" err="1">
                    <a:latin typeface="Times New Roman"/>
                    <a:ea typeface="Times New Roman"/>
                  </a:rPr>
                  <a:t>interaction.depth</a:t>
                </a:r>
                <a:r>
                  <a:rPr lang="en-US" dirty="0">
                    <a:latin typeface="Times New Roman"/>
                    <a:ea typeface="Times New Roman"/>
                  </a:rPr>
                  <a:t> = # internal splitting nodes = </a:t>
                </a:r>
                <a:r>
                  <a:rPr lang="en-US" i="1" dirty="0">
                    <a:latin typeface="Times New Roman"/>
                    <a:ea typeface="Times New Roman"/>
                  </a:rPr>
                  <a:t>J</a:t>
                </a:r>
                <a:r>
                  <a:rPr lang="en-US" dirty="0">
                    <a:latin typeface="Symbol" panose="05050102010706020507" pitchFamily="18" charset="2"/>
                    <a:ea typeface="Times New Roman"/>
                  </a:rPr>
                  <a:t>-</a:t>
                </a:r>
                <a:r>
                  <a:rPr lang="en-US" dirty="0">
                    <a:latin typeface="Times New Roman"/>
                    <a:ea typeface="Times New Roman"/>
                  </a:rPr>
                  <a:t>1</a:t>
                </a:r>
              </a:p>
              <a:p>
                <a:pPr marL="792163" marR="0" algn="just">
                  <a:spcBef>
                    <a:spcPts val="0"/>
                  </a:spcBef>
                  <a:spcAft>
                    <a:spcPts val="0"/>
                  </a:spcAft>
                  <a:buFont typeface="Times New Roman" panose="02020603050405020304" pitchFamily="18" charset="0"/>
                  <a:buChar char="‒"/>
                </a:pPr>
                <a:r>
                  <a:rPr lang="en-US" dirty="0" err="1">
                    <a:latin typeface="Times New Roman"/>
                    <a:ea typeface="Times New Roman"/>
                  </a:rPr>
                  <a:t>n.minobsinnode</a:t>
                </a:r>
                <a:r>
                  <a:rPr lang="en-US" dirty="0">
                    <a:latin typeface="Times New Roman"/>
                    <a:ea typeface="Times New Roman"/>
                  </a:rPr>
                  <a:t> = min # </a:t>
                </a:r>
                <a:r>
                  <a:rPr lang="en-US" dirty="0" err="1">
                    <a:latin typeface="Times New Roman"/>
                    <a:ea typeface="Times New Roman"/>
                  </a:rPr>
                  <a:t>obs</a:t>
                </a:r>
                <a:r>
                  <a:rPr lang="en-US" dirty="0">
                    <a:latin typeface="Times New Roman"/>
                    <a:ea typeface="Times New Roman"/>
                  </a:rPr>
                  <a:t> in leaf nodes</a:t>
                </a:r>
              </a:p>
              <a:p>
                <a:pPr marL="792163" marR="0" algn="just">
                  <a:spcBef>
                    <a:spcPts val="0"/>
                  </a:spcBef>
                  <a:spcAft>
                    <a:spcPts val="0"/>
                  </a:spcAft>
                  <a:buFont typeface="Times New Roman" panose="02020603050405020304" pitchFamily="18" charset="0"/>
                  <a:buChar char="‒"/>
                </a:pPr>
                <a:r>
                  <a:rPr lang="en-US" dirty="0">
                    <a:latin typeface="Times New Roman"/>
                    <a:ea typeface="Times New Roman"/>
                  </a:rPr>
                  <a:t>shrinkage = 0.001</a:t>
                </a:r>
              </a:p>
              <a:p>
                <a:pPr marL="457200" lvl="1" indent="0">
                  <a:buNone/>
                </a:pPr>
                <a:endParaRPr lang="en-US" sz="2000" dirty="0"/>
              </a:p>
              <a:p>
                <a:pPr lvl="1"/>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58091"/>
                <a:ext cx="8229600" cy="5342709"/>
              </a:xfrm>
              <a:blipFill>
                <a:blip r:embed="rId3"/>
                <a:stretch>
                  <a:fillRect l="-963" t="-913" r="-296" b="-685"/>
                </a:stretch>
              </a:blipFill>
            </p:spPr>
            <p:txBody>
              <a:bodyPr/>
              <a:lstStyle/>
              <a:p>
                <a:r>
                  <a:rPr lang="en-US">
                    <a:noFill/>
                  </a:rPr>
                  <a:t> </a:t>
                </a:r>
              </a:p>
            </p:txBody>
          </p:sp>
        </mc:Fallback>
      </mc:AlternateContent>
    </p:spTree>
    <p:extLst>
      <p:ext uri="{BB962C8B-B14F-4D97-AF65-F5344CB8AC3E}">
        <p14:creationId xmlns:p14="http://schemas.microsoft.com/office/powerpoint/2010/main" val="8794920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Smaller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generally gives better predictive performance but worse computational expense, since it requires a larger </a:t>
                </a:r>
                <a14:m>
                  <m:oMath xmlns:m="http://schemas.openxmlformats.org/officeDocument/2006/math">
                    <m:r>
                      <a:rPr lang="en-US" b="0" i="1" smtClean="0">
                        <a:latin typeface="Cambria Math" panose="02040503050406030204" pitchFamily="18" charset="0"/>
                        <a:ea typeface="Cambria Math" panose="02040503050406030204" pitchFamily="18" charset="0"/>
                      </a:rPr>
                      <m:t>𝑀</m:t>
                    </m:r>
                  </m:oMath>
                </a14:m>
                <a:endParaRPr lang="en-US" dirty="0"/>
              </a:p>
              <a:p>
                <a:r>
                  <a:rPr lang="en-US" dirty="0"/>
                  <a:t> Regarding choice of loss function for regression:</a:t>
                </a:r>
              </a:p>
              <a:p>
                <a:pPr lvl="1"/>
                <a:r>
                  <a:rPr lang="en-US" sz="2000" dirty="0"/>
                  <a:t>Laplace loss function is </a:t>
                </a: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y</a:t>
                </a:r>
                <a:r>
                  <a:rPr lang="en-US" sz="2000" i="1" baseline="-25000" dirty="0" err="1">
                    <a:latin typeface="Times New Roman" panose="02020603050405020304" pitchFamily="18" charset="0"/>
                    <a:cs typeface="Times New Roman" panose="02020603050405020304" pitchFamily="18" charset="0"/>
                  </a:rPr>
                  <a:t>i</a:t>
                </a:r>
                <a:r>
                  <a:rPr lang="en-US" sz="2000" dirty="0">
                    <a:latin typeface="Symbol" panose="05050102010706020507" pitchFamily="18" charset="2"/>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pPr lvl="1"/>
                <a:r>
                  <a:rPr lang="en-US" sz="2000" dirty="0"/>
                  <a:t>Gaussian loss function is </a:t>
                </a: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y</a:t>
                </a:r>
                <a:r>
                  <a:rPr lang="en-US" sz="2000" i="1" baseline="-25000" dirty="0" err="1">
                    <a:latin typeface="Times New Roman" panose="02020603050405020304" pitchFamily="18" charset="0"/>
                    <a:cs typeface="Times New Roman" panose="02020603050405020304" pitchFamily="18" charset="0"/>
                  </a:rPr>
                  <a:t>i</a:t>
                </a:r>
                <a:r>
                  <a:rPr lang="en-US" sz="2000" dirty="0">
                    <a:latin typeface="Symbol" panose="05050102010706020507" pitchFamily="18" charset="2"/>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r>
                  <a:rPr lang="en-US" sz="2000" baseline="30000" dirty="0">
                    <a:latin typeface="Times New Roman" panose="02020603050405020304" pitchFamily="18" charset="0"/>
                    <a:cs typeface="Times New Roman" panose="02020603050405020304" pitchFamily="18" charset="0"/>
                  </a:rPr>
                  <a:t>2</a:t>
                </a:r>
                <a:endParaRPr lang="en-US" sz="2000" baseline="30000" dirty="0"/>
              </a:p>
              <a:p>
                <a:pPr marL="404813" indent="0">
                  <a:buNone/>
                </a:pPr>
                <a:r>
                  <a:rPr lang="en-US" dirty="0"/>
                  <a:t>Why are they called “Laplace” and “Gaussian”?</a:t>
                </a:r>
              </a:p>
              <a:p>
                <a:r>
                  <a:rPr lang="en-US" dirty="0"/>
                  <a:t>What is the potential advantage of using a Laplace loss function versus a Gaussian loss function?</a:t>
                </a:r>
              </a:p>
              <a:p>
                <a:r>
                  <a:rPr lang="en-US" dirty="0"/>
                  <a:t>Loss function is chosen via the "distribution" parameter in R's </a:t>
                </a:r>
                <a:r>
                  <a:rPr lang="en-US" dirty="0" err="1"/>
                  <a:t>gbm</a:t>
                </a:r>
                <a:r>
                  <a:rPr lang="en-US" dirty="0"/>
                  <a:t>():</a:t>
                </a:r>
              </a:p>
              <a:p>
                <a:pPr lvl="1"/>
                <a:r>
                  <a:rPr lang="en-US" sz="2000" dirty="0"/>
                  <a:t>What loss would you choose for binary classification?</a:t>
                </a:r>
              </a:p>
              <a:p>
                <a:pPr lvl="1"/>
                <a:r>
                  <a:rPr lang="en-US" sz="2000" dirty="0"/>
                  <a:t>What loss for classification with &gt; 2 categories?</a:t>
                </a:r>
              </a:p>
              <a:p>
                <a:pPr lvl="1"/>
                <a:r>
                  <a:rPr lang="en-US" sz="2000" dirty="0" err="1"/>
                  <a:t>coxph</a:t>
                </a:r>
                <a:r>
                  <a:rPr lang="en-US" sz="2000" dirty="0"/>
                  <a:t> and quantile distributions are also very useful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824" b="-8471"/>
                </a:stretch>
              </a:blipFill>
            </p:spPr>
            <p:txBody>
              <a:bodyPr/>
              <a:lstStyle/>
              <a:p>
                <a:r>
                  <a:rPr lang="en-US">
                    <a:noFill/>
                  </a:rPr>
                  <a:t> </a:t>
                </a:r>
              </a:p>
            </p:txBody>
          </p:sp>
        </mc:Fallback>
      </mc:AlternateContent>
    </p:spTree>
    <p:extLst>
      <p:ext uri="{BB962C8B-B14F-4D97-AF65-F5344CB8AC3E}">
        <p14:creationId xmlns:p14="http://schemas.microsoft.com/office/powerpoint/2010/main" val="2188004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Boosting Trees for Concrete data</a:t>
            </a:r>
          </a:p>
        </p:txBody>
      </p:sp>
      <p:sp>
        <p:nvSpPr>
          <p:cNvPr id="3" name="Content Placeholder 2"/>
          <p:cNvSpPr>
            <a:spLocks noGrp="1"/>
          </p:cNvSpPr>
          <p:nvPr>
            <p:ph idx="1"/>
          </p:nvPr>
        </p:nvSpPr>
        <p:spPr>
          <a:xfrm>
            <a:off x="457199" y="998806"/>
            <a:ext cx="8431619" cy="5401994"/>
          </a:xfrm>
        </p:spPr>
        <p:txBody>
          <a:bodyPr/>
          <a:lstStyle/>
          <a:p>
            <a:pPr marL="0" indent="0">
              <a:buNone/>
            </a:pPr>
            <a:r>
              <a:rPr lang="en-US" sz="1600" dirty="0"/>
              <a:t>library(</a:t>
            </a:r>
            <a:r>
              <a:rPr lang="en-US" sz="1600" dirty="0" err="1"/>
              <a:t>gbm</a:t>
            </a:r>
            <a:r>
              <a:rPr lang="en-US" sz="1600" dirty="0"/>
              <a:t>)</a:t>
            </a:r>
          </a:p>
          <a:p>
            <a:pPr marL="338138" indent="-338138">
              <a:buNone/>
            </a:pPr>
            <a:r>
              <a:rPr lang="en-US" sz="1600" dirty="0"/>
              <a:t>gbm1 &lt;- </a:t>
            </a:r>
            <a:r>
              <a:rPr lang="en-US" sz="1600" dirty="0" err="1"/>
              <a:t>gbm</a:t>
            </a:r>
            <a:r>
              <a:rPr lang="en-US" sz="1600" dirty="0"/>
              <a:t>(Strength~., data=CRT1, </a:t>
            </a:r>
            <a:r>
              <a:rPr lang="en-US" sz="1600" dirty="0" err="1"/>
              <a:t>var.monotone</a:t>
            </a:r>
            <a:r>
              <a:rPr lang="en-US" sz="1600" dirty="0"/>
              <a:t>=rep(0,8), distribution="</a:t>
            </a:r>
            <a:r>
              <a:rPr lang="en-US" sz="1600" dirty="0" err="1"/>
              <a:t>gaussian</a:t>
            </a:r>
            <a:r>
              <a:rPr lang="en-US" sz="1600" dirty="0"/>
              <a:t>", </a:t>
            </a:r>
            <a:r>
              <a:rPr lang="en-US" sz="1600" dirty="0" err="1"/>
              <a:t>n.trees</a:t>
            </a:r>
            <a:r>
              <a:rPr lang="en-US" sz="1600" dirty="0"/>
              <a:t>=5000, shrinkage=0.1, </a:t>
            </a:r>
            <a:r>
              <a:rPr lang="en-US" sz="1600" dirty="0" err="1"/>
              <a:t>interaction.depth</a:t>
            </a:r>
            <a:r>
              <a:rPr lang="en-US" sz="1600" dirty="0"/>
              <a:t>=3, </a:t>
            </a:r>
            <a:r>
              <a:rPr lang="en-US" sz="1600" dirty="0" err="1"/>
              <a:t>bag.fraction</a:t>
            </a:r>
            <a:r>
              <a:rPr lang="en-US" sz="1600" dirty="0"/>
              <a:t> = .5, </a:t>
            </a:r>
            <a:r>
              <a:rPr lang="en-US" sz="1600" dirty="0" err="1"/>
              <a:t>train.fraction</a:t>
            </a:r>
            <a:r>
              <a:rPr lang="en-US" sz="1600" dirty="0"/>
              <a:t> = 1, </a:t>
            </a:r>
            <a:r>
              <a:rPr lang="en-US" sz="1600" dirty="0" err="1"/>
              <a:t>n.minobsinnode</a:t>
            </a:r>
            <a:r>
              <a:rPr lang="en-US" sz="1600" dirty="0"/>
              <a:t> = 10, </a:t>
            </a:r>
            <a:r>
              <a:rPr lang="en-US" sz="1600" dirty="0" err="1"/>
              <a:t>cv.folds</a:t>
            </a:r>
            <a:r>
              <a:rPr lang="en-US" sz="1600" dirty="0"/>
              <a:t> = 10, </a:t>
            </a:r>
            <a:r>
              <a:rPr lang="en-US" sz="1600" dirty="0" err="1"/>
              <a:t>keep.data</a:t>
            </a:r>
            <a:r>
              <a:rPr lang="en-US" sz="1600" dirty="0"/>
              <a:t>=TRUE, verbose=FALSE)</a:t>
            </a:r>
          </a:p>
          <a:p>
            <a:pPr marL="338138" indent="-338138">
              <a:buNone/>
            </a:pPr>
            <a:r>
              <a:rPr lang="en-US" sz="1600" dirty="0" err="1"/>
              <a:t>best.iter</a:t>
            </a:r>
            <a:r>
              <a:rPr lang="en-US" sz="1600" dirty="0"/>
              <a:t> &lt;- </a:t>
            </a:r>
            <a:r>
              <a:rPr lang="en-US" sz="1600" dirty="0" err="1"/>
              <a:t>gbm.perf</a:t>
            </a:r>
            <a:r>
              <a:rPr lang="en-US" sz="1600" dirty="0"/>
              <a:t>(gbm1,method="cv");</a:t>
            </a:r>
            <a:r>
              <a:rPr lang="en-US" sz="1600" dirty="0" err="1"/>
              <a:t>best.iter</a:t>
            </a:r>
            <a:endParaRPr lang="en-US" sz="1600" dirty="0"/>
          </a:p>
          <a:p>
            <a:pPr marL="338138" indent="-338138">
              <a:buNone/>
            </a:pPr>
            <a:r>
              <a:rPr lang="en-US" sz="1600" dirty="0" err="1"/>
              <a:t>sqrt</a:t>
            </a:r>
            <a:r>
              <a:rPr lang="en-US" sz="1600" dirty="0"/>
              <a:t>(gbm1$cv.error[</a:t>
            </a:r>
            <a:r>
              <a:rPr lang="en-US" sz="1600" dirty="0" err="1"/>
              <a:t>best.iter</a:t>
            </a:r>
            <a:r>
              <a:rPr lang="en-US" sz="1600" dirty="0"/>
              <a:t>]) #CV error SD</a:t>
            </a:r>
          </a:p>
          <a:p>
            <a:pPr marL="338138" indent="-338138">
              <a:buNone/>
            </a:pPr>
            <a:r>
              <a:rPr lang="en-US" sz="1600" dirty="0"/>
              <a:t>1-gbm1$cv.error[</a:t>
            </a:r>
            <a:r>
              <a:rPr lang="en-US" sz="1600" dirty="0" err="1"/>
              <a:t>best.iter</a:t>
            </a:r>
            <a:r>
              <a:rPr lang="en-US" sz="1600" dirty="0"/>
              <a:t>]/</a:t>
            </a:r>
            <a:r>
              <a:rPr lang="en-US" sz="1600" dirty="0" err="1"/>
              <a:t>var</a:t>
            </a:r>
            <a:r>
              <a:rPr lang="en-US" sz="1600" dirty="0"/>
              <a:t>(CRT1$Strength)  #CV r^2</a:t>
            </a:r>
          </a:p>
          <a:p>
            <a:pPr marL="338138" indent="-338138">
              <a:buNone/>
            </a:pPr>
            <a:r>
              <a:rPr lang="en-US" sz="1600" dirty="0" err="1"/>
              <a:t>yhat</a:t>
            </a:r>
            <a:r>
              <a:rPr lang="en-US" sz="1600" dirty="0"/>
              <a:t>&lt;-predict(gbm1,CRT1, </a:t>
            </a:r>
            <a:r>
              <a:rPr lang="en-US" sz="1600" dirty="0" err="1"/>
              <a:t>n.trees</a:t>
            </a:r>
            <a:r>
              <a:rPr lang="en-US" sz="1600" dirty="0"/>
              <a:t> = </a:t>
            </a:r>
            <a:r>
              <a:rPr lang="en-US" sz="1600" dirty="0" err="1"/>
              <a:t>best.iter</a:t>
            </a:r>
            <a:r>
              <a:rPr lang="en-US" sz="1600" dirty="0"/>
              <a:t>); </a:t>
            </a:r>
            <a:r>
              <a:rPr lang="en-US" sz="1600" dirty="0" err="1"/>
              <a:t>sd</a:t>
            </a:r>
            <a:r>
              <a:rPr lang="en-US" sz="1600" dirty="0"/>
              <a:t>(CRT1$Strength-yhat)  #training error SD</a:t>
            </a:r>
          </a:p>
          <a:p>
            <a:pPr marL="338138" indent="-338138">
              <a:buNone/>
            </a:pPr>
            <a:r>
              <a:rPr lang="en-US" sz="1600" dirty="0"/>
              <a:t>##</a:t>
            </a:r>
          </a:p>
          <a:p>
            <a:pPr marL="338138" indent="-338138">
              <a:buNone/>
            </a:pPr>
            <a:r>
              <a:rPr lang="en-US" sz="1600" dirty="0"/>
              <a:t>summary(gbm1,n.trees=</a:t>
            </a:r>
            <a:r>
              <a:rPr lang="en-US" sz="1600" dirty="0" err="1"/>
              <a:t>best.iter</a:t>
            </a:r>
            <a:r>
              <a:rPr lang="en-US" sz="1600" dirty="0"/>
              <a:t>)  # based on the optimal number of trees</a:t>
            </a:r>
          </a:p>
          <a:p>
            <a:pPr marL="338138" indent="-338138">
              <a:buNone/>
            </a:pPr>
            <a:r>
              <a:rPr lang="en-US" sz="1600" dirty="0"/>
              <a:t>##</a:t>
            </a:r>
          </a:p>
          <a:p>
            <a:pPr marL="338138" indent="-338138">
              <a:buNone/>
            </a:pPr>
            <a:r>
              <a:rPr lang="en-US" sz="1600" dirty="0"/>
              <a:t>par(</a:t>
            </a:r>
            <a:r>
              <a:rPr lang="en-US" sz="1600" dirty="0" err="1"/>
              <a:t>mfrow</a:t>
            </a:r>
            <a:r>
              <a:rPr lang="en-US" sz="1600" dirty="0"/>
              <a:t>=c(2,4))</a:t>
            </a:r>
          </a:p>
          <a:p>
            <a:pPr marL="338138" indent="-338138">
              <a:buNone/>
            </a:pPr>
            <a:r>
              <a:rPr lang="en-US" sz="1600" dirty="0"/>
              <a:t>for (i in c(8,1,4,2,7,5,6,3)) plot(gbm1, </a:t>
            </a:r>
            <a:r>
              <a:rPr lang="en-US" sz="1600" dirty="0" err="1"/>
              <a:t>i.var</a:t>
            </a:r>
            <a:r>
              <a:rPr lang="en-US" sz="1600" dirty="0"/>
              <a:t> = i, </a:t>
            </a:r>
            <a:r>
              <a:rPr lang="en-US" sz="1600" dirty="0" err="1"/>
              <a:t>n.trees</a:t>
            </a:r>
            <a:r>
              <a:rPr lang="en-US" sz="1600" dirty="0"/>
              <a:t> = </a:t>
            </a:r>
            <a:r>
              <a:rPr lang="en-US" sz="1600" dirty="0" err="1"/>
              <a:t>best.iter</a:t>
            </a:r>
            <a:r>
              <a:rPr lang="en-US" sz="1600" dirty="0"/>
              <a:t>)</a:t>
            </a:r>
          </a:p>
          <a:p>
            <a:pPr marL="338138" indent="-338138">
              <a:buNone/>
            </a:pPr>
            <a:r>
              <a:rPr lang="en-US" sz="1600" dirty="0"/>
              <a:t>par(</a:t>
            </a:r>
            <a:r>
              <a:rPr lang="en-US" sz="1600" dirty="0" err="1"/>
              <a:t>mfrow</a:t>
            </a:r>
            <a:r>
              <a:rPr lang="en-US" sz="1600" dirty="0"/>
              <a:t>=c(1,1))</a:t>
            </a:r>
          </a:p>
          <a:p>
            <a:pPr marL="338138" indent="-338138">
              <a:buNone/>
            </a:pPr>
            <a:r>
              <a:rPr lang="en-US" sz="1600" dirty="0"/>
              <a:t>##</a:t>
            </a:r>
          </a:p>
          <a:p>
            <a:pPr marL="338138" indent="-338138">
              <a:buNone/>
            </a:pPr>
            <a:r>
              <a:rPr lang="en-US" sz="1600" dirty="0"/>
              <a:t>plot(gbm1, </a:t>
            </a:r>
            <a:r>
              <a:rPr lang="en-US" sz="1600" dirty="0" err="1"/>
              <a:t>i.var</a:t>
            </a:r>
            <a:r>
              <a:rPr lang="en-US" sz="1600" dirty="0"/>
              <a:t> = c(8,1), </a:t>
            </a:r>
            <a:r>
              <a:rPr lang="en-US" sz="1600" dirty="0" err="1"/>
              <a:t>n.trees</a:t>
            </a:r>
            <a:r>
              <a:rPr lang="en-US" sz="1600" dirty="0"/>
              <a:t> = </a:t>
            </a:r>
            <a:r>
              <a:rPr lang="en-US" sz="1600" dirty="0" err="1"/>
              <a:t>best.iter</a:t>
            </a:r>
            <a:r>
              <a:rPr lang="en-US" sz="1600" dirty="0"/>
              <a:t>)</a:t>
            </a:r>
          </a:p>
          <a:p>
            <a:pPr marL="338138" indent="-338138">
              <a:buNone/>
            </a:pPr>
            <a:r>
              <a:rPr lang="en-US" sz="1600" dirty="0"/>
              <a:t>##</a:t>
            </a:r>
          </a:p>
          <a:p>
            <a:pPr marL="338138" indent="-338138">
              <a:buNone/>
            </a:pPr>
            <a:r>
              <a:rPr lang="en-US" sz="1600" dirty="0"/>
              <a:t>print(</a:t>
            </a:r>
            <a:r>
              <a:rPr lang="en-US" sz="1600" dirty="0" err="1"/>
              <a:t>pretty.gbm.tree</a:t>
            </a:r>
            <a:r>
              <a:rPr lang="en-US" sz="1600" dirty="0"/>
              <a:t>(gbm1,1))  #show the first tree</a:t>
            </a:r>
          </a:p>
          <a:p>
            <a:pPr marL="338138" indent="-338138">
              <a:buNone/>
            </a:pPr>
            <a:r>
              <a:rPr lang="en-US" sz="1600" dirty="0"/>
              <a:t>##</a:t>
            </a:r>
          </a:p>
          <a:p>
            <a:pPr marL="338138" indent="-338138">
              <a:buNone/>
            </a:pPr>
            <a:r>
              <a:rPr lang="en-US" sz="1600" dirty="0"/>
              <a:t>print(</a:t>
            </a:r>
            <a:r>
              <a:rPr lang="en-US" sz="1600" dirty="0" err="1"/>
              <a:t>pretty.gbm.tree</a:t>
            </a:r>
            <a:r>
              <a:rPr lang="en-US" sz="1600" dirty="0"/>
              <a:t>(gbm1,best.iter))  #show the last tree</a:t>
            </a:r>
          </a:p>
        </p:txBody>
      </p:sp>
    </p:spTree>
    <p:extLst>
      <p:ext uri="{BB962C8B-B14F-4D97-AF65-F5344CB8AC3E}">
        <p14:creationId xmlns:p14="http://schemas.microsoft.com/office/powerpoint/2010/main" val="32240147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Boosting Trees for Concrete data</a:t>
            </a:r>
          </a:p>
        </p:txBody>
      </p:sp>
      <p:sp>
        <p:nvSpPr>
          <p:cNvPr id="3" name="Content Placeholder 2"/>
          <p:cNvSpPr>
            <a:spLocks noGrp="1"/>
          </p:cNvSpPr>
          <p:nvPr>
            <p:ph idx="1"/>
          </p:nvPr>
        </p:nvSpPr>
        <p:spPr>
          <a:xfrm>
            <a:off x="457199" y="998806"/>
            <a:ext cx="8431619" cy="5401994"/>
          </a:xfrm>
        </p:spPr>
        <p:txBody>
          <a:bodyPr/>
          <a:lstStyle/>
          <a:p>
            <a:pPr marL="0" indent="0">
              <a:buNone/>
            </a:pPr>
            <a:r>
              <a:rPr lang="en-US" sz="1600" dirty="0"/>
              <a:t>library(</a:t>
            </a:r>
            <a:r>
              <a:rPr lang="en-US" sz="1600" dirty="0" err="1"/>
              <a:t>gbm</a:t>
            </a:r>
            <a:r>
              <a:rPr lang="en-US" sz="1600" dirty="0"/>
              <a:t>)</a:t>
            </a:r>
          </a:p>
          <a:p>
            <a:pPr marL="338138" indent="-338138">
              <a:buNone/>
            </a:pPr>
            <a:r>
              <a:rPr lang="en-US" sz="1600" dirty="0"/>
              <a:t>gbm1 &lt;- </a:t>
            </a:r>
            <a:r>
              <a:rPr lang="en-US" sz="1600" dirty="0" err="1"/>
              <a:t>gbm</a:t>
            </a:r>
            <a:r>
              <a:rPr lang="en-US" sz="1600" dirty="0"/>
              <a:t>(Strength~., data=CRT1, </a:t>
            </a:r>
            <a:r>
              <a:rPr lang="en-US" sz="1600" dirty="0" err="1"/>
              <a:t>var.monotone</a:t>
            </a:r>
            <a:r>
              <a:rPr lang="en-US" sz="1600" dirty="0"/>
              <a:t>=rep(0,8), distribution="</a:t>
            </a:r>
            <a:r>
              <a:rPr lang="en-US" sz="1600" dirty="0" err="1"/>
              <a:t>gaussian</a:t>
            </a:r>
            <a:r>
              <a:rPr lang="en-US" sz="1600" dirty="0"/>
              <a:t>", </a:t>
            </a:r>
            <a:r>
              <a:rPr lang="en-US" sz="1600" dirty="0" err="1"/>
              <a:t>n.trees</a:t>
            </a:r>
            <a:r>
              <a:rPr lang="en-US" sz="1600" dirty="0"/>
              <a:t>=5000, shrinkage=0.1, </a:t>
            </a:r>
            <a:r>
              <a:rPr lang="en-US" sz="1600" dirty="0" err="1"/>
              <a:t>interaction.depth</a:t>
            </a:r>
            <a:r>
              <a:rPr lang="en-US" sz="1600" dirty="0"/>
              <a:t>=3, </a:t>
            </a:r>
            <a:r>
              <a:rPr lang="en-US" sz="1600" dirty="0" err="1"/>
              <a:t>bag.fraction</a:t>
            </a:r>
            <a:r>
              <a:rPr lang="en-US" sz="1600" dirty="0"/>
              <a:t> = .5, </a:t>
            </a:r>
            <a:r>
              <a:rPr lang="en-US" sz="1600" dirty="0" err="1"/>
              <a:t>train.fraction</a:t>
            </a:r>
            <a:r>
              <a:rPr lang="en-US" sz="1600" dirty="0"/>
              <a:t> = 1, </a:t>
            </a:r>
            <a:r>
              <a:rPr lang="en-US" sz="1600" dirty="0" err="1"/>
              <a:t>n.minobsinnode</a:t>
            </a:r>
            <a:r>
              <a:rPr lang="en-US" sz="1600" dirty="0"/>
              <a:t> = 10, </a:t>
            </a:r>
            <a:r>
              <a:rPr lang="en-US" sz="1600" dirty="0" err="1"/>
              <a:t>cv.folds</a:t>
            </a:r>
            <a:r>
              <a:rPr lang="en-US" sz="1600" dirty="0"/>
              <a:t> = 10, </a:t>
            </a:r>
            <a:r>
              <a:rPr lang="en-US" sz="1600" dirty="0" err="1"/>
              <a:t>keep.data</a:t>
            </a:r>
            <a:r>
              <a:rPr lang="en-US" sz="1600" dirty="0"/>
              <a:t>=TRUE, verbose=FALSE)</a:t>
            </a:r>
          </a:p>
          <a:p>
            <a:pPr marL="338138" indent="-338138">
              <a:buNone/>
            </a:pPr>
            <a:r>
              <a:rPr lang="en-US" sz="1600" dirty="0" err="1"/>
              <a:t>best.iter</a:t>
            </a:r>
            <a:r>
              <a:rPr lang="en-US" sz="1600" dirty="0"/>
              <a:t> &lt;- </a:t>
            </a:r>
            <a:r>
              <a:rPr lang="en-US" sz="1600" dirty="0" err="1"/>
              <a:t>gbm.perf</a:t>
            </a:r>
            <a:r>
              <a:rPr lang="en-US" sz="1600" dirty="0"/>
              <a:t>(gbm1,method="cv");</a:t>
            </a:r>
            <a:r>
              <a:rPr lang="en-US" sz="1600" dirty="0" err="1"/>
              <a:t>best.iter</a:t>
            </a:r>
            <a:endParaRPr lang="en-US" sz="1600" dirty="0"/>
          </a:p>
          <a:p>
            <a:pPr marL="338138" indent="-338138">
              <a:buNone/>
            </a:pPr>
            <a:r>
              <a:rPr lang="en-US" sz="1600" dirty="0" err="1"/>
              <a:t>sqrt</a:t>
            </a:r>
            <a:r>
              <a:rPr lang="en-US" sz="1600" dirty="0"/>
              <a:t>(gbm1$cv.error[</a:t>
            </a:r>
            <a:r>
              <a:rPr lang="en-US" sz="1600" dirty="0" err="1"/>
              <a:t>best.iter</a:t>
            </a:r>
            <a:r>
              <a:rPr lang="en-US" sz="1600" dirty="0"/>
              <a:t>]) #CV error SD</a:t>
            </a:r>
          </a:p>
          <a:p>
            <a:pPr marL="338138" indent="-338138">
              <a:buNone/>
            </a:pPr>
            <a:r>
              <a:rPr lang="en-US" sz="1600" dirty="0"/>
              <a:t>1-gbm1$cv.error[</a:t>
            </a:r>
            <a:r>
              <a:rPr lang="en-US" sz="1600" dirty="0" err="1"/>
              <a:t>best.iter</a:t>
            </a:r>
            <a:r>
              <a:rPr lang="en-US" sz="1600" dirty="0"/>
              <a:t>]/</a:t>
            </a:r>
            <a:r>
              <a:rPr lang="en-US" sz="1600" dirty="0" err="1"/>
              <a:t>var</a:t>
            </a:r>
            <a:r>
              <a:rPr lang="en-US" sz="1600" dirty="0"/>
              <a:t>(CRT1$Strength)  #CV r^2</a:t>
            </a:r>
          </a:p>
          <a:p>
            <a:pPr marL="338138" indent="-338138">
              <a:buNone/>
            </a:pPr>
            <a:r>
              <a:rPr lang="en-US" sz="1600" dirty="0" err="1"/>
              <a:t>yhat</a:t>
            </a:r>
            <a:r>
              <a:rPr lang="en-US" sz="1600" dirty="0"/>
              <a:t>&lt;-predict(gbm1,CRT1, </a:t>
            </a:r>
            <a:r>
              <a:rPr lang="en-US" sz="1600" dirty="0" err="1"/>
              <a:t>n.trees</a:t>
            </a:r>
            <a:r>
              <a:rPr lang="en-US" sz="1600" dirty="0"/>
              <a:t> = </a:t>
            </a:r>
            <a:r>
              <a:rPr lang="en-US" sz="1600" dirty="0" err="1"/>
              <a:t>best.iter</a:t>
            </a:r>
            <a:r>
              <a:rPr lang="en-US" sz="1600" dirty="0"/>
              <a:t>); </a:t>
            </a:r>
            <a:r>
              <a:rPr lang="en-US" sz="1600" dirty="0" err="1"/>
              <a:t>sd</a:t>
            </a:r>
            <a:r>
              <a:rPr lang="en-US" sz="1600" dirty="0"/>
              <a:t>(CRT1$Strength-yhat)  #training error SD</a:t>
            </a:r>
          </a:p>
          <a:p>
            <a:pPr marL="338138" indent="-338138">
              <a:buNone/>
            </a:pPr>
            <a:r>
              <a:rPr lang="en-US" sz="1600" dirty="0"/>
              <a:t>##</a:t>
            </a:r>
          </a:p>
          <a:p>
            <a:pPr marL="338138" indent="-338138">
              <a:buNone/>
            </a:pPr>
            <a:r>
              <a:rPr lang="en-US" sz="1600" dirty="0"/>
              <a:t>summary(gbm1,n.trees=</a:t>
            </a:r>
            <a:r>
              <a:rPr lang="en-US" sz="1600" dirty="0" err="1"/>
              <a:t>best.iter</a:t>
            </a:r>
            <a:r>
              <a:rPr lang="en-US" sz="1600" dirty="0"/>
              <a:t>)  # based on the optimal number of trees</a:t>
            </a:r>
          </a:p>
          <a:p>
            <a:pPr marL="338138" indent="-338138">
              <a:buNone/>
            </a:pPr>
            <a:r>
              <a:rPr lang="en-US" sz="1600" dirty="0"/>
              <a:t>##Construct PD main effect plots for predictors c(8,1,4,2,7,5,6,3)</a:t>
            </a:r>
          </a:p>
          <a:p>
            <a:pPr marL="338138" indent="-338138">
              <a:buNone/>
            </a:pPr>
            <a:r>
              <a:rPr lang="en-US" sz="1600" dirty="0"/>
              <a:t>i=8; plot(gbm1, </a:t>
            </a:r>
            <a:r>
              <a:rPr lang="en-US" sz="1600" dirty="0" err="1"/>
              <a:t>i.var</a:t>
            </a:r>
            <a:r>
              <a:rPr lang="en-US" sz="1600" dirty="0"/>
              <a:t> = i, </a:t>
            </a:r>
            <a:r>
              <a:rPr lang="en-US" sz="1600" dirty="0" err="1"/>
              <a:t>n.trees</a:t>
            </a:r>
            <a:r>
              <a:rPr lang="en-US" sz="1600" dirty="0"/>
              <a:t> = </a:t>
            </a:r>
            <a:r>
              <a:rPr lang="en-US" sz="1600" dirty="0" err="1"/>
              <a:t>best.iter</a:t>
            </a:r>
            <a:r>
              <a:rPr lang="en-US" sz="1600" dirty="0"/>
              <a:t>)</a:t>
            </a:r>
          </a:p>
          <a:p>
            <a:pPr marL="338138" indent="-338138">
              <a:buNone/>
            </a:pPr>
            <a:r>
              <a:rPr lang="en-US" sz="1600" dirty="0"/>
              <a:t>## Construct a PD interaction plot for predictors 8 and 1 </a:t>
            </a:r>
          </a:p>
          <a:p>
            <a:pPr marL="338138" indent="-338138">
              <a:buNone/>
            </a:pPr>
            <a:r>
              <a:rPr lang="en-US" sz="1600" dirty="0"/>
              <a:t>plot(gbm1, </a:t>
            </a:r>
            <a:r>
              <a:rPr lang="en-US" sz="1600" dirty="0" err="1"/>
              <a:t>i.var</a:t>
            </a:r>
            <a:r>
              <a:rPr lang="en-US" sz="1600" dirty="0"/>
              <a:t> = c(8,1), </a:t>
            </a:r>
            <a:r>
              <a:rPr lang="en-US" sz="1600" dirty="0" err="1"/>
              <a:t>n.trees</a:t>
            </a:r>
            <a:r>
              <a:rPr lang="en-US" sz="1600" dirty="0"/>
              <a:t> = </a:t>
            </a:r>
            <a:r>
              <a:rPr lang="en-US" sz="1600" dirty="0" err="1"/>
              <a:t>best.iter</a:t>
            </a:r>
            <a:r>
              <a:rPr lang="en-US" sz="1600" dirty="0"/>
              <a:t>)</a:t>
            </a:r>
          </a:p>
          <a:p>
            <a:pPr marL="338138" indent="-338138">
              <a:buNone/>
            </a:pPr>
            <a:r>
              <a:rPr lang="en-US" sz="1600" dirty="0"/>
              <a:t>##</a:t>
            </a:r>
          </a:p>
          <a:p>
            <a:pPr marL="338138" indent="-338138">
              <a:buNone/>
            </a:pPr>
            <a:r>
              <a:rPr lang="en-US" sz="1600" dirty="0"/>
              <a:t>print(</a:t>
            </a:r>
            <a:r>
              <a:rPr lang="en-US" sz="1600" dirty="0" err="1"/>
              <a:t>pretty.gbm.tree</a:t>
            </a:r>
            <a:r>
              <a:rPr lang="en-US" sz="1600" dirty="0"/>
              <a:t>(gbm1,1))  #show the first tree</a:t>
            </a:r>
          </a:p>
          <a:p>
            <a:pPr marL="338138" indent="-338138">
              <a:buNone/>
            </a:pPr>
            <a:r>
              <a:rPr lang="en-US" sz="1600" dirty="0"/>
              <a:t>##</a:t>
            </a:r>
          </a:p>
          <a:p>
            <a:pPr marL="338138" indent="-338138">
              <a:buNone/>
            </a:pPr>
            <a:r>
              <a:rPr lang="en-US" sz="1600" dirty="0"/>
              <a:t>print(</a:t>
            </a:r>
            <a:r>
              <a:rPr lang="en-US" sz="1600" dirty="0" err="1"/>
              <a:t>pretty.gbm.tree</a:t>
            </a:r>
            <a:r>
              <a:rPr lang="en-US" sz="1600" dirty="0"/>
              <a:t>(gbm1,best.iter))  #show the last tree</a:t>
            </a:r>
          </a:p>
        </p:txBody>
      </p:sp>
    </p:spTree>
    <p:extLst>
      <p:ext uri="{BB962C8B-B14F-4D97-AF65-F5344CB8AC3E}">
        <p14:creationId xmlns:p14="http://schemas.microsoft.com/office/powerpoint/2010/main" val="367017715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37580</TotalTime>
  <Words>14523</Words>
  <Application>Microsoft Office PowerPoint</Application>
  <PresentationFormat>On-screen Show (4:3)</PresentationFormat>
  <Paragraphs>1207</Paragraphs>
  <Slides>140</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140</vt:i4>
      </vt:variant>
    </vt:vector>
  </HeadingPairs>
  <TitlesOfParts>
    <vt:vector size="148" baseType="lpstr">
      <vt:lpstr>Arial</vt:lpstr>
      <vt:lpstr>Calibri</vt:lpstr>
      <vt:lpstr>Cambria Math</vt:lpstr>
      <vt:lpstr>Courier New</vt:lpstr>
      <vt:lpstr>Symbol</vt:lpstr>
      <vt:lpstr>Times New Roman</vt:lpstr>
      <vt:lpstr>Default Design</vt:lpstr>
      <vt:lpstr>Equation</vt:lpstr>
      <vt:lpstr>Nonparametric/Blackbox Regression and Classification  Continued</vt:lpstr>
      <vt:lpstr>K-Nearest Neighbors</vt:lpstr>
      <vt:lpstr>Structure of 1-Nearest Neighbors (for regression)</vt:lpstr>
      <vt:lpstr>Illustration of K-NN for Gas Mileage data</vt:lpstr>
      <vt:lpstr>Nearest Neighbors Example: Gas_Mileage.csv</vt:lpstr>
      <vt:lpstr>Calculating Distances to find Nearest Neighbors</vt:lpstr>
      <vt:lpstr>PowerPoint Presentation</vt:lpstr>
      <vt:lpstr>Discussion Points and Questions</vt:lpstr>
      <vt:lpstr>Structure of K-Nearest Neighbors (for regression)</vt:lpstr>
      <vt:lpstr>Large Versus Small K (single predictor example)</vt:lpstr>
      <vt:lpstr>Bias and Variance in Nearest Neighbors </vt:lpstr>
      <vt:lpstr>Another Example of Large Vs. Small K</vt:lpstr>
      <vt:lpstr>K-NN for Concrete data</vt:lpstr>
      <vt:lpstr>y versus yhat for training data with different K</vt:lpstr>
      <vt:lpstr>CV to Choose the Best K</vt:lpstr>
      <vt:lpstr>y versus yhat for CV with different K</vt:lpstr>
      <vt:lpstr>Discussion Points and Questions</vt:lpstr>
      <vt:lpstr>K-NN for CPUS data</vt:lpstr>
      <vt:lpstr>y versus yhat for training data with different K</vt:lpstr>
      <vt:lpstr>CV to Choose the Best K</vt:lpstr>
      <vt:lpstr>y versus yhat for CV with different K</vt:lpstr>
      <vt:lpstr>Discussion Points and Questions</vt:lpstr>
      <vt:lpstr>K-Nearest Neighbors for Classification</vt:lpstr>
      <vt:lpstr>K-NN for FGL data</vt:lpstr>
      <vt:lpstr>y (with jitter) versus phat for FGL training data</vt:lpstr>
      <vt:lpstr>Discussion Points and Questions</vt:lpstr>
      <vt:lpstr>Pros and Cons of Nearest Neighbors</vt:lpstr>
      <vt:lpstr>Effect of dimension (k) on distance between neighbors</vt:lpstr>
      <vt:lpstr>K-D Tree Algorithm</vt:lpstr>
      <vt:lpstr>Local Weighting and Kernel Smoothing</vt:lpstr>
      <vt:lpstr>Abrupt (K-NN) Vs. Smooth Weighting</vt:lpstr>
      <vt:lpstr>Three Common Kernel Weighting Functions</vt:lpstr>
      <vt:lpstr>Plot of Three Common Kernel Functions</vt:lpstr>
      <vt:lpstr>Discussion Points and Questions</vt:lpstr>
      <vt:lpstr>Comparison of Adaptive Neighborhood Sizes</vt:lpstr>
      <vt:lpstr>A Problem with N-W Kernel-Weighted Average (and also with Nearest Neighbors)</vt:lpstr>
      <vt:lpstr>Illustration of Boundary Bias for Kernel Average</vt:lpstr>
      <vt:lpstr>Solution:  Local Linear Regression</vt:lpstr>
      <vt:lpstr>Discussion Points and Questions</vt:lpstr>
      <vt:lpstr>Local Linear Vs. Local Quadratic Regression</vt:lpstr>
      <vt:lpstr>Local Linear Vs. Local Quadratic Regression</vt:lpstr>
      <vt:lpstr>Local Regression for Concrete data</vt:lpstr>
      <vt:lpstr>PowerPoint Presentation</vt:lpstr>
      <vt:lpstr>Choosing the best l</vt:lpstr>
      <vt:lpstr>Using Cp to choose l for Concrete example</vt:lpstr>
      <vt:lpstr>Using Cp to choose l for Concrete example</vt:lpstr>
      <vt:lpstr>Local Regression for CPUS data</vt:lpstr>
      <vt:lpstr>PowerPoint Presentation</vt:lpstr>
      <vt:lpstr>Using Cp to choose l for CPUS example</vt:lpstr>
      <vt:lpstr>Using Cp to choose l for CPUS example</vt:lpstr>
      <vt:lpstr>Local Kernel Weighting For Classification</vt:lpstr>
      <vt:lpstr>What to Use for Locally Constant Class Probabilities</vt:lpstr>
      <vt:lpstr>Locally Constant Vs. Locally Logistic Pr[Y  Class j] </vt:lpstr>
      <vt:lpstr>What to Use for Local Binary Logistic Regression Class Probabilities</vt:lpstr>
      <vt:lpstr>Summary of Local Methods (K-NN or Kernel)</vt:lpstr>
      <vt:lpstr>lowess (similar to loess) as a Scatterplot Smoother</vt:lpstr>
      <vt:lpstr>Generalized Additive Models (GAMs)</vt:lpstr>
      <vt:lpstr>Backfitting Algorithm (without interactions fj,l())</vt:lpstr>
      <vt:lpstr>Illustration of Backfitting Step 1 on the First Iteration</vt:lpstr>
      <vt:lpstr>Discussion Points and Questions</vt:lpstr>
      <vt:lpstr>Projection Pursuit Regression (PPR)</vt:lpstr>
      <vt:lpstr>Discussion Points and Questions</vt:lpstr>
      <vt:lpstr>Individual Constituent Functions for GAM vs. PPR vs. Neural Network</vt:lpstr>
      <vt:lpstr>GAM Fit for Concrete data</vt:lpstr>
      <vt:lpstr>PowerPoint Presentation</vt:lpstr>
      <vt:lpstr>Visualizing a GAM by Plotting Component f()’s</vt:lpstr>
      <vt:lpstr>GAM Fit for CPUS data</vt:lpstr>
      <vt:lpstr>PowerPoint Presentation</vt:lpstr>
      <vt:lpstr>Visualizing a GAM by Plotting Component f()’s</vt:lpstr>
      <vt:lpstr>Visualizing Additive Models in General </vt:lpstr>
      <vt:lpstr>Another Convenient Use of GAMs</vt:lpstr>
      <vt:lpstr>PPR Fit for Concrete data</vt:lpstr>
      <vt:lpstr>Plots of the PPR Component Functions</vt:lpstr>
      <vt:lpstr>Discussion Points and Questions</vt:lpstr>
      <vt:lpstr>CV to Find Best nterms in PPR on Concrete Data</vt:lpstr>
      <vt:lpstr>PPR Fit for CPUS data</vt:lpstr>
      <vt:lpstr>Plots of the PPR Component Functions</vt:lpstr>
      <vt:lpstr>Discussion Points and Questions</vt:lpstr>
      <vt:lpstr>CV to Find Best nterms in PPR on CPUS Data</vt:lpstr>
      <vt:lpstr>Basis Functions</vt:lpstr>
      <vt:lpstr>Example of Gaussian RBF Basis Function</vt:lpstr>
      <vt:lpstr>Basis Functions continued</vt:lpstr>
      <vt:lpstr>Ensemble/Committee Methods</vt:lpstr>
      <vt:lpstr>Bagging</vt:lpstr>
      <vt:lpstr>When Bagging Might Be Useful</vt:lpstr>
      <vt:lpstr>Illustration of How Bagging/Boosting Trees Changes Their Structure (HTF, Fig 8.12)</vt:lpstr>
      <vt:lpstr>Stacking</vt:lpstr>
      <vt:lpstr>Stacking Algorithm (almost but not quite)</vt:lpstr>
      <vt:lpstr>Stacking Algorithm (exactly)</vt:lpstr>
      <vt:lpstr>Discussion Points and Questions</vt:lpstr>
      <vt:lpstr>Boosting</vt:lpstr>
      <vt:lpstr>Rough Idea Behind Boosting with Trees</vt:lpstr>
      <vt:lpstr>A Modification (Slow Learning) with Shrinkage Parameter λ∈(0,1]</vt:lpstr>
      <vt:lpstr>PowerPoint Presentation</vt:lpstr>
      <vt:lpstr>PowerPoint Presentation</vt:lpstr>
      <vt:lpstr>Tuning a Boosting Algorithm</vt:lpstr>
      <vt:lpstr>Discussion Points and Questions</vt:lpstr>
      <vt:lpstr>Gradient Boosting Trees for Concrete data</vt:lpstr>
      <vt:lpstr>Gradient Boosting Trees for Concrete data</vt:lpstr>
      <vt:lpstr>Boosting Results for Concrete Data</vt:lpstr>
      <vt:lpstr>Marginal Plots for Concrete Boosted Trees</vt:lpstr>
      <vt:lpstr>Pairwise Marginal Plot for Concrete Boosted Trees for Visualizing Interactions</vt:lpstr>
      <vt:lpstr>Discussion Points and Questions</vt:lpstr>
      <vt:lpstr>Comparison of CV r^2 for Various Methods for Concrete Data</vt:lpstr>
      <vt:lpstr>Gradient Boosting Trees for CPUS data</vt:lpstr>
      <vt:lpstr>Boosting Results for CPUS Data</vt:lpstr>
      <vt:lpstr>Marginal Plots for CPUS Boosted Trees</vt:lpstr>
      <vt:lpstr>Pairwise Marginal Plot for CPUS Boosted Trees for Visualizing Interactions</vt:lpstr>
      <vt:lpstr>Discussion Points and Questions</vt:lpstr>
      <vt:lpstr>Comparison of CV r^2 for Various Methods for CPUS Data</vt:lpstr>
      <vt:lpstr>Advantages of Boosted Trees</vt:lpstr>
      <vt:lpstr>Return to the Income Data Example</vt:lpstr>
      <vt:lpstr>Try a Boosted Regression Tree</vt:lpstr>
      <vt:lpstr>PowerPoint Presentation</vt:lpstr>
      <vt:lpstr>PowerPoint Presentation</vt:lpstr>
      <vt:lpstr>PowerPoint Presentation</vt:lpstr>
      <vt:lpstr>PowerPoint Presentation</vt:lpstr>
      <vt:lpstr>Try a Boosted Classification Tree</vt:lpstr>
      <vt:lpstr>PowerPoint Presentation</vt:lpstr>
      <vt:lpstr>PowerPoint Presentation</vt:lpstr>
      <vt:lpstr>PowerPoint Presentation</vt:lpstr>
      <vt:lpstr>Discussion Points and Questions</vt:lpstr>
      <vt:lpstr>Random Forests</vt:lpstr>
      <vt:lpstr>Random Forest Algorithm</vt:lpstr>
      <vt:lpstr>Random Forest for Concrete data</vt:lpstr>
      <vt:lpstr>Random Forest Results for Concrete Data</vt:lpstr>
      <vt:lpstr>Partial Dependence (Marginal) Plots for Concrete RF</vt:lpstr>
      <vt:lpstr>Discussion Points and Questions</vt:lpstr>
      <vt:lpstr>A General Permutation-Based Variable Importance Measure (VIM)</vt:lpstr>
      <vt:lpstr>The Permutation-Based VIM in the randomForest Package</vt:lpstr>
      <vt:lpstr>Comparison of CV r^2 for Various Methods for Concrete Data</vt:lpstr>
      <vt:lpstr>Random Forests Vs. Boosted Trees</vt:lpstr>
      <vt:lpstr>Random Forest (regression) for the Income Data</vt:lpstr>
      <vt:lpstr>Some Other Supervised Learning Methods</vt:lpstr>
      <vt:lpstr>Proportional Hazards (PH) Survival Models</vt:lpstr>
      <vt:lpstr>Main Idea Behind PH Survival Models</vt:lpstr>
      <vt:lpstr>Quantile Regression</vt:lpstr>
      <vt:lpstr>Basic Idea Behind Quantile Regression</vt:lpstr>
      <vt:lpstr>Basic Support Vector Classifier Concepts</vt:lpstr>
      <vt:lpstr>Basic Naive Bayes Concepts</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apley</dc:creator>
  <cp:lastModifiedBy>sam swain</cp:lastModifiedBy>
  <cp:revision>1117</cp:revision>
  <cp:lastPrinted>2014-02-16T21:07:51Z</cp:lastPrinted>
  <dcterms:created xsi:type="dcterms:W3CDTF">2002-08-31T20:04:20Z</dcterms:created>
  <dcterms:modified xsi:type="dcterms:W3CDTF">2023-02-20T21:05:59Z</dcterms:modified>
</cp:coreProperties>
</file>